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10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</p:sldIdLst>
  <p:sldSz cx="9144000" cy="5143500" type="screen16x9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Introduction" id="{F77C65AD-D5B6-C5CE-8644-7EA87D612E76}">
          <p14:sldIdLst>
            <p14:sldId id="256"/>
          </p14:sldIdLst>
        </p14:section>
        <p14:section name="The concept" id="{3211CCFF-4D4F-EF65-6F15-B7CE4C8A1305}">
          <p14:sldIdLst>
            <p14:sldId id="257"/>
            <p14:sldId id="258"/>
            <p14:sldId id="259"/>
          </p14:sldIdLst>
        </p14:section>
        <p14:section name="Responses and critique" id="{2FFE355B-450B-9858-3E20-0689543156DA}">
          <p14:sldIdLst>
            <p14:sldId id="260"/>
            <p14:sldId id="261"/>
            <p14:sldId id="262"/>
          </p14:sldIdLst>
        </p14:section>
        <p14:section name="Conclusion" id="{65068107-A3F0-CF6B-D4CA-8B86911FD47E}">
          <p14:sldIdLst>
            <p14:sldId id="263"/>
          </p14:sldIdLst>
        </p14:section>
      </p14:sectionLst>
    </p:ex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611"/>
    <p:restoredTop sz="94610"/>
  </p:normalViewPr>
  <p:slideViewPr>
    <p:cSldViewPr snapToGrid="0" snapToObjects="1">
      <p:cViewPr varScale="1">
        <p:scale>
          <a:sx n="129" d="100"/>
          <a:sy n="129" d="100"/>
        </p:scale>
        <p:origin x="132" y="23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59989687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Introduce VUCA as a contested analytical lens for marketing, not a checklist. Outline: meaning, marketing practice, responses, frameworks, critique, assessment use.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Stress that the four elements differ: volatility is about speed of change, uncertainty about missing information, complexity about interconnection, ambiguity about unclear meaning and no precedent.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Ask students to add their own example for each element from a sector they know. Markets differ: FMCG staples face a different environment from fast fashion or tech start-ups.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Link to consumer insight: segmentation and forecasting models built for stable conditions lose reliability, so continuous sensing and agile planning gain importance.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Bennett and Lemoine (2014) argue the four elements need different responses. Verify the details against the original article before citing.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Dynamic capabilities link well to marketing: sensing market shifts, seizing opportunities and reconfiguring resources. Scenario planning prepares for several possible futures.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Encourage students to evaluate BANI rather than accept or dismiss it. Check the Cascio source against the original before citing.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A strong line of argument: identify the dominant element, match the response, and evaluate the framework critically. Please verify Bennett and Lemoine (2014) and Cascio against the originals before citing.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ARK_TIT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9144000" cy="5143500"/>
          </a:xfrm>
          <a:prstGeom prst="rect">
            <a:avLst/>
          </a:prstGeom>
          <a:solidFill>
            <a:schemeClr val="tx2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3" name="Text 1"/>
          <p:cNvSpPr>
            <a:spLocks noGrp="1"/>
          </p:cNvSpPr>
          <p:nvPr>
            <p:ph type="title" idx="101" hasCustomPrompt="1"/>
          </p:nvPr>
        </p:nvSpPr>
        <p:spPr>
          <a:xfrm>
            <a:off x="640080" y="1280160"/>
            <a:ext cx="5120640" cy="1554480"/>
          </a:xfrm>
          <a:prstGeom prst="rect">
            <a:avLst/>
          </a:prstGeom>
          <a:noFill/>
          <a:ln/>
        </p:spPr>
        <p:txBody>
          <a:bodyPr wrap="square" rtlCol="0"/>
          <a:lstStyle>
            <a:lvl1pPr marL="0" indent="0" algn="l">
              <a:buNone/>
              <a:defRPr lang="en-US" sz="4400" b="1" dirty="0">
                <a:solidFill>
                  <a:schemeClr val="bg1"/>
                </a:solidFill>
              </a:defRPr>
            </a:lvl1pPr>
          </a:lstStyle>
          <a:p>
            <a:pPr marL="0" indent="0" algn="l">
              <a:buNone/>
            </a:pPr>
            <a:endParaRPr lang="en-US" sz="4400" dirty="0"/>
          </a:p>
        </p:txBody>
      </p:sp>
      <p:sp>
        <p:nvSpPr>
          <p:cNvPr id="4" name="Text 1"/>
          <p:cNvSpPr>
            <a:spLocks noGrp="1"/>
          </p:cNvSpPr>
          <p:nvPr>
            <p:ph type="body" idx="102" hasCustomPrompt="1"/>
          </p:nvPr>
        </p:nvSpPr>
        <p:spPr>
          <a:xfrm>
            <a:off x="640080" y="3017520"/>
            <a:ext cx="4937760" cy="914400"/>
          </a:xfrm>
          <a:prstGeom prst="rect">
            <a:avLst/>
          </a:prstGeom>
          <a:noFill/>
          <a:ln/>
        </p:spPr>
        <p:txBody>
          <a:bodyPr wrap="square" rtlCol="0"/>
          <a:lstStyle>
            <a:lvl1pPr marL="0" indent="0" algn="l">
              <a:buNone/>
              <a:defRPr lang="en-US" sz="1800" dirty="0">
                <a:solidFill>
                  <a:schemeClr val="bg2"/>
                </a:solidFill>
              </a:defRPr>
            </a:lvl1pPr>
          </a:lstStyle>
          <a:p>
            <a:pPr marL="0" indent="0" algn="l">
              <a:buNone/>
            </a:pPr>
            <a:endParaRPr lang="en-US" sz="1800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48640" y="4754880"/>
            <a:ext cx="457200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00" dirty="0">
                <a:solidFill>
                  <a:schemeClr val="tx1"/>
                </a:solidFill>
              </a:rPr>
              <a:t>VUCA and marketing · Level 7</a:t>
            </a:r>
            <a:endParaRPr lang="en-US" sz="1000" dirty="0"/>
          </a:p>
        </p:txBody>
      </p:sp>
      <p:sp>
        <p:nvSpPr>
          <p:cNvPr id="3" name="Text 1"/>
          <p:cNvSpPr>
            <a:spLocks noGrp="1"/>
          </p:cNvSpPr>
          <p:nvPr>
            <p:ph type="title" idx="101" hasCustomPrompt="1"/>
          </p:nvPr>
        </p:nvSpPr>
        <p:spPr>
          <a:xfrm>
            <a:off x="548640" y="320040"/>
            <a:ext cx="8046720" cy="731520"/>
          </a:xfrm>
          <a:prstGeom prst="rect">
            <a:avLst/>
          </a:prstGeom>
          <a:noFill/>
          <a:ln/>
        </p:spPr>
        <p:txBody>
          <a:bodyPr wrap="square" rtlCol="0"/>
          <a:lstStyle>
            <a:lvl1pPr marL="0" indent="0" algn="l">
              <a:buNone/>
              <a:defRPr lang="en-US" sz="3200" b="1" dirty="0">
                <a:solidFill>
                  <a:schemeClr val="tx2"/>
                </a:solidFill>
              </a:defRPr>
            </a:lvl1pPr>
          </a:lstStyle>
          <a:p>
            <a:pPr marL="0" indent="0" algn="l">
              <a:buNone/>
            </a:pPr>
            <a:endParaRPr lang="en-US" sz="3200" dirty="0"/>
          </a:p>
        </p:txBody>
      </p:sp>
      <p:sp>
        <p:nvSpPr>
          <p:cNvPr id="25" name="Slide Number Placeholder 0"/>
          <p:cNvSpPr>
            <a:spLocks noGrp="1"/>
          </p:cNvSpPr>
          <p:nvPr>
            <p:ph type="sldNum" sz="quarter" idx="4294967295"/>
          </p:nvPr>
        </p:nvSpPr>
        <p:spPr>
          <a:xfrm>
            <a:off x="8229600" y="4754880"/>
            <a:ext cx="457200" cy="274320"/>
          </a:xfrm>
          <a:prstGeom prst="rect">
            <a:avLst/>
          </a:prstGeom>
          <a:extLst>
            <a:ext uri="{C572A759-6A51-4108-AA02-DFA0A04FC94B}">
              <ma14:wrappingTextBoxFlag xmlns:ma14="http://schemas.microsoft.com/office/mac/drawingml/2011/main" xmlns="" val="0"/>
            </a:ext>
          </a:extLst>
        </p:spPr>
        <p:txBody>
          <a:bodyPr/>
          <a:lstStyle>
            <a:lvl1pPr>
              <a:defRPr sz="1000">
                <a:solidFill>
                  <a:schemeClr val="tx1"/>
                </a:solidFill>
              </a:defRPr>
            </a:lvl1pPr>
          </a:lstStyle>
          <a:p>
            <a:pPr algn="l"/>
            <a:fld id="{F7021451-1387-4CA6-816F-3879F97B5CBC}" type="slidenum">
              <a:rPr lang="en-US" b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ARK_CLOSING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9144000" cy="5143500"/>
          </a:xfrm>
          <a:prstGeom prst="rect">
            <a:avLst/>
          </a:prstGeom>
          <a:solidFill>
            <a:schemeClr val="tx2"/>
          </a:solidFill>
          <a:ln/>
        </p:spPr>
      </p:sp>
      <p:sp>
        <p:nvSpPr>
          <p:cNvPr id="3" name="Text 1"/>
          <p:cNvSpPr/>
          <p:nvPr/>
        </p:nvSpPr>
        <p:spPr>
          <a:xfrm>
            <a:off x="548640" y="4754880"/>
            <a:ext cx="457200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00" dirty="0">
                <a:solidFill>
                  <a:schemeClr val="bg2"/>
                </a:solidFill>
              </a:rPr>
              <a:t>VUCA and marketing · Level 7</a:t>
            </a:r>
            <a:endParaRPr lang="en-US" sz="1000" dirty="0"/>
          </a:p>
        </p:txBody>
      </p:sp>
      <p:sp>
        <p:nvSpPr>
          <p:cNvPr id="4" name="Text 2"/>
          <p:cNvSpPr>
            <a:spLocks noGrp="1"/>
          </p:cNvSpPr>
          <p:nvPr>
            <p:ph type="title" idx="102" hasCustomPrompt="1"/>
          </p:nvPr>
        </p:nvSpPr>
        <p:spPr>
          <a:xfrm>
            <a:off x="548640" y="320040"/>
            <a:ext cx="8046720" cy="731520"/>
          </a:xfrm>
          <a:prstGeom prst="rect">
            <a:avLst/>
          </a:prstGeom>
          <a:noFill/>
          <a:ln/>
        </p:spPr>
        <p:txBody>
          <a:bodyPr wrap="square" rtlCol="0"/>
          <a:lstStyle>
            <a:lvl1pPr marL="0" indent="0" algn="l">
              <a:buNone/>
              <a:defRPr lang="en-US" sz="3200" b="1" dirty="0">
                <a:solidFill>
                  <a:schemeClr val="bg1"/>
                </a:solidFill>
              </a:defRPr>
            </a:lvl1pPr>
          </a:lstStyle>
          <a:p>
            <a:pPr marL="0" indent="0" algn="l">
              <a:buNone/>
            </a:pPr>
            <a:endParaRPr lang="en-US" sz="3200" dirty="0"/>
          </a:p>
        </p:txBody>
      </p:sp>
      <p:sp>
        <p:nvSpPr>
          <p:cNvPr id="25" name="Slide Number Placeholder 0"/>
          <p:cNvSpPr>
            <a:spLocks noGrp="1"/>
          </p:cNvSpPr>
          <p:nvPr>
            <p:ph type="sldNum" sz="quarter" idx="4294967295"/>
          </p:nvPr>
        </p:nvSpPr>
        <p:spPr>
          <a:xfrm>
            <a:off x="8229600" y="4754880"/>
            <a:ext cx="457200" cy="274320"/>
          </a:xfrm>
          <a:prstGeom prst="rect">
            <a:avLst/>
          </a:prstGeom>
          <a:extLst>
            <a:ext uri="{C572A759-6A51-4108-AA02-DFA0A04FC94B}">
              <ma14:wrappingTextBoxFlag xmlns:ma14="http://schemas.microsoft.com/office/mac/drawingml/2011/main" xmlns="" val="0"/>
            </a:ext>
          </a:extLst>
        </p:spPr>
        <p:txBody>
          <a:bodyPr/>
          <a:lstStyle>
            <a:lvl1pPr>
              <a:defRPr sz="1000">
                <a:solidFill>
                  <a:schemeClr val="bg2"/>
                </a:solidFill>
              </a:defRPr>
            </a:lvl1pPr>
          </a:lstStyle>
          <a:p>
            <a:pPr algn="l"/>
            <a:fld id="{F7021451-1387-4CA6-816F-3879F97B5CBC}" type="slidenum">
              <a:rPr lang="en-US" b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5" Type="http://schemas.openxmlformats.org/officeDocument/2006/relationships/theme" Target="../theme/theme1.xml"/><Relationship Id="rId4" Type="http://schemas.openxmlformats.org/officeDocument/2006/relationships/slideLayout" Target="../slideLayouts/slideLayout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Slide Number Placeholder 0"/>
          <p:cNvSpPr>
            <a:spLocks noGrp="1"/>
          </p:cNvSpPr>
          <p:nvPr>
            <p:ph type="sldNum" sz="quarter" idx="4294967295"/>
          </p:nvPr>
        </p:nvSpPr>
        <p:spPr>
          <a:xfrm>
            <a:off x="8229600" y="4754880"/>
            <a:ext cx="457200" cy="274320"/>
          </a:xfrm>
          <a:prstGeom prst="rect">
            <a:avLst/>
          </a:prstGeom>
          <a:extLst>
            <a:ext uri="{C572A759-6A51-4108-AA02-DFA0A04FC94B}">
              <ma14:wrappingTextBoxFlag xmlns:ma14="http://schemas.microsoft.com/office/mac/drawingml/2011/main" xmlns="" val="0"/>
            </a:ext>
          </a:extLst>
        </p:spPr>
        <p:txBody>
          <a:bodyPr/>
          <a:lstStyle>
            <a:lvl1pPr>
              <a:defRPr sz="1000">
                <a:solidFill>
                  <a:schemeClr val="tx1"/>
                </a:solidFill>
              </a:defRPr>
            </a:lvl1pPr>
          </a:lstStyle>
          <a:p>
            <a:pPr algn="l"/>
            <a:fld id="{F7021451-1387-4CA6-816F-3879F97B5CBC}" type="slidenum">
              <a:rPr lang="en-US" b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3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3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3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3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3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1"/>
          <p:cNvSpPr>
            <a:spLocks noGrp="1"/>
          </p:cNvSpPr>
          <p:nvPr>
            <p:ph type="title" idx="101" hasCustomPrompt="1"/>
          </p:nvPr>
        </p:nvSpPr>
        <p:spPr>
          <a:xfrm>
            <a:off x="640080" y="1280160"/>
            <a:ext cx="5120640" cy="155448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marL="0" indent="0" algn="l">
              <a:buNone/>
            </a:pPr>
            <a:r>
              <a:rPr lang="en-US" sz="4400" b="1" dirty="0">
                <a:solidFill>
                  <a:schemeClr val="bg1"/>
                </a:solidFill>
              </a:rPr>
              <a:t>VUCA and marketing</a:t>
            </a:r>
            <a:endParaRPr lang="en-US" sz="4400" dirty="0"/>
          </a:p>
        </p:txBody>
      </p:sp>
      <p:sp>
        <p:nvSpPr>
          <p:cNvPr id="3" name="Text 1"/>
          <p:cNvSpPr>
            <a:spLocks noGrp="1"/>
          </p:cNvSpPr>
          <p:nvPr>
            <p:ph type="body" idx="102" hasCustomPrompt="1"/>
          </p:nvPr>
        </p:nvSpPr>
        <p:spPr>
          <a:xfrm>
            <a:off x="640080" y="3017520"/>
            <a:ext cx="4937760" cy="91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buNone/>
            </a:pPr>
            <a:r>
              <a:rPr lang="en-US" dirty="0"/>
              <a:t>MBA</a:t>
            </a:r>
            <a:r>
              <a:rPr lang="en-US" sz="1800" dirty="0">
                <a:solidFill>
                  <a:schemeClr val="bg2"/>
                </a:solidFill>
              </a:rPr>
              <a:t> · Understanding turbulent market environments</a:t>
            </a:r>
            <a:endParaRPr lang="en-US" sz="1800" dirty="0"/>
          </a:p>
        </p:txBody>
      </p:sp>
      <p:sp>
        <p:nvSpPr>
          <p:cNvPr id="4" name="Title Volatility"/>
          <p:cNvSpPr/>
          <p:nvPr/>
        </p:nvSpPr>
        <p:spPr>
          <a:xfrm>
            <a:off x="6217920" y="1371600"/>
            <a:ext cx="1005840" cy="1005840"/>
          </a:xfrm>
          <a:prstGeom prst="ellipse">
            <a:avLst/>
          </a:prstGeom>
          <a:solidFill>
            <a:schemeClr val="accent1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5" name="Title Volatility label"/>
          <p:cNvSpPr txBox="1"/>
          <p:nvPr/>
        </p:nvSpPr>
        <p:spPr>
          <a:xfrm>
            <a:off x="6217920" y="1371600"/>
            <a:ext cx="1005840" cy="10058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3600" b="1" dirty="0">
                <a:solidFill>
                  <a:schemeClr val="bg1"/>
                </a:solidFill>
              </a:rPr>
              <a:t>V</a:t>
            </a:r>
            <a:endParaRPr lang="en-US" sz="3600" dirty="0"/>
          </a:p>
        </p:txBody>
      </p:sp>
      <p:sp>
        <p:nvSpPr>
          <p:cNvPr id="6" name="Title Uncertainty"/>
          <p:cNvSpPr/>
          <p:nvPr/>
        </p:nvSpPr>
        <p:spPr>
          <a:xfrm>
            <a:off x="7406640" y="1371600"/>
            <a:ext cx="1005840" cy="1005840"/>
          </a:xfrm>
          <a:prstGeom prst="ellipse">
            <a:avLst/>
          </a:prstGeom>
          <a:solidFill>
            <a:schemeClr val="accent3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7" name="Title Uncertainty label"/>
          <p:cNvSpPr txBox="1"/>
          <p:nvPr/>
        </p:nvSpPr>
        <p:spPr>
          <a:xfrm>
            <a:off x="7406640" y="1371600"/>
            <a:ext cx="1005840" cy="10058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3600" b="1" dirty="0">
                <a:solidFill>
                  <a:schemeClr val="tx2"/>
                </a:solidFill>
              </a:rPr>
              <a:t>U</a:t>
            </a:r>
            <a:endParaRPr lang="en-US" sz="3600" dirty="0"/>
          </a:p>
        </p:txBody>
      </p:sp>
      <p:sp>
        <p:nvSpPr>
          <p:cNvPr id="8" name="Title Complexity"/>
          <p:cNvSpPr/>
          <p:nvPr/>
        </p:nvSpPr>
        <p:spPr>
          <a:xfrm>
            <a:off x="6217920" y="2560320"/>
            <a:ext cx="1005840" cy="1005840"/>
          </a:xfrm>
          <a:prstGeom prst="ellipse">
            <a:avLst/>
          </a:prstGeom>
          <a:solidFill>
            <a:schemeClr val="accent2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9" name="Title Complexity label"/>
          <p:cNvSpPr txBox="1"/>
          <p:nvPr/>
        </p:nvSpPr>
        <p:spPr>
          <a:xfrm>
            <a:off x="6217920" y="2560320"/>
            <a:ext cx="1005840" cy="10058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3600" b="1" dirty="0">
                <a:solidFill>
                  <a:schemeClr val="bg1"/>
                </a:solidFill>
              </a:rPr>
              <a:t>C</a:t>
            </a:r>
            <a:endParaRPr lang="en-US" sz="3600" dirty="0"/>
          </a:p>
        </p:txBody>
      </p:sp>
      <p:sp>
        <p:nvSpPr>
          <p:cNvPr id="10" name="Title Ambiguity"/>
          <p:cNvSpPr/>
          <p:nvPr/>
        </p:nvSpPr>
        <p:spPr>
          <a:xfrm>
            <a:off x="7406640" y="2560320"/>
            <a:ext cx="1005840" cy="1005840"/>
          </a:xfrm>
          <a:prstGeom prst="ellipse">
            <a:avLst/>
          </a:prstGeom>
          <a:solidFill>
            <a:schemeClr val="accent5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1" name="Title Ambiguity label"/>
          <p:cNvSpPr txBox="1"/>
          <p:nvPr/>
        </p:nvSpPr>
        <p:spPr>
          <a:xfrm>
            <a:off x="7406640" y="2560320"/>
            <a:ext cx="1005840" cy="10058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3600" b="1" dirty="0">
                <a:solidFill>
                  <a:schemeClr val="bg1"/>
                </a:solidFill>
              </a:rPr>
              <a:t>A</a:t>
            </a:r>
            <a:endParaRPr lang="en-US" sz="3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1"/>
          <p:cNvSpPr>
            <a:spLocks noGrp="1"/>
          </p:cNvSpPr>
          <p:nvPr>
            <p:ph type="title" idx="101" hasCustomPrompt="1"/>
          </p:nvPr>
        </p:nvSpPr>
        <p:spPr>
          <a:xfrm>
            <a:off x="548640" y="320040"/>
            <a:ext cx="8046720" cy="7315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3200" b="1" dirty="0">
                <a:solidFill>
                  <a:schemeClr val="tx2"/>
                </a:solidFill>
              </a:rPr>
              <a:t>What VUCA stands for</a:t>
            </a:r>
            <a:endParaRPr lang="en-US" sz="3200" dirty="0"/>
          </a:p>
        </p:txBody>
      </p:sp>
      <p:sp>
        <p:nvSpPr>
          <p:cNvPr id="3" name="Intro"/>
          <p:cNvSpPr txBox="1"/>
          <p:nvPr/>
        </p:nvSpPr>
        <p:spPr>
          <a:xfrm>
            <a:off x="548640" y="1097280"/>
            <a:ext cx="804672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400" dirty="0">
                <a:solidFill>
                  <a:schemeClr val="tx1"/>
                </a:solidFill>
              </a:rPr>
              <a:t>Coined in US military thinking after the Cold War, then adopted in strategy and leadership literature.</a:t>
            </a:r>
            <a:endParaRPr lang="en-US" sz="1400" dirty="0"/>
          </a:p>
        </p:txBody>
      </p:sp>
      <p:sp>
        <p:nvSpPr>
          <p:cNvPr id="4" name="Card Volatility"/>
          <p:cNvSpPr/>
          <p:nvPr/>
        </p:nvSpPr>
        <p:spPr>
          <a:xfrm>
            <a:off x="548640" y="1691640"/>
            <a:ext cx="3931920" cy="1371600"/>
          </a:xfrm>
          <a:prstGeom prst="roundRect">
            <a:avLst>
              <a:gd name="adj" fmla="val 5333"/>
            </a:avLst>
          </a:prstGeom>
          <a:solidFill>
            <a:schemeClr val="bg2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5" name="Badge Volatility"/>
          <p:cNvSpPr/>
          <p:nvPr/>
        </p:nvSpPr>
        <p:spPr>
          <a:xfrm>
            <a:off x="777240" y="1920240"/>
            <a:ext cx="594360" cy="594360"/>
          </a:xfrm>
          <a:prstGeom prst="ellipse">
            <a:avLst/>
          </a:prstGeom>
          <a:solidFill>
            <a:schemeClr val="accent1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6" name="Badge Volatility label"/>
          <p:cNvSpPr txBox="1"/>
          <p:nvPr/>
        </p:nvSpPr>
        <p:spPr>
          <a:xfrm>
            <a:off x="777240" y="1920240"/>
            <a:ext cx="594360" cy="5943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2200" b="1" dirty="0">
                <a:solidFill>
                  <a:schemeClr val="bg1"/>
                </a:solidFill>
              </a:rPr>
              <a:t>V</a:t>
            </a:r>
            <a:endParaRPr lang="en-US" sz="2200" dirty="0"/>
          </a:p>
        </p:txBody>
      </p:sp>
      <p:sp>
        <p:nvSpPr>
          <p:cNvPr id="7" name="Name Volatility"/>
          <p:cNvSpPr txBox="1"/>
          <p:nvPr/>
        </p:nvSpPr>
        <p:spPr>
          <a:xfrm>
            <a:off x="1554480" y="1856232"/>
            <a:ext cx="274320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800" b="1" dirty="0">
                <a:solidFill>
                  <a:schemeClr val="tx2"/>
                </a:solidFill>
              </a:rPr>
              <a:t>Volatility</a:t>
            </a:r>
            <a:endParaRPr lang="en-US" sz="1800" dirty="0"/>
          </a:p>
        </p:txBody>
      </p:sp>
      <p:sp>
        <p:nvSpPr>
          <p:cNvPr id="8" name="Meaning Volatility"/>
          <p:cNvSpPr txBox="1"/>
          <p:nvPr/>
        </p:nvSpPr>
        <p:spPr>
          <a:xfrm>
            <a:off x="1554480" y="2240280"/>
            <a:ext cx="2743200" cy="7315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1400" dirty="0">
                <a:solidFill>
                  <a:schemeClr val="tx1"/>
                </a:solidFill>
              </a:rPr>
              <a:t>Rapid, unstable change of uncertain duration, though the situation is understood</a:t>
            </a:r>
            <a:endParaRPr lang="en-US" sz="1400" dirty="0"/>
          </a:p>
        </p:txBody>
      </p:sp>
      <p:sp>
        <p:nvSpPr>
          <p:cNvPr id="9" name="Card Uncertainty"/>
          <p:cNvSpPr/>
          <p:nvPr/>
        </p:nvSpPr>
        <p:spPr>
          <a:xfrm>
            <a:off x="4663440" y="1691640"/>
            <a:ext cx="3931920" cy="1371600"/>
          </a:xfrm>
          <a:prstGeom prst="roundRect">
            <a:avLst>
              <a:gd name="adj" fmla="val 5333"/>
            </a:avLst>
          </a:prstGeom>
          <a:solidFill>
            <a:schemeClr val="bg2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0" name="Badge Uncertainty"/>
          <p:cNvSpPr/>
          <p:nvPr/>
        </p:nvSpPr>
        <p:spPr>
          <a:xfrm>
            <a:off x="4892040" y="1920240"/>
            <a:ext cx="594360" cy="594360"/>
          </a:xfrm>
          <a:prstGeom prst="ellipse">
            <a:avLst/>
          </a:prstGeom>
          <a:solidFill>
            <a:schemeClr val="accent3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1" name="Badge Uncertainty label"/>
          <p:cNvSpPr txBox="1"/>
          <p:nvPr/>
        </p:nvSpPr>
        <p:spPr>
          <a:xfrm>
            <a:off x="4892040" y="1920240"/>
            <a:ext cx="594360" cy="5943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2200" b="1" dirty="0">
                <a:solidFill>
                  <a:schemeClr val="tx2"/>
                </a:solidFill>
              </a:rPr>
              <a:t>U</a:t>
            </a:r>
            <a:endParaRPr lang="en-US" sz="2200" dirty="0"/>
          </a:p>
        </p:txBody>
      </p:sp>
      <p:sp>
        <p:nvSpPr>
          <p:cNvPr id="12" name="Name Uncertainty"/>
          <p:cNvSpPr txBox="1"/>
          <p:nvPr/>
        </p:nvSpPr>
        <p:spPr>
          <a:xfrm>
            <a:off x="5669280" y="1856232"/>
            <a:ext cx="274320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800" b="1" dirty="0">
                <a:solidFill>
                  <a:schemeClr val="tx2"/>
                </a:solidFill>
              </a:rPr>
              <a:t>Uncertainty</a:t>
            </a:r>
            <a:endParaRPr lang="en-US" sz="1800" dirty="0"/>
          </a:p>
        </p:txBody>
      </p:sp>
      <p:sp>
        <p:nvSpPr>
          <p:cNvPr id="13" name="Meaning Uncertainty"/>
          <p:cNvSpPr txBox="1"/>
          <p:nvPr/>
        </p:nvSpPr>
        <p:spPr>
          <a:xfrm>
            <a:off x="5669280" y="2240280"/>
            <a:ext cx="2743200" cy="7315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1400" dirty="0">
                <a:solidFill>
                  <a:schemeClr val="tx1"/>
                </a:solidFill>
              </a:rPr>
              <a:t>Missing information about whether events will happen and what they would mean</a:t>
            </a:r>
            <a:endParaRPr lang="en-US" sz="1400" dirty="0"/>
          </a:p>
        </p:txBody>
      </p:sp>
      <p:sp>
        <p:nvSpPr>
          <p:cNvPr id="14" name="Card Complexity"/>
          <p:cNvSpPr/>
          <p:nvPr/>
        </p:nvSpPr>
        <p:spPr>
          <a:xfrm>
            <a:off x="548640" y="3200400"/>
            <a:ext cx="3931920" cy="1371600"/>
          </a:xfrm>
          <a:prstGeom prst="roundRect">
            <a:avLst>
              <a:gd name="adj" fmla="val 5333"/>
            </a:avLst>
          </a:prstGeom>
          <a:solidFill>
            <a:schemeClr val="bg2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5" name="Badge Complexity"/>
          <p:cNvSpPr/>
          <p:nvPr/>
        </p:nvSpPr>
        <p:spPr>
          <a:xfrm>
            <a:off x="777240" y="3429000"/>
            <a:ext cx="594360" cy="594360"/>
          </a:xfrm>
          <a:prstGeom prst="ellipse">
            <a:avLst/>
          </a:prstGeom>
          <a:solidFill>
            <a:schemeClr val="accent2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6" name="Badge Complexity label"/>
          <p:cNvSpPr txBox="1"/>
          <p:nvPr/>
        </p:nvSpPr>
        <p:spPr>
          <a:xfrm>
            <a:off x="777240" y="3429000"/>
            <a:ext cx="594360" cy="5943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2200" b="1" dirty="0">
                <a:solidFill>
                  <a:schemeClr val="bg1"/>
                </a:solidFill>
              </a:rPr>
              <a:t>C</a:t>
            </a:r>
            <a:endParaRPr lang="en-US" sz="2200" dirty="0"/>
          </a:p>
        </p:txBody>
      </p:sp>
      <p:sp>
        <p:nvSpPr>
          <p:cNvPr id="17" name="Name Complexity"/>
          <p:cNvSpPr txBox="1"/>
          <p:nvPr/>
        </p:nvSpPr>
        <p:spPr>
          <a:xfrm>
            <a:off x="1554480" y="3364992"/>
            <a:ext cx="274320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800" b="1" dirty="0">
                <a:solidFill>
                  <a:schemeClr val="tx2"/>
                </a:solidFill>
              </a:rPr>
              <a:t>Complexity</a:t>
            </a:r>
            <a:endParaRPr lang="en-US" sz="1800" dirty="0"/>
          </a:p>
        </p:txBody>
      </p:sp>
      <p:sp>
        <p:nvSpPr>
          <p:cNvPr id="18" name="Meaning Complexity"/>
          <p:cNvSpPr txBox="1"/>
          <p:nvPr/>
        </p:nvSpPr>
        <p:spPr>
          <a:xfrm>
            <a:off x="1554480" y="3749040"/>
            <a:ext cx="2743200" cy="7315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1400" dirty="0">
                <a:solidFill>
                  <a:schemeClr val="tx1"/>
                </a:solidFill>
              </a:rPr>
              <a:t>Many interconnected variables, stakeholders and data sources</a:t>
            </a:r>
            <a:endParaRPr lang="en-US" sz="1400" dirty="0"/>
          </a:p>
        </p:txBody>
      </p:sp>
      <p:sp>
        <p:nvSpPr>
          <p:cNvPr id="19" name="Card Ambiguity"/>
          <p:cNvSpPr/>
          <p:nvPr/>
        </p:nvSpPr>
        <p:spPr>
          <a:xfrm>
            <a:off x="4663440" y="3200400"/>
            <a:ext cx="3931920" cy="1371600"/>
          </a:xfrm>
          <a:prstGeom prst="roundRect">
            <a:avLst>
              <a:gd name="adj" fmla="val 5333"/>
            </a:avLst>
          </a:prstGeom>
          <a:solidFill>
            <a:schemeClr val="bg2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20" name="Badge Ambiguity"/>
          <p:cNvSpPr/>
          <p:nvPr/>
        </p:nvSpPr>
        <p:spPr>
          <a:xfrm>
            <a:off x="4892040" y="3429000"/>
            <a:ext cx="594360" cy="594360"/>
          </a:xfrm>
          <a:prstGeom prst="ellipse">
            <a:avLst/>
          </a:prstGeom>
          <a:solidFill>
            <a:schemeClr val="accent5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21" name="Badge Ambiguity label"/>
          <p:cNvSpPr txBox="1"/>
          <p:nvPr/>
        </p:nvSpPr>
        <p:spPr>
          <a:xfrm>
            <a:off x="4892040" y="3429000"/>
            <a:ext cx="594360" cy="5943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2200" b="1" dirty="0">
                <a:solidFill>
                  <a:schemeClr val="bg1"/>
                </a:solidFill>
              </a:rPr>
              <a:t>A</a:t>
            </a:r>
            <a:endParaRPr lang="en-US" sz="2200" dirty="0"/>
          </a:p>
        </p:txBody>
      </p:sp>
      <p:sp>
        <p:nvSpPr>
          <p:cNvPr id="22" name="Name Ambiguity"/>
          <p:cNvSpPr txBox="1"/>
          <p:nvPr/>
        </p:nvSpPr>
        <p:spPr>
          <a:xfrm>
            <a:off x="5669280" y="3364992"/>
            <a:ext cx="274320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800" b="1" dirty="0">
                <a:solidFill>
                  <a:schemeClr val="tx2"/>
                </a:solidFill>
              </a:rPr>
              <a:t>Ambiguity</a:t>
            </a:r>
            <a:endParaRPr lang="en-US" sz="1800" dirty="0"/>
          </a:p>
        </p:txBody>
      </p:sp>
      <p:sp>
        <p:nvSpPr>
          <p:cNvPr id="23" name="Meaning Ambiguity"/>
          <p:cNvSpPr txBox="1"/>
          <p:nvPr/>
        </p:nvSpPr>
        <p:spPr>
          <a:xfrm>
            <a:off x="5669280" y="3749040"/>
            <a:ext cx="2743200" cy="7315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1400" dirty="0">
                <a:solidFill>
                  <a:schemeClr val="tx1"/>
                </a:solidFill>
              </a:rPr>
              <a:t>Unclear cause and effect, with no precedent to learn from</a:t>
            </a:r>
            <a:endParaRPr lang="en-US" sz="1400" dirty="0"/>
          </a:p>
        </p:txBody>
      </p:sp>
      <p:sp>
        <p:nvSpPr>
          <p:cNvPr id="25" name="Slide Number Placeholder 0"/>
          <p:cNvSpPr>
            <a:spLocks noGrp="1"/>
          </p:cNvSpPr>
          <p:nvPr>
            <p:ph type="sldNum" sz="quarter" idx="4294967295"/>
          </p:nvPr>
        </p:nvSpPr>
        <p:spPr>
          <a:xfrm>
            <a:off x="8229600" y="4754880"/>
            <a:ext cx="457200" cy="274320"/>
          </a:xfrm>
          <a:prstGeom prst="rect">
            <a:avLst/>
          </a:prstGeom>
          <a:extLst>
            <a:ext uri="{C572A759-6A51-4108-AA02-DFA0A04FC94B}">
              <ma14:wrappingTextBoxFlag xmlns:ma14="http://schemas.microsoft.com/office/mac/drawingml/2011/main" xmlns="" val="0"/>
            </a:ext>
          </a:extLst>
        </p:spPr>
        <p:txBody>
          <a:bodyPr/>
          <a:lstStyle>
            <a:lvl1pPr>
              <a:defRPr sz="1000">
                <a:solidFill>
                  <a:schemeClr val="tx1"/>
                </a:solidFill>
              </a:defRPr>
            </a:lvl1pPr>
          </a:lstStyle>
          <a:p>
            <a:pPr algn="l"/>
            <a:fld id="{F7021451-1387-4CA6-816F-3879F97B5CBC}" type="slidenum">
              <a:rPr lang="en-US" b="0"/>
              <a:t>2</a:t>
            </a:fld>
            <a:endParaRPr lang="en-US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1"/>
          <p:cNvSpPr>
            <a:spLocks noGrp="1"/>
          </p:cNvSpPr>
          <p:nvPr>
            <p:ph type="title" idx="101" hasCustomPrompt="1"/>
          </p:nvPr>
        </p:nvSpPr>
        <p:spPr>
          <a:xfrm>
            <a:off x="548640" y="320040"/>
            <a:ext cx="8046720" cy="7315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3200" b="1" dirty="0">
                <a:solidFill>
                  <a:schemeClr val="tx2"/>
                </a:solidFill>
              </a:rPr>
              <a:t>VUCA in marketing practice</a:t>
            </a:r>
            <a:endParaRPr lang="en-US" sz="3200" dirty="0"/>
          </a:p>
        </p:txBody>
      </p:sp>
      <p:sp>
        <p:nvSpPr>
          <p:cNvPr id="3" name="Row Volatility"/>
          <p:cNvSpPr/>
          <p:nvPr/>
        </p:nvSpPr>
        <p:spPr>
          <a:xfrm>
            <a:off x="548640" y="1280160"/>
            <a:ext cx="8046720" cy="685800"/>
          </a:xfrm>
          <a:prstGeom prst="roundRect">
            <a:avLst>
              <a:gd name="adj" fmla="val 10667"/>
            </a:avLst>
          </a:prstGeom>
          <a:solidFill>
            <a:schemeClr val="bg2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4" name="Badge Volatility"/>
          <p:cNvSpPr/>
          <p:nvPr/>
        </p:nvSpPr>
        <p:spPr>
          <a:xfrm>
            <a:off x="731520" y="1394460"/>
            <a:ext cx="457200" cy="457200"/>
          </a:xfrm>
          <a:prstGeom prst="ellipse">
            <a:avLst/>
          </a:prstGeom>
          <a:solidFill>
            <a:schemeClr val="accent1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5" name="Badge Volatility label"/>
          <p:cNvSpPr txBox="1"/>
          <p:nvPr/>
        </p:nvSpPr>
        <p:spPr>
          <a:xfrm>
            <a:off x="731520" y="1394460"/>
            <a:ext cx="45720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800" b="1" dirty="0">
                <a:solidFill>
                  <a:schemeClr val="bg1"/>
                </a:solidFill>
              </a:rPr>
              <a:t>V</a:t>
            </a:r>
            <a:endParaRPr lang="en-US" sz="1800" dirty="0"/>
          </a:p>
        </p:txBody>
      </p:sp>
      <p:sp>
        <p:nvSpPr>
          <p:cNvPr id="6" name="Row name Volatility"/>
          <p:cNvSpPr txBox="1"/>
          <p:nvPr/>
        </p:nvSpPr>
        <p:spPr>
          <a:xfrm>
            <a:off x="1371600" y="1280160"/>
            <a:ext cx="1645920" cy="68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600" b="1" dirty="0">
                <a:solidFill>
                  <a:schemeClr val="tx2"/>
                </a:solidFill>
              </a:rPr>
              <a:t>Volatility</a:t>
            </a:r>
            <a:endParaRPr lang="en-US" sz="1600" dirty="0"/>
          </a:p>
        </p:txBody>
      </p:sp>
      <p:sp>
        <p:nvSpPr>
          <p:cNvPr id="7" name="Example Volatility"/>
          <p:cNvSpPr txBox="1"/>
          <p:nvPr/>
        </p:nvSpPr>
        <p:spPr>
          <a:xfrm>
            <a:off x="3108960" y="1280160"/>
            <a:ext cx="5303520" cy="68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400" dirty="0">
                <a:solidFill>
                  <a:schemeClr val="tx1"/>
                </a:solidFill>
              </a:rPr>
              <a:t>Sudden swings in demand, input costs or advertising prices; a platform changes its algorithm</a:t>
            </a:r>
            <a:endParaRPr lang="en-US" sz="1400" dirty="0"/>
          </a:p>
        </p:txBody>
      </p:sp>
      <p:sp>
        <p:nvSpPr>
          <p:cNvPr id="8" name="Row Uncertainty"/>
          <p:cNvSpPr/>
          <p:nvPr/>
        </p:nvSpPr>
        <p:spPr>
          <a:xfrm>
            <a:off x="548640" y="2075688"/>
            <a:ext cx="8046720" cy="685800"/>
          </a:xfrm>
          <a:prstGeom prst="roundRect">
            <a:avLst>
              <a:gd name="adj" fmla="val 10667"/>
            </a:avLst>
          </a:prstGeom>
          <a:solidFill>
            <a:schemeClr val="bg2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9" name="Badge Uncertainty"/>
          <p:cNvSpPr/>
          <p:nvPr/>
        </p:nvSpPr>
        <p:spPr>
          <a:xfrm>
            <a:off x="731520" y="2189988"/>
            <a:ext cx="457200" cy="457200"/>
          </a:xfrm>
          <a:prstGeom prst="ellipse">
            <a:avLst/>
          </a:prstGeom>
          <a:solidFill>
            <a:schemeClr val="accent3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0" name="Badge Uncertainty label"/>
          <p:cNvSpPr txBox="1"/>
          <p:nvPr/>
        </p:nvSpPr>
        <p:spPr>
          <a:xfrm>
            <a:off x="731520" y="2189988"/>
            <a:ext cx="45720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800" b="1" dirty="0">
                <a:solidFill>
                  <a:schemeClr val="tx2"/>
                </a:solidFill>
              </a:rPr>
              <a:t>U</a:t>
            </a:r>
            <a:endParaRPr lang="en-US" sz="1800" dirty="0"/>
          </a:p>
        </p:txBody>
      </p:sp>
      <p:sp>
        <p:nvSpPr>
          <p:cNvPr id="11" name="Row name Uncertainty"/>
          <p:cNvSpPr txBox="1"/>
          <p:nvPr/>
        </p:nvSpPr>
        <p:spPr>
          <a:xfrm>
            <a:off x="1371600" y="2075688"/>
            <a:ext cx="1645920" cy="68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600" b="1" dirty="0">
                <a:solidFill>
                  <a:schemeClr val="tx2"/>
                </a:solidFill>
              </a:rPr>
              <a:t>Uncertainty</a:t>
            </a:r>
            <a:endParaRPr lang="en-US" sz="1600" dirty="0"/>
          </a:p>
        </p:txBody>
      </p:sp>
      <p:sp>
        <p:nvSpPr>
          <p:cNvPr id="12" name="Example Uncertainty"/>
          <p:cNvSpPr txBox="1"/>
          <p:nvPr/>
        </p:nvSpPr>
        <p:spPr>
          <a:xfrm>
            <a:off x="3108960" y="2075688"/>
            <a:ext cx="5303520" cy="68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400" dirty="0">
                <a:solidFill>
                  <a:schemeClr val="tx1"/>
                </a:solidFill>
              </a:rPr>
              <a:t>Whether a new market will accept a product, or how data-privacy regulation will develop</a:t>
            </a:r>
            <a:endParaRPr lang="en-US" sz="1400" dirty="0"/>
          </a:p>
        </p:txBody>
      </p:sp>
      <p:sp>
        <p:nvSpPr>
          <p:cNvPr id="13" name="Row Complexity"/>
          <p:cNvSpPr/>
          <p:nvPr/>
        </p:nvSpPr>
        <p:spPr>
          <a:xfrm>
            <a:off x="548640" y="2871216"/>
            <a:ext cx="8046720" cy="685800"/>
          </a:xfrm>
          <a:prstGeom prst="roundRect">
            <a:avLst>
              <a:gd name="adj" fmla="val 10667"/>
            </a:avLst>
          </a:prstGeom>
          <a:solidFill>
            <a:schemeClr val="bg2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4" name="Badge Complexity"/>
          <p:cNvSpPr/>
          <p:nvPr/>
        </p:nvSpPr>
        <p:spPr>
          <a:xfrm>
            <a:off x="731520" y="2985516"/>
            <a:ext cx="457200" cy="457200"/>
          </a:xfrm>
          <a:prstGeom prst="ellipse">
            <a:avLst/>
          </a:prstGeom>
          <a:solidFill>
            <a:schemeClr val="accent2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5" name="Badge Complexity label"/>
          <p:cNvSpPr txBox="1"/>
          <p:nvPr/>
        </p:nvSpPr>
        <p:spPr>
          <a:xfrm>
            <a:off x="731520" y="2985516"/>
            <a:ext cx="45720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800" b="1" dirty="0">
                <a:solidFill>
                  <a:schemeClr val="bg1"/>
                </a:solidFill>
              </a:rPr>
              <a:t>C</a:t>
            </a:r>
            <a:endParaRPr lang="en-US" sz="1800" dirty="0"/>
          </a:p>
        </p:txBody>
      </p:sp>
      <p:sp>
        <p:nvSpPr>
          <p:cNvPr id="16" name="Row name Complexity"/>
          <p:cNvSpPr txBox="1"/>
          <p:nvPr/>
        </p:nvSpPr>
        <p:spPr>
          <a:xfrm>
            <a:off x="1371600" y="2871216"/>
            <a:ext cx="1645920" cy="68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600" b="1" dirty="0">
                <a:solidFill>
                  <a:schemeClr val="tx2"/>
                </a:solidFill>
              </a:rPr>
              <a:t>Complexity</a:t>
            </a:r>
            <a:endParaRPr lang="en-US" sz="1600" dirty="0"/>
          </a:p>
        </p:txBody>
      </p:sp>
      <p:sp>
        <p:nvSpPr>
          <p:cNvPr id="17" name="Example Complexity"/>
          <p:cNvSpPr txBox="1"/>
          <p:nvPr/>
        </p:nvSpPr>
        <p:spPr>
          <a:xfrm>
            <a:off x="3108960" y="2871216"/>
            <a:ext cx="5303520" cy="68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400" dirty="0">
                <a:solidFill>
                  <a:schemeClr val="tx1"/>
                </a:solidFill>
              </a:rPr>
              <a:t>Omnichannel journeys, global supply chains and data spread across many platforms</a:t>
            </a:r>
            <a:endParaRPr lang="en-US" sz="1400" dirty="0"/>
          </a:p>
        </p:txBody>
      </p:sp>
      <p:sp>
        <p:nvSpPr>
          <p:cNvPr id="18" name="Row Ambiguity"/>
          <p:cNvSpPr/>
          <p:nvPr/>
        </p:nvSpPr>
        <p:spPr>
          <a:xfrm>
            <a:off x="548640" y="3666744"/>
            <a:ext cx="8046720" cy="685800"/>
          </a:xfrm>
          <a:prstGeom prst="roundRect">
            <a:avLst>
              <a:gd name="adj" fmla="val 10667"/>
            </a:avLst>
          </a:prstGeom>
          <a:solidFill>
            <a:schemeClr val="bg2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9" name="Badge Ambiguity"/>
          <p:cNvSpPr/>
          <p:nvPr/>
        </p:nvSpPr>
        <p:spPr>
          <a:xfrm>
            <a:off x="731520" y="3781044"/>
            <a:ext cx="457200" cy="457200"/>
          </a:xfrm>
          <a:prstGeom prst="ellipse">
            <a:avLst/>
          </a:prstGeom>
          <a:solidFill>
            <a:schemeClr val="accent5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20" name="Badge Ambiguity label"/>
          <p:cNvSpPr txBox="1"/>
          <p:nvPr/>
        </p:nvSpPr>
        <p:spPr>
          <a:xfrm>
            <a:off x="731520" y="3781044"/>
            <a:ext cx="45720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800" b="1" dirty="0">
                <a:solidFill>
                  <a:schemeClr val="bg1"/>
                </a:solidFill>
              </a:rPr>
              <a:t>A</a:t>
            </a:r>
            <a:endParaRPr lang="en-US" sz="1800" dirty="0"/>
          </a:p>
        </p:txBody>
      </p:sp>
      <p:sp>
        <p:nvSpPr>
          <p:cNvPr id="21" name="Row name Ambiguity"/>
          <p:cNvSpPr txBox="1"/>
          <p:nvPr/>
        </p:nvSpPr>
        <p:spPr>
          <a:xfrm>
            <a:off x="1371600" y="3666744"/>
            <a:ext cx="1645920" cy="68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600" b="1" dirty="0">
                <a:solidFill>
                  <a:schemeClr val="tx2"/>
                </a:solidFill>
              </a:rPr>
              <a:t>Ambiguity</a:t>
            </a:r>
            <a:endParaRPr lang="en-US" sz="1600" dirty="0"/>
          </a:p>
        </p:txBody>
      </p:sp>
      <p:sp>
        <p:nvSpPr>
          <p:cNvPr id="22" name="Example Ambiguity"/>
          <p:cNvSpPr txBox="1"/>
          <p:nvPr/>
        </p:nvSpPr>
        <p:spPr>
          <a:xfrm>
            <a:off x="3108960" y="3666744"/>
            <a:ext cx="5303520" cy="68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400" dirty="0">
                <a:solidFill>
                  <a:schemeClr val="tx1"/>
                </a:solidFill>
              </a:rPr>
              <a:t>Entering a new category with no playbook, such as generative AI in customer service</a:t>
            </a:r>
            <a:endParaRPr lang="en-US" sz="1400" dirty="0"/>
          </a:p>
        </p:txBody>
      </p:sp>
      <p:sp>
        <p:nvSpPr>
          <p:cNvPr id="25" name="Slide Number Placeholder 0"/>
          <p:cNvSpPr>
            <a:spLocks noGrp="1"/>
          </p:cNvSpPr>
          <p:nvPr>
            <p:ph type="sldNum" sz="quarter" idx="4294967295"/>
          </p:nvPr>
        </p:nvSpPr>
        <p:spPr>
          <a:xfrm>
            <a:off x="8229600" y="4754880"/>
            <a:ext cx="457200" cy="274320"/>
          </a:xfrm>
          <a:prstGeom prst="rect">
            <a:avLst/>
          </a:prstGeom>
          <a:extLst>
            <a:ext uri="{C572A759-6A51-4108-AA02-DFA0A04FC94B}">
              <ma14:wrappingTextBoxFlag xmlns:ma14="http://schemas.microsoft.com/office/mac/drawingml/2011/main" xmlns="" val="0"/>
            </a:ext>
          </a:extLst>
        </p:spPr>
        <p:txBody>
          <a:bodyPr/>
          <a:lstStyle>
            <a:lvl1pPr>
              <a:defRPr sz="1000">
                <a:solidFill>
                  <a:schemeClr val="tx1"/>
                </a:solidFill>
              </a:defRPr>
            </a:lvl1pPr>
          </a:lstStyle>
          <a:p>
            <a:pPr algn="l"/>
            <a:fld id="{F7021451-1387-4CA6-816F-3879F97B5CBC}" type="slidenum">
              <a:rPr lang="en-US" b="0"/>
              <a:t>3</a:t>
            </a:fld>
            <a:endParaRPr lang="en-US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1"/>
          <p:cNvSpPr>
            <a:spLocks noGrp="1"/>
          </p:cNvSpPr>
          <p:nvPr>
            <p:ph type="title" idx="101" hasCustomPrompt="1"/>
          </p:nvPr>
        </p:nvSpPr>
        <p:spPr>
          <a:xfrm>
            <a:off x="548640" y="320040"/>
            <a:ext cx="8046720" cy="7315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3200" b="1" dirty="0">
                <a:solidFill>
                  <a:schemeClr val="tx2"/>
                </a:solidFill>
              </a:rPr>
              <a:t>Why it matters for marketing</a:t>
            </a:r>
            <a:endParaRPr lang="en-US" sz="3200" dirty="0"/>
          </a:p>
        </p:txBody>
      </p:sp>
      <p:sp>
        <p:nvSpPr>
          <p:cNvPr id="3" name="Statement panel"/>
          <p:cNvSpPr/>
          <p:nvPr/>
        </p:nvSpPr>
        <p:spPr>
          <a:xfrm>
            <a:off x="548640" y="1325880"/>
            <a:ext cx="2926080" cy="3291840"/>
          </a:xfrm>
          <a:prstGeom prst="roundRect">
            <a:avLst>
              <a:gd name="adj" fmla="val 2500"/>
            </a:avLst>
          </a:prstGeom>
          <a:solidFill>
            <a:schemeClr val="tx2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4" name="Statement"/>
          <p:cNvSpPr txBox="1"/>
          <p:nvPr/>
        </p:nvSpPr>
        <p:spPr>
          <a:xfrm>
            <a:off x="777240" y="1554480"/>
            <a:ext cx="2468880" cy="28346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200" dirty="0">
                <a:solidFill>
                  <a:schemeClr val="bg1"/>
                </a:solidFill>
              </a:rPr>
              <a:t>Predictability is falling, so adaptability and market insight become the capabilities that matter.</a:t>
            </a:r>
            <a:endParaRPr lang="en-US" sz="2200" dirty="0"/>
          </a:p>
        </p:txBody>
      </p:sp>
      <p:sp>
        <p:nvSpPr>
          <p:cNvPr id="5" name="Number 1"/>
          <p:cNvSpPr/>
          <p:nvPr/>
        </p:nvSpPr>
        <p:spPr>
          <a:xfrm>
            <a:off x="3749040" y="1508760"/>
            <a:ext cx="411480" cy="411480"/>
          </a:xfrm>
          <a:prstGeom prst="ellipse">
            <a:avLst/>
          </a:prstGeom>
          <a:solidFill>
            <a:schemeClr val="accent2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6" name="Number 1 label"/>
          <p:cNvSpPr txBox="1"/>
          <p:nvPr/>
        </p:nvSpPr>
        <p:spPr>
          <a:xfrm>
            <a:off x="3749040" y="1508760"/>
            <a:ext cx="411480" cy="4114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600" b="1" dirty="0">
                <a:solidFill>
                  <a:schemeClr val="bg1"/>
                </a:solidFill>
              </a:rPr>
              <a:t>1</a:t>
            </a:r>
            <a:endParaRPr lang="en-US" sz="1600" dirty="0"/>
          </a:p>
        </p:txBody>
      </p:sp>
      <p:sp>
        <p:nvSpPr>
          <p:cNvPr id="7" name="Why 1"/>
          <p:cNvSpPr txBox="1"/>
          <p:nvPr/>
        </p:nvSpPr>
        <p:spPr>
          <a:xfrm>
            <a:off x="4343400" y="1325880"/>
            <a:ext cx="4251960" cy="7772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500" b="1" dirty="0">
                <a:solidFill>
                  <a:schemeClr val="tx2"/>
                </a:solidFill>
              </a:rPr>
              <a:t>Less predictable consumers</a:t>
            </a:r>
            <a:endParaRPr lang="en-US" sz="1500" dirty="0"/>
          </a:p>
          <a:p>
            <a:pPr marL="0" indent="0">
              <a:buNone/>
            </a:pPr>
            <a:r>
              <a:rPr lang="en-US" sz="1400" dirty="0">
                <a:solidFill>
                  <a:schemeClr val="tx1"/>
                </a:solidFill>
              </a:rPr>
              <a:t>Cost-of-living pressure, shifting values and fragmented media weaken segmentation and forecasts</a:t>
            </a:r>
            <a:endParaRPr lang="en-US" sz="1500" dirty="0"/>
          </a:p>
        </p:txBody>
      </p:sp>
      <p:sp>
        <p:nvSpPr>
          <p:cNvPr id="8" name="Number 2"/>
          <p:cNvSpPr/>
          <p:nvPr/>
        </p:nvSpPr>
        <p:spPr>
          <a:xfrm>
            <a:off x="3749040" y="2331720"/>
            <a:ext cx="411480" cy="411480"/>
          </a:xfrm>
          <a:prstGeom prst="ellipse">
            <a:avLst/>
          </a:prstGeom>
          <a:solidFill>
            <a:schemeClr val="accent2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9" name="Number 2 label"/>
          <p:cNvSpPr txBox="1"/>
          <p:nvPr/>
        </p:nvSpPr>
        <p:spPr>
          <a:xfrm>
            <a:off x="3749040" y="2331720"/>
            <a:ext cx="411480" cy="4114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600" b="1" dirty="0">
                <a:solidFill>
                  <a:schemeClr val="bg1"/>
                </a:solidFill>
              </a:rPr>
              <a:t>2</a:t>
            </a:r>
            <a:endParaRPr lang="en-US" sz="1600" dirty="0"/>
          </a:p>
        </p:txBody>
      </p:sp>
      <p:sp>
        <p:nvSpPr>
          <p:cNvPr id="10" name="Why 2"/>
          <p:cNvSpPr txBox="1"/>
          <p:nvPr/>
        </p:nvSpPr>
        <p:spPr>
          <a:xfrm>
            <a:off x="4343400" y="2148840"/>
            <a:ext cx="4251960" cy="7772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500" b="1" dirty="0">
                <a:solidFill>
                  <a:schemeClr val="tx2"/>
                </a:solidFill>
              </a:rPr>
              <a:t>Planning under strain</a:t>
            </a:r>
            <a:endParaRPr lang="en-US" sz="1500" dirty="0"/>
          </a:p>
          <a:p>
            <a:pPr marL="0" indent="0">
              <a:buNone/>
            </a:pPr>
            <a:r>
              <a:rPr lang="en-US" sz="1400" dirty="0">
                <a:solidFill>
                  <a:schemeClr val="tx1"/>
                </a:solidFill>
              </a:rPr>
              <a:t>Annual plans struggle when conditions shift within weeks, favouring agile, test-and-learn approaches</a:t>
            </a:r>
            <a:endParaRPr lang="en-US" sz="1500" dirty="0"/>
          </a:p>
        </p:txBody>
      </p:sp>
      <p:sp>
        <p:nvSpPr>
          <p:cNvPr id="11" name="Number 3"/>
          <p:cNvSpPr/>
          <p:nvPr/>
        </p:nvSpPr>
        <p:spPr>
          <a:xfrm>
            <a:off x="3749040" y="3154680"/>
            <a:ext cx="411480" cy="411480"/>
          </a:xfrm>
          <a:prstGeom prst="ellipse">
            <a:avLst/>
          </a:prstGeom>
          <a:solidFill>
            <a:schemeClr val="accent2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2" name="Number 3 label"/>
          <p:cNvSpPr txBox="1"/>
          <p:nvPr/>
        </p:nvSpPr>
        <p:spPr>
          <a:xfrm>
            <a:off x="3749040" y="3154680"/>
            <a:ext cx="411480" cy="4114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600" b="1" dirty="0">
                <a:solidFill>
                  <a:schemeClr val="bg1"/>
                </a:solidFill>
              </a:rPr>
              <a:t>3</a:t>
            </a:r>
            <a:endParaRPr lang="en-US" sz="1600" dirty="0"/>
          </a:p>
        </p:txBody>
      </p:sp>
      <p:sp>
        <p:nvSpPr>
          <p:cNvPr id="13" name="Why 3"/>
          <p:cNvSpPr txBox="1"/>
          <p:nvPr/>
        </p:nvSpPr>
        <p:spPr>
          <a:xfrm>
            <a:off x="4343400" y="2971800"/>
            <a:ext cx="4251960" cy="7772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500" b="1" dirty="0">
                <a:solidFill>
                  <a:schemeClr val="tx2"/>
                </a:solidFill>
              </a:rPr>
              <a:t>Insight as a capability</a:t>
            </a:r>
            <a:endParaRPr lang="en-US" sz="1500" dirty="0"/>
          </a:p>
          <a:p>
            <a:pPr marL="0" indent="0">
              <a:buNone/>
            </a:pPr>
            <a:r>
              <a:rPr lang="en-US" sz="1400" dirty="0">
                <a:solidFill>
                  <a:schemeClr val="tx1"/>
                </a:solidFill>
              </a:rPr>
              <a:t>Continuous market sensing matters more than occasional large studies</a:t>
            </a:r>
            <a:endParaRPr lang="en-US" sz="1500" dirty="0"/>
          </a:p>
        </p:txBody>
      </p:sp>
      <p:sp>
        <p:nvSpPr>
          <p:cNvPr id="14" name="Number 4"/>
          <p:cNvSpPr/>
          <p:nvPr/>
        </p:nvSpPr>
        <p:spPr>
          <a:xfrm>
            <a:off x="3749040" y="3977640"/>
            <a:ext cx="411480" cy="411480"/>
          </a:xfrm>
          <a:prstGeom prst="ellipse">
            <a:avLst/>
          </a:prstGeom>
          <a:solidFill>
            <a:schemeClr val="accent2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5" name="Number 4 label"/>
          <p:cNvSpPr txBox="1"/>
          <p:nvPr/>
        </p:nvSpPr>
        <p:spPr>
          <a:xfrm>
            <a:off x="3749040" y="3977640"/>
            <a:ext cx="411480" cy="4114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600" b="1" dirty="0">
                <a:solidFill>
                  <a:schemeClr val="bg1"/>
                </a:solidFill>
              </a:rPr>
              <a:t>4</a:t>
            </a:r>
            <a:endParaRPr lang="en-US" sz="1600" dirty="0"/>
          </a:p>
        </p:txBody>
      </p:sp>
      <p:sp>
        <p:nvSpPr>
          <p:cNvPr id="16" name="Why 4"/>
          <p:cNvSpPr txBox="1"/>
          <p:nvPr/>
        </p:nvSpPr>
        <p:spPr>
          <a:xfrm>
            <a:off x="4343400" y="3794760"/>
            <a:ext cx="4251960" cy="7772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500" b="1" dirty="0">
                <a:solidFill>
                  <a:schemeClr val="tx2"/>
                </a:solidFill>
              </a:rPr>
              <a:t>Brand and trust risk</a:t>
            </a:r>
            <a:endParaRPr lang="en-US" sz="1500" dirty="0"/>
          </a:p>
          <a:p>
            <a:pPr marL="0" indent="0">
              <a:buNone/>
            </a:pPr>
            <a:r>
              <a:rPr lang="en-US" sz="1400" dirty="0">
                <a:solidFill>
                  <a:schemeClr val="tx1"/>
                </a:solidFill>
              </a:rPr>
              <a:t>Social media can turn a minor incident into a reputational crisis quickly</a:t>
            </a:r>
            <a:endParaRPr lang="en-US" sz="1500" dirty="0"/>
          </a:p>
        </p:txBody>
      </p:sp>
      <p:sp>
        <p:nvSpPr>
          <p:cNvPr id="25" name="Slide Number Placeholder 0"/>
          <p:cNvSpPr>
            <a:spLocks noGrp="1"/>
          </p:cNvSpPr>
          <p:nvPr>
            <p:ph type="sldNum" sz="quarter" idx="4294967295"/>
          </p:nvPr>
        </p:nvSpPr>
        <p:spPr>
          <a:xfrm>
            <a:off x="8229600" y="4754880"/>
            <a:ext cx="457200" cy="274320"/>
          </a:xfrm>
          <a:prstGeom prst="rect">
            <a:avLst/>
          </a:prstGeom>
          <a:extLst>
            <a:ext uri="{C572A759-6A51-4108-AA02-DFA0A04FC94B}">
              <ma14:wrappingTextBoxFlag xmlns:ma14="http://schemas.microsoft.com/office/mac/drawingml/2011/main" xmlns="" val="0"/>
            </a:ext>
          </a:extLst>
        </p:spPr>
        <p:txBody>
          <a:bodyPr/>
          <a:lstStyle>
            <a:lvl1pPr>
              <a:defRPr sz="1000">
                <a:solidFill>
                  <a:schemeClr val="tx1"/>
                </a:solidFill>
              </a:defRPr>
            </a:lvl1pPr>
          </a:lstStyle>
          <a:p>
            <a:pPr algn="l"/>
            <a:fld id="{F7021451-1387-4CA6-816F-3879F97B5CBC}" type="slidenum">
              <a:rPr lang="en-US" b="0"/>
              <a:t>4</a:t>
            </a:fld>
            <a:endParaRPr lang="en-US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1"/>
          <p:cNvSpPr>
            <a:spLocks noGrp="1"/>
          </p:cNvSpPr>
          <p:nvPr>
            <p:ph type="title" idx="101" hasCustomPrompt="1"/>
          </p:nvPr>
        </p:nvSpPr>
        <p:spPr>
          <a:xfrm>
            <a:off x="548640" y="320040"/>
            <a:ext cx="8046720" cy="7315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3200" b="1" dirty="0">
                <a:solidFill>
                  <a:schemeClr val="tx2"/>
                </a:solidFill>
              </a:rPr>
              <a:t>Matching the response to the element</a:t>
            </a:r>
            <a:endParaRPr lang="en-US" sz="3200" dirty="0"/>
          </a:p>
        </p:txBody>
      </p:sp>
      <p:sp>
        <p:nvSpPr>
          <p:cNvPr id="3" name="Intro"/>
          <p:cNvSpPr txBox="1"/>
          <p:nvPr/>
        </p:nvSpPr>
        <p:spPr>
          <a:xfrm>
            <a:off x="548640" y="1097280"/>
            <a:ext cx="804672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400" dirty="0">
                <a:solidFill>
                  <a:schemeClr val="tx1"/>
                </a:solidFill>
              </a:rPr>
              <a:t>After Bennett and Lemoine (2014): each element calls for a different response.</a:t>
            </a:r>
            <a:endParaRPr lang="en-US" sz="1400" dirty="0"/>
          </a:p>
        </p:txBody>
      </p:sp>
      <p:sp>
        <p:nvSpPr>
          <p:cNvPr id="4" name="Column Volatility"/>
          <p:cNvSpPr/>
          <p:nvPr/>
        </p:nvSpPr>
        <p:spPr>
          <a:xfrm>
            <a:off x="548640" y="1600200"/>
            <a:ext cx="1874520" cy="2697480"/>
          </a:xfrm>
          <a:prstGeom prst="roundRect">
            <a:avLst>
              <a:gd name="adj" fmla="val 3902"/>
            </a:avLst>
          </a:prstGeom>
          <a:solidFill>
            <a:schemeClr val="bg2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5" name="Badge Volatility"/>
          <p:cNvSpPr/>
          <p:nvPr/>
        </p:nvSpPr>
        <p:spPr>
          <a:xfrm>
            <a:off x="731520" y="1783080"/>
            <a:ext cx="548640" cy="548640"/>
          </a:xfrm>
          <a:prstGeom prst="ellipse">
            <a:avLst/>
          </a:prstGeom>
          <a:solidFill>
            <a:schemeClr val="accent1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6" name="Badge Volatility label"/>
          <p:cNvSpPr txBox="1"/>
          <p:nvPr/>
        </p:nvSpPr>
        <p:spPr>
          <a:xfrm>
            <a:off x="731520" y="1783080"/>
            <a:ext cx="548640" cy="5486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2000" b="1" dirty="0">
                <a:solidFill>
                  <a:schemeClr val="bg1"/>
                </a:solidFill>
              </a:rPr>
              <a:t>V</a:t>
            </a:r>
            <a:endParaRPr lang="en-US" sz="2000" dirty="0"/>
          </a:p>
        </p:txBody>
      </p:sp>
      <p:sp>
        <p:nvSpPr>
          <p:cNvPr id="7" name="Column name Volatility"/>
          <p:cNvSpPr txBox="1"/>
          <p:nvPr/>
        </p:nvSpPr>
        <p:spPr>
          <a:xfrm>
            <a:off x="731520" y="2468880"/>
            <a:ext cx="150876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400" dirty="0">
                <a:solidFill>
                  <a:schemeClr val="tx1"/>
                </a:solidFill>
              </a:rPr>
              <a:t>Volatility</a:t>
            </a:r>
            <a:endParaRPr lang="en-US" sz="1400" dirty="0"/>
          </a:p>
        </p:txBody>
      </p:sp>
      <p:sp>
        <p:nvSpPr>
          <p:cNvPr id="8" name="Response Volatility"/>
          <p:cNvSpPr txBox="1"/>
          <p:nvPr/>
        </p:nvSpPr>
        <p:spPr>
          <a:xfrm>
            <a:off x="731520" y="2788920"/>
            <a:ext cx="1508760" cy="5486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1600" b="1" dirty="0">
                <a:solidFill>
                  <a:schemeClr val="tx2"/>
                </a:solidFill>
              </a:rPr>
              <a:t>Build slack</a:t>
            </a:r>
            <a:endParaRPr lang="en-US" sz="1600" dirty="0"/>
          </a:p>
        </p:txBody>
      </p:sp>
      <p:sp>
        <p:nvSpPr>
          <p:cNvPr id="9" name="Response detail Volatility"/>
          <p:cNvSpPr txBox="1"/>
          <p:nvPr/>
        </p:nvSpPr>
        <p:spPr>
          <a:xfrm>
            <a:off x="731520" y="3474720"/>
            <a:ext cx="1508760" cy="7772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1400" dirty="0">
                <a:solidFill>
                  <a:schemeClr val="tx1"/>
                </a:solidFill>
              </a:rPr>
              <a:t>Hold reserves and buffers, such as budget flexibility</a:t>
            </a:r>
            <a:endParaRPr lang="en-US" sz="1400" dirty="0"/>
          </a:p>
        </p:txBody>
      </p:sp>
      <p:sp>
        <p:nvSpPr>
          <p:cNvPr id="10" name="Column Uncertainty"/>
          <p:cNvSpPr/>
          <p:nvPr/>
        </p:nvSpPr>
        <p:spPr>
          <a:xfrm>
            <a:off x="2606040" y="1600200"/>
            <a:ext cx="1874520" cy="2697480"/>
          </a:xfrm>
          <a:prstGeom prst="roundRect">
            <a:avLst>
              <a:gd name="adj" fmla="val 3902"/>
            </a:avLst>
          </a:prstGeom>
          <a:solidFill>
            <a:schemeClr val="bg2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1" name="Badge Uncertainty"/>
          <p:cNvSpPr/>
          <p:nvPr/>
        </p:nvSpPr>
        <p:spPr>
          <a:xfrm>
            <a:off x="2788920" y="1783080"/>
            <a:ext cx="548640" cy="548640"/>
          </a:xfrm>
          <a:prstGeom prst="ellipse">
            <a:avLst/>
          </a:prstGeom>
          <a:solidFill>
            <a:schemeClr val="accent3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2" name="Badge Uncertainty label"/>
          <p:cNvSpPr txBox="1"/>
          <p:nvPr/>
        </p:nvSpPr>
        <p:spPr>
          <a:xfrm>
            <a:off x="2788920" y="1783080"/>
            <a:ext cx="548640" cy="5486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2000" b="1" dirty="0">
                <a:solidFill>
                  <a:schemeClr val="tx2"/>
                </a:solidFill>
              </a:rPr>
              <a:t>U</a:t>
            </a:r>
            <a:endParaRPr lang="en-US" sz="2000" dirty="0"/>
          </a:p>
        </p:txBody>
      </p:sp>
      <p:sp>
        <p:nvSpPr>
          <p:cNvPr id="13" name="Column name Uncertainty"/>
          <p:cNvSpPr txBox="1"/>
          <p:nvPr/>
        </p:nvSpPr>
        <p:spPr>
          <a:xfrm>
            <a:off x="2788920" y="2468880"/>
            <a:ext cx="150876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400" dirty="0">
                <a:solidFill>
                  <a:schemeClr val="tx1"/>
                </a:solidFill>
              </a:rPr>
              <a:t>Uncertainty</a:t>
            </a:r>
            <a:endParaRPr lang="en-US" sz="1400" dirty="0"/>
          </a:p>
        </p:txBody>
      </p:sp>
      <p:sp>
        <p:nvSpPr>
          <p:cNvPr id="14" name="Response Uncertainty"/>
          <p:cNvSpPr txBox="1"/>
          <p:nvPr/>
        </p:nvSpPr>
        <p:spPr>
          <a:xfrm>
            <a:off x="2788920" y="2788920"/>
            <a:ext cx="1508760" cy="5486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1600" b="1" dirty="0">
                <a:solidFill>
                  <a:schemeClr val="tx2"/>
                </a:solidFill>
              </a:rPr>
              <a:t>Invest in information</a:t>
            </a:r>
            <a:endParaRPr lang="en-US" sz="1600" dirty="0"/>
          </a:p>
        </p:txBody>
      </p:sp>
      <p:sp>
        <p:nvSpPr>
          <p:cNvPr id="15" name="Response detail Uncertainty"/>
          <p:cNvSpPr txBox="1"/>
          <p:nvPr/>
        </p:nvSpPr>
        <p:spPr>
          <a:xfrm>
            <a:off x="2788920" y="3474720"/>
            <a:ext cx="1508760" cy="7772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1400" dirty="0">
                <a:solidFill>
                  <a:schemeClr val="tx1"/>
                </a:solidFill>
              </a:rPr>
              <a:t>Gather and analyse more data and market intelligence</a:t>
            </a:r>
            <a:endParaRPr lang="en-US" sz="1400" dirty="0"/>
          </a:p>
        </p:txBody>
      </p:sp>
      <p:sp>
        <p:nvSpPr>
          <p:cNvPr id="16" name="Column Complexity"/>
          <p:cNvSpPr/>
          <p:nvPr/>
        </p:nvSpPr>
        <p:spPr>
          <a:xfrm>
            <a:off x="4663440" y="1600200"/>
            <a:ext cx="1874520" cy="2697480"/>
          </a:xfrm>
          <a:prstGeom prst="roundRect">
            <a:avLst>
              <a:gd name="adj" fmla="val 3902"/>
            </a:avLst>
          </a:prstGeom>
          <a:solidFill>
            <a:schemeClr val="bg2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7" name="Badge Complexity"/>
          <p:cNvSpPr/>
          <p:nvPr/>
        </p:nvSpPr>
        <p:spPr>
          <a:xfrm>
            <a:off x="4846320" y="1783080"/>
            <a:ext cx="548640" cy="548640"/>
          </a:xfrm>
          <a:prstGeom prst="ellipse">
            <a:avLst/>
          </a:prstGeom>
          <a:solidFill>
            <a:schemeClr val="accent2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8" name="Badge Complexity label"/>
          <p:cNvSpPr txBox="1"/>
          <p:nvPr/>
        </p:nvSpPr>
        <p:spPr>
          <a:xfrm>
            <a:off x="4846320" y="1783080"/>
            <a:ext cx="548640" cy="5486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2000" b="1" dirty="0">
                <a:solidFill>
                  <a:schemeClr val="bg1"/>
                </a:solidFill>
              </a:rPr>
              <a:t>C</a:t>
            </a:r>
            <a:endParaRPr lang="en-US" sz="2000" dirty="0"/>
          </a:p>
        </p:txBody>
      </p:sp>
      <p:sp>
        <p:nvSpPr>
          <p:cNvPr id="19" name="Column name Complexity"/>
          <p:cNvSpPr txBox="1"/>
          <p:nvPr/>
        </p:nvSpPr>
        <p:spPr>
          <a:xfrm>
            <a:off x="4846320" y="2468880"/>
            <a:ext cx="150876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400" dirty="0">
                <a:solidFill>
                  <a:schemeClr val="tx1"/>
                </a:solidFill>
              </a:rPr>
              <a:t>Complexity</a:t>
            </a:r>
            <a:endParaRPr lang="en-US" sz="1400" dirty="0"/>
          </a:p>
        </p:txBody>
      </p:sp>
      <p:sp>
        <p:nvSpPr>
          <p:cNvPr id="20" name="Response Complexity"/>
          <p:cNvSpPr txBox="1"/>
          <p:nvPr/>
        </p:nvSpPr>
        <p:spPr>
          <a:xfrm>
            <a:off x="4846320" y="2788920"/>
            <a:ext cx="1508760" cy="5486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1600" b="1" dirty="0">
                <a:solidFill>
                  <a:schemeClr val="tx2"/>
                </a:solidFill>
              </a:rPr>
              <a:t>Restructure</a:t>
            </a:r>
            <a:endParaRPr lang="en-US" sz="1600" dirty="0"/>
          </a:p>
        </p:txBody>
      </p:sp>
      <p:sp>
        <p:nvSpPr>
          <p:cNvPr id="21" name="Response detail Complexity"/>
          <p:cNvSpPr txBox="1"/>
          <p:nvPr/>
        </p:nvSpPr>
        <p:spPr>
          <a:xfrm>
            <a:off x="4846320" y="3474720"/>
            <a:ext cx="1508760" cy="7772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1400" dirty="0">
                <a:solidFill>
                  <a:schemeClr val="tx1"/>
                </a:solidFill>
              </a:rPr>
              <a:t>Reorganise and bring in specialist expertise</a:t>
            </a:r>
            <a:endParaRPr lang="en-US" sz="1400" dirty="0"/>
          </a:p>
        </p:txBody>
      </p:sp>
      <p:sp>
        <p:nvSpPr>
          <p:cNvPr id="22" name="Column Ambiguity"/>
          <p:cNvSpPr/>
          <p:nvPr/>
        </p:nvSpPr>
        <p:spPr>
          <a:xfrm>
            <a:off x="6720840" y="1600200"/>
            <a:ext cx="1874520" cy="2697480"/>
          </a:xfrm>
          <a:prstGeom prst="roundRect">
            <a:avLst>
              <a:gd name="adj" fmla="val 3902"/>
            </a:avLst>
          </a:prstGeom>
          <a:solidFill>
            <a:schemeClr val="bg2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23" name="Badge Ambiguity"/>
          <p:cNvSpPr/>
          <p:nvPr/>
        </p:nvSpPr>
        <p:spPr>
          <a:xfrm>
            <a:off x="6903720" y="1783080"/>
            <a:ext cx="548640" cy="548640"/>
          </a:xfrm>
          <a:prstGeom prst="ellipse">
            <a:avLst/>
          </a:prstGeom>
          <a:solidFill>
            <a:schemeClr val="accent5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24" name="Badge Ambiguity label"/>
          <p:cNvSpPr txBox="1"/>
          <p:nvPr/>
        </p:nvSpPr>
        <p:spPr>
          <a:xfrm>
            <a:off x="6903720" y="1783080"/>
            <a:ext cx="548640" cy="5486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2000" b="1" dirty="0">
                <a:solidFill>
                  <a:schemeClr val="bg1"/>
                </a:solidFill>
              </a:rPr>
              <a:t>A</a:t>
            </a:r>
            <a:endParaRPr lang="en-US" sz="2000" dirty="0"/>
          </a:p>
        </p:txBody>
      </p:sp>
      <p:sp>
        <p:nvSpPr>
          <p:cNvPr id="25" name="Column name Ambiguity"/>
          <p:cNvSpPr txBox="1"/>
          <p:nvPr/>
        </p:nvSpPr>
        <p:spPr>
          <a:xfrm>
            <a:off x="6903720" y="2468880"/>
            <a:ext cx="150876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400" dirty="0">
                <a:solidFill>
                  <a:schemeClr val="tx1"/>
                </a:solidFill>
              </a:rPr>
              <a:t>Ambiguity</a:t>
            </a:r>
            <a:endParaRPr lang="en-US" sz="1400" dirty="0"/>
          </a:p>
        </p:txBody>
      </p:sp>
      <p:sp>
        <p:nvSpPr>
          <p:cNvPr id="26" name="Response Ambiguity"/>
          <p:cNvSpPr txBox="1"/>
          <p:nvPr/>
        </p:nvSpPr>
        <p:spPr>
          <a:xfrm>
            <a:off x="6903720" y="2788920"/>
            <a:ext cx="1508760" cy="5486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1600" b="1" dirty="0">
                <a:solidFill>
                  <a:schemeClr val="tx2"/>
                </a:solidFill>
              </a:rPr>
              <a:t>Experiment</a:t>
            </a:r>
            <a:endParaRPr lang="en-US" sz="1600" dirty="0"/>
          </a:p>
        </p:txBody>
      </p:sp>
      <p:sp>
        <p:nvSpPr>
          <p:cNvPr id="27" name="Response detail Ambiguity"/>
          <p:cNvSpPr txBox="1"/>
          <p:nvPr/>
        </p:nvSpPr>
        <p:spPr>
          <a:xfrm>
            <a:off x="6903720" y="3474720"/>
            <a:ext cx="1508760" cy="7772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1400" dirty="0">
                <a:solidFill>
                  <a:schemeClr val="tx1"/>
                </a:solidFill>
              </a:rPr>
              <a:t>Run small trials and learn from them</a:t>
            </a:r>
            <a:endParaRPr lang="en-US" sz="1400" dirty="0"/>
          </a:p>
        </p:txBody>
      </p:sp>
      <p:sp>
        <p:nvSpPr>
          <p:cNvPr id="28" name="Takeaway"/>
          <p:cNvSpPr txBox="1"/>
          <p:nvPr/>
        </p:nvSpPr>
        <p:spPr>
          <a:xfrm>
            <a:off x="548640" y="4389120"/>
            <a:ext cx="804672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400" i="1" dirty="0">
                <a:solidFill>
                  <a:schemeClr val="tx1"/>
                </a:solidFill>
              </a:rPr>
              <a:t>Treating all four as one turbulence problem produces generic advice.</a:t>
            </a:r>
            <a:endParaRPr lang="en-US" sz="1400" dirty="0"/>
          </a:p>
        </p:txBody>
      </p:sp>
      <p:sp>
        <p:nvSpPr>
          <p:cNvPr id="29" name="Slide Number Placeholder 0"/>
          <p:cNvSpPr>
            <a:spLocks noGrp="1"/>
          </p:cNvSpPr>
          <p:nvPr>
            <p:ph type="sldNum" sz="quarter" idx="4294967295"/>
          </p:nvPr>
        </p:nvSpPr>
        <p:spPr>
          <a:xfrm>
            <a:off x="8229600" y="4754880"/>
            <a:ext cx="457200" cy="274320"/>
          </a:xfrm>
          <a:prstGeom prst="rect">
            <a:avLst/>
          </a:prstGeom>
          <a:extLst>
            <a:ext uri="{C572A759-6A51-4108-AA02-DFA0A04FC94B}">
              <ma14:wrappingTextBoxFlag xmlns:ma14="http://schemas.microsoft.com/office/mac/drawingml/2011/main" xmlns="" val="0"/>
            </a:ext>
          </a:extLst>
        </p:spPr>
        <p:txBody>
          <a:bodyPr/>
          <a:lstStyle>
            <a:lvl1pPr>
              <a:defRPr sz="1000">
                <a:solidFill>
                  <a:schemeClr val="tx1"/>
                </a:solidFill>
              </a:defRPr>
            </a:lvl1pPr>
          </a:lstStyle>
          <a:p>
            <a:pPr algn="l"/>
            <a:fld id="{F7021451-1387-4CA6-816F-3879F97B5CBC}" type="slidenum">
              <a:rPr lang="en-US" b="0"/>
              <a:t>5</a:t>
            </a:fld>
            <a:endParaRPr lang="en-US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1"/>
          <p:cNvSpPr>
            <a:spLocks noGrp="1"/>
          </p:cNvSpPr>
          <p:nvPr>
            <p:ph type="title" idx="101" hasCustomPrompt="1"/>
          </p:nvPr>
        </p:nvSpPr>
        <p:spPr>
          <a:xfrm>
            <a:off x="548640" y="320040"/>
            <a:ext cx="8046720" cy="7315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3200" b="1" dirty="0">
                <a:solidFill>
                  <a:schemeClr val="tx2"/>
                </a:solidFill>
              </a:rPr>
              <a:t>Frameworks that build on VUCA</a:t>
            </a:r>
            <a:endParaRPr lang="en-US" sz="3200" dirty="0"/>
          </a:p>
        </p:txBody>
      </p:sp>
      <p:sp>
        <p:nvSpPr>
          <p:cNvPr id="3" name="Framework card 1"/>
          <p:cNvSpPr/>
          <p:nvPr/>
        </p:nvSpPr>
        <p:spPr>
          <a:xfrm>
            <a:off x="548640" y="1325880"/>
            <a:ext cx="2496312" cy="3108960"/>
          </a:xfrm>
          <a:prstGeom prst="roundRect">
            <a:avLst>
              <a:gd name="adj" fmla="val 2930"/>
            </a:avLst>
          </a:prstGeom>
          <a:solidFill>
            <a:schemeClr val="bg2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4" name="Monogram 1"/>
          <p:cNvSpPr/>
          <p:nvPr/>
        </p:nvSpPr>
        <p:spPr>
          <a:xfrm>
            <a:off x="777240" y="1508760"/>
            <a:ext cx="548640" cy="548640"/>
          </a:xfrm>
          <a:prstGeom prst="ellipse">
            <a:avLst/>
          </a:prstGeom>
          <a:solidFill>
            <a:schemeClr val="accent2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5" name="Monogram 1 label"/>
          <p:cNvSpPr txBox="1"/>
          <p:nvPr/>
        </p:nvSpPr>
        <p:spPr>
          <a:xfrm>
            <a:off x="777240" y="1508760"/>
            <a:ext cx="548640" cy="5486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600" b="1" dirty="0">
                <a:solidFill>
                  <a:schemeClr val="bg1"/>
                </a:solidFill>
              </a:rPr>
              <a:t>VP</a:t>
            </a:r>
            <a:endParaRPr lang="en-US" sz="1600" dirty="0"/>
          </a:p>
        </p:txBody>
      </p:sp>
      <p:sp>
        <p:nvSpPr>
          <p:cNvPr id="6" name="Framework name 1"/>
          <p:cNvSpPr txBox="1"/>
          <p:nvPr/>
        </p:nvSpPr>
        <p:spPr>
          <a:xfrm>
            <a:off x="777240" y="2194560"/>
            <a:ext cx="2057400" cy="6400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2000" b="1" dirty="0">
                <a:solidFill>
                  <a:schemeClr val="tx2"/>
                </a:solidFill>
              </a:rPr>
              <a:t>VUCA Prime</a:t>
            </a:r>
            <a:endParaRPr lang="en-US" sz="2000" dirty="0"/>
          </a:p>
        </p:txBody>
      </p:sp>
      <p:sp>
        <p:nvSpPr>
          <p:cNvPr id="7" name="Framework source 1"/>
          <p:cNvSpPr txBox="1"/>
          <p:nvPr/>
        </p:nvSpPr>
        <p:spPr>
          <a:xfrm>
            <a:off x="777240" y="2834640"/>
            <a:ext cx="205740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i="1" dirty="0">
                <a:solidFill>
                  <a:schemeClr val="tx1"/>
                </a:solidFill>
              </a:rPr>
              <a:t>Johansen</a:t>
            </a:r>
            <a:endParaRPr lang="en-US" sz="1200" dirty="0"/>
          </a:p>
        </p:txBody>
      </p:sp>
      <p:sp>
        <p:nvSpPr>
          <p:cNvPr id="8" name="Framework text 1"/>
          <p:cNvSpPr txBox="1"/>
          <p:nvPr/>
        </p:nvSpPr>
        <p:spPr>
          <a:xfrm>
            <a:off x="777240" y="3154680"/>
            <a:ext cx="2057400" cy="114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1400" dirty="0">
                <a:solidFill>
                  <a:schemeClr val="tx1"/>
                </a:solidFill>
              </a:rPr>
              <a:t>Turns each element into its counter: Vision, Understanding, Clarity and Agility.</a:t>
            </a:r>
            <a:endParaRPr lang="en-US" sz="1400" dirty="0"/>
          </a:p>
        </p:txBody>
      </p:sp>
      <p:sp>
        <p:nvSpPr>
          <p:cNvPr id="9" name="Framework card 2"/>
          <p:cNvSpPr/>
          <p:nvPr/>
        </p:nvSpPr>
        <p:spPr>
          <a:xfrm>
            <a:off x="3319272" y="1325880"/>
            <a:ext cx="2496312" cy="3108960"/>
          </a:xfrm>
          <a:prstGeom prst="roundRect">
            <a:avLst>
              <a:gd name="adj" fmla="val 2930"/>
            </a:avLst>
          </a:prstGeom>
          <a:solidFill>
            <a:schemeClr val="bg2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0" name="Monogram 2"/>
          <p:cNvSpPr/>
          <p:nvPr/>
        </p:nvSpPr>
        <p:spPr>
          <a:xfrm>
            <a:off x="3547872" y="1508760"/>
            <a:ext cx="548640" cy="548640"/>
          </a:xfrm>
          <a:prstGeom prst="ellipse">
            <a:avLst/>
          </a:prstGeom>
          <a:solidFill>
            <a:schemeClr val="accent2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1" name="Monogram 2 label"/>
          <p:cNvSpPr txBox="1"/>
          <p:nvPr/>
        </p:nvSpPr>
        <p:spPr>
          <a:xfrm>
            <a:off x="3547872" y="1508760"/>
            <a:ext cx="548640" cy="5486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600" b="1" dirty="0">
                <a:solidFill>
                  <a:schemeClr val="bg1"/>
                </a:solidFill>
              </a:rPr>
              <a:t>DC</a:t>
            </a:r>
            <a:endParaRPr lang="en-US" sz="1600" dirty="0"/>
          </a:p>
        </p:txBody>
      </p:sp>
      <p:sp>
        <p:nvSpPr>
          <p:cNvPr id="12" name="Framework name 2"/>
          <p:cNvSpPr txBox="1"/>
          <p:nvPr/>
        </p:nvSpPr>
        <p:spPr>
          <a:xfrm>
            <a:off x="3547872" y="2194560"/>
            <a:ext cx="2057400" cy="6400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2000" b="1" dirty="0">
                <a:solidFill>
                  <a:schemeClr val="tx2"/>
                </a:solidFill>
              </a:rPr>
              <a:t>Dynamic capabilities</a:t>
            </a:r>
            <a:endParaRPr lang="en-US" sz="2000" dirty="0"/>
          </a:p>
        </p:txBody>
      </p:sp>
      <p:sp>
        <p:nvSpPr>
          <p:cNvPr id="13" name="Framework source 2"/>
          <p:cNvSpPr txBox="1"/>
          <p:nvPr/>
        </p:nvSpPr>
        <p:spPr>
          <a:xfrm>
            <a:off x="3547872" y="2834640"/>
            <a:ext cx="205740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i="1" dirty="0">
                <a:solidFill>
                  <a:schemeClr val="tx1"/>
                </a:solidFill>
              </a:rPr>
              <a:t>Teece</a:t>
            </a:r>
            <a:endParaRPr lang="en-US" sz="1200" dirty="0"/>
          </a:p>
        </p:txBody>
      </p:sp>
      <p:sp>
        <p:nvSpPr>
          <p:cNvPr id="14" name="Framework text 2"/>
          <p:cNvSpPr txBox="1"/>
          <p:nvPr/>
        </p:nvSpPr>
        <p:spPr>
          <a:xfrm>
            <a:off x="3547872" y="3154680"/>
            <a:ext cx="2057400" cy="114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1400" dirty="0">
                <a:solidFill>
                  <a:schemeClr val="tx1"/>
                </a:solidFill>
              </a:rPr>
              <a:t>Sense opportunities, seize them and reconfigure resources as conditions change.</a:t>
            </a:r>
            <a:endParaRPr lang="en-US" sz="1400" dirty="0"/>
          </a:p>
        </p:txBody>
      </p:sp>
      <p:sp>
        <p:nvSpPr>
          <p:cNvPr id="15" name="Framework card 3"/>
          <p:cNvSpPr/>
          <p:nvPr/>
        </p:nvSpPr>
        <p:spPr>
          <a:xfrm>
            <a:off x="6089904" y="1325880"/>
            <a:ext cx="2496312" cy="3108960"/>
          </a:xfrm>
          <a:prstGeom prst="roundRect">
            <a:avLst>
              <a:gd name="adj" fmla="val 2930"/>
            </a:avLst>
          </a:prstGeom>
          <a:solidFill>
            <a:schemeClr val="bg2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6" name="Monogram 3"/>
          <p:cNvSpPr/>
          <p:nvPr/>
        </p:nvSpPr>
        <p:spPr>
          <a:xfrm>
            <a:off x="6318504" y="1508760"/>
            <a:ext cx="548640" cy="548640"/>
          </a:xfrm>
          <a:prstGeom prst="ellipse">
            <a:avLst/>
          </a:prstGeom>
          <a:solidFill>
            <a:schemeClr val="accent2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7" name="Monogram 3 label"/>
          <p:cNvSpPr txBox="1"/>
          <p:nvPr/>
        </p:nvSpPr>
        <p:spPr>
          <a:xfrm>
            <a:off x="6318504" y="1508760"/>
            <a:ext cx="548640" cy="5486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600" b="1" dirty="0">
                <a:solidFill>
                  <a:schemeClr val="bg1"/>
                </a:solidFill>
              </a:rPr>
              <a:t>SP</a:t>
            </a:r>
            <a:endParaRPr lang="en-US" sz="1600" dirty="0"/>
          </a:p>
        </p:txBody>
      </p:sp>
      <p:sp>
        <p:nvSpPr>
          <p:cNvPr id="18" name="Framework name 3"/>
          <p:cNvSpPr txBox="1"/>
          <p:nvPr/>
        </p:nvSpPr>
        <p:spPr>
          <a:xfrm>
            <a:off x="6318504" y="2194560"/>
            <a:ext cx="2057400" cy="6400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2000" b="1" dirty="0">
                <a:solidFill>
                  <a:schemeClr val="tx2"/>
                </a:solidFill>
              </a:rPr>
              <a:t>Scenario planning</a:t>
            </a:r>
            <a:endParaRPr lang="en-US" sz="2000" dirty="0"/>
          </a:p>
        </p:txBody>
      </p:sp>
      <p:sp>
        <p:nvSpPr>
          <p:cNvPr id="19" name="Framework source 3"/>
          <p:cNvSpPr txBox="1"/>
          <p:nvPr/>
        </p:nvSpPr>
        <p:spPr>
          <a:xfrm>
            <a:off x="6318504" y="2834640"/>
            <a:ext cx="205740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200" i="1" dirty="0">
                <a:solidFill>
                  <a:schemeClr val="tx1"/>
                </a:solidFill>
              </a:rPr>
              <a:t>Strategic foresight</a:t>
            </a:r>
            <a:endParaRPr lang="en-US" sz="1200" dirty="0"/>
          </a:p>
        </p:txBody>
      </p:sp>
      <p:sp>
        <p:nvSpPr>
          <p:cNvPr id="20" name="Framework text 3"/>
          <p:cNvSpPr txBox="1"/>
          <p:nvPr/>
        </p:nvSpPr>
        <p:spPr>
          <a:xfrm>
            <a:off x="6318504" y="3154680"/>
            <a:ext cx="2057400" cy="114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1400" dirty="0">
                <a:solidFill>
                  <a:schemeClr val="tx1"/>
                </a:solidFill>
              </a:rPr>
              <a:t>Prepare for several plausible futures instead of forecasting a single one.</a:t>
            </a:r>
            <a:endParaRPr lang="en-US" sz="1400" dirty="0"/>
          </a:p>
        </p:txBody>
      </p:sp>
      <p:sp>
        <p:nvSpPr>
          <p:cNvPr id="25" name="Slide Number Placeholder 0"/>
          <p:cNvSpPr>
            <a:spLocks noGrp="1"/>
          </p:cNvSpPr>
          <p:nvPr>
            <p:ph type="sldNum" sz="quarter" idx="4294967295"/>
          </p:nvPr>
        </p:nvSpPr>
        <p:spPr>
          <a:xfrm>
            <a:off x="8229600" y="4754880"/>
            <a:ext cx="457200" cy="274320"/>
          </a:xfrm>
          <a:prstGeom prst="rect">
            <a:avLst/>
          </a:prstGeom>
          <a:extLst>
            <a:ext uri="{C572A759-6A51-4108-AA02-DFA0A04FC94B}">
              <ma14:wrappingTextBoxFlag xmlns:ma14="http://schemas.microsoft.com/office/mac/drawingml/2011/main" xmlns="" val="0"/>
            </a:ext>
          </a:extLst>
        </p:spPr>
        <p:txBody>
          <a:bodyPr/>
          <a:lstStyle>
            <a:lvl1pPr>
              <a:defRPr sz="1000">
                <a:solidFill>
                  <a:schemeClr val="tx1"/>
                </a:solidFill>
              </a:defRPr>
            </a:lvl1pPr>
          </a:lstStyle>
          <a:p>
            <a:pPr algn="l"/>
            <a:fld id="{F7021451-1387-4CA6-816F-3879F97B5CBC}" type="slidenum">
              <a:rPr lang="en-US" b="0"/>
              <a:t>6</a:t>
            </a:fld>
            <a:endParaRPr lang="en-US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1"/>
          <p:cNvSpPr>
            <a:spLocks noGrp="1"/>
          </p:cNvSpPr>
          <p:nvPr>
            <p:ph type="title" idx="101" hasCustomPrompt="1"/>
          </p:nvPr>
        </p:nvSpPr>
        <p:spPr>
          <a:xfrm>
            <a:off x="548640" y="320040"/>
            <a:ext cx="8046720" cy="7315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3200" b="1" dirty="0">
                <a:solidFill>
                  <a:schemeClr val="tx2"/>
                </a:solidFill>
              </a:rPr>
              <a:t>Critical evaluation of VUCA</a:t>
            </a:r>
            <a:endParaRPr lang="en-US" sz="3200" dirty="0"/>
          </a:p>
        </p:txBody>
      </p:sp>
      <p:sp>
        <p:nvSpPr>
          <p:cNvPr id="3" name="Critique card 1"/>
          <p:cNvSpPr/>
          <p:nvPr/>
        </p:nvSpPr>
        <p:spPr>
          <a:xfrm>
            <a:off x="548640" y="1325880"/>
            <a:ext cx="4754880" cy="960120"/>
          </a:xfrm>
          <a:prstGeom prst="roundRect">
            <a:avLst>
              <a:gd name="adj" fmla="val 7619"/>
            </a:avLst>
          </a:prstGeom>
          <a:solidFill>
            <a:schemeClr val="bg2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4" name="Critique 1"/>
          <p:cNvSpPr txBox="1"/>
          <p:nvPr/>
        </p:nvSpPr>
        <p:spPr>
          <a:xfrm>
            <a:off x="777240" y="1325880"/>
            <a:ext cx="4343400" cy="9601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600" b="1" dirty="0">
                <a:solidFill>
                  <a:schemeClr val="tx2"/>
                </a:solidFill>
              </a:rPr>
              <a:t>Descriptive, not explanatory</a:t>
            </a:r>
            <a:endParaRPr lang="en-US" sz="1600" dirty="0"/>
          </a:p>
          <a:p>
            <a:pPr marL="0" indent="0">
              <a:buNone/>
            </a:pPr>
            <a:r>
              <a:rPr lang="en-US" sz="1400" dirty="0">
                <a:solidFill>
                  <a:schemeClr val="tx1"/>
                </a:solidFill>
              </a:rPr>
              <a:t>Labels conditions without explaining how they arise or how to measure them</a:t>
            </a:r>
            <a:endParaRPr lang="en-US" sz="1600" dirty="0"/>
          </a:p>
        </p:txBody>
      </p:sp>
      <p:sp>
        <p:nvSpPr>
          <p:cNvPr id="5" name="Critique card 2"/>
          <p:cNvSpPr/>
          <p:nvPr/>
        </p:nvSpPr>
        <p:spPr>
          <a:xfrm>
            <a:off x="548640" y="2395728"/>
            <a:ext cx="4754880" cy="960120"/>
          </a:xfrm>
          <a:prstGeom prst="roundRect">
            <a:avLst>
              <a:gd name="adj" fmla="val 7619"/>
            </a:avLst>
          </a:prstGeom>
          <a:solidFill>
            <a:schemeClr val="bg2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6" name="Critique 2"/>
          <p:cNvSpPr txBox="1"/>
          <p:nvPr/>
        </p:nvSpPr>
        <p:spPr>
          <a:xfrm>
            <a:off x="777240" y="2395728"/>
            <a:ext cx="4343400" cy="9601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600" b="1" dirty="0">
                <a:solidFill>
                  <a:schemeClr val="tx2"/>
                </a:solidFill>
              </a:rPr>
              <a:t>Buzzword risk</a:t>
            </a:r>
            <a:endParaRPr lang="en-US" sz="1600" dirty="0"/>
          </a:p>
          <a:p>
            <a:pPr marL="0" indent="0">
              <a:buNone/>
            </a:pPr>
            <a:r>
              <a:rPr lang="en-US" sz="1400" dirty="0">
                <a:solidFill>
                  <a:schemeClr val="tx1"/>
                </a:solidFill>
              </a:rPr>
              <a:t>Can excuse poor planning and implies every market is equally turbulent</a:t>
            </a:r>
            <a:endParaRPr lang="en-US" sz="1600" dirty="0"/>
          </a:p>
        </p:txBody>
      </p:sp>
      <p:sp>
        <p:nvSpPr>
          <p:cNvPr id="7" name="Critique card 3"/>
          <p:cNvSpPr/>
          <p:nvPr/>
        </p:nvSpPr>
        <p:spPr>
          <a:xfrm>
            <a:off x="548640" y="3465576"/>
            <a:ext cx="4754880" cy="960120"/>
          </a:xfrm>
          <a:prstGeom prst="roundRect">
            <a:avLst>
              <a:gd name="adj" fmla="val 7619"/>
            </a:avLst>
          </a:prstGeom>
          <a:solidFill>
            <a:schemeClr val="bg2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8" name="Critique 3"/>
          <p:cNvSpPr txBox="1"/>
          <p:nvPr/>
        </p:nvSpPr>
        <p:spPr>
          <a:xfrm>
            <a:off x="777240" y="3465576"/>
            <a:ext cx="4343400" cy="9601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600" b="1" dirty="0">
                <a:solidFill>
                  <a:schemeClr val="tx2"/>
                </a:solidFill>
              </a:rPr>
              <a:t>Oversimplified</a:t>
            </a:r>
            <a:endParaRPr lang="en-US" sz="1600" dirty="0"/>
          </a:p>
          <a:p>
            <a:pPr marL="0" indent="0">
              <a:buNone/>
            </a:pPr>
            <a:r>
              <a:rPr lang="en-US" sz="1400" dirty="0">
                <a:solidFill>
                  <a:schemeClr val="tx1"/>
                </a:solidFill>
              </a:rPr>
              <a:t>The four elements overlap and interact</a:t>
            </a:r>
            <a:endParaRPr lang="en-US" sz="1600" dirty="0"/>
          </a:p>
        </p:txBody>
      </p:sp>
      <p:sp>
        <p:nvSpPr>
          <p:cNvPr id="9" name="BANI panel"/>
          <p:cNvSpPr/>
          <p:nvPr/>
        </p:nvSpPr>
        <p:spPr>
          <a:xfrm>
            <a:off x="5577840" y="1325880"/>
            <a:ext cx="3017520" cy="3099816"/>
          </a:xfrm>
          <a:prstGeom prst="roundRect">
            <a:avLst>
              <a:gd name="adj" fmla="val 2424"/>
            </a:avLst>
          </a:prstGeom>
          <a:solidFill>
            <a:schemeClr val="tx2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0" name="BANI text"/>
          <p:cNvSpPr txBox="1"/>
          <p:nvPr/>
        </p:nvSpPr>
        <p:spPr>
          <a:xfrm>
            <a:off x="5806440" y="1508760"/>
            <a:ext cx="2560320" cy="274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spcAft>
                <a:spcPts val="800"/>
              </a:spcAft>
              <a:buNone/>
            </a:pPr>
            <a:r>
              <a:rPr lang="en-US" sz="1800" b="1" dirty="0">
                <a:solidFill>
                  <a:schemeClr val="accent3"/>
                </a:solidFill>
              </a:rPr>
              <a:t>Alternative lens: BANI</a:t>
            </a:r>
            <a:endParaRPr lang="en-US" sz="1800" dirty="0"/>
          </a:p>
          <a:p>
            <a:pPr marL="0" indent="0">
              <a:spcAft>
                <a:spcPts val="800"/>
              </a:spcAft>
              <a:buNone/>
            </a:pPr>
            <a:r>
              <a:rPr lang="en-US" sz="1400" dirty="0">
                <a:solidFill>
                  <a:schemeClr val="bg1"/>
                </a:solidFill>
              </a:rPr>
              <a:t>Brittle, Anxious, Non-linear, Incomprehensible (Cascio)</a:t>
            </a:r>
            <a:endParaRPr lang="en-US" sz="1800" dirty="0"/>
          </a:p>
          <a:p>
            <a:pPr marL="0" indent="0">
              <a:buNone/>
            </a:pPr>
            <a:r>
              <a:rPr lang="en-US" sz="1400" dirty="0">
                <a:solidFill>
                  <a:schemeClr val="bg1"/>
                </a:solidFill>
              </a:rPr>
              <a:t>Does it add real analytical value, or is it a rebrand of VUCA?</a:t>
            </a:r>
            <a:endParaRPr lang="en-US" sz="1800" dirty="0"/>
          </a:p>
        </p:txBody>
      </p:sp>
      <p:sp>
        <p:nvSpPr>
          <p:cNvPr id="25" name="Slide Number Placeholder 0"/>
          <p:cNvSpPr>
            <a:spLocks noGrp="1"/>
          </p:cNvSpPr>
          <p:nvPr>
            <p:ph type="sldNum" sz="quarter" idx="4294967295"/>
          </p:nvPr>
        </p:nvSpPr>
        <p:spPr>
          <a:xfrm>
            <a:off x="8229600" y="4754880"/>
            <a:ext cx="457200" cy="274320"/>
          </a:xfrm>
          <a:prstGeom prst="rect">
            <a:avLst/>
          </a:prstGeom>
          <a:extLst>
            <a:ext uri="{C572A759-6A51-4108-AA02-DFA0A04FC94B}">
              <ma14:wrappingTextBoxFlag xmlns:ma14="http://schemas.microsoft.com/office/mac/drawingml/2011/main" xmlns="" val="0"/>
            </a:ext>
          </a:extLst>
        </p:spPr>
        <p:txBody>
          <a:bodyPr/>
          <a:lstStyle>
            <a:lvl1pPr>
              <a:defRPr sz="1000">
                <a:solidFill>
                  <a:schemeClr val="tx1"/>
                </a:solidFill>
              </a:defRPr>
            </a:lvl1pPr>
          </a:lstStyle>
          <a:p>
            <a:pPr algn="l"/>
            <a:fld id="{F7021451-1387-4CA6-816F-3879F97B5CBC}" type="slidenum">
              <a:rPr lang="en-US" b="0"/>
              <a:t>7</a:t>
            </a:fld>
            <a:endParaRPr lang="en-US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2"/>
          <p:cNvSpPr>
            <a:spLocks noGrp="1"/>
          </p:cNvSpPr>
          <p:nvPr>
            <p:ph type="title" idx="102" hasCustomPrompt="1"/>
          </p:nvPr>
        </p:nvSpPr>
        <p:spPr>
          <a:xfrm>
            <a:off x="548640" y="320040"/>
            <a:ext cx="8046720" cy="7315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l">
              <a:buNone/>
            </a:pPr>
            <a:r>
              <a:rPr lang="en-US" sz="3200" b="1" dirty="0">
                <a:solidFill>
                  <a:schemeClr val="bg1"/>
                </a:solidFill>
              </a:rPr>
              <a:t>Using VUCA in assessment</a:t>
            </a:r>
            <a:endParaRPr lang="en-US" sz="3200" dirty="0"/>
          </a:p>
        </p:txBody>
      </p:sp>
      <p:sp>
        <p:nvSpPr>
          <p:cNvPr id="3" name="Statement"/>
          <p:cNvSpPr txBox="1"/>
          <p:nvPr/>
        </p:nvSpPr>
        <p:spPr>
          <a:xfrm>
            <a:off x="548640" y="1371600"/>
            <a:ext cx="8046720" cy="137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400" dirty="0">
                <a:solidFill>
                  <a:schemeClr val="bg1"/>
                </a:solidFill>
              </a:rPr>
              <a:t>VUCA is most useful as a diagnostic: identify which element dominates a market, then match the marketing response to it.</a:t>
            </a:r>
            <a:endParaRPr lang="en-US" sz="2400" dirty="0"/>
          </a:p>
        </p:txBody>
      </p:sp>
      <p:sp>
        <p:nvSpPr>
          <p:cNvPr id="4" name="Step card 1"/>
          <p:cNvSpPr/>
          <p:nvPr/>
        </p:nvSpPr>
        <p:spPr>
          <a:xfrm>
            <a:off x="548640" y="3017520"/>
            <a:ext cx="2496312" cy="1417320"/>
          </a:xfrm>
          <a:prstGeom prst="roundRect">
            <a:avLst>
              <a:gd name="adj" fmla="val 5161"/>
            </a:avLst>
          </a:prstGeom>
          <a:solidFill>
            <a:schemeClr val="accent2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5" name="Step number 1"/>
          <p:cNvSpPr/>
          <p:nvPr/>
        </p:nvSpPr>
        <p:spPr>
          <a:xfrm>
            <a:off x="731520" y="3154680"/>
            <a:ext cx="457200" cy="457200"/>
          </a:xfrm>
          <a:prstGeom prst="ellipse">
            <a:avLst/>
          </a:prstGeom>
          <a:solidFill>
            <a:schemeClr val="bg1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6" name="Step number 1 label"/>
          <p:cNvSpPr txBox="1"/>
          <p:nvPr/>
        </p:nvSpPr>
        <p:spPr>
          <a:xfrm>
            <a:off x="731520" y="3154680"/>
            <a:ext cx="45720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600" b="1" dirty="0">
                <a:solidFill>
                  <a:schemeClr val="tx2"/>
                </a:solidFill>
              </a:rPr>
              <a:t>1</a:t>
            </a:r>
            <a:endParaRPr lang="en-US" sz="1600" dirty="0"/>
          </a:p>
        </p:txBody>
      </p:sp>
      <p:sp>
        <p:nvSpPr>
          <p:cNvPr id="7" name="Step name 1"/>
          <p:cNvSpPr txBox="1"/>
          <p:nvPr/>
        </p:nvSpPr>
        <p:spPr>
          <a:xfrm>
            <a:off x="1325880" y="3154680"/>
            <a:ext cx="155448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800" b="1" dirty="0">
                <a:solidFill>
                  <a:schemeClr val="bg1"/>
                </a:solidFill>
              </a:rPr>
              <a:t>Diagnose</a:t>
            </a:r>
            <a:endParaRPr lang="en-US" sz="1800" dirty="0"/>
          </a:p>
        </p:txBody>
      </p:sp>
      <p:sp>
        <p:nvSpPr>
          <p:cNvPr id="8" name="Step text 1"/>
          <p:cNvSpPr txBox="1"/>
          <p:nvPr/>
        </p:nvSpPr>
        <p:spPr>
          <a:xfrm>
            <a:off x="731520" y="3703320"/>
            <a:ext cx="2148840" cy="6400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1400" dirty="0">
                <a:solidFill>
                  <a:schemeClr val="bg1"/>
                </a:solidFill>
              </a:rPr>
              <a:t>Identify which element dominates your market</a:t>
            </a:r>
            <a:endParaRPr lang="en-US" sz="1400" dirty="0"/>
          </a:p>
        </p:txBody>
      </p:sp>
      <p:sp>
        <p:nvSpPr>
          <p:cNvPr id="9" name="Step card 2"/>
          <p:cNvSpPr/>
          <p:nvPr/>
        </p:nvSpPr>
        <p:spPr>
          <a:xfrm>
            <a:off x="3319272" y="3017520"/>
            <a:ext cx="2496312" cy="1417320"/>
          </a:xfrm>
          <a:prstGeom prst="roundRect">
            <a:avLst>
              <a:gd name="adj" fmla="val 5161"/>
            </a:avLst>
          </a:prstGeom>
          <a:solidFill>
            <a:schemeClr val="accent2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0" name="Step number 2"/>
          <p:cNvSpPr/>
          <p:nvPr/>
        </p:nvSpPr>
        <p:spPr>
          <a:xfrm>
            <a:off x="3502152" y="3154680"/>
            <a:ext cx="457200" cy="457200"/>
          </a:xfrm>
          <a:prstGeom prst="ellipse">
            <a:avLst/>
          </a:prstGeom>
          <a:solidFill>
            <a:schemeClr val="bg1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1" name="Step number 2 label"/>
          <p:cNvSpPr txBox="1"/>
          <p:nvPr/>
        </p:nvSpPr>
        <p:spPr>
          <a:xfrm>
            <a:off x="3502152" y="3154680"/>
            <a:ext cx="45720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600" b="1" dirty="0">
                <a:solidFill>
                  <a:schemeClr val="tx2"/>
                </a:solidFill>
              </a:rPr>
              <a:t>2</a:t>
            </a:r>
            <a:endParaRPr lang="en-US" sz="1600" dirty="0"/>
          </a:p>
        </p:txBody>
      </p:sp>
      <p:sp>
        <p:nvSpPr>
          <p:cNvPr id="12" name="Step name 2"/>
          <p:cNvSpPr txBox="1"/>
          <p:nvPr/>
        </p:nvSpPr>
        <p:spPr>
          <a:xfrm>
            <a:off x="4096512" y="3154680"/>
            <a:ext cx="155448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800" b="1" dirty="0">
                <a:solidFill>
                  <a:schemeClr val="bg1"/>
                </a:solidFill>
              </a:rPr>
              <a:t>Match</a:t>
            </a:r>
            <a:endParaRPr lang="en-US" sz="1800" dirty="0"/>
          </a:p>
        </p:txBody>
      </p:sp>
      <p:sp>
        <p:nvSpPr>
          <p:cNvPr id="13" name="Step text 2"/>
          <p:cNvSpPr txBox="1"/>
          <p:nvPr/>
        </p:nvSpPr>
        <p:spPr>
          <a:xfrm>
            <a:off x="3502152" y="3703320"/>
            <a:ext cx="2148840" cy="6400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1400" dirty="0">
                <a:solidFill>
                  <a:schemeClr val="bg1"/>
                </a:solidFill>
              </a:rPr>
              <a:t>Choose the response that fits that element</a:t>
            </a:r>
            <a:endParaRPr lang="en-US" sz="1400" dirty="0"/>
          </a:p>
        </p:txBody>
      </p:sp>
      <p:sp>
        <p:nvSpPr>
          <p:cNvPr id="14" name="Step card 3"/>
          <p:cNvSpPr/>
          <p:nvPr/>
        </p:nvSpPr>
        <p:spPr>
          <a:xfrm>
            <a:off x="6089904" y="3017520"/>
            <a:ext cx="2496312" cy="1417320"/>
          </a:xfrm>
          <a:prstGeom prst="roundRect">
            <a:avLst>
              <a:gd name="adj" fmla="val 5161"/>
            </a:avLst>
          </a:prstGeom>
          <a:solidFill>
            <a:schemeClr val="accent2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5" name="Step number 3"/>
          <p:cNvSpPr/>
          <p:nvPr/>
        </p:nvSpPr>
        <p:spPr>
          <a:xfrm>
            <a:off x="6272784" y="3154680"/>
            <a:ext cx="457200" cy="457200"/>
          </a:xfrm>
          <a:prstGeom prst="ellipse">
            <a:avLst/>
          </a:prstGeom>
          <a:solidFill>
            <a:schemeClr val="bg1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6" name="Step number 3 label"/>
          <p:cNvSpPr txBox="1"/>
          <p:nvPr/>
        </p:nvSpPr>
        <p:spPr>
          <a:xfrm>
            <a:off x="6272784" y="3154680"/>
            <a:ext cx="45720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600" b="1" dirty="0">
                <a:solidFill>
                  <a:schemeClr val="tx2"/>
                </a:solidFill>
              </a:rPr>
              <a:t>3</a:t>
            </a:r>
            <a:endParaRPr lang="en-US" sz="1600" dirty="0"/>
          </a:p>
        </p:txBody>
      </p:sp>
      <p:sp>
        <p:nvSpPr>
          <p:cNvPr id="17" name="Step name 3"/>
          <p:cNvSpPr txBox="1"/>
          <p:nvPr/>
        </p:nvSpPr>
        <p:spPr>
          <a:xfrm>
            <a:off x="6867144" y="3154680"/>
            <a:ext cx="155448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800" b="1" dirty="0">
                <a:solidFill>
                  <a:schemeClr val="bg1"/>
                </a:solidFill>
              </a:rPr>
              <a:t>Evaluate</a:t>
            </a:r>
            <a:endParaRPr lang="en-US" sz="1800" dirty="0"/>
          </a:p>
        </p:txBody>
      </p:sp>
      <p:sp>
        <p:nvSpPr>
          <p:cNvPr id="18" name="Step text 3"/>
          <p:cNvSpPr txBox="1"/>
          <p:nvPr/>
        </p:nvSpPr>
        <p:spPr>
          <a:xfrm>
            <a:off x="6272784" y="3703320"/>
            <a:ext cx="2148840" cy="6400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1400" dirty="0">
                <a:solidFill>
                  <a:schemeClr val="bg1"/>
                </a:solidFill>
              </a:rPr>
              <a:t>Test the framework critically, including BANI</a:t>
            </a:r>
            <a:endParaRPr lang="en-US" sz="1400" dirty="0"/>
          </a:p>
        </p:txBody>
      </p:sp>
      <p:sp>
        <p:nvSpPr>
          <p:cNvPr id="25" name="Slide Number Placeholder 0"/>
          <p:cNvSpPr>
            <a:spLocks noGrp="1"/>
          </p:cNvSpPr>
          <p:nvPr>
            <p:ph type="sldNum" sz="quarter" idx="4294967295"/>
          </p:nvPr>
        </p:nvSpPr>
        <p:spPr>
          <a:xfrm>
            <a:off x="8229600" y="4754880"/>
            <a:ext cx="457200" cy="274320"/>
          </a:xfrm>
          <a:prstGeom prst="rect">
            <a:avLst/>
          </a:prstGeom>
          <a:extLst>
            <a:ext uri="{C572A759-6A51-4108-AA02-DFA0A04FC94B}">
              <ma14:wrappingTextBoxFlag xmlns:ma14="http://schemas.microsoft.com/office/mac/drawingml/2011/main" xmlns="" val="0"/>
            </a:ext>
          </a:extLst>
        </p:spPr>
        <p:txBody>
          <a:bodyPr/>
          <a:lstStyle>
            <a:lvl1pPr>
              <a:defRPr sz="1000">
                <a:solidFill>
                  <a:schemeClr val="bg2"/>
                </a:solidFill>
              </a:defRPr>
            </a:lvl1pPr>
          </a:lstStyle>
          <a:p>
            <a:pPr algn="l"/>
            <a:fld id="{F7021451-1387-4CA6-816F-3879F97B5CBC}" type="slidenum">
              <a:rPr lang="en-US" b="0"/>
              <a:t>8</a:t>
            </a:fld>
            <a:endParaRPr lang="en-US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VUCA Marketing">
  <a:themeElements>
    <a:clrScheme name="VUCA Marketing">
      <a:dk1>
        <a:srgbClr val="1A2B30"/>
      </a:dk1>
      <a:lt1>
        <a:srgbClr val="FFFFFF"/>
      </a:lt1>
      <a:dk2>
        <a:srgbClr val="12343B"/>
      </a:dk2>
      <a:lt2>
        <a:srgbClr val="EAF1F0"/>
      </a:lt2>
      <a:accent1>
        <a:srgbClr val="D9482B"/>
      </a:accent1>
      <a:accent2>
        <a:srgbClr val="1E8578"/>
      </a:accent2>
      <a:accent3>
        <a:srgbClr val="F2A541"/>
      </a:accent3>
      <a:accent4>
        <a:srgbClr val="4A6FA5"/>
      </a:accent4>
      <a:accent5>
        <a:srgbClr val="7A5C8E"/>
      </a:accent5>
      <a:accent6>
        <a:srgbClr val="12343B"/>
      </a:accent6>
      <a:hlink>
        <a:srgbClr val="1E8578"/>
      </a:hlink>
      <a:folHlink>
        <a:srgbClr val="7A5C8E"/>
      </a:folHlink>
    </a:clrScheme>
    <a:fontScheme name="VUCA Marketing">
      <a:majorFont>
        <a:latin typeface="Cambria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739</Words>
  <Application>Microsoft Office PowerPoint</Application>
  <PresentationFormat>On-screen Show (16:9)</PresentationFormat>
  <Paragraphs>123</Paragraphs>
  <Slides>8</Slides>
  <Notes>8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1" baseType="lpstr">
      <vt:lpstr>Arial</vt:lpstr>
      <vt:lpstr>Calibri</vt:lpstr>
      <vt:lpstr>VUCA Marketing</vt:lpstr>
      <vt:lpstr>VUCA and marketing</vt:lpstr>
      <vt:lpstr>What VUCA stands for</vt:lpstr>
      <vt:lpstr>VUCA in marketing practice</vt:lpstr>
      <vt:lpstr>Why it matters for marketing</vt:lpstr>
      <vt:lpstr>Matching the response to the element</vt:lpstr>
      <vt:lpstr>Frameworks that build on VUCA</vt:lpstr>
      <vt:lpstr>Critical evaluation of VUCA</vt:lpstr>
      <vt:lpstr>Using VUCA in assessment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VUCA and marketing (Level 7)</dc:title>
  <dc:subject>PptxGenJS Presentation</dc:subject>
  <dc:creator>PptxGenJS</dc:creator>
  <cp:lastModifiedBy>Gwyneth Jones</cp:lastModifiedBy>
  <cp:revision>2</cp:revision>
  <dcterms:created xsi:type="dcterms:W3CDTF">2026-10-13T08:54:11Z</dcterms:created>
  <dcterms:modified xsi:type="dcterms:W3CDTF">2026-10-13T09:01:33Z</dcterms:modified>
</cp:coreProperties>
</file>