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99" r:id="rId3"/>
    <p:sldId id="300" r:id="rId4"/>
    <p:sldId id="301" r:id="rId5"/>
    <p:sldId id="337" r:id="rId6"/>
    <p:sldId id="323" r:id="rId7"/>
    <p:sldId id="324" r:id="rId8"/>
    <p:sldId id="325" r:id="rId9"/>
    <p:sldId id="339" r:id="rId10"/>
    <p:sldId id="326" r:id="rId11"/>
    <p:sldId id="328" r:id="rId12"/>
    <p:sldId id="340" r:id="rId13"/>
    <p:sldId id="329" r:id="rId14"/>
    <p:sldId id="330" r:id="rId15"/>
    <p:sldId id="331" r:id="rId16"/>
    <p:sldId id="341" r:id="rId17"/>
    <p:sldId id="342" r:id="rId18"/>
    <p:sldId id="327" r:id="rId19"/>
    <p:sldId id="332" r:id="rId20"/>
    <p:sldId id="333" r:id="rId21"/>
    <p:sldId id="334" r:id="rId22"/>
    <p:sldId id="335" r:id="rId23"/>
    <p:sldId id="312" r:id="rId24"/>
    <p:sldId id="259" r:id="rId25"/>
    <p:sldId id="319" r:id="rId26"/>
    <p:sldId id="322" r:id="rId27"/>
    <p:sldId id="336" r:id="rId28"/>
    <p:sldId id="297" r:id="rId29"/>
    <p:sldId id="29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ocij, Paul" initials="BP" lastIdx="1" clrIdx="0">
    <p:extLst>
      <p:ext uri="{19B8F6BF-5375-455C-9EA6-DF929625EA0E}">
        <p15:presenceInfo xmlns:p15="http://schemas.microsoft.com/office/powerpoint/2012/main" userId="S::PBocij@qa.com::5f72c235-09b9-419e-b0a1-b790b44ef5d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8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3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Relationship Id="rId8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82201-E39C-4301-8A75-4EBD1F546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35337-3A79-49F7-AFDF-1B52942683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13096-9FAE-4406-9D26-E2950515F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C2F1E-DB61-4B43-86D1-E1D2571CF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2676B-0CB4-46B1-A0BD-EF668E1FF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28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2C18F-3C80-416E-86DB-2D65584ED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860A5-B5A2-4919-8C35-BE3497873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9C969-E796-4A1C-8DBC-33B6847FC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0CD26-CB20-4333-8BB0-A2D300AC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B5BA3-EEC7-47ED-90C6-9BEBAD2EE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F13EA4-40AA-49F4-8B68-A0EADA92DB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7000" y="6198853"/>
            <a:ext cx="2664000" cy="55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409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0771E-C39D-4510-B6C6-4F3E9A664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C529B-88F8-4A82-89BD-2D8633FFF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3BA46-ADAD-47DE-809A-89041C516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BBE42-2071-4206-9757-AC9281049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F9025-EB7B-4E1A-A13F-1E340FC9E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44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DBAC3-DAB4-4475-A2F9-429627818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74B6A-BAB9-4886-BECC-6BFFBBC963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D60482-547F-4385-A2D6-A76616546A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DDB98-928D-4C16-8587-97202765A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D0925D-1532-4178-9AAD-36FB96184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F7D53D-10BA-4A1B-B2BB-2BFE2637F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86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CE899-D20A-4B69-8562-54C620FFF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38FEAF-CDFB-43B4-AE24-3EEEEB66D5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8572F-CFD3-4187-B3F3-05652350FA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FB5435-A252-4780-8093-92279CB8FB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2F35E9-D482-4050-9200-3B18DC4655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01961A-7AC6-4564-B374-C1A239E3A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512B5E-EDFC-4B6A-9FD9-23CE0B0A7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EA2981-E32B-446B-B7C5-2FFC52095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91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E1CBD-89F5-41A9-9F60-E928506E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241DAF-A031-459E-B6AF-E811E448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A872DF-EE7A-4E3F-B739-07C4BF64B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4FC41-A0EA-4F77-9FFD-5B78F8662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36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D377CC-7511-4CC2-B1DA-3F81853CE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5EA87-C3B5-41D5-BEE1-ADD9F2491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909BD9-B23D-4277-9362-38D57DE1F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543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E37FF-7910-48A3-9384-87B1B448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AB017-F82B-44F7-98F6-85434A8DB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DF582B-D7F7-4FB4-9E17-C38F470B8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2060C3-0FDA-4B68-857A-9B96CFA2D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5CA731-1C61-49DF-8335-8A4F10F99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DD82A-B2B6-47FD-A4F8-2648E3602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56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4B2FB-1B37-42D5-A417-EC3BDBCEA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D56068-BC9C-4BC4-99D3-F6623B7C49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6EA062-6DFE-4902-92F8-C7BC0A069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C77B1-EEA2-42D0-828C-5CABE4B4D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359EA6-4BC7-461A-A1F1-E9D3D97A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F40E2-AC62-4276-9440-FB54E25A5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7277-4CC4-45C7-A672-4696ECDA4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F33EE6-0CD6-4F4B-B009-FA0989066B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C8A19-FFE2-47CF-84CB-6D05E0215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CE6A7-03C1-4C0A-8963-2CA5ED2CB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FF8CA-BFCA-4CB4-8474-589EA199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91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4FE283-4119-4DE4-9D8A-6F4411C41E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6533F-B19D-4A98-8234-FC50B4DDBC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CC0FBD-DF56-4BB8-AE89-39F66D188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08989-7D82-4E3C-861C-DCD2EDB02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CBF76-6072-4FA7-8774-35AF67CB8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71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 Cover.jpg                                                      00B3F7F4Macintosh HD                   C35A0985:">
            <a:extLst>
              <a:ext uri="{FF2B5EF4-FFF2-40B4-BE49-F238E27FC236}">
                <a16:creationId xmlns:a16="http://schemas.microsoft.com/office/drawing/2014/main" id="{2296ED30-DC2A-4A16-9CD8-862EAC907141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7238" cy="685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958851" y="4800600"/>
            <a:ext cx="85344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958851" y="1752600"/>
            <a:ext cx="9042400" cy="1524000"/>
          </a:xfrm>
        </p:spPr>
        <p:txBody>
          <a:bodyPr/>
          <a:lstStyle>
            <a:lvl1pPr>
              <a:lnSpc>
                <a:spcPct val="75000"/>
              </a:lnSpc>
              <a:defRPr sz="4100">
                <a:solidFill>
                  <a:srgbClr val="AFC12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9398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727075" indent="-342900">
              <a:defRPr/>
            </a:lvl2pPr>
            <a:lvl3pPr>
              <a:defRPr lang="en-GB" altLang="en-US" sz="2000" dirty="0">
                <a:solidFill>
                  <a:srgbClr val="585555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defRPr>
            </a:lvl3pPr>
            <a:lvl4pPr marL="719138" indent="358775">
              <a:buFont typeface="Wingdings" panose="05000000000000000000" pitchFamily="2" charset="2"/>
              <a:buChar char="§"/>
              <a:defRPr/>
            </a:lvl4pPr>
            <a:lvl5pPr marL="828000" indent="324000">
              <a:buFont typeface="Courier New" panose="02070309020205020404" pitchFamily="49" charset="0"/>
              <a:buChar char="o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2"/>
            <a:r>
              <a:rPr lang="en-GB" dirty="0"/>
              <a:t>Second level</a:t>
            </a:r>
          </a:p>
          <a:p>
            <a:pPr lvl="3"/>
            <a:r>
              <a:rPr lang="en-GB" dirty="0"/>
              <a:t>Third level</a:t>
            </a:r>
          </a:p>
          <a:p>
            <a:pPr lvl="4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486634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83702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61201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88811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886125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21400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28616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0750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08749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00" y="838200"/>
            <a:ext cx="25908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838200"/>
            <a:ext cx="7569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1674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12C26B-8751-4358-A320-C9B8AFAF5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73CE2-FAF1-4C3F-9986-E859BCD3C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1EE7B-3729-4B0C-BBB4-6CCB33546C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ECE16-1E73-4349-AD10-6AFFBB7F369E}" type="datetimeFigureOut">
              <a:rPr lang="en-GB" smtClean="0"/>
              <a:t>20/01/2023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52C1D-5712-4A9E-8CEC-7A70057EE5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D8E89-BBC7-4471-BC86-F03DEBCF54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267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>
            <a:extLst>
              <a:ext uri="{FF2B5EF4-FFF2-40B4-BE49-F238E27FC236}">
                <a16:creationId xmlns:a16="http://schemas.microsoft.com/office/drawing/2014/main" id="{7D0B9F90-163F-4DBB-9347-100C1B2602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3">
            <a:extLst>
              <a:ext uri="{FF2B5EF4-FFF2-40B4-BE49-F238E27FC236}">
                <a16:creationId xmlns:a16="http://schemas.microsoft.com/office/drawing/2014/main" id="{97BE7CC5-5F2C-4F0A-A58F-F737EBD6DD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12800" y="1676400"/>
            <a:ext cx="103632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2"/>
            <a:r>
              <a:rPr lang="en-US" altLang="en-US" dirty="0"/>
              <a:t>Second level</a:t>
            </a:r>
          </a:p>
          <a:p>
            <a:pPr lvl="3"/>
            <a:r>
              <a:rPr lang="en-US" altLang="en-US" dirty="0"/>
              <a:t> 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Rectangle 23">
            <a:extLst>
              <a:ext uri="{FF2B5EF4-FFF2-40B4-BE49-F238E27FC236}">
                <a16:creationId xmlns:a16="http://schemas.microsoft.com/office/drawing/2014/main" id="{C606F4B5-EC99-4AA8-968C-13ACE64F9E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12800" y="838200"/>
            <a:ext cx="103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pic>
        <p:nvPicPr>
          <p:cNvPr id="1029" name="Picture 3">
            <a:extLst>
              <a:ext uri="{FF2B5EF4-FFF2-40B4-BE49-F238E27FC236}">
                <a16:creationId xmlns:a16="http://schemas.microsoft.com/office/drawing/2014/main" id="{C3EAADFA-B896-4B9C-86C3-0E7A9F8D5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-95250"/>
            <a:ext cx="2905125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5">
            <a:extLst>
              <a:ext uri="{FF2B5EF4-FFF2-40B4-BE49-F238E27FC236}">
                <a16:creationId xmlns:a16="http://schemas.microsoft.com/office/drawing/2014/main" id="{53676EF1-BA55-42B5-952C-8EE0DCA2F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713" y="44450"/>
            <a:ext cx="949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8736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altLang="en-US" sz="2000" b="1" dirty="0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9pPr>
    </p:titleStyle>
    <p:bodyStyle>
      <a:lvl1pPr algn="l" rtl="0" eaLnBrk="0" fontAlgn="base" hangingPunct="0">
        <a:spcBef>
          <a:spcPct val="0"/>
        </a:spcBef>
        <a:spcAft>
          <a:spcPct val="75000"/>
        </a:spcAft>
        <a:defRPr sz="2100">
          <a:solidFill>
            <a:schemeClr val="tx1">
              <a:lumMod val="95000"/>
              <a:lumOff val="5000"/>
            </a:schemeClr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marL="534988" indent="-342900" algn="l" rtl="0" eaLnBrk="0" fontAlgn="base" hangingPunct="0">
        <a:spcBef>
          <a:spcPct val="0"/>
        </a:spcBef>
        <a:spcAft>
          <a:spcPct val="50000"/>
        </a:spcAft>
        <a:buChar char="–"/>
        <a:defRPr sz="1900">
          <a:solidFill>
            <a:srgbClr val="585555"/>
          </a:solidFill>
          <a:latin typeface="Arial MT" charset="0"/>
          <a:ea typeface="ヒラギノ角ゴ Pro W3" charset="-128"/>
        </a:defRPr>
      </a:lvl2pPr>
      <a:lvl3pPr marL="727075" indent="-342900" algn="l" rtl="0" eaLnBrk="0" fontAlgn="base" hangingPunct="0">
        <a:lnSpc>
          <a:spcPct val="75000"/>
        </a:lnSpc>
        <a:spcBef>
          <a:spcPct val="20000"/>
        </a:spcBef>
        <a:spcAft>
          <a:spcPct val="0"/>
        </a:spcAft>
        <a:buClr>
          <a:srgbClr val="B6BF00"/>
        </a:buClr>
        <a:buChar char="&gt;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marL="719138" indent="358775" algn="l" rtl="0" eaLnBrk="0" fontAlgn="base" hangingPunct="0">
        <a:spcBef>
          <a:spcPct val="20000"/>
        </a:spcBef>
        <a:spcAft>
          <a:spcPct val="0"/>
        </a:spcAft>
        <a:buFont typeface="Courier New" panose="02070309020205020404" pitchFamily="49" charset="0"/>
        <a:buChar char="o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marL="765175" indent="1063625" algn="l" rtl="0" eaLnBrk="0" fontAlgn="base" hangingPunct="0">
        <a:spcBef>
          <a:spcPct val="20000"/>
        </a:spcBef>
        <a:spcAft>
          <a:spcPct val="0"/>
        </a:spcAft>
        <a:buChar char="&gt;"/>
        <a:defRPr sz="2000">
          <a:solidFill>
            <a:srgbClr val="585555"/>
          </a:solidFill>
          <a:latin typeface="Arial MT" charset="0"/>
          <a:ea typeface="ヒラギノ角ゴ Pro W3" charset="-128"/>
          <a:cs typeface="Arial" panose="020B0604020202020204" pitchFamily="34" charset="0"/>
        </a:defRPr>
      </a:lvl5pPr>
      <a:lvl6pPr marL="12223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6pPr>
      <a:lvl7pPr marL="16795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7pPr>
      <a:lvl8pPr marL="21367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8pPr>
      <a:lvl9pPr marL="25939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7hnaKFjDU8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leenet.org/index.php/en/online-courses/24-online-courses/module-1/90-stakeholder-mapping" TargetMode="External"/><Relationship Id="rId2" Type="http://schemas.openxmlformats.org/officeDocument/2006/relationships/hyperlink" Target="https://miro.com/blog/stakeholder-mapping/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fundacionseres.org/lists/informes/attachments/1118/stakeholder%20engagement.pdf" TargetMode="External"/><Relationship Id="rId4" Type="http://schemas.openxmlformats.org/officeDocument/2006/relationships/hyperlink" Target="https://www.henricodolfing.com/2018/03/a-step-by-step-stakeholder-mapping-guide.html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licy-powertools.org/Tools/Understanding/docs/stakeholder_power_tool_english.pdf" TargetMode="External"/><Relationship Id="rId2" Type="http://schemas.openxmlformats.org/officeDocument/2006/relationships/hyperlink" Target="http://stakeholdertheory.org/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biodiversa.org/706/download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22363"/>
            <a:ext cx="10877908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 for SMEs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BMSW6104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960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22363"/>
            <a:ext cx="10877908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Stakeholder Theory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53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Recap – Last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Aft>
                <a:spcPts val="0"/>
              </a:spcAft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Assessment Support</a:t>
            </a:r>
          </a:p>
          <a:p>
            <a:pPr marL="0" indent="0">
              <a:spcAft>
                <a:spcPts val="0"/>
              </a:spcAft>
              <a:buNone/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Breakdown of tasks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Critical analysis/evaluation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Structuring your writing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Referencing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Arrangements for feedback &amp; support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5545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A681E-D883-4482-AA80-CE6060675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109D5-69B5-45E7-940F-CB5511DC4D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sz="2000" dirty="0"/>
              <a:t>By the end of this session you will be able to: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Explain the concept of a </a:t>
            </a:r>
            <a:r>
              <a:rPr lang="en-US" sz="2000" b="1" dirty="0">
                <a:solidFill>
                  <a:srgbClr val="C00000"/>
                </a:solidFill>
              </a:rPr>
              <a:t>stakeholder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Explain </a:t>
            </a:r>
            <a:r>
              <a:rPr lang="en-US" sz="2000" b="1" dirty="0">
                <a:solidFill>
                  <a:srgbClr val="C00000"/>
                </a:solidFill>
              </a:rPr>
              <a:t>power</a:t>
            </a:r>
            <a:r>
              <a:rPr lang="en-US" sz="2000" dirty="0"/>
              <a:t> and </a:t>
            </a:r>
            <a:r>
              <a:rPr lang="en-US" sz="2000" b="1" dirty="0">
                <a:solidFill>
                  <a:srgbClr val="C00000"/>
                </a:solidFill>
              </a:rPr>
              <a:t>influence</a:t>
            </a:r>
            <a:r>
              <a:rPr lang="en-US" sz="2000" dirty="0"/>
              <a:t> in relation to stakeholder groups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Use the power/interest grid to determine how stakeholders should be treated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Map the relationships within an organization using </a:t>
            </a:r>
            <a:r>
              <a:rPr lang="en-US" sz="2000" b="1" dirty="0">
                <a:solidFill>
                  <a:srgbClr val="C00000"/>
                </a:solidFill>
              </a:rPr>
              <a:t>social network analysis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0971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Stakeholder Theory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 Freeman – often considered “father” of </a:t>
            </a:r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stakeholder theory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Professor of BA at the Darden School of the University of Virginia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 known &amp; prolific writer on CSR and stakeholder theory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B093FEC5-08A2-4D61-B268-E2D048B36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77" t="9071"/>
          <a:stretch>
            <a:fillRect/>
          </a:stretch>
        </p:blipFill>
        <p:spPr bwMode="auto">
          <a:xfrm>
            <a:off x="1123239" y="3142009"/>
            <a:ext cx="1795462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6C784B07-25A8-4685-9D6A-D9678953F0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647" y="2998463"/>
            <a:ext cx="1184557" cy="1775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364C91A5-592A-411B-96E5-CD94B593CF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609" y="2981987"/>
            <a:ext cx="1239019" cy="1775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4">
            <a:extLst>
              <a:ext uri="{FF2B5EF4-FFF2-40B4-BE49-F238E27FC236}">
                <a16:creationId xmlns:a16="http://schemas.microsoft.com/office/drawing/2014/main" id="{EB4BFB44-5301-473B-8369-40B95B1CE0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1748" y="2980624"/>
            <a:ext cx="1433722" cy="1776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7">
            <a:extLst>
              <a:ext uri="{FF2B5EF4-FFF2-40B4-BE49-F238E27FC236}">
                <a16:creationId xmlns:a16="http://schemas.microsoft.com/office/drawing/2014/main" id="{3169F5D9-D9F1-48B1-804B-4B7052D874C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398" y="2981987"/>
            <a:ext cx="1245828" cy="1775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8">
            <a:extLst>
              <a:ext uri="{FF2B5EF4-FFF2-40B4-BE49-F238E27FC236}">
                <a16:creationId xmlns:a16="http://schemas.microsoft.com/office/drawing/2014/main" id="{41934709-655E-4D86-A6C9-587702646DC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6" r="11964"/>
          <a:stretch>
            <a:fillRect/>
          </a:stretch>
        </p:blipFill>
        <p:spPr bwMode="auto">
          <a:xfrm>
            <a:off x="6068608" y="4355517"/>
            <a:ext cx="1387430" cy="1836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5">
            <a:extLst>
              <a:ext uri="{FF2B5EF4-FFF2-40B4-BE49-F238E27FC236}">
                <a16:creationId xmlns:a16="http://schemas.microsoft.com/office/drawing/2014/main" id="{A0E352BB-DC24-453F-A246-8947D076E41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813" y="4406601"/>
            <a:ext cx="1358837" cy="1772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6">
            <a:extLst>
              <a:ext uri="{FF2B5EF4-FFF2-40B4-BE49-F238E27FC236}">
                <a16:creationId xmlns:a16="http://schemas.microsoft.com/office/drawing/2014/main" id="{3F01CB00-A33F-4BD4-9EEC-09799D54BCD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828" y="4389443"/>
            <a:ext cx="1158688" cy="1776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8384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Are Stakeholders?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stakeholders? Freeman has </a:t>
            </a:r>
            <a:r>
              <a:rPr lang="en-US" sz="8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lots</a:t>
            </a: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definitions. For him, </a:t>
            </a:r>
            <a:r>
              <a:rPr lang="en-US" sz="8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8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95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sz="8000" dirty="0">
                <a:solidFill>
                  <a:schemeClr val="tx1"/>
                </a:solidFill>
              </a:rPr>
              <a:t>“...affect the achievement of an organization's objectives or who is affected by the achievement of an organization's objectives”</a:t>
            </a:r>
          </a:p>
          <a:p>
            <a:pPr marL="914400" lvl="2" indent="-457200">
              <a:lnSpc>
                <a:spcPct val="95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altLang="en-US" sz="8000" dirty="0">
              <a:solidFill>
                <a:schemeClr val="tx1"/>
              </a:solidFill>
            </a:endParaRPr>
          </a:p>
          <a:p>
            <a:pPr marL="914400" lvl="2" indent="-457200">
              <a:lnSpc>
                <a:spcPct val="95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sz="8000" dirty="0">
                <a:solidFill>
                  <a:schemeClr val="tx1"/>
                </a:solidFill>
              </a:rPr>
              <a:t>“…can affect or is affected by a business”</a:t>
            </a:r>
          </a:p>
          <a:p>
            <a:pPr marL="914400" lvl="2" indent="-457200">
              <a:lnSpc>
                <a:spcPct val="95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altLang="en-US" sz="8000" dirty="0">
              <a:solidFill>
                <a:schemeClr val="tx1"/>
              </a:solidFill>
            </a:endParaRPr>
          </a:p>
          <a:p>
            <a:pPr marL="914400" lvl="2" indent="-457200">
              <a:lnSpc>
                <a:spcPct val="95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sz="8000" dirty="0">
                <a:solidFill>
                  <a:schemeClr val="tx1"/>
                </a:solidFill>
              </a:rPr>
              <a:t>“…have a stake in or claim on the firm”</a:t>
            </a:r>
          </a:p>
          <a:p>
            <a:pPr marL="914400" lvl="2" indent="-457200">
              <a:lnSpc>
                <a:spcPct val="95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altLang="en-US" sz="8000" dirty="0">
              <a:solidFill>
                <a:schemeClr val="tx1"/>
              </a:solidFill>
            </a:endParaRPr>
          </a:p>
          <a:p>
            <a:pPr marL="914400" lvl="2" indent="-457200">
              <a:lnSpc>
                <a:spcPct val="95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sz="8000" dirty="0">
                <a:solidFill>
                  <a:schemeClr val="tx1"/>
                </a:solidFill>
              </a:rPr>
              <a:t>“…benefit from or are harmed by, and whose rights are violated or respected by, corporate actions”</a:t>
            </a:r>
          </a:p>
          <a:p>
            <a:pPr marL="914400" lvl="2" indent="-457200">
              <a:lnSpc>
                <a:spcPct val="95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altLang="en-US" sz="8000" dirty="0">
              <a:solidFill>
                <a:schemeClr val="tx1"/>
              </a:solidFill>
            </a:endParaRPr>
          </a:p>
          <a:p>
            <a:pPr marL="914400" lvl="2" indent="-457200">
              <a:lnSpc>
                <a:spcPct val="95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sz="8000" dirty="0">
                <a:solidFill>
                  <a:schemeClr val="tx1"/>
                </a:solidFill>
              </a:rPr>
              <a:t>Take part in “…the human process of joint value creation”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8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8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8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958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Are Stakeholders?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lnSpc>
                <a:spcPct val="8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Freeman’s own words…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4D0BC6-D53B-4DBC-B133-99F28552CA61}"/>
              </a:ext>
            </a:extLst>
          </p:cNvPr>
          <p:cNvSpPr txBox="1"/>
          <p:nvPr/>
        </p:nvSpPr>
        <p:spPr>
          <a:xfrm>
            <a:off x="3600861" y="5068163"/>
            <a:ext cx="4990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https://www.youtube.com/watch?v=17hnaKFjDU8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2DC223-EBCC-4590-996C-C409B5A4A26B}"/>
              </a:ext>
            </a:extLst>
          </p:cNvPr>
          <p:cNvSpPr txBox="1"/>
          <p:nvPr/>
        </p:nvSpPr>
        <p:spPr>
          <a:xfrm>
            <a:off x="3352800" y="3009037"/>
            <a:ext cx="5486400" cy="1754326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r>
              <a:rPr lang="en-US" b="1" dirty="0"/>
              <a:t>VIDEO NOT INCLUDED BECAUSE OF COPYRIGHT – PLEASE USE LINK BELOW</a:t>
            </a:r>
          </a:p>
          <a:p>
            <a:pPr algn="ctr"/>
            <a:endParaRPr lang="en-US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23577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609600" y="1763949"/>
            <a:ext cx="10566400" cy="2817779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endParaRPr lang="en-US" b="1" dirty="0"/>
          </a:p>
          <a:p>
            <a:pPr>
              <a:spcAft>
                <a:spcPts val="0"/>
              </a:spcAft>
            </a:pPr>
            <a:r>
              <a:rPr lang="en-US" b="1" dirty="0"/>
              <a:t>Activity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r>
              <a:rPr lang="en-US" dirty="0"/>
              <a:t>Who are some of the stakeholders for: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Netflix</a:t>
            </a:r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Fast Food Restaurant</a:t>
            </a:r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Hospital?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27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Power / Influence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can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stakeholders in terms of power and influence</a:t>
            </a: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comes from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the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E.g. CEO has most power, cleaner has least</a:t>
            </a: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comes from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social relations/connections</a:t>
            </a:r>
          </a:p>
          <a:p>
            <a:pPr marL="914400" lvl="2" indent="-4572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E.g. PA may act as gatekeeper to CEO</a:t>
            </a: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explore these areas with techniques like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Power/Interest Grid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Social Network Analysis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774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Power/Interest Grid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Stakeholders can be placed into 1 of 4 categories using the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Mendelow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Matrix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8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64AF43F9-A8B9-447B-ADA9-9997A622FF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846" y="2125291"/>
            <a:ext cx="4166803" cy="4159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3A5AC731-45FA-4273-914E-ACBACF2ADC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0513" y="6515282"/>
            <a:ext cx="3495136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9pPr>
          </a:lstStyle>
          <a:p>
            <a:r>
              <a:rPr lang="en-GB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Cadle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Paul &amp; Taylor, 2014, p. 85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A06B9E-FE13-4768-A79A-CE03510BF34D}"/>
              </a:ext>
            </a:extLst>
          </p:cNvPr>
          <p:cNvSpPr txBox="1"/>
          <p:nvPr/>
        </p:nvSpPr>
        <p:spPr>
          <a:xfrm>
            <a:off x="7898859" y="3378368"/>
            <a:ext cx="37159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Reference: </a:t>
            </a:r>
            <a:r>
              <a:rPr lang="en-US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Mendelow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L. (1991) ‘Environmental Scanning: The Impact of the Stakeholder Concept’. Proceedings From the Second International Conference on Information Systems 407-418. Cambridge, MA.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55763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609600" y="1763950"/>
            <a:ext cx="6375940" cy="454930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676400"/>
            <a:ext cx="6375940" cy="4419600"/>
          </a:xfrm>
        </p:spPr>
        <p:txBody>
          <a:bodyPr/>
          <a:lstStyle/>
          <a:p>
            <a:pPr>
              <a:spcAft>
                <a:spcPts val="0"/>
              </a:spcAft>
            </a:pPr>
            <a:endParaRPr lang="en-US" b="1" dirty="0"/>
          </a:p>
          <a:p>
            <a:pPr>
              <a:spcAft>
                <a:spcPts val="0"/>
              </a:spcAft>
            </a:pPr>
            <a:r>
              <a:rPr lang="en-US" b="1" dirty="0"/>
              <a:t>Activity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r>
              <a:rPr lang="en-US" dirty="0"/>
              <a:t>For a </a:t>
            </a:r>
            <a:r>
              <a:rPr lang="en-US" b="1" dirty="0"/>
              <a:t>school</a:t>
            </a:r>
            <a:r>
              <a:rPr lang="en-US" dirty="0"/>
              <a:t>, where would you place the following stakeholders: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Headteacher</a:t>
            </a:r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Teachers</a:t>
            </a:r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Pupils</a:t>
            </a:r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Government</a:t>
            </a:r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Parents</a:t>
            </a:r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Governors</a:t>
            </a:r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Local Council</a:t>
            </a:r>
          </a:p>
          <a:p>
            <a:pPr marL="3600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General public?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Picture 7">
            <a:extLst>
              <a:ext uri="{FF2B5EF4-FFF2-40B4-BE49-F238E27FC236}">
                <a16:creationId xmlns:a16="http://schemas.microsoft.com/office/drawing/2014/main" id="{F4D8752D-9D25-43BA-8B78-E515960210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940" y="2036787"/>
            <a:ext cx="4166803" cy="4159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1519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Power/Interest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groups have these traits:</a:t>
            </a:r>
          </a:p>
          <a:p>
            <a:pPr marL="228600" lvl="1"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8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lnSpc>
                <a:spcPct val="8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658E08-D592-42CB-B369-90E93611C4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7507" y="2415868"/>
            <a:ext cx="6431821" cy="3984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2883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Power/Interest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Ultimately, the grid can tell us how to treat them: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59836F-ECA2-4040-9906-B728A815B9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707" y="2303852"/>
            <a:ext cx="4485946" cy="4101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0179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Power/Interest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granularity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can come from extending the grid:</a:t>
            </a:r>
          </a:p>
          <a:p>
            <a:pPr marL="685800" lvl="2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56992956-0F0B-494A-A583-8C9B33A789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981" y="2183154"/>
            <a:ext cx="5072333" cy="4346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1410991-DB27-4B4C-A747-8DDA976987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4736" y="6529319"/>
            <a:ext cx="8859328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9pPr>
          </a:lstStyle>
          <a:p>
            <a:r>
              <a:rPr lang="en-GB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Sources for diagrams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https://requirementstechniques.wordpress.com/stakeholder-analysis/stakeholder-powerinterest-analysis/</a:t>
            </a:r>
          </a:p>
        </p:txBody>
      </p:sp>
    </p:spTree>
    <p:extLst>
      <p:ext uri="{BB962C8B-B14F-4D97-AF65-F5344CB8AC3E}">
        <p14:creationId xmlns:p14="http://schemas.microsoft.com/office/powerpoint/2010/main" val="738429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52D18-5F4F-4774-A7AF-049F2FC13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Mapping Stakeholders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3D6B-3598-4806-9DA7-6A2E65866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Once we have identified the stakeholders, grouped them together and worked out where they might be placed on the grid, we can create a clearer diagram: 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(Simple) School Example: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20A0A1-007A-4CF8-9BD5-95BBB7742E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647" y="2488676"/>
            <a:ext cx="4485946" cy="4101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3DFD85-5711-4A85-818F-F5B399D6EEDD}"/>
              </a:ext>
            </a:extLst>
          </p:cNvPr>
          <p:cNvSpPr txBox="1"/>
          <p:nvPr/>
        </p:nvSpPr>
        <p:spPr>
          <a:xfrm>
            <a:off x="6172501" y="4653968"/>
            <a:ext cx="1263487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Public</a:t>
            </a:r>
            <a:endParaRPr lang="en-GB" sz="12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B49BE7-CDBB-45AA-865B-4CECA977B49A}"/>
              </a:ext>
            </a:extLst>
          </p:cNvPr>
          <p:cNvSpPr txBox="1"/>
          <p:nvPr/>
        </p:nvSpPr>
        <p:spPr>
          <a:xfrm>
            <a:off x="6101857" y="3369687"/>
            <a:ext cx="937845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Teachers</a:t>
            </a:r>
            <a:endParaRPr lang="en-GB" sz="12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151173-DEEA-4915-B228-209BEEC5F592}"/>
              </a:ext>
            </a:extLst>
          </p:cNvPr>
          <p:cNvSpPr txBox="1"/>
          <p:nvPr/>
        </p:nvSpPr>
        <p:spPr>
          <a:xfrm>
            <a:off x="6494520" y="2753858"/>
            <a:ext cx="1090363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</a:t>
            </a:r>
            <a:endParaRPr lang="en-GB" sz="12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738799-DEB5-490A-A688-F57D8888B555}"/>
              </a:ext>
            </a:extLst>
          </p:cNvPr>
          <p:cNvSpPr txBox="1"/>
          <p:nvPr/>
        </p:nvSpPr>
        <p:spPr>
          <a:xfrm>
            <a:off x="5922845" y="4979376"/>
            <a:ext cx="64793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Pupils</a:t>
            </a:r>
            <a:endParaRPr lang="en-GB" sz="12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E99FA1-ACF7-4708-BF43-44AFAEDBC1E0}"/>
              </a:ext>
            </a:extLst>
          </p:cNvPr>
          <p:cNvSpPr txBox="1"/>
          <p:nvPr/>
        </p:nvSpPr>
        <p:spPr>
          <a:xfrm>
            <a:off x="7163614" y="3050556"/>
            <a:ext cx="1104790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Headteacher</a:t>
            </a:r>
            <a:endParaRPr lang="en-GB" sz="12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8326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78C55-584C-4A45-9B71-0D92EBFB2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Mapping Stakeholders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2900E-8998-493A-8324-12138DA5C0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we have a lot of stakeholders to map, or the diagram is complex, we can create a diagram like this: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F59428-B10A-4B69-BC92-D6B880A876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464" y="2517859"/>
            <a:ext cx="4485946" cy="4101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7" name="Table 17">
            <a:extLst>
              <a:ext uri="{FF2B5EF4-FFF2-40B4-BE49-F238E27FC236}">
                <a16:creationId xmlns:a16="http://schemas.microsoft.com/office/drawing/2014/main" id="{2AD069CA-0F77-4240-A908-AC8B4A7872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2467485"/>
              </p:ext>
            </p:extLst>
          </p:nvPr>
        </p:nvGraphicFramePr>
        <p:xfrm>
          <a:off x="6873761" y="3524812"/>
          <a:ext cx="2533859" cy="1854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7123">
                  <a:extLst>
                    <a:ext uri="{9D8B030D-6E8A-4147-A177-3AD203B41FA5}">
                      <a16:colId xmlns:a16="http://schemas.microsoft.com/office/drawing/2014/main" val="3968781847"/>
                    </a:ext>
                  </a:extLst>
                </a:gridCol>
                <a:gridCol w="2096736">
                  <a:extLst>
                    <a:ext uri="{9D8B030D-6E8A-4147-A177-3AD203B41FA5}">
                      <a16:colId xmlns:a16="http://schemas.microsoft.com/office/drawing/2014/main" val="12532394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Government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07219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Headteacher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78191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Teachers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08670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Pupils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7727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General Public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59164125"/>
                  </a:ext>
                </a:extLst>
              </a:tr>
            </a:tbl>
          </a:graphicData>
        </a:graphic>
      </p:graphicFrame>
      <p:sp>
        <p:nvSpPr>
          <p:cNvPr id="18" name="Oval 17">
            <a:extLst>
              <a:ext uri="{FF2B5EF4-FFF2-40B4-BE49-F238E27FC236}">
                <a16:creationId xmlns:a16="http://schemas.microsoft.com/office/drawing/2014/main" id="{9B6EEFE8-B6FD-4CD0-852E-525C6E1AC69F}"/>
              </a:ext>
            </a:extLst>
          </p:cNvPr>
          <p:cNvSpPr/>
          <p:nvPr/>
        </p:nvSpPr>
        <p:spPr bwMode="auto">
          <a:xfrm>
            <a:off x="4539242" y="2680093"/>
            <a:ext cx="418289" cy="463908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0" rIns="36000" bIns="0" numCol="1" rtlCol="0" anchor="t" anchorCtr="1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F7A2CC9-4A5C-4888-BC84-50627A190350}"/>
              </a:ext>
            </a:extLst>
          </p:cNvPr>
          <p:cNvSpPr/>
          <p:nvPr/>
        </p:nvSpPr>
        <p:spPr bwMode="auto">
          <a:xfrm>
            <a:off x="4212499" y="4604668"/>
            <a:ext cx="418289" cy="463908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0" rIns="36000" bIns="0" numCol="1" rtlCol="0" anchor="t" anchorCtr="1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ACD3E2E-1422-4F56-B5A1-8ECA7410635F}"/>
              </a:ext>
            </a:extLst>
          </p:cNvPr>
          <p:cNvSpPr/>
          <p:nvPr/>
        </p:nvSpPr>
        <p:spPr bwMode="auto">
          <a:xfrm>
            <a:off x="3722484" y="4915104"/>
            <a:ext cx="418289" cy="463908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0" rIns="36000" bIns="0" numCol="1" rtlCol="0" anchor="t" anchorCtr="1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0287024-4CF0-4826-9568-4FABFC75BC1F}"/>
              </a:ext>
            </a:extLst>
          </p:cNvPr>
          <p:cNvSpPr/>
          <p:nvPr/>
        </p:nvSpPr>
        <p:spPr bwMode="auto">
          <a:xfrm>
            <a:off x="4019437" y="3299301"/>
            <a:ext cx="418289" cy="463908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0" rIns="36000" bIns="0" numCol="1" rtlCol="0" anchor="t" anchorCtr="1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A01CBBC3-6083-461E-B282-AA3662899124}"/>
              </a:ext>
            </a:extLst>
          </p:cNvPr>
          <p:cNvSpPr/>
          <p:nvPr/>
        </p:nvSpPr>
        <p:spPr bwMode="auto">
          <a:xfrm>
            <a:off x="5167814" y="2986284"/>
            <a:ext cx="418289" cy="463908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0" rIns="36000" bIns="0" numCol="1" rtlCol="0" anchor="t" anchorCtr="1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0741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Network Analysis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8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network analysis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(SNA) is about mapping the relationships between people. </a:t>
            </a:r>
          </a:p>
          <a:p>
            <a:pPr marL="1044000" lvl="2" indent="-360000">
              <a:lnSpc>
                <a:spcPct val="12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Credited to Cross &amp;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Prusak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, 2002</a:t>
            </a:r>
          </a:p>
          <a:p>
            <a:pPr marL="1044000" lvl="2" indent="-360000">
              <a:lnSpc>
                <a:spcPct val="12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Many variations and many applications e.g. used to help investigate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crime, hate crime, etc.</a:t>
            </a:r>
          </a:p>
          <a:p>
            <a:pPr marL="228600" lvl="1">
              <a:lnSpc>
                <a:spcPct val="12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Basic definition:</a:t>
            </a:r>
          </a:p>
          <a:p>
            <a:pPr marL="457200" lvl="2" indent="0">
              <a:lnSpc>
                <a:spcPct val="12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“…a set of methodological techniques that aim to describe and explore the patterns apparent in the social relationships that individuals and groups form with each other”</a:t>
            </a:r>
          </a:p>
          <a:p>
            <a:pPr marL="457200" lvl="2" indent="0">
              <a:lnSpc>
                <a:spcPct val="12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(Scott, 2017, p. 2)</a:t>
            </a:r>
          </a:p>
          <a:p>
            <a:pPr marL="457200" lvl="2" indent="0">
              <a:lnSpc>
                <a:spcPct val="12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F403DED0-21AC-463F-93E4-0299C96418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2800" y="6465346"/>
            <a:ext cx="488261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9pPr>
          </a:lstStyle>
          <a:p>
            <a:r>
              <a:rPr lang="en-GB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Scott, J., 2017. Social Network Analysis. London: Sage, p. 2</a:t>
            </a:r>
          </a:p>
        </p:txBody>
      </p:sp>
    </p:spTree>
    <p:extLst>
      <p:ext uri="{BB962C8B-B14F-4D97-AF65-F5344CB8AC3E}">
        <p14:creationId xmlns:p14="http://schemas.microsoft.com/office/powerpoint/2010/main" val="11809897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Cross &amp;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Prusak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, 2002</a:t>
            </a:r>
          </a:p>
          <a:p>
            <a:pPr marL="228600"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Looked at relationships across three departments in manufacturing organization</a:t>
            </a:r>
          </a:p>
          <a:p>
            <a:pPr marL="228600"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SNA is about mapping the relationships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5E5DDAD8-2BC5-4F11-B1C0-8CC7B2E6ED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88" y="6492875"/>
            <a:ext cx="336582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9pPr>
          </a:lstStyle>
          <a:p>
            <a:r>
              <a:rPr lang="en-GB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Cadle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Paul &amp; Taylor, 2014, p. 89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8B9DE52D-1E5B-48CD-AA83-C1F6A06ADC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915" y="2820987"/>
            <a:ext cx="5762625" cy="357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5002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Cross &amp;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Prusak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, 2002</a:t>
            </a:r>
          </a:p>
          <a:p>
            <a:pPr marL="228600" lvl="1"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Four main roles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Central connector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Boundary spanner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Information broker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Peripheral specialist</a:t>
            </a:r>
          </a:p>
          <a:p>
            <a:pPr marL="228600" lvl="1"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15379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lnSpc>
                <a:spcPct val="8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64B7450-A667-434B-BDC4-3DE0B58D86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506" y="1912937"/>
            <a:ext cx="6588125" cy="409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ular Callout 3">
            <a:extLst>
              <a:ext uri="{FF2B5EF4-FFF2-40B4-BE49-F238E27FC236}">
                <a16:creationId xmlns:a16="http://schemas.microsoft.com/office/drawing/2014/main" id="{0FE1CB86-BB1C-44FE-985E-69DCFBC34AE9}"/>
              </a:ext>
            </a:extLst>
          </p:cNvPr>
          <p:cNvSpPr/>
          <p:nvPr/>
        </p:nvSpPr>
        <p:spPr bwMode="auto">
          <a:xfrm>
            <a:off x="5719044" y="1319212"/>
            <a:ext cx="4392612" cy="1716088"/>
          </a:xfrm>
          <a:prstGeom prst="wedgeRectCallout">
            <a:avLst>
              <a:gd name="adj1" fmla="val -53811"/>
              <a:gd name="adj2" fmla="val 87556"/>
            </a:avLst>
          </a:prstGeom>
          <a:solidFill>
            <a:srgbClr val="F5FED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Central Connector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“Glue” that connects people – people come here first for information.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Also makes introductions.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May not be highly skilled but has critical role.</a:t>
            </a:r>
          </a:p>
        </p:txBody>
      </p:sp>
      <p:sp>
        <p:nvSpPr>
          <p:cNvPr id="8" name="Rectangular Callout 7">
            <a:extLst>
              <a:ext uri="{FF2B5EF4-FFF2-40B4-BE49-F238E27FC236}">
                <a16:creationId xmlns:a16="http://schemas.microsoft.com/office/drawing/2014/main" id="{AFC7C894-B662-4348-B733-35D72B2FFDBD}"/>
              </a:ext>
            </a:extLst>
          </p:cNvPr>
          <p:cNvSpPr/>
          <p:nvPr/>
        </p:nvSpPr>
        <p:spPr bwMode="auto">
          <a:xfrm>
            <a:off x="1283569" y="4084637"/>
            <a:ext cx="4681537" cy="1458913"/>
          </a:xfrm>
          <a:prstGeom prst="wedgeRectCallout">
            <a:avLst>
              <a:gd name="adj1" fmla="val 35769"/>
              <a:gd name="adj2" fmla="val -126723"/>
            </a:avLst>
          </a:prstGeom>
          <a:solidFill>
            <a:srgbClr val="F5FED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Boundary Spanner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Has relationships that cross several departments (or beyond)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Important for dealing with issues that affect several departments</a:t>
            </a:r>
          </a:p>
        </p:txBody>
      </p:sp>
      <p:sp>
        <p:nvSpPr>
          <p:cNvPr id="9" name="Rectangular Callout 8">
            <a:extLst>
              <a:ext uri="{FF2B5EF4-FFF2-40B4-BE49-F238E27FC236}">
                <a16:creationId xmlns:a16="http://schemas.microsoft.com/office/drawing/2014/main" id="{8C6CD6B5-36CC-462B-8E98-59D7331A23A6}"/>
              </a:ext>
            </a:extLst>
          </p:cNvPr>
          <p:cNvSpPr/>
          <p:nvPr/>
        </p:nvSpPr>
        <p:spPr bwMode="auto">
          <a:xfrm>
            <a:off x="2434506" y="1738312"/>
            <a:ext cx="4392613" cy="2008188"/>
          </a:xfrm>
          <a:prstGeom prst="wedgeRectCallout">
            <a:avLst>
              <a:gd name="adj1" fmla="val 64910"/>
              <a:gd name="adj2" fmla="val 90263"/>
            </a:avLst>
          </a:prstGeom>
          <a:solidFill>
            <a:srgbClr val="F5FED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Information Brokers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Ensure flow of information across organisation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Make sure that those who need to know receive relevant information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May not have lots of contacts, but will have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relevant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contacts</a:t>
            </a:r>
          </a:p>
        </p:txBody>
      </p:sp>
      <p:sp>
        <p:nvSpPr>
          <p:cNvPr id="10" name="Rectangular Callout 9">
            <a:extLst>
              <a:ext uri="{FF2B5EF4-FFF2-40B4-BE49-F238E27FC236}">
                <a16:creationId xmlns:a16="http://schemas.microsoft.com/office/drawing/2014/main" id="{89BE3745-6DA1-46F1-B761-06C286DBBA62}"/>
              </a:ext>
            </a:extLst>
          </p:cNvPr>
          <p:cNvSpPr/>
          <p:nvPr/>
        </p:nvSpPr>
        <p:spPr bwMode="auto">
          <a:xfrm>
            <a:off x="2331319" y="4386262"/>
            <a:ext cx="4392612" cy="1716088"/>
          </a:xfrm>
          <a:prstGeom prst="wedgeRectCallout">
            <a:avLst>
              <a:gd name="adj1" fmla="val 86552"/>
              <a:gd name="adj2" fmla="val -70681"/>
            </a:avLst>
          </a:prstGeom>
          <a:solidFill>
            <a:srgbClr val="F5FED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Peripheral Specialist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Usually isolated/loners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Have specialist knowledge &amp; skills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Loss of person may harm knowledge or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skills continuity</a:t>
            </a: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254942E1-5067-42A0-9DA7-836C30A278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88" y="6492875"/>
            <a:ext cx="336582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9pPr>
          </a:lstStyle>
          <a:p>
            <a:r>
              <a:rPr lang="en-GB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Cadle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Paul &amp; Taylor, 2014, p. 89</a:t>
            </a:r>
          </a:p>
        </p:txBody>
      </p:sp>
    </p:spTree>
    <p:extLst>
      <p:ext uri="{BB962C8B-B14F-4D97-AF65-F5344CB8AC3E}">
        <p14:creationId xmlns:p14="http://schemas.microsoft.com/office/powerpoint/2010/main" val="3378620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SNA Uses…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Allows Analysts to: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the right people to talk to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Understand how information flows around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Capture important parts of processes that otherwise may not be recorded using other methods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where expertise is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key personnel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“</a:t>
            </a:r>
            <a:r>
              <a:rPr lang="en-US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champions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” &amp; where </a:t>
            </a:r>
            <a:r>
              <a:rPr lang="en-US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resistance to change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located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3577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Stakeholder management is a key element of strategy formulation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normally consider stakeholders in terms of </a:t>
            </a:r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can be guided on how to deal with stakeholders using the </a:t>
            </a:r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power/interest grid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network analysis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allows us to map relationships within 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3232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Next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Strategy analysis and development techniques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5692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sz="2000" dirty="0"/>
              <a:t>Lynch </a:t>
            </a:r>
            <a:r>
              <a:rPr lang="en-GB" sz="2000" dirty="0"/>
              <a:t>(</a:t>
            </a:r>
            <a:r>
              <a:rPr lang="en-US" sz="2000" i="1" dirty="0">
                <a:effectLst/>
                <a:ea typeface="Calibri" panose="020F0502020204030204" pitchFamily="34" charset="0"/>
              </a:rPr>
              <a:t>Strategic Management</a:t>
            </a:r>
            <a:r>
              <a:rPr lang="en-US" sz="2000" dirty="0">
                <a:effectLst/>
                <a:ea typeface="Calibri" panose="020F0502020204030204" pitchFamily="34" charset="0"/>
              </a:rPr>
              <a:t>)</a:t>
            </a:r>
            <a:endParaRPr lang="en-GB" sz="2000" dirty="0"/>
          </a:p>
          <a:p>
            <a:pPr lvl="1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Section 6.3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2000" dirty="0"/>
          </a:p>
          <a:p>
            <a:pPr>
              <a:spcAft>
                <a:spcPts val="0"/>
              </a:spcAft>
            </a:pPr>
            <a:r>
              <a:rPr lang="en-GB" sz="2000" dirty="0"/>
              <a:t>Barney &amp; </a:t>
            </a:r>
            <a:r>
              <a:rPr lang="en-GB" sz="2000" dirty="0" err="1"/>
              <a:t>Hesterly</a:t>
            </a:r>
            <a:r>
              <a:rPr lang="en-GB" sz="2000" dirty="0"/>
              <a:t> (</a:t>
            </a:r>
            <a:r>
              <a:rPr lang="en-US" sz="2000" i="1" dirty="0">
                <a:effectLst/>
                <a:ea typeface="Calibri" panose="020F0502020204030204" pitchFamily="34" charset="0"/>
              </a:rPr>
              <a:t>Strategic Management &amp; Competitive Advantage</a:t>
            </a:r>
            <a:r>
              <a:rPr lang="en-US" sz="2000" dirty="0">
                <a:effectLst/>
                <a:ea typeface="Calibri" panose="020F0502020204030204" pitchFamily="34" charset="0"/>
              </a:rPr>
              <a:t>)</a:t>
            </a:r>
            <a:endParaRPr lang="en-GB" sz="2000" dirty="0"/>
          </a:p>
          <a:p>
            <a:pPr lvl="1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N/A</a:t>
            </a:r>
          </a:p>
          <a:p>
            <a:pPr>
              <a:spcAft>
                <a:spcPts val="0"/>
              </a:spcAft>
            </a:pPr>
            <a:endParaRPr lang="en-GB" sz="2000" dirty="0"/>
          </a:p>
          <a:p>
            <a:pPr>
              <a:spcAft>
                <a:spcPts val="0"/>
              </a:spcAft>
            </a:pPr>
            <a:r>
              <a:rPr lang="en-GB" sz="2000" dirty="0"/>
              <a:t>Johnson, et al (</a:t>
            </a:r>
            <a:r>
              <a:rPr lang="en-US" sz="2000" i="1" dirty="0">
                <a:effectLst/>
                <a:ea typeface="Calibri" panose="020F0502020204030204" pitchFamily="34" charset="0"/>
              </a:rPr>
              <a:t>Exploring Strategy: Text and Cases</a:t>
            </a:r>
            <a:r>
              <a:rPr lang="en-US" sz="2000" dirty="0">
                <a:effectLst/>
                <a:ea typeface="Calibri" panose="020F0502020204030204" pitchFamily="34" charset="0"/>
              </a:rPr>
              <a:t>)</a:t>
            </a:r>
            <a:endParaRPr lang="en-GB" sz="2000" dirty="0"/>
          </a:p>
          <a:p>
            <a:pPr lvl="1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Chapter 5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45635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Fairly simple guide to stakeholder mapping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hlinkClick r:id="rId2"/>
              </a:rPr>
              <a:t>https://miro.com/blog/stakeholder-mapping/</a:t>
            </a:r>
            <a:r>
              <a:rPr lang="en-US" altLang="en-US" dirty="0"/>
              <a:t> 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/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Detailed guide to stakeholder mapping with useful tips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hlinkClick r:id="rId3"/>
              </a:rPr>
              <a:t>http://cleenet.org/index.php/en/online-courses/24-online-courses/module-1/90-stakeholder-mapping</a:t>
            </a:r>
            <a:r>
              <a:rPr lang="en-US" altLang="en-US" dirty="0"/>
              <a:t> 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Another take on mapping with detailed examples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hlinkClick r:id="rId4"/>
              </a:rPr>
              <a:t>https://www.henricodolfing.com/2018/03/a-step-by-step-stakeholder-mapping-guide.html</a:t>
            </a:r>
            <a:r>
              <a:rPr lang="en-US" altLang="en-US" dirty="0"/>
              <a:t> 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/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Very detailed downloadable guide from Cranfield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hlinkClick r:id="rId5"/>
              </a:rPr>
              <a:t>https://www.fundacionseres.org/lists/informes/attachments/1118/stakeholder engagement.pdf</a:t>
            </a:r>
            <a:r>
              <a:rPr lang="en-US" altLang="en-US" dirty="0"/>
              <a:t> </a:t>
            </a: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/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/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/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10932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/>
              <a:t>Web site of Ed Freeman, well known writer on stakeholder theory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hlinkClick r:id="rId2"/>
              </a:rPr>
              <a:t>http://stakeholdertheory.org/</a:t>
            </a:r>
            <a:r>
              <a:rPr lang="en-US" altLang="en-US" dirty="0"/>
              <a:t> </a:t>
            </a:r>
          </a:p>
          <a:p>
            <a:pPr marL="457200" lvl="1" indent="0">
              <a:spcAft>
                <a:spcPts val="0"/>
              </a:spcAft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Detailed guide/tutorial on stakeholder analysis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http://www.policy-powertools.org/Tools/Understanding/docs/stakeholder_power_tool_english.pdf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endParaRPr lang="en-GB" sz="2000" dirty="0"/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►"/>
            </a:pPr>
            <a:r>
              <a:rPr lang="en-GB" sz="2000" dirty="0"/>
              <a:t>Downloadable book on stakeholder management (focuses on biodiversity but contains a great deal of useful, general information)</a:t>
            </a:r>
          </a:p>
          <a:p>
            <a:pPr marL="914400" lvl="2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GB" altLang="en-US" dirty="0">
                <a:hlinkClick r:id="rId4"/>
              </a:rPr>
              <a:t>https://www.biodiversa.org/706/download</a:t>
            </a: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12361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Open Educational Resources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Some of the materials used in this module are OER, made freely available under a Creative Commons or similar </a:t>
            </a:r>
            <a:r>
              <a:rPr lang="en-US" dirty="0" err="1"/>
              <a:t>licence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i="1" dirty="0"/>
              <a:t>Strategic Management Evaluation and Execution </a:t>
            </a:r>
            <a:r>
              <a:rPr lang="en-US" dirty="0"/>
              <a:t>v. 1.0</a:t>
            </a:r>
            <a:endParaRPr lang="en-GB" dirty="0"/>
          </a:p>
          <a:p>
            <a:pPr marL="0" indent="0"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Genesis </a:t>
            </a:r>
            <a:r>
              <a:rPr lang="en-US" i="1" dirty="0"/>
              <a:t>Of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Elitsa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Petrova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(Bookboon)</a:t>
            </a:r>
          </a:p>
          <a:p>
            <a:pPr marL="0" indent="0"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Mastering Strategic Management</a:t>
            </a:r>
            <a:r>
              <a:rPr lang="en-US" i="1" dirty="0"/>
              <a:t> </a:t>
            </a:r>
            <a:r>
              <a:rPr lang="en-US" dirty="0"/>
              <a:t>by J. Edwards, et 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Management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via OpenStax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2D5F7-A484-4E83-B430-436D67B56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1245" y="2363703"/>
            <a:ext cx="2915548" cy="124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9705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2055962"/>
            <a:ext cx="10363200" cy="1437736"/>
          </a:xfrm>
        </p:spPr>
        <p:txBody>
          <a:bodyPr/>
          <a:lstStyle/>
          <a:p>
            <a:pPr marL="0" indent="0" algn="ctr">
              <a:buNone/>
            </a:pP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  <a:p>
            <a:pPr marL="0" indent="0" algn="ctr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A44038B-5474-4BEB-B1B8-37BEEA1EA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174" y="3429000"/>
            <a:ext cx="3219651" cy="321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88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 MT Bd"/>
        <a:ea typeface=""/>
        <a:cs typeface=""/>
      </a:majorFont>
      <a:minorFont>
        <a:latin typeface="Arial MT B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1196</Words>
  <Application>Microsoft Office PowerPoint</Application>
  <PresentationFormat>Widescreen</PresentationFormat>
  <Paragraphs>223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Arial</vt:lpstr>
      <vt:lpstr>Arial MT</vt:lpstr>
      <vt:lpstr>Arial MT Bd</vt:lpstr>
      <vt:lpstr>Calibri</vt:lpstr>
      <vt:lpstr>Calibri Light</vt:lpstr>
      <vt:lpstr>Courier New</vt:lpstr>
      <vt:lpstr>Times</vt:lpstr>
      <vt:lpstr>Wingdings</vt:lpstr>
      <vt:lpstr>Office Theme</vt:lpstr>
      <vt:lpstr>Blank Presentation</vt:lpstr>
      <vt:lpstr>Strategic Management for SMEs BMSW6104</vt:lpstr>
      <vt:lpstr>Stakeholder Theory </vt:lpstr>
      <vt:lpstr>Recap – Last Time</vt:lpstr>
      <vt:lpstr>Learning Objectives</vt:lpstr>
      <vt:lpstr>Stakeholder Theory</vt:lpstr>
      <vt:lpstr>What Are Stakeholders?</vt:lpstr>
      <vt:lpstr>What Are Stakeholders?</vt:lpstr>
      <vt:lpstr>Activity</vt:lpstr>
      <vt:lpstr>Power / Influence</vt:lpstr>
      <vt:lpstr>Power/Interest Grid</vt:lpstr>
      <vt:lpstr>Activity</vt:lpstr>
      <vt:lpstr>Power/Interest</vt:lpstr>
      <vt:lpstr>Power/Interest</vt:lpstr>
      <vt:lpstr>Power/Interest</vt:lpstr>
      <vt:lpstr>Mapping Stakeholders</vt:lpstr>
      <vt:lpstr>Mapping Stakeholders</vt:lpstr>
      <vt:lpstr>Social Network Analysis</vt:lpstr>
      <vt:lpstr>Influence</vt:lpstr>
      <vt:lpstr>Influence</vt:lpstr>
      <vt:lpstr>Influence</vt:lpstr>
      <vt:lpstr>Influence</vt:lpstr>
      <vt:lpstr>Summary</vt:lpstr>
      <vt:lpstr>Next Time</vt:lpstr>
      <vt:lpstr>Reading</vt:lpstr>
      <vt:lpstr>Reading</vt:lpstr>
      <vt:lpstr>Reading</vt:lpstr>
      <vt:lpstr>Open Educational Resources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for SMEs BMSW6104</dc:title>
  <dc:creator>Bocij, Paul</dc:creator>
  <cp:lastModifiedBy>Rodrigo, Liyanage</cp:lastModifiedBy>
  <cp:revision>129</cp:revision>
  <dcterms:created xsi:type="dcterms:W3CDTF">2020-08-14T09:54:27Z</dcterms:created>
  <dcterms:modified xsi:type="dcterms:W3CDTF">2023-01-20T12:25:00Z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7391030</vt:lpwstr>
  </property>
  <property fmtid="{D5CDD505-2E9C-101B-9397-08002B2CF9AE}" pid="3" name="NXPowerLiteSettings">
    <vt:lpwstr>C700052003A000</vt:lpwstr>
  </property>
  <property fmtid="{D5CDD505-2E9C-101B-9397-08002B2CF9AE}" pid="4" name="NXPowerLiteVersion">
    <vt:lpwstr>D8.0.11</vt:lpwstr>
  </property>
</Properties>
</file>