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8" r:id="rId3"/>
    <p:sldId id="259" r:id="rId4"/>
    <p:sldId id="260" r:id="rId5"/>
    <p:sldId id="261" r:id="rId6"/>
    <p:sldId id="287" r:id="rId7"/>
    <p:sldId id="263" r:id="rId8"/>
    <p:sldId id="279" r:id="rId9"/>
    <p:sldId id="280" r:id="rId10"/>
    <p:sldId id="288" r:id="rId11"/>
    <p:sldId id="269" r:id="rId12"/>
    <p:sldId id="281" r:id="rId13"/>
    <p:sldId id="282" r:id="rId14"/>
    <p:sldId id="27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0E1A4-5AE9-46CB-A5F6-13072DD9E2BC}" v="29" dt="2022-03-22T17:31:25.9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9" autoAdjust="0"/>
    <p:restoredTop sz="75216" autoAdjust="0"/>
  </p:normalViewPr>
  <p:slideViewPr>
    <p:cSldViewPr>
      <p:cViewPr varScale="1">
        <p:scale>
          <a:sx n="101" d="100"/>
          <a:sy n="101" d="100"/>
        </p:scale>
        <p:origin x="76" y="4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976025-2F7A-4172-9EF2-9D9A1DFCE612}" type="datetimeFigureOut">
              <a:rPr lang="en-GB" smtClean="0"/>
              <a:t>28/11/2025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8A15D9-591F-44E7-A994-C599DF337F20}" type="slidenum">
              <a:rPr lang="en-GB" smtClean="0"/>
              <a:t>‹#›</a:t>
            </a:fld>
            <a:endParaRPr lang="en-GB"/>
          </a:p>
        </p:txBody>
      </p:sp>
    </p:spTree>
    <p:extLst>
      <p:ext uri="{BB962C8B-B14F-4D97-AF65-F5344CB8AC3E}">
        <p14:creationId xmlns:p14="http://schemas.microsoft.com/office/powerpoint/2010/main" val="109644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8A15D9-591F-44E7-A994-C599DF337F20}" type="slidenum">
              <a:rPr lang="en-GB" smtClean="0"/>
              <a:t>11</a:t>
            </a:fld>
            <a:endParaRPr lang="en-GB"/>
          </a:p>
        </p:txBody>
      </p:sp>
    </p:spTree>
    <p:extLst>
      <p:ext uri="{BB962C8B-B14F-4D97-AF65-F5344CB8AC3E}">
        <p14:creationId xmlns:p14="http://schemas.microsoft.com/office/powerpoint/2010/main" val="1827943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14</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8130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61286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01445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AD5613-DC3F-4319-B693-6CF5943636F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353308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AD5613-DC3F-4319-B693-6CF5943636F2}"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79117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AD5613-DC3F-4319-B693-6CF5943636F2}"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950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AD5613-DC3F-4319-B693-6CF5943636F2}"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58627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043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6870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67446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2319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D5613-DC3F-4319-B693-6CF5943636F2}" type="datetimeFigureOut">
              <a:rPr lang="en-GB" smtClean="0"/>
              <a:t>28/11/2025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72233-F6A9-453E-82E1-8FE115FC3B9D}" type="slidenum">
              <a:rPr lang="en-GB" smtClean="0"/>
              <a:t>‹#›</a:t>
            </a:fld>
            <a:endParaRPr lang="en-GB"/>
          </a:p>
        </p:txBody>
      </p:sp>
    </p:spTree>
    <p:extLst>
      <p:ext uri="{BB962C8B-B14F-4D97-AF65-F5344CB8AC3E}">
        <p14:creationId xmlns:p14="http://schemas.microsoft.com/office/powerpoint/2010/main" val="1299093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educatorimpact.com/about"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txavierskop.org/school-info/our-aims-and-objectives/"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stxavierskop.org/school-info/our-aims-and-objectives/" TargetMode="External"/><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stxavierskop.org/school-info/our-aims-and-objectives/"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stxavierskop.org/school-info/our-aims-and-objectives/"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estyn.llyw.cymru/adnoddau-gwella/cynllunio-ar-gyfer-y-cwricwlwm-i-gymru/" TargetMode="External"/><Relationship Id="rId7" Type="http://schemas.openxmlformats.org/officeDocument/2006/relationships/hyperlink" Target="https://estyn.gov.wales/improvement-resources/developing-a-rich-curriculum-and-effective-teaching-that-meets-the-needs-of-all-learners-and-promotes-strong-attitudes-to-learning/" TargetMode="External"/><Relationship Id="rId2" Type="http://schemas.openxmlformats.org/officeDocument/2006/relationships/hyperlink" Target="https://www.estyn.llyw.cymru/adnoddau-gwella/taith-gwricwlaidd-bwrpasol-a-chydweithredol/" TargetMode="External"/><Relationship Id="rId1" Type="http://schemas.openxmlformats.org/officeDocument/2006/relationships/slideLayout" Target="../slideLayouts/slideLayout4.xml"/><Relationship Id="rId6" Type="http://schemas.openxmlformats.org/officeDocument/2006/relationships/hyperlink" Target="https://estyn.gov.wales/improvement-resources/planning-for-the-curriculum-for-wales/" TargetMode="External"/><Relationship Id="rId5" Type="http://schemas.openxmlformats.org/officeDocument/2006/relationships/hyperlink" Target="https://estyn.gov.wales/improvement-resources/a-bespoke-and-collaborative-curriculum-journey/" TargetMode="External"/><Relationship Id="rId4" Type="http://schemas.openxmlformats.org/officeDocument/2006/relationships/hyperlink" Target="https://www.estyn.llyw.cymru/adnoddau-gwella/datblygu-cwricwlwm-cyfoethog-ac-addysgu-effeithiol-syn-diwallu-anghenion-yr-holl-ddysgwyr-ac-yn-hyrwyddo-agweddau-cryf-at-ddysgus-and-promotes-strong-attitudes-to-learni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hyperlink" Target="https://pixabay.com/en/whiteboard-dry-erase-marker-blank-2903269/" TargetMode="External"/><Relationship Id="rId5" Type="http://schemas.openxmlformats.org/officeDocument/2006/relationships/image" Target="../media/image7.png"/><Relationship Id="rId4" Type="http://schemas.openxmlformats.org/officeDocument/2006/relationships/hyperlink" Target="https://sciencebird.org/spidergram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leticiahenryict.blogspot.com/p/ict-week-1-reflection.html" TargetMode="External"/><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video" Target="https://www.youtube.com/embed/QcpwEoW1uY8?start=526&amp;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curriculum-for-wales/designing-your-curriculum/pedagog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thersa.org/events/rsaanimate/animate/rsa-animate-changing-paradig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solidFill>
                  <a:schemeClr val="bg1"/>
                </a:solidFill>
              </a:rPr>
              <a:t>ECES5019C</a:t>
            </a:r>
          </a:p>
        </p:txBody>
      </p:sp>
      <p:sp>
        <p:nvSpPr>
          <p:cNvPr id="3" name="Subtitle 2"/>
          <p:cNvSpPr>
            <a:spLocks noGrp="1"/>
          </p:cNvSpPr>
          <p:nvPr>
            <p:ph type="subTitle" idx="1"/>
          </p:nvPr>
        </p:nvSpPr>
        <p:spPr>
          <a:xfrm>
            <a:off x="1403648" y="4941168"/>
            <a:ext cx="6400800" cy="1752600"/>
          </a:xfrm>
        </p:spPr>
        <p:txBody>
          <a:bodyPr/>
          <a:lstStyle/>
          <a:p>
            <a:r>
              <a:rPr lang="en-GB" dirty="0" err="1"/>
              <a:t>Dod</a:t>
            </a:r>
            <a:r>
              <a:rPr lang="en-GB" dirty="0"/>
              <a:t> </a:t>
            </a:r>
            <a:r>
              <a:rPr lang="en-GB" dirty="0" err="1"/>
              <a:t>yn</a:t>
            </a:r>
            <a:r>
              <a:rPr lang="en-GB" dirty="0"/>
              <a:t> </a:t>
            </a:r>
            <a:r>
              <a:rPr lang="en-GB" dirty="0" err="1"/>
              <a:t>Addysgwr</a:t>
            </a:r>
            <a:r>
              <a:rPr lang="en-GB" dirty="0"/>
              <a:t> </a:t>
            </a:r>
            <a:r>
              <a:rPr lang="en-GB" dirty="0" err="1"/>
              <a:t>Cynradd</a:t>
            </a:r>
            <a:endParaRPr lang="en-GB" dirty="0"/>
          </a:p>
          <a:p>
            <a:r>
              <a:rPr lang="en-GB" dirty="0"/>
              <a:t>Becoming a Primary Educator</a:t>
            </a:r>
          </a:p>
        </p:txBody>
      </p:sp>
      <p:pic>
        <p:nvPicPr>
          <p:cNvPr id="5" name="Picture 4" descr="A group of people sitting at a table&#10;&#10;Description automatically generated with low confidence">
            <a:extLst>
              <a:ext uri="{FF2B5EF4-FFF2-40B4-BE49-F238E27FC236}">
                <a16:creationId xmlns:a16="http://schemas.microsoft.com/office/drawing/2014/main" id="{36FA5C1E-67AC-4EAC-BA72-7900509D3A6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07704" y="548680"/>
            <a:ext cx="5544616" cy="3118847"/>
          </a:xfrm>
          <a:prstGeom prst="rect">
            <a:avLst/>
          </a:prstGeom>
        </p:spPr>
      </p:pic>
    </p:spTree>
    <p:extLst>
      <p:ext uri="{BB962C8B-B14F-4D97-AF65-F5344CB8AC3E}">
        <p14:creationId xmlns:p14="http://schemas.microsoft.com/office/powerpoint/2010/main" val="300114169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23528" y="620688"/>
            <a:ext cx="8229600" cy="1143000"/>
          </a:xfrm>
        </p:spPr>
        <p:txBody>
          <a:bodyPr rtlCol="0">
            <a:normAutofit fontScale="90000"/>
          </a:bodyPr>
          <a:lstStyle/>
          <a:p>
            <a:pPr>
              <a:defRPr/>
            </a:pPr>
            <a:r>
              <a:rPr lang="en-GB" dirty="0" err="1">
                <a:solidFill>
                  <a:schemeClr val="bg1"/>
                </a:solidFill>
              </a:rPr>
              <a:t>Amcanion</a:t>
            </a:r>
            <a:r>
              <a:rPr lang="en-GB" dirty="0">
                <a:solidFill>
                  <a:schemeClr val="bg1"/>
                </a:solidFill>
              </a:rPr>
              <a:t>/Aims</a:t>
            </a:r>
            <a:br>
              <a:rPr lang="en-GB" dirty="0">
                <a:solidFill>
                  <a:schemeClr val="bg1"/>
                </a:solidFill>
              </a:rPr>
            </a:br>
            <a:endParaRPr lang="en-GB" i="1" dirty="0">
              <a:solidFill>
                <a:schemeClr val="bg1"/>
              </a:solidFill>
            </a:endParaRPr>
          </a:p>
        </p:txBody>
      </p:sp>
      <p:sp>
        <p:nvSpPr>
          <p:cNvPr id="5122" name="Rectangle 3"/>
          <p:cNvSpPr>
            <a:spLocks noGrp="1" noChangeArrowheads="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r>
              <a:rPr lang="en-GB" sz="1800" b="1" dirty="0" err="1">
                <a:solidFill>
                  <a:schemeClr val="bg1"/>
                </a:solidFill>
                <a:effectLst/>
                <a:latin typeface="Arial" panose="020B0604020202020204" pitchFamily="34" charset="0"/>
                <a:ea typeface="Times New Roman" panose="02020603050405020304" pitchFamily="18" charset="0"/>
              </a:rPr>
              <a:t>Amcanion</a:t>
            </a:r>
            <a:r>
              <a:rPr lang="en-GB" sz="1800" b="1" dirty="0">
                <a:solidFill>
                  <a:schemeClr val="bg1"/>
                </a:solidFill>
                <a:effectLst/>
                <a:latin typeface="Arial" panose="020B0604020202020204" pitchFamily="34" charset="0"/>
                <a:ea typeface="Times New Roman" panose="02020603050405020304" pitchFamily="18" charset="0"/>
              </a:rPr>
              <a:t> y </a:t>
            </a:r>
            <a:r>
              <a:rPr lang="en-GB" sz="1800" b="1" dirty="0" err="1">
                <a:solidFill>
                  <a:schemeClr val="bg1"/>
                </a:solidFill>
                <a:effectLst/>
                <a:latin typeface="Arial" panose="020B0604020202020204" pitchFamily="34" charset="0"/>
                <a:ea typeface="Times New Roman" panose="02020603050405020304" pitchFamily="18" charset="0"/>
              </a:rPr>
              <a:t>modiwl</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hwn</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yw</a:t>
            </a:r>
            <a:r>
              <a:rPr lang="en-GB" sz="1800" b="1"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chemeClr val="bg1"/>
                </a:solidFill>
                <a:effectLst/>
                <a:latin typeface="Arial" panose="020B0604020202020204" pitchFamily="34" charset="0"/>
                <a:ea typeface="Times New Roman" panose="02020603050405020304" pitchFamily="18" charset="0"/>
              </a:rPr>
              <a:t>    Archwilio damcaniaethau allweddol sy’n ddylanwadol wrth ddeall arfer gorau mewn dysgu ac addysgu. </a:t>
            </a:r>
            <a:endParaRPr lang="en-GB" sz="1800" dirty="0">
              <a:solidFill>
                <a:schemeClr val="bg1"/>
              </a:solidFill>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chemeClr val="bg1"/>
                </a:solidFill>
                <a:effectLst/>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2800" dirty="0">
              <a:solidFill>
                <a:schemeClr val="bg1"/>
              </a:solidFill>
              <a:ea typeface="ＭＳ Ｐゴシック" pitchFamily="34" charset="-128"/>
            </a:endParaRPr>
          </a:p>
        </p:txBody>
      </p:sp>
      <p:sp>
        <p:nvSpPr>
          <p:cNvPr id="7171" name="Content Placeholder 6"/>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solidFill>
                  <a:schemeClr val="bg1"/>
                </a:solidFill>
                <a:effectLst/>
                <a:latin typeface="Arial" panose="020B0604020202020204" pitchFamily="34" charset="0"/>
                <a:ea typeface="Times New Roman" panose="02020603050405020304" pitchFamily="18" charset="0"/>
              </a:rPr>
              <a:t>The aims of the module are:</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b="0" dirty="0">
                <a:solidFill>
                  <a:schemeClr val="bg1"/>
                </a:solidFill>
                <a:effectLst/>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1800" b="1" dirty="0">
              <a:solidFill>
                <a:schemeClr val="bg1"/>
              </a:solidFill>
              <a:latin typeface="Arial" panose="020B0604020202020204" pitchFamily="34" charset="0"/>
              <a:ea typeface="Times New Roman" panose="02020603050405020304" pitchFamily="18" charset="0"/>
            </a:endParaRPr>
          </a:p>
          <a:p>
            <a:pPr marL="0" lvl="0" indent="0" algn="just">
              <a:buNone/>
            </a:pPr>
            <a:r>
              <a:rPr lang="en-GB" sz="1800" b="0" dirty="0">
                <a:solidFill>
                  <a:schemeClr val="bg1"/>
                </a:solidFill>
                <a:effectLst/>
                <a:latin typeface="Arial" panose="020B0604020202020204" pitchFamily="34" charset="0"/>
                <a:ea typeface="Times New Roman" panose="02020603050405020304" pitchFamily="18" charset="0"/>
              </a:rPr>
              <a:t> </a:t>
            </a:r>
            <a:endParaRPr lang="en-GB" sz="1800" b="1" dirty="0">
              <a:solidFill>
                <a:schemeClr val="bg1"/>
              </a:solidFill>
              <a:effectLst/>
              <a:latin typeface="Arial" panose="020B0604020202020204" pitchFamily="34" charset="0"/>
              <a:ea typeface="Times New Roman" panose="02020603050405020304" pitchFamily="18" charset="0"/>
            </a:endParaRPr>
          </a:p>
          <a:p>
            <a:pPr marL="342900" lvl="0" indent="-342900" algn="just">
              <a:buFont typeface="Symbol" panose="05050102010706020507" pitchFamily="18" charset="2"/>
              <a:buChar char=""/>
            </a:pPr>
            <a:r>
              <a:rPr lang="en-GB" sz="1800" b="0" dirty="0">
                <a:solidFill>
                  <a:schemeClr val="bg1"/>
                </a:solidFill>
                <a:effectLst/>
                <a:latin typeface="Arial" panose="020B0604020202020204" pitchFamily="34" charset="0"/>
                <a:ea typeface="Times New Roman" panose="02020603050405020304" pitchFamily="18" charset="0"/>
              </a:rPr>
              <a:t>To introduce students to a range of skills, values and knowledge needed by effective educators.</a:t>
            </a:r>
            <a:endParaRPr lang="en-GB" sz="1800" b="1" dirty="0">
              <a:solidFill>
                <a:schemeClr val="bg1"/>
              </a:solidFill>
              <a:effectLst/>
              <a:latin typeface="Arial" panose="020B0604020202020204" pitchFamily="34" charset="0"/>
              <a:ea typeface="Times New Roman" panose="02020603050405020304" pitchFamily="18" charset="0"/>
            </a:endParaRPr>
          </a:p>
        </p:txBody>
      </p:sp>
      <p:pic>
        <p:nvPicPr>
          <p:cNvPr id="3" name="Picture 2" descr="A picture containing clipart&#10;&#10;Description automatically generated">
            <a:extLst>
              <a:ext uri="{FF2B5EF4-FFF2-40B4-BE49-F238E27FC236}">
                <a16:creationId xmlns:a16="http://schemas.microsoft.com/office/drawing/2014/main" id="{F3A91D70-FA3F-E4E5-1FFF-311C491BFD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7500" y="476672"/>
            <a:ext cx="1106108" cy="942404"/>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457200" y="184150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r>
              <a:rPr lang="cy-GB" sz="1800" b="1" dirty="0">
                <a:solidFill>
                  <a:schemeClr val="bg1"/>
                </a:solidFill>
                <a:effectLst/>
                <a:latin typeface="Arial" panose="020B0604020202020204" pitchFamily="34" charset="0"/>
                <a:ea typeface="Times New Roman" panose="02020603050405020304" pitchFamily="18" charset="0"/>
              </a:rPr>
              <a:t>Ar ôl cwblhau’r modwl hwn yn llwyddiannus, dylai’r myfyriwr allu:</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chemeClr val="bg1"/>
                </a:solidFill>
                <a:effectLst/>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4716016" y="1844824"/>
            <a:ext cx="3887788" cy="4525963"/>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solidFill>
                  <a:schemeClr val="bg1"/>
                </a:solidFill>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496363" y="513192"/>
            <a:ext cx="8229600" cy="1415752"/>
          </a:xfrm>
        </p:spPr>
        <p:txBody>
          <a:bodyPr rtlCol="0">
            <a:noAutofit/>
          </a:bodyPr>
          <a:lstStyle/>
          <a:p>
            <a:pPr>
              <a:defRPr/>
            </a:pPr>
            <a:br>
              <a:rPr lang="en-GB" sz="4000" dirty="0">
                <a:solidFill>
                  <a:schemeClr val="bg1"/>
                </a:solidFill>
                <a:latin typeface="+mn-lt"/>
              </a:rPr>
            </a:br>
            <a:r>
              <a:rPr lang="en-GB" sz="4000" i="1" dirty="0" err="1">
                <a:solidFill>
                  <a:schemeClr val="bg1"/>
                </a:solidFill>
                <a:latin typeface="+mn-lt"/>
              </a:rPr>
              <a:t>Deilliannau</a:t>
            </a:r>
            <a:r>
              <a:rPr lang="en-GB" sz="4000" i="1" dirty="0">
                <a:solidFill>
                  <a:schemeClr val="bg1"/>
                </a:solidFill>
                <a:latin typeface="+mn-lt"/>
              </a:rPr>
              <a:t> </a:t>
            </a:r>
            <a:r>
              <a:rPr lang="en-GB" sz="4000" i="1" dirty="0" err="1">
                <a:solidFill>
                  <a:schemeClr val="bg1"/>
                </a:solidFill>
                <a:latin typeface="+mn-lt"/>
              </a:rPr>
              <a:t>Dysgu</a:t>
            </a:r>
            <a:r>
              <a:rPr lang="en-GB" sz="4000" i="1" dirty="0">
                <a:solidFill>
                  <a:schemeClr val="bg1"/>
                </a:solidFill>
                <a:latin typeface="+mn-lt"/>
              </a:rPr>
              <a:t> </a:t>
            </a:r>
            <a:br>
              <a:rPr lang="en-GB" sz="4000" i="1" dirty="0">
                <a:solidFill>
                  <a:schemeClr val="bg1"/>
                </a:solidFill>
                <a:latin typeface="+mn-lt"/>
              </a:rPr>
            </a:br>
            <a:r>
              <a:rPr lang="en-GB" sz="4000" dirty="0">
                <a:solidFill>
                  <a:schemeClr val="bg1"/>
                </a:solidFill>
                <a:latin typeface="+mn-lt"/>
              </a:rPr>
              <a:t>Learning Outcomes</a:t>
            </a:r>
            <a:br>
              <a:rPr lang="en-GB" sz="4000" dirty="0">
                <a:solidFill>
                  <a:schemeClr val="bg1"/>
                </a:solidFill>
                <a:latin typeface="+mn-lt"/>
              </a:rPr>
            </a:br>
            <a:br>
              <a:rPr lang="en-GB" sz="4000" i="1" dirty="0">
                <a:solidFill>
                  <a:schemeClr val="bg1"/>
                </a:solidFill>
                <a:latin typeface="+mn-lt"/>
              </a:rPr>
            </a:br>
            <a:endParaRPr lang="en-GB" sz="4000" i="1" dirty="0">
              <a:solidFill>
                <a:schemeClr val="bg1"/>
              </a:solidFill>
              <a:latin typeface="+mn-lt"/>
            </a:endParaRPr>
          </a:p>
        </p:txBody>
      </p:sp>
      <p:pic>
        <p:nvPicPr>
          <p:cNvPr id="2" name="Picture 1" descr="A picture containing clipart&#10;&#10;Description automatically generated">
            <a:extLst>
              <a:ext uri="{FF2B5EF4-FFF2-40B4-BE49-F238E27FC236}">
                <a16:creationId xmlns:a16="http://schemas.microsoft.com/office/drawing/2014/main" id="{B29B2B98-460B-A1DA-EF9B-F8CA9F657D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8264" y="487213"/>
            <a:ext cx="1106108" cy="942404"/>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548680"/>
            <a:ext cx="8229600" cy="1143000"/>
          </a:xfrm>
        </p:spPr>
        <p:txBody>
          <a:bodyPr rtlCol="0">
            <a:normAutofit fontScale="90000"/>
          </a:bodyPr>
          <a:lstStyle/>
          <a:p>
            <a:pPr>
              <a:defRPr/>
            </a:pPr>
            <a:r>
              <a:rPr lang="en-GB" sz="4400" i="1" dirty="0" err="1">
                <a:solidFill>
                  <a:schemeClr val="bg1"/>
                </a:solidFill>
                <a:latin typeface="+mn-lt"/>
              </a:rPr>
              <a:t>Deilliannau</a:t>
            </a:r>
            <a:r>
              <a:rPr lang="en-GB" sz="4400" i="1" dirty="0">
                <a:solidFill>
                  <a:schemeClr val="bg1"/>
                </a:solidFill>
                <a:latin typeface="+mn-lt"/>
              </a:rPr>
              <a:t> </a:t>
            </a:r>
            <a:r>
              <a:rPr lang="en-GB" sz="4400" i="1" dirty="0" err="1">
                <a:solidFill>
                  <a:schemeClr val="bg1"/>
                </a:solidFill>
                <a:latin typeface="+mn-lt"/>
              </a:rPr>
              <a:t>Dysgu</a:t>
            </a:r>
            <a:r>
              <a:rPr lang="en-GB" sz="4400" i="1" dirty="0">
                <a:solidFill>
                  <a:schemeClr val="bg1"/>
                </a:solidFill>
                <a:latin typeface="+mn-lt"/>
              </a:rPr>
              <a:t> </a:t>
            </a:r>
            <a:br>
              <a:rPr lang="en-GB" sz="4400" i="1" dirty="0">
                <a:solidFill>
                  <a:schemeClr val="bg1"/>
                </a:solidFill>
                <a:latin typeface="+mn-lt"/>
              </a:rPr>
            </a:br>
            <a:r>
              <a:rPr lang="en-GB" sz="4400" dirty="0">
                <a:solidFill>
                  <a:schemeClr val="bg1"/>
                </a:solidFill>
                <a:latin typeface="+mn-lt"/>
              </a:rPr>
              <a:t>Learning Outcomes</a:t>
            </a:r>
            <a:endParaRPr lang="en-GB" i="1" dirty="0">
              <a:solidFill>
                <a:schemeClr val="bg1"/>
              </a:solidFill>
            </a:endParaRPr>
          </a:p>
        </p:txBody>
      </p:sp>
      <p:sp>
        <p:nvSpPr>
          <p:cNvPr id="8194" name="Rectangle 3"/>
          <p:cNvSpPr>
            <a:spLocks noGrp="1" noChangeArrowheads="1"/>
          </p:cNvSpPr>
          <p:nvPr>
            <p:ph sz="half" idx="1"/>
          </p:nvPr>
        </p:nvSpPr>
        <p:spPr>
          <a:xfrm>
            <a:off x="467544" y="1988841"/>
            <a:ext cx="4038600" cy="2808312"/>
          </a:xfrm>
          <a:solidFill>
            <a:schemeClr val="tx1"/>
          </a:solidFill>
        </p:spPr>
        <p:style>
          <a:lnRef idx="2">
            <a:schemeClr val="accent4"/>
          </a:lnRef>
          <a:fillRef idx="1">
            <a:schemeClr val="lt1"/>
          </a:fillRef>
          <a:effectRef idx="0">
            <a:schemeClr val="accent4"/>
          </a:effectRef>
          <a:fontRef idx="minor">
            <a:schemeClr val="dk1"/>
          </a:fontRef>
        </p:style>
        <p:txBody>
          <a:bodyPr/>
          <a:lstStyle/>
          <a:p>
            <a:endParaRPr lang="cy-GB" sz="1800" dirty="0">
              <a:solidFill>
                <a:srgbClr val="000000"/>
              </a:solidFill>
              <a:effectLst/>
              <a:latin typeface="Arial" panose="020B0604020202020204" pitchFamily="34" charset="0"/>
              <a:ea typeface="Times New Roman" panose="02020603050405020304" pitchFamily="18" charset="0"/>
            </a:endParaRPr>
          </a:p>
          <a:p>
            <a:r>
              <a:rPr lang="cy-GB" sz="1800" dirty="0">
                <a:solidFill>
                  <a:schemeClr val="bg1"/>
                </a:solidFill>
                <a:effectLst/>
                <a:latin typeface="Arial" panose="020B0604020202020204" pitchFamily="34" charset="0"/>
                <a:ea typeface="Times New Roman" panose="02020603050405020304" pitchFamily="18" charset="0"/>
              </a:rPr>
              <a:t>Nodi ac adfyfyrio’n feirniadol ar gyfrifoldebau, safonau a gwerthoedd proffesiynol mewn addysg.</a:t>
            </a:r>
            <a:endParaRPr lang="en-GB" sz="1800" dirty="0">
              <a:solidFill>
                <a:schemeClr val="bg1"/>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8195" name="Content Placeholder 6"/>
          <p:cNvSpPr>
            <a:spLocks noGrp="1"/>
          </p:cNvSpPr>
          <p:nvPr>
            <p:ph sz="half" idx="2"/>
          </p:nvPr>
        </p:nvSpPr>
        <p:spPr>
          <a:xfrm>
            <a:off x="4716016" y="1988840"/>
            <a:ext cx="4038600" cy="2808313"/>
          </a:xfrm>
          <a:solidFill>
            <a:schemeClr val="tx1"/>
          </a:solidFill>
        </p:spPr>
        <p:style>
          <a:lnRef idx="2">
            <a:schemeClr val="accent5"/>
          </a:lnRef>
          <a:fillRef idx="1">
            <a:schemeClr val="lt1"/>
          </a:fillRef>
          <a:effectRef idx="0">
            <a:schemeClr val="accent5"/>
          </a:effectRef>
          <a:fontRef idx="minor">
            <a:schemeClr val="dk1"/>
          </a:fontRef>
        </p:style>
        <p:txBody>
          <a:bodyPr/>
          <a:lstStyle/>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Identify and critically reflect on professional responsibilities, standards and values in education.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eaLnBrk="1" hangingPunct="1">
              <a:buNone/>
            </a:pPr>
            <a:endParaRPr lang="en-US" altLang="en-US" sz="3600" dirty="0">
              <a:ea typeface="ＭＳ Ｐゴシック" pitchFamily="34" charset="-128"/>
            </a:endParaRPr>
          </a:p>
        </p:txBody>
      </p:sp>
      <p:pic>
        <p:nvPicPr>
          <p:cNvPr id="2" name="Picture 1" descr="A picture containing clipart&#10;&#10;Description automatically generated">
            <a:extLst>
              <a:ext uri="{FF2B5EF4-FFF2-40B4-BE49-F238E27FC236}">
                <a16:creationId xmlns:a16="http://schemas.microsoft.com/office/drawing/2014/main" id="{EF7BFDF1-17D1-51B5-BAF1-B37B08B892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20272" y="692696"/>
            <a:ext cx="1106108" cy="942404"/>
          </a:xfrm>
          <a:prstGeom prst="rect">
            <a:avLst/>
          </a:prstGeom>
        </p:spPr>
      </p:pic>
    </p:spTree>
    <p:extLst>
      <p:ext uri="{BB962C8B-B14F-4D97-AF65-F5344CB8AC3E}">
        <p14:creationId xmlns:p14="http://schemas.microsoft.com/office/powerpoint/2010/main" val="25347549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defRPr/>
            </a:pPr>
            <a:r>
              <a:rPr lang="en-GB" sz="4400" i="1" dirty="0" err="1">
                <a:solidFill>
                  <a:schemeClr val="bg1"/>
                </a:solidFill>
                <a:latin typeface="+mn-lt"/>
              </a:rPr>
              <a:t>Deilliannau</a:t>
            </a:r>
            <a:r>
              <a:rPr lang="en-GB" sz="4400" i="1" dirty="0">
                <a:solidFill>
                  <a:schemeClr val="bg1"/>
                </a:solidFill>
                <a:latin typeface="+mn-lt"/>
              </a:rPr>
              <a:t> </a:t>
            </a:r>
            <a:r>
              <a:rPr lang="en-GB" sz="4400" i="1" dirty="0" err="1">
                <a:solidFill>
                  <a:schemeClr val="bg1"/>
                </a:solidFill>
                <a:latin typeface="+mn-lt"/>
              </a:rPr>
              <a:t>Dysgu</a:t>
            </a:r>
            <a:r>
              <a:rPr lang="en-GB" sz="4400" i="1" dirty="0">
                <a:solidFill>
                  <a:schemeClr val="bg1"/>
                </a:solidFill>
                <a:latin typeface="+mn-lt"/>
              </a:rPr>
              <a:t> </a:t>
            </a:r>
            <a:br>
              <a:rPr lang="en-GB" sz="4400" i="1" dirty="0">
                <a:solidFill>
                  <a:schemeClr val="bg1"/>
                </a:solidFill>
                <a:latin typeface="+mn-lt"/>
              </a:rPr>
            </a:br>
            <a:r>
              <a:rPr lang="en-GB" sz="4400" dirty="0">
                <a:solidFill>
                  <a:schemeClr val="bg1"/>
                </a:solidFill>
                <a:latin typeface="+mn-lt"/>
              </a:rPr>
              <a:t>Learning Outcomes</a:t>
            </a:r>
            <a:endParaRPr lang="en-GB" i="1" dirty="0">
              <a:solidFill>
                <a:schemeClr val="bg1"/>
              </a:solidFill>
            </a:endParaRPr>
          </a:p>
        </p:txBody>
      </p:sp>
      <p:sp>
        <p:nvSpPr>
          <p:cNvPr id="9218" name="Rectangle 3"/>
          <p:cNvSpPr>
            <a:spLocks noGrp="1" noChangeArrowheads="1"/>
          </p:cNvSpPr>
          <p:nvPr>
            <p:ph sz="half" idx="1"/>
          </p:nvPr>
        </p:nvSpPr>
        <p:spPr>
          <a:xfrm>
            <a:off x="467544" y="1916833"/>
            <a:ext cx="4038600" cy="2520280"/>
          </a:xfrm>
          <a:solidFill>
            <a:schemeClr val="tx1"/>
          </a:solidFill>
        </p:spPr>
        <p:style>
          <a:lnRef idx="2">
            <a:schemeClr val="accent4"/>
          </a:lnRef>
          <a:fillRef idx="1">
            <a:schemeClr val="lt1"/>
          </a:fillRef>
          <a:effectRef idx="0">
            <a:schemeClr val="accent4"/>
          </a:effectRef>
          <a:fontRef idx="minor">
            <a:schemeClr val="dk1"/>
          </a:fontRef>
        </p:style>
        <p:txBody>
          <a:bodyPr/>
          <a:lstStyle/>
          <a:p>
            <a:endParaRPr lang="cy-GB" sz="1800" dirty="0">
              <a:solidFill>
                <a:srgbClr val="000000"/>
              </a:solidFill>
              <a:effectLst/>
              <a:latin typeface="Arial" panose="020B0604020202020204" pitchFamily="34" charset="0"/>
              <a:ea typeface="Times New Roman" panose="02020603050405020304" pitchFamily="18" charset="0"/>
            </a:endParaRPr>
          </a:p>
          <a:p>
            <a:r>
              <a:rPr lang="cy-GB" sz="1800" dirty="0">
                <a:solidFill>
                  <a:schemeClr val="bg1"/>
                </a:solidFill>
                <a:effectLst/>
                <a:latin typeface="Arial" panose="020B0604020202020204" pitchFamily="34" charset="0"/>
                <a:ea typeface="Times New Roman" panose="02020603050405020304" pitchFamily="18" charset="0"/>
              </a:rPr>
              <a:t>Dadansoddi polisi a gweithdrefnau cyfoes mewn addysg gynradd.</a:t>
            </a:r>
            <a:endParaRPr lang="en-GB" sz="1800" dirty="0">
              <a:solidFill>
                <a:schemeClr val="bg1"/>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9219" name="Content Placeholder 6"/>
          <p:cNvSpPr>
            <a:spLocks noGrp="1"/>
          </p:cNvSpPr>
          <p:nvPr>
            <p:ph sz="half" idx="2"/>
          </p:nvPr>
        </p:nvSpPr>
        <p:spPr>
          <a:xfrm>
            <a:off x="4716016" y="1916832"/>
            <a:ext cx="4038600" cy="2520281"/>
          </a:xfrm>
          <a:solidFill>
            <a:schemeClr val="tx1"/>
          </a:solidFill>
        </p:spPr>
        <p:style>
          <a:lnRef idx="2">
            <a:schemeClr val="accent5"/>
          </a:lnRef>
          <a:fillRef idx="1">
            <a:schemeClr val="lt1"/>
          </a:fillRef>
          <a:effectRef idx="0">
            <a:schemeClr val="accent5"/>
          </a:effectRef>
          <a:fontRef idx="minor">
            <a:schemeClr val="dk1"/>
          </a:fontRef>
        </p:style>
        <p:txBody>
          <a:bodyPr/>
          <a:lstStyle/>
          <a:p>
            <a:pPr eaLnBrk="1" hangingPunct="1"/>
            <a:endParaRPr lang="en-GB" sz="1800" dirty="0">
              <a:effectLst/>
              <a:latin typeface="Arial" panose="020B0604020202020204" pitchFamily="34" charset="0"/>
              <a:ea typeface="Times New Roman" panose="02020603050405020304" pitchFamily="18" charset="0"/>
            </a:endParaRPr>
          </a:p>
          <a:p>
            <a:pPr eaLnBrk="1" hangingPunct="1"/>
            <a:r>
              <a:rPr lang="en-GB" sz="1800" dirty="0">
                <a:solidFill>
                  <a:schemeClr val="bg1"/>
                </a:solidFill>
                <a:effectLst/>
                <a:latin typeface="Arial" panose="020B0604020202020204" pitchFamily="34" charset="0"/>
                <a:ea typeface="Times New Roman" panose="02020603050405020304" pitchFamily="18" charset="0"/>
              </a:rPr>
              <a:t>Analyse contemporary policy and procedures in primary education.</a:t>
            </a:r>
            <a:endParaRPr lang="en-US" altLang="en-US" sz="3600" dirty="0">
              <a:solidFill>
                <a:schemeClr val="bg1"/>
              </a:solidFill>
              <a:ea typeface="ＭＳ Ｐゴシック" pitchFamily="34" charset="-128"/>
            </a:endParaRPr>
          </a:p>
        </p:txBody>
      </p:sp>
      <p:pic>
        <p:nvPicPr>
          <p:cNvPr id="2" name="Picture 1" descr="A picture containing clipart&#10;&#10;Description automatically generated">
            <a:extLst>
              <a:ext uri="{FF2B5EF4-FFF2-40B4-BE49-F238E27FC236}">
                <a16:creationId xmlns:a16="http://schemas.microsoft.com/office/drawing/2014/main" id="{2CB5F585-6752-D2B1-A91F-D59A729EAF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475234"/>
            <a:ext cx="1106108" cy="942404"/>
          </a:xfrm>
          <a:prstGeom prst="rect">
            <a:avLst/>
          </a:prstGeom>
        </p:spPr>
      </p:pic>
    </p:spTree>
    <p:extLst>
      <p:ext uri="{BB962C8B-B14F-4D97-AF65-F5344CB8AC3E}">
        <p14:creationId xmlns:p14="http://schemas.microsoft.com/office/powerpoint/2010/main" val="147102596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1B04BA1F-89BA-9818-4B41-3270544B1C07}"/>
              </a:ext>
            </a:extLst>
          </p:cNvPr>
          <p:cNvSpPr>
            <a:spLocks noChangeArrowheads="1"/>
          </p:cNvSpPr>
          <p:nvPr/>
        </p:nvSpPr>
        <p:spPr bwMode="auto">
          <a:xfrm>
            <a:off x="1712913" y="15779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094BADFC-38CC-F1E0-4952-E49C60F2D3CF}"/>
              </a:ext>
            </a:extLst>
          </p:cNvPr>
          <p:cNvGraphicFramePr>
            <a:graphicFrameLocks noGrp="1"/>
          </p:cNvGraphicFramePr>
          <p:nvPr>
            <p:extLst>
              <p:ext uri="{D42A27DB-BD31-4B8C-83A1-F6EECF244321}">
                <p14:modId xmlns:p14="http://schemas.microsoft.com/office/powerpoint/2010/main" val="3077196907"/>
              </p:ext>
            </p:extLst>
          </p:nvPr>
        </p:nvGraphicFramePr>
        <p:xfrm>
          <a:off x="482599" y="836712"/>
          <a:ext cx="8178802" cy="5806279"/>
        </p:xfrm>
        <a:graphic>
          <a:graphicData uri="http://schemas.openxmlformats.org/drawingml/2006/table">
            <a:tbl>
              <a:tblPr firstRow="1" firstCol="1" bandRow="1"/>
              <a:tblGrid>
                <a:gridCol w="1335215">
                  <a:extLst>
                    <a:ext uri="{9D8B030D-6E8A-4147-A177-3AD203B41FA5}">
                      <a16:colId xmlns:a16="http://schemas.microsoft.com/office/drawing/2014/main" val="2202919841"/>
                    </a:ext>
                  </a:extLst>
                </a:gridCol>
                <a:gridCol w="1339876">
                  <a:extLst>
                    <a:ext uri="{9D8B030D-6E8A-4147-A177-3AD203B41FA5}">
                      <a16:colId xmlns:a16="http://schemas.microsoft.com/office/drawing/2014/main" val="701951986"/>
                    </a:ext>
                  </a:extLst>
                </a:gridCol>
                <a:gridCol w="2676391">
                  <a:extLst>
                    <a:ext uri="{9D8B030D-6E8A-4147-A177-3AD203B41FA5}">
                      <a16:colId xmlns:a16="http://schemas.microsoft.com/office/drawing/2014/main" val="4214215039"/>
                    </a:ext>
                  </a:extLst>
                </a:gridCol>
                <a:gridCol w="2827320">
                  <a:extLst>
                    <a:ext uri="{9D8B030D-6E8A-4147-A177-3AD203B41FA5}">
                      <a16:colId xmlns:a16="http://schemas.microsoft.com/office/drawing/2014/main" val="1460066543"/>
                    </a:ext>
                  </a:extLst>
                </a:gridCol>
              </a:tblGrid>
              <a:tr h="368756">
                <a:tc>
                  <a:txBody>
                    <a:bodyPr/>
                    <a:lstStyle/>
                    <a:p>
                      <a:pPr algn="ctr" fontAlgn="t"/>
                      <a:endParaRPr lang="en-GB" sz="1100" b="1" i="0" u="none" strike="noStrike" dirty="0">
                        <a:solidFill>
                          <a:srgbClr val="FF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endParaRPr>
                    </a:p>
                    <a:p>
                      <a:pPr algn="ctr" fontAlgn="t"/>
                      <a:r>
                        <a:rPr lang="en-GB" sz="1100" b="1" i="0" u="none" strike="noStrike" dirty="0" err="1">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Wythnos</a:t>
                      </a:r>
                      <a:r>
                        <a:rPr lang="en-GB" sz="1100" b="1" i="0" u="none" strike="noStrike" dirty="0">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a:t>
                      </a:r>
                      <a:endParaRPr lang="en-GB" sz="1600" b="0" i="0" u="none" strike="noStrike" dirty="0">
                        <a:effectLst/>
                        <a:latin typeface="Arial" panose="020B0604020202020204" pitchFamily="34" charset="0"/>
                      </a:endParaRPr>
                    </a:p>
                    <a:p>
                      <a:pPr algn="ctr" fontAlgn="t"/>
                      <a:r>
                        <a:rPr lang="en-GB" sz="1100" b="1" i="0" u="none" strike="noStrike" dirty="0">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Week</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t"/>
                      <a:r>
                        <a:rPr lang="en-GB" sz="1100" b="1" i="0" u="none" strike="noStrike">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Sesiwn /</a:t>
                      </a:r>
                      <a:endParaRPr lang="en-GB" sz="1600" b="0" i="0" u="none" strike="noStrike">
                        <a:effectLst/>
                        <a:latin typeface="Arial" panose="020B0604020202020204" pitchFamily="34" charset="0"/>
                      </a:endParaRPr>
                    </a:p>
                    <a:p>
                      <a:pPr algn="ctr" fontAlgn="t"/>
                      <a:r>
                        <a:rPr lang="en-GB" sz="1100" b="1" i="0" u="none" strike="noStrike">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Session</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t"/>
                      <a:r>
                        <a:rPr lang="en-GB" sz="1100" b="1" i="0" u="none" strike="noStrike" dirty="0" err="1">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Pwnc</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t"/>
                      <a:r>
                        <a:rPr lang="en-GB" sz="1100" b="1" i="0" u="none" strike="noStrike">
                          <a:solidFill>
                            <a:srgbClr val="000000"/>
                          </a:solidFill>
                          <a:effectLst/>
                          <a:highlight>
                            <a:srgbClr val="D9D9D9"/>
                          </a:highlight>
                          <a:latin typeface="Arial" panose="020B0604020202020204" pitchFamily="34" charset="0"/>
                          <a:ea typeface="Times New Roman" panose="02020603050405020304" pitchFamily="18" charset="0"/>
                          <a:cs typeface="Arial" panose="020B0604020202020204" pitchFamily="34" charset="0"/>
                        </a:rPr>
                        <a:t>Topic</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4394546"/>
                  </a:ext>
                </a:extLst>
              </a:tr>
              <a:tr h="368756">
                <a:tc>
                  <a:txBody>
                    <a:bodyPr/>
                    <a:lstStyle/>
                    <a:p>
                      <a:pPr algn="ctr" fontAlgn="t"/>
                      <a:r>
                        <a:rPr lang="en-GB" sz="1100" b="1" i="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1</a:t>
                      </a:r>
                      <a:endParaRPr lang="en-GB" sz="1600" b="0" i="0" u="none" strike="noStrike" dirty="0">
                        <a:solidFill>
                          <a:schemeClr val="tx1"/>
                        </a:solidFill>
                        <a:effectLst/>
                        <a:latin typeface="Arial" panose="020B0604020202020204" pitchFamily="34" charset="0"/>
                      </a:endParaRPr>
                    </a:p>
                    <a:p>
                      <a:pPr algn="ctr" fontAlgn="t"/>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1</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Cyflwyniad i’r Modiwl ac Asesiad </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Introduction to Module and Assessment </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55734385"/>
                  </a:ext>
                </a:extLst>
              </a:tr>
              <a:tr h="368756">
                <a:tc>
                  <a:txBody>
                    <a:bodyPr/>
                    <a:lstStyle/>
                    <a:p>
                      <a:pPr algn="ctr" fontAlgn="t"/>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2 </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Beth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yw</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addysgeg</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GB" sz="1600" b="0" i="0" u="none" strike="noStrike" dirty="0">
                        <a:effectLst/>
                        <a:latin typeface="Arial" panose="020B0604020202020204" pitchFamily="34" charset="0"/>
                      </a:endParaRPr>
                    </a:p>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What is pedagogy?</a:t>
                      </a:r>
                      <a:endParaRPr lang="en-GB" sz="1600" b="0" i="0" u="none" strike="noStrike">
                        <a:effectLst/>
                        <a:latin typeface="Arial" panose="020B0604020202020204" pitchFamily="34" charset="0"/>
                      </a:endParaRPr>
                    </a:p>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618687527"/>
                  </a:ext>
                </a:extLst>
              </a:tr>
              <a:tr h="368756">
                <a:tc>
                  <a:txBody>
                    <a:bodyPr/>
                    <a:lstStyle/>
                    <a:p>
                      <a:pPr algn="ctr" fontAlgn="t"/>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3</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cy-GB" sz="1100" b="1" dirty="0">
                          <a:latin typeface="Arial" panose="020B0604020202020204" pitchFamily="34" charset="0"/>
                          <a:cs typeface="Arial" panose="020B0604020202020204" pitchFamily="34" charset="0"/>
                        </a:rPr>
                        <a:t>Addysgeg effeithiol mewn ysgolion cynradd</a:t>
                      </a:r>
                      <a:endParaRPr lang="en-GB" sz="1100" b="1" i="0" u="none" strike="noStrike" dirty="0">
                        <a:effectLst/>
                        <a:latin typeface="Arial" panose="020B0604020202020204" pitchFamily="34" charset="0"/>
                        <a:cs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a:effectLst/>
                          <a:latin typeface="Arial" panose="020B0604020202020204" pitchFamily="34" charset="0"/>
                        </a:rPr>
                        <a:t>Effective pedagogy in primary schools</a:t>
                      </a: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192895721"/>
                  </a:ext>
                </a:extLst>
              </a:tr>
              <a:tr h="368756">
                <a:tc>
                  <a:txBody>
                    <a:bodyPr/>
                    <a:lstStyle/>
                    <a:p>
                      <a:pPr algn="ctr" fontAlgn="t"/>
                      <a:r>
                        <a:rPr lang="en-GB" sz="1100" b="1" i="0" u="none" strike="noStrike">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       4</a:t>
                      </a:r>
                      <a:endParaRPr lang="en-GB" sz="1600" b="0" i="0" u="none" strike="noStrike">
                        <a:effectLst/>
                        <a:latin typeface="Arial" panose="020B0604020202020204" pitchFamily="34" charset="0"/>
                      </a:endParaRPr>
                    </a:p>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ASYNCH</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Darllen</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dirty="0"/>
                        <a:t>Exploring Effective Pedagogy in Primary Schools: Evidence from Research </a:t>
                      </a:r>
                      <a:r>
                        <a:rPr lang="en-GB" sz="1100" b="1" dirty="0" err="1"/>
                        <a:t>Siraj,Taggart</a:t>
                      </a:r>
                      <a:r>
                        <a:rPr lang="en-GB" sz="1100" b="1" dirty="0"/>
                        <a:t>, </a:t>
                      </a:r>
                      <a:r>
                        <a:rPr lang="en-GB" sz="1100" b="1" dirty="0" err="1"/>
                        <a:t>Melhuish</a:t>
                      </a:r>
                      <a:r>
                        <a:rPr lang="en-GB" sz="1100" b="1" dirty="0"/>
                        <a:t>, Sammons &amp; Sylva, 2014)</a:t>
                      </a:r>
                      <a:endParaRPr lang="en-GB" sz="1600" b="1"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Reading </a:t>
                      </a:r>
                      <a:r>
                        <a:rPr lang="en-GB" sz="1100" b="1" dirty="0"/>
                        <a:t>Exploring Effective Pedagogy in Primary Schools: Evidence from Research </a:t>
                      </a:r>
                      <a:r>
                        <a:rPr lang="en-GB" sz="1100" b="1" dirty="0" err="1"/>
                        <a:t>Siraj,Taggart</a:t>
                      </a:r>
                      <a:r>
                        <a:rPr lang="en-GB" sz="1100" b="1" dirty="0"/>
                        <a:t>, </a:t>
                      </a:r>
                      <a:r>
                        <a:rPr lang="en-GB" sz="1100" b="1" dirty="0" err="1"/>
                        <a:t>Melhuish</a:t>
                      </a:r>
                      <a:r>
                        <a:rPr lang="en-GB" sz="1100" b="1" dirty="0"/>
                        <a:t>, Sammons &amp; Sylva, 2014)</a:t>
                      </a:r>
                      <a:endParaRPr lang="en-GB" sz="1100" b="1"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511566306"/>
                  </a:ext>
                </a:extLst>
              </a:tr>
              <a:tr h="368756">
                <a:tc>
                  <a:txBody>
                    <a:bodyPr/>
                    <a:lstStyle/>
                    <a:p>
                      <a:pPr algn="ctr" fontAlgn="t"/>
                      <a:r>
                        <a:rPr lang="en-GB" sz="1100" b="1" i="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a:t>
                      </a:r>
                      <a:endParaRPr lang="en-GB" sz="1600" b="0" i="0" u="none" strike="noStrike" dirty="0">
                        <a:solidFill>
                          <a:schemeClr val="tx1"/>
                        </a:solidFill>
                        <a:effectLst/>
                        <a:latin typeface="Arial" panose="020B0604020202020204" pitchFamily="34" charset="0"/>
                      </a:endParaRPr>
                    </a:p>
                    <a:p>
                      <a:pPr algn="ctr" fontAlgn="t"/>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5</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Cyflwyniad i’r Safonau Proffesiynol ar gyfer Addysgu ac Arweinyddiaeth </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An introduction to the Professional Standards for Teaching and Leadership </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027780871"/>
                  </a:ext>
                </a:extLst>
              </a:tr>
              <a:tr h="368756">
                <a:tc>
                  <a:txBody>
                    <a:bodyPr/>
                    <a:lstStyle/>
                    <a:p>
                      <a:pPr algn="ctr" fontAlgn="t"/>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6</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Egwyddorion Addysgu a Dysgu Effeithiol</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Principles of Effective Teaching and Learning</a:t>
                      </a:r>
                      <a:r>
                        <a:rPr lang="en-GB" sz="1100" b="1" i="1" u="none" strike="noStrike" dirty="0">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069095935"/>
                  </a:ext>
                </a:extLst>
              </a:tr>
              <a:tr h="368756">
                <a:tc>
                  <a:txBody>
                    <a:bodyPr/>
                    <a:lstStyle/>
                    <a:p>
                      <a:pPr algn="ctr" fontAlgn="t"/>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7</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Habits of Mind (Costa)</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Habits of Mind (Costa)</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643485896"/>
                  </a:ext>
                </a:extLst>
              </a:tr>
              <a:tr h="205016">
                <a:tc>
                  <a:txBody>
                    <a:bodyPr/>
                    <a:lstStyle/>
                    <a:p>
                      <a:pPr algn="ctr" fontAlgn="t"/>
                      <a:r>
                        <a:rPr lang="en-GB" sz="1100" b="1" i="0" u="none" strike="noStrike">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8 ASYNCH</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Proffesiynoldeb mewn Ymarfer</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Professionalism in Practice</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049548964"/>
                  </a:ext>
                </a:extLst>
              </a:tr>
              <a:tr h="532495">
                <a:tc>
                  <a:txBody>
                    <a:bodyPr/>
                    <a:lstStyle/>
                    <a:p>
                      <a:pPr algn="ctr" fontAlgn="t"/>
                      <a:r>
                        <a:rPr lang="en-GB" sz="1100" b="1" i="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3</a:t>
                      </a:r>
                      <a:endParaRPr lang="en-GB" sz="1600" b="0" i="0" u="none" strike="noStrike" dirty="0">
                        <a:solidFill>
                          <a:schemeClr val="tx1"/>
                        </a:solidFill>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9</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TAR a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thu</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hwnt</a:t>
                      </a:r>
                      <a:endParaRPr lang="en-GB" sz="1600" b="0" i="0" u="none" strike="noStrike" dirty="0">
                        <a:effectLst/>
                        <a:latin typeface="Arial" panose="020B0604020202020204" pitchFamily="34" charset="0"/>
                      </a:endParaRPr>
                    </a:p>
                    <a:p>
                      <a:pPr algn="l" fontAlgn="t"/>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Siaradwr</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Gwadd</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Jayne Morgan</a:t>
                      </a:r>
                      <a:endParaRPr lang="en-GB" sz="1600" b="0" i="0" u="none" strike="noStrike" dirty="0">
                        <a:effectLst/>
                        <a:latin typeface="Arial" panose="020B0604020202020204" pitchFamily="34" charset="0"/>
                      </a:endParaRPr>
                    </a:p>
                    <a:p>
                      <a:pPr algn="l" fontAlgn="t"/>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Rheolwr</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Rhaglen</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-TAR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Cynradd</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Tiwtor</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Derbyn</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PGCE and beyond</a:t>
                      </a:r>
                      <a:endParaRPr lang="en-GB" sz="1600" b="0" i="0" u="none" strike="noStrike" dirty="0">
                        <a:effectLst/>
                        <a:latin typeface="Arial" panose="020B0604020202020204" pitchFamily="34" charset="0"/>
                      </a:endParaRPr>
                    </a:p>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Guest Speaker: Jayne Morgan</a:t>
                      </a:r>
                      <a:endParaRPr lang="en-GB" sz="1600" b="0" i="0" u="none" strike="noStrike" dirty="0">
                        <a:effectLst/>
                        <a:latin typeface="Arial" panose="020B0604020202020204" pitchFamily="34" charset="0"/>
                      </a:endParaRPr>
                    </a:p>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Programme Manager for PGCE Primary/Admissions Tutor</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587227495"/>
                  </a:ext>
                </a:extLst>
              </a:tr>
              <a:tr h="532495">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10</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Cyflwyniadau</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Unigol</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adroddiad</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thematig</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Estyn</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Individual Presentations of Estyn thematic review</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559234639"/>
                  </a:ext>
                </a:extLst>
              </a:tr>
              <a:tr h="205016">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11</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Tiwtorialau</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Tutorials</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183618081"/>
                  </a:ext>
                </a:extLst>
              </a:tr>
              <a:tr h="368756">
                <a:tc>
                  <a:txBody>
                    <a:bodyPr/>
                    <a:lstStyle/>
                    <a:p>
                      <a:pPr algn="ctr" fontAlgn="t"/>
                      <a:r>
                        <a:rPr lang="en-GB" sz="1100" b="1" i="0" u="none" strike="noStrike"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12</a:t>
                      </a:r>
                      <a:endParaRPr lang="en-GB" sz="1600" b="0" i="0" u="none" strike="noStrike">
                        <a:effectLst/>
                        <a:latin typeface="Arial" panose="020B0604020202020204" pitchFamily="34" charset="0"/>
                      </a:endParaRPr>
                    </a:p>
                    <a:p>
                      <a:pPr algn="ctr" fontAlgn="t"/>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ASYNCH</a:t>
                      </a:r>
                      <a:endParaRPr lang="en-GB" sz="1600" b="0" i="0" u="none" strike="noStrike">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Darlleniad</a:t>
                      </a:r>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 Estyn: </a:t>
                      </a:r>
                      <a:r>
                        <a:rPr lang="en-GB" sz="1100" b="1" i="0" u="none" strike="noStrike" dirty="0" err="1">
                          <a:effectLst/>
                          <a:latin typeface="Arial" panose="020B0604020202020204" pitchFamily="34" charset="0"/>
                          <a:ea typeface="Times New Roman" panose="02020603050405020304" pitchFamily="18" charset="0"/>
                          <a:cs typeface="Arial" panose="020B0604020202020204" pitchFamily="34" charset="0"/>
                        </a:rPr>
                        <a:t>Y</a:t>
                      </a:r>
                      <a:r>
                        <a:rPr lang="en-GB" sz="1100" b="1" i="0" kern="1200" dirty="0" err="1">
                          <a:solidFill>
                            <a:schemeClr val="tx1"/>
                          </a:solidFill>
                          <a:effectLst/>
                          <a:latin typeface="Arial" panose="020B0604020202020204" pitchFamily="34" charset="0"/>
                          <a:ea typeface="+mn-ea"/>
                          <a:cs typeface="Arial" panose="020B0604020202020204" pitchFamily="34" charset="0"/>
                        </a:rPr>
                        <a:t>magweddau</a:t>
                      </a:r>
                      <a:r>
                        <a:rPr lang="en-GB" sz="1100" b="1" i="0" kern="1200" dirty="0">
                          <a:solidFill>
                            <a:schemeClr val="tx1"/>
                          </a:solidFill>
                          <a:effectLst/>
                          <a:latin typeface="Arial" panose="020B0604020202020204" pitchFamily="34" charset="0"/>
                          <a:ea typeface="+mn-ea"/>
                          <a:cs typeface="Arial" panose="020B0604020202020204" pitchFamily="34" charset="0"/>
                        </a:rPr>
                        <a:t> </a:t>
                      </a:r>
                      <a:r>
                        <a:rPr lang="en-GB" sz="1100" b="1" i="0" kern="1200" dirty="0" err="1">
                          <a:solidFill>
                            <a:schemeClr val="tx1"/>
                          </a:solidFill>
                          <a:effectLst/>
                          <a:latin typeface="Arial" panose="020B0604020202020204" pitchFamily="34" charset="0"/>
                          <a:ea typeface="+mn-ea"/>
                          <a:cs typeface="Arial" panose="020B0604020202020204" pitchFamily="34" charset="0"/>
                        </a:rPr>
                        <a:t>effeithiol</a:t>
                      </a:r>
                      <a:r>
                        <a:rPr lang="en-GB" sz="1100" b="1" i="0" kern="1200" dirty="0">
                          <a:solidFill>
                            <a:schemeClr val="tx1"/>
                          </a:solidFill>
                          <a:effectLst/>
                          <a:latin typeface="Arial" panose="020B0604020202020204" pitchFamily="34" charset="0"/>
                          <a:ea typeface="+mn-ea"/>
                          <a:cs typeface="Arial" panose="020B0604020202020204" pitchFamily="34" charset="0"/>
                        </a:rPr>
                        <a:t> </a:t>
                      </a:r>
                      <a:r>
                        <a:rPr lang="en-GB" sz="1100" b="1" i="0" kern="1200" dirty="0" err="1">
                          <a:solidFill>
                            <a:schemeClr val="tx1"/>
                          </a:solidFill>
                          <a:effectLst/>
                          <a:latin typeface="Arial" panose="020B0604020202020204" pitchFamily="34" charset="0"/>
                          <a:ea typeface="+mn-ea"/>
                          <a:cs typeface="Arial" panose="020B0604020202020204" pitchFamily="34" charset="0"/>
                        </a:rPr>
                        <a:t>wrth</a:t>
                      </a:r>
                      <a:r>
                        <a:rPr lang="en-GB" sz="1100" b="1" i="0" kern="1200" dirty="0">
                          <a:solidFill>
                            <a:schemeClr val="tx1"/>
                          </a:solidFill>
                          <a:effectLst/>
                          <a:latin typeface="Arial" panose="020B0604020202020204" pitchFamily="34" charset="0"/>
                          <a:ea typeface="+mn-ea"/>
                          <a:cs typeface="Arial" panose="020B0604020202020204" pitchFamily="34" charset="0"/>
                        </a:rPr>
                        <a:t> </a:t>
                      </a:r>
                      <a:r>
                        <a:rPr lang="en-GB" sz="1100" b="1" i="0" kern="1200" dirty="0" err="1">
                          <a:solidFill>
                            <a:schemeClr val="tx1"/>
                          </a:solidFill>
                          <a:effectLst/>
                          <a:latin typeface="Arial" panose="020B0604020202020204" pitchFamily="34" charset="0"/>
                          <a:ea typeface="+mn-ea"/>
                          <a:cs typeface="Arial" panose="020B0604020202020204" pitchFamily="34" charset="0"/>
                        </a:rPr>
                        <a:t>asesu</a:t>
                      </a:r>
                      <a:r>
                        <a:rPr lang="en-GB" sz="1100" b="1" i="0" kern="1200" dirty="0">
                          <a:solidFill>
                            <a:schemeClr val="tx1"/>
                          </a:solidFill>
                          <a:effectLst/>
                          <a:latin typeface="Arial" panose="020B0604020202020204" pitchFamily="34" charset="0"/>
                          <a:ea typeface="+mn-ea"/>
                          <a:cs typeface="Arial" panose="020B0604020202020204" pitchFamily="34" charset="0"/>
                        </a:rPr>
                        <a:t> </a:t>
                      </a:r>
                      <a:r>
                        <a:rPr lang="en-GB" sz="1100" b="1" i="0" kern="1200" dirty="0" err="1">
                          <a:solidFill>
                            <a:schemeClr val="tx1"/>
                          </a:solidFill>
                          <a:effectLst/>
                          <a:latin typeface="Arial" panose="020B0604020202020204" pitchFamily="34" charset="0"/>
                          <a:ea typeface="+mn-ea"/>
                          <a:cs typeface="Arial" panose="020B0604020202020204" pitchFamily="34" charset="0"/>
                        </a:rPr>
                        <a:t>sy’n</a:t>
                      </a:r>
                      <a:r>
                        <a:rPr lang="en-GB" sz="1100" b="1" i="0" kern="1200" dirty="0">
                          <a:solidFill>
                            <a:schemeClr val="tx1"/>
                          </a:solidFill>
                          <a:effectLst/>
                          <a:latin typeface="Arial" panose="020B0604020202020204" pitchFamily="34" charset="0"/>
                          <a:ea typeface="+mn-ea"/>
                          <a:cs typeface="Arial" panose="020B0604020202020204" pitchFamily="34" charset="0"/>
                        </a:rPr>
                        <a:t> </a:t>
                      </a:r>
                      <a:r>
                        <a:rPr lang="en-GB" sz="1100" b="1" i="0" kern="1200" dirty="0" err="1">
                          <a:solidFill>
                            <a:schemeClr val="tx1"/>
                          </a:solidFill>
                          <a:effectLst/>
                          <a:latin typeface="Arial" panose="020B0604020202020204" pitchFamily="34" charset="0"/>
                          <a:ea typeface="+mn-ea"/>
                          <a:cs typeface="Arial" panose="020B0604020202020204" pitchFamily="34" charset="0"/>
                        </a:rPr>
                        <a:t>gwella</a:t>
                      </a:r>
                      <a:r>
                        <a:rPr lang="en-GB" sz="1100" b="1" i="0" kern="1200" dirty="0">
                          <a:solidFill>
                            <a:schemeClr val="tx1"/>
                          </a:solidFill>
                          <a:effectLst/>
                          <a:latin typeface="Arial" panose="020B0604020202020204" pitchFamily="34" charset="0"/>
                          <a:ea typeface="+mn-ea"/>
                          <a:cs typeface="Arial" panose="020B0604020202020204" pitchFamily="34" charset="0"/>
                        </a:rPr>
                        <a:t> </a:t>
                      </a:r>
                      <a:r>
                        <a:rPr lang="en-GB" sz="1100" b="1" i="0" kern="1200" dirty="0" err="1">
                          <a:solidFill>
                            <a:schemeClr val="tx1"/>
                          </a:solidFill>
                          <a:effectLst/>
                          <a:latin typeface="Arial" panose="020B0604020202020204" pitchFamily="34" charset="0"/>
                          <a:ea typeface="+mn-ea"/>
                          <a:cs typeface="Arial" panose="020B0604020202020204" pitchFamily="34" charset="0"/>
                        </a:rPr>
                        <a:t>addysgu</a:t>
                      </a:r>
                      <a:r>
                        <a:rPr lang="en-GB" sz="1100" b="1" i="0" kern="1200" dirty="0">
                          <a:solidFill>
                            <a:schemeClr val="tx1"/>
                          </a:solidFill>
                          <a:effectLst/>
                          <a:latin typeface="Arial" panose="020B0604020202020204" pitchFamily="34" charset="0"/>
                          <a:ea typeface="+mn-ea"/>
                          <a:cs typeface="Arial" panose="020B0604020202020204" pitchFamily="34" charset="0"/>
                        </a:rPr>
                        <a:t> a </a:t>
                      </a:r>
                      <a:r>
                        <a:rPr lang="en-GB" sz="1100" b="1" i="0" kern="1200" dirty="0" err="1">
                          <a:solidFill>
                            <a:schemeClr val="tx1"/>
                          </a:solidFill>
                          <a:effectLst/>
                          <a:latin typeface="Arial" panose="020B0604020202020204" pitchFamily="34" charset="0"/>
                          <a:ea typeface="+mn-ea"/>
                          <a:cs typeface="Arial" panose="020B0604020202020204" pitchFamily="34" charset="0"/>
                        </a:rPr>
                        <a:t>dysgu</a:t>
                      </a:r>
                      <a:endParaRPr lang="en-GB" sz="1100" b="1" i="0" kern="1200" dirty="0">
                        <a:solidFill>
                          <a:schemeClr val="tx1"/>
                        </a:solidFill>
                        <a:effectLst/>
                        <a:latin typeface="Arial" panose="020B0604020202020204" pitchFamily="34" charset="0"/>
                        <a:ea typeface="+mn-ea"/>
                        <a:cs typeface="Arial" panose="020B0604020202020204" pitchFamily="34" charset="0"/>
                      </a:endParaRPr>
                    </a:p>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(2022)</a:t>
                      </a:r>
                      <a:endParaRPr lang="en-GB" sz="1100" b="0" i="0" u="none" strike="noStrike" dirty="0">
                        <a:effectLst/>
                        <a:latin typeface="Arial" panose="020B0604020202020204" pitchFamily="34" charset="0"/>
                        <a:cs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l" fontAlgn="t"/>
                      <a:r>
                        <a:rPr lang="en-GB" sz="1100" b="1" i="0" u="none" strike="noStrike" dirty="0">
                          <a:effectLst/>
                          <a:latin typeface="Arial" panose="020B0604020202020204" pitchFamily="34" charset="0"/>
                          <a:ea typeface="Times New Roman" panose="02020603050405020304" pitchFamily="18" charset="0"/>
                          <a:cs typeface="Arial" panose="020B0604020202020204" pitchFamily="34" charset="0"/>
                        </a:rPr>
                        <a:t>Estyn reading: Effective Approaches to Assessment (2022)</a:t>
                      </a:r>
                      <a:endParaRPr lang="en-GB" sz="1600" b="0" i="0" u="none" strike="noStrike" dirty="0">
                        <a:effectLst/>
                        <a:latin typeface="Arial" panose="020B0604020202020204" pitchFamily="34" charset="0"/>
                      </a:endParaRPr>
                    </a:p>
                  </a:txBody>
                  <a:tcPr marL="61402" marR="61402" marT="85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227529063"/>
                  </a:ext>
                </a:extLst>
              </a:tr>
            </a:tbl>
          </a:graphicData>
        </a:graphic>
      </p:graphicFrame>
      <p:sp>
        <p:nvSpPr>
          <p:cNvPr id="4" name="TextBox 3">
            <a:extLst>
              <a:ext uri="{FF2B5EF4-FFF2-40B4-BE49-F238E27FC236}">
                <a16:creationId xmlns:a16="http://schemas.microsoft.com/office/drawing/2014/main" id="{47FF7081-483A-3378-003A-2AB293B5BE3B}"/>
              </a:ext>
            </a:extLst>
          </p:cNvPr>
          <p:cNvSpPr txBox="1"/>
          <p:nvPr/>
        </p:nvSpPr>
        <p:spPr>
          <a:xfrm>
            <a:off x="2483768" y="260648"/>
            <a:ext cx="4248472" cy="369332"/>
          </a:xfrm>
          <a:prstGeom prst="rect">
            <a:avLst/>
          </a:prstGeom>
          <a:noFill/>
        </p:spPr>
        <p:txBody>
          <a:bodyPr wrap="square" rtlCol="0">
            <a:spAutoFit/>
          </a:bodyPr>
          <a:lstStyle/>
          <a:p>
            <a:r>
              <a:rPr lang="en-GB" dirty="0" err="1">
                <a:solidFill>
                  <a:schemeClr val="bg1"/>
                </a:solidFill>
              </a:rPr>
              <a:t>Amserlen</a:t>
            </a:r>
            <a:r>
              <a:rPr lang="en-GB" dirty="0">
                <a:solidFill>
                  <a:schemeClr val="bg1"/>
                </a:solidFill>
              </a:rPr>
              <a:t> Modiwl / Module Schedule</a:t>
            </a:r>
          </a:p>
        </p:txBody>
      </p:sp>
    </p:spTree>
    <p:extLst>
      <p:ext uri="{BB962C8B-B14F-4D97-AF65-F5344CB8AC3E}">
        <p14:creationId xmlns:p14="http://schemas.microsoft.com/office/powerpoint/2010/main" val="1311581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solidFill>
                  <a:schemeClr val="bg1"/>
                </a:solidFill>
              </a:rPr>
            </a:br>
            <a:r>
              <a:rPr lang="en-GB" dirty="0" err="1">
                <a:solidFill>
                  <a:schemeClr val="bg1"/>
                </a:solidFill>
              </a:rPr>
              <a:t>Asesiad</a:t>
            </a:r>
            <a:r>
              <a:rPr lang="en-GB" dirty="0">
                <a:solidFill>
                  <a:schemeClr val="bg1"/>
                </a:solidFill>
              </a:rPr>
              <a:t>/Assessment </a:t>
            </a:r>
          </a:p>
        </p:txBody>
      </p:sp>
      <p:sp>
        <p:nvSpPr>
          <p:cNvPr id="3" name="Content Placeholder 2"/>
          <p:cNvSpPr>
            <a:spLocks noGrp="1"/>
          </p:cNvSpPr>
          <p:nvPr>
            <p:ph sz="half" idx="1"/>
          </p:nvPr>
        </p:nvSpPr>
        <p:spPr>
          <a:xfrm>
            <a:off x="457200" y="2492896"/>
            <a:ext cx="4038600" cy="3633267"/>
          </a:xfrm>
          <a:solidFill>
            <a:schemeClr val="tx1"/>
          </a:solidFill>
        </p:spPr>
        <p:style>
          <a:lnRef idx="2">
            <a:schemeClr val="accent4"/>
          </a:lnRef>
          <a:fillRef idx="1">
            <a:schemeClr val="lt1"/>
          </a:fillRef>
          <a:effectRef idx="0">
            <a:schemeClr val="accent4"/>
          </a:effectRef>
          <a:fontRef idx="minor">
            <a:schemeClr val="dk1"/>
          </a:fontRef>
        </p:style>
        <p:txBody>
          <a:bodyPr>
            <a:normAutofit/>
          </a:bodyPr>
          <a:lstStyle/>
          <a:p>
            <a:pPr fontAlgn="base" hangingPunct="0"/>
            <a:r>
              <a:rPr lang="en-GB" b="1" dirty="0" err="1">
                <a:solidFill>
                  <a:schemeClr val="bg1"/>
                </a:solidFill>
              </a:rPr>
              <a:t>Cyflwyniad</a:t>
            </a:r>
            <a:r>
              <a:rPr lang="en-GB" b="1" dirty="0">
                <a:solidFill>
                  <a:schemeClr val="bg1"/>
                </a:solidFill>
              </a:rPr>
              <a:t> Fideo</a:t>
            </a:r>
          </a:p>
          <a:p>
            <a:pPr lvl="1" fontAlgn="base" hangingPunct="0"/>
            <a:r>
              <a:rPr lang="cy-GB" dirty="0">
                <a:solidFill>
                  <a:schemeClr val="bg1"/>
                </a:solidFill>
              </a:rPr>
              <a:t>100% o’r modiwl</a:t>
            </a:r>
          </a:p>
          <a:p>
            <a:pPr lvl="1" fontAlgn="base" hangingPunct="0"/>
            <a:r>
              <a:rPr lang="cy-GB" dirty="0">
                <a:solidFill>
                  <a:schemeClr val="bg1"/>
                </a:solidFill>
              </a:rPr>
              <a:t>10 munud </a:t>
            </a:r>
            <a:r>
              <a:rPr lang="en-GB" dirty="0">
                <a:solidFill>
                  <a:schemeClr val="bg1"/>
                </a:solidFill>
              </a:rPr>
              <a:t>(+/- 10%)</a:t>
            </a:r>
            <a:endParaRPr lang="cy-GB" dirty="0">
              <a:solidFill>
                <a:schemeClr val="bg1"/>
              </a:solidFill>
            </a:endParaRPr>
          </a:p>
          <a:p>
            <a:pPr lvl="1" fontAlgn="base" hangingPunct="0"/>
            <a:r>
              <a:rPr lang="cy-GB" dirty="0">
                <a:solidFill>
                  <a:schemeClr val="bg1"/>
                </a:solidFill>
              </a:rPr>
              <a:t>Erbyn 23:59 ar 19/01/26</a:t>
            </a:r>
          </a:p>
          <a:p>
            <a:pPr lvl="1" fontAlgn="base" hangingPunct="0"/>
            <a:r>
              <a:rPr lang="cy-GB" dirty="0">
                <a:solidFill>
                  <a:schemeClr val="bg1"/>
                </a:solidFill>
              </a:rPr>
              <a:t>Adborth @ 3yp ar 16/02/26</a:t>
            </a:r>
          </a:p>
          <a:p>
            <a:r>
              <a:rPr lang="en-GB" sz="1800" b="1" dirty="0" err="1">
                <a:solidFill>
                  <a:schemeClr val="bg1"/>
                </a:solidFill>
                <a:effectLst/>
                <a:latin typeface="Arial" panose="020B0604020202020204" pitchFamily="34" charset="0"/>
                <a:ea typeface="Times New Roman" panose="02020603050405020304" pitchFamily="18" charset="0"/>
              </a:rPr>
              <a:t>Astudiaeth</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Achos</a:t>
            </a:r>
            <a:r>
              <a:rPr lang="en-GB" sz="1800" b="1" dirty="0">
                <a:solidFill>
                  <a:schemeClr val="bg1"/>
                </a:solidFill>
                <a:effectLst/>
                <a:latin typeface="Arial" panose="020B0604020202020204" pitchFamily="34" charset="0"/>
                <a:ea typeface="Times New Roman" panose="02020603050405020304" pitchFamily="18" charset="0"/>
              </a:rPr>
              <a:t> o </a:t>
            </a:r>
            <a:r>
              <a:rPr lang="en-GB" sz="1800" b="1" dirty="0" err="1">
                <a:solidFill>
                  <a:schemeClr val="bg1"/>
                </a:solidFill>
                <a:effectLst/>
                <a:latin typeface="Arial" panose="020B0604020202020204" pitchFamily="34" charset="0"/>
                <a:ea typeface="Times New Roman" panose="02020603050405020304" pitchFamily="18" charset="0"/>
              </a:rPr>
              <a:t>Arfer</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Gorau</a:t>
            </a:r>
            <a:r>
              <a:rPr lang="en-GB" sz="1800" b="1" dirty="0">
                <a:solidFill>
                  <a:schemeClr val="bg1"/>
                </a:solidFill>
                <a:effectLst/>
                <a:latin typeface="Arial" panose="020B0604020202020204" pitchFamily="34" charset="0"/>
                <a:ea typeface="Times New Roman" panose="02020603050405020304" pitchFamily="18" charset="0"/>
              </a:rPr>
              <a:t>  (4000 o </a:t>
            </a:r>
            <a:r>
              <a:rPr lang="en-GB" sz="1800" b="1" dirty="0" err="1">
                <a:solidFill>
                  <a:schemeClr val="bg1"/>
                </a:solidFill>
                <a:effectLst/>
                <a:latin typeface="Arial" panose="020B0604020202020204" pitchFamily="34" charset="0"/>
                <a:ea typeface="Times New Roman" panose="02020603050405020304" pitchFamily="18" charset="0"/>
              </a:rPr>
              <a:t>eiriau</a:t>
            </a:r>
            <a:r>
              <a:rPr lang="en-GB" sz="1800" b="1"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p:cNvSpPr>
            <a:spLocks noGrp="1"/>
          </p:cNvSpPr>
          <p:nvPr>
            <p:ph sz="half" idx="2"/>
          </p:nvPr>
        </p:nvSpPr>
        <p:spPr>
          <a:xfrm>
            <a:off x="4648200" y="2492896"/>
            <a:ext cx="4038600" cy="3633267"/>
          </a:xfr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r>
              <a:rPr lang="en-GB" b="1" dirty="0">
                <a:solidFill>
                  <a:schemeClr val="bg1"/>
                </a:solidFill>
              </a:rPr>
              <a:t>Video Presentation</a:t>
            </a:r>
          </a:p>
          <a:p>
            <a:pPr lvl="1"/>
            <a:r>
              <a:rPr lang="en-GB" dirty="0">
                <a:solidFill>
                  <a:schemeClr val="bg1"/>
                </a:solidFill>
              </a:rPr>
              <a:t>100% of module weighting</a:t>
            </a:r>
          </a:p>
          <a:p>
            <a:pPr lvl="1"/>
            <a:r>
              <a:rPr lang="en-GB" dirty="0">
                <a:solidFill>
                  <a:schemeClr val="bg1"/>
                </a:solidFill>
              </a:rPr>
              <a:t>10 mins (+/- 10%)</a:t>
            </a:r>
          </a:p>
          <a:p>
            <a:pPr lvl="1"/>
            <a:r>
              <a:rPr lang="en-GB" dirty="0">
                <a:solidFill>
                  <a:schemeClr val="bg1"/>
                </a:solidFill>
              </a:rPr>
              <a:t>By 23:59 on 19/01/26</a:t>
            </a:r>
          </a:p>
          <a:p>
            <a:pPr lvl="1"/>
            <a:r>
              <a:rPr lang="en-GB" dirty="0">
                <a:solidFill>
                  <a:schemeClr val="bg1"/>
                </a:solidFill>
              </a:rPr>
              <a:t>Feedback : 3pm on 16/02/26</a:t>
            </a:r>
          </a:p>
          <a:p>
            <a:pPr lvl="1"/>
            <a:r>
              <a:rPr lang="en-GB" sz="1800" b="1" dirty="0">
                <a:solidFill>
                  <a:schemeClr val="bg1"/>
                </a:solidFill>
                <a:effectLst/>
                <a:latin typeface="Arial" panose="020B0604020202020204" pitchFamily="34" charset="0"/>
                <a:ea typeface="Times New Roman" panose="02020603050405020304" pitchFamily="18" charset="0"/>
              </a:rPr>
              <a:t>Case study of best practice (4000 words) </a:t>
            </a:r>
            <a:endParaRPr lang="en-GB" sz="1800" dirty="0">
              <a:solidFill>
                <a:schemeClr val="bg1"/>
              </a:solidFill>
              <a:effectLst/>
              <a:latin typeface="Times New Roman" panose="02020603050405020304" pitchFamily="18" charset="0"/>
              <a:ea typeface="Times New Roman" panose="02020603050405020304" pitchFamily="18" charset="0"/>
            </a:endParaRPr>
          </a:p>
          <a:p>
            <a:pPr marL="457200" lvl="1" indent="0">
              <a:buNone/>
            </a:pPr>
            <a:endParaRPr lang="en-GB" dirty="0">
              <a:highlight>
                <a:srgbClr val="FFFF00"/>
              </a:highlight>
            </a:endParaRPr>
          </a:p>
          <a:p>
            <a:endParaRPr lang="en-GB" dirty="0"/>
          </a:p>
        </p:txBody>
      </p:sp>
      <p:pic>
        <p:nvPicPr>
          <p:cNvPr id="6" name="Picture 5" descr="A picture containing text, clipart&#10;&#10;Description automatically generated">
            <a:extLst>
              <a:ext uri="{FF2B5EF4-FFF2-40B4-BE49-F238E27FC236}">
                <a16:creationId xmlns:a16="http://schemas.microsoft.com/office/drawing/2014/main" id="{2DA1FD2F-814F-1883-596F-0294E34056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7193038" y="489992"/>
            <a:ext cx="1336677" cy="1550545"/>
          </a:xfrm>
          <a:prstGeom prst="rect">
            <a:avLst/>
          </a:prstGeom>
        </p:spPr>
      </p:pic>
    </p:spTree>
    <p:extLst>
      <p:ext uri="{BB962C8B-B14F-4D97-AF65-F5344CB8AC3E}">
        <p14:creationId xmlns:p14="http://schemas.microsoft.com/office/powerpoint/2010/main" val="311245714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9392"/>
            <a:ext cx="8229600" cy="1143000"/>
          </a:xfrm>
        </p:spPr>
        <p:txBody>
          <a:bodyPr>
            <a:normAutofit fontScale="90000"/>
          </a:bodyPr>
          <a:lstStyle/>
          <a:p>
            <a:br>
              <a:rPr lang="en-GB" dirty="0">
                <a:solidFill>
                  <a:schemeClr val="bg1"/>
                </a:solidFill>
              </a:rPr>
            </a:br>
            <a:r>
              <a:rPr lang="en-GB" dirty="0" err="1">
                <a:solidFill>
                  <a:schemeClr val="bg1"/>
                </a:solidFill>
              </a:rPr>
              <a:t>Asesiad</a:t>
            </a:r>
            <a:r>
              <a:rPr lang="en-GB" dirty="0">
                <a:solidFill>
                  <a:schemeClr val="bg1"/>
                </a:solidFill>
              </a:rPr>
              <a:t>/Assessment </a:t>
            </a:r>
          </a:p>
        </p:txBody>
      </p:sp>
      <p:sp>
        <p:nvSpPr>
          <p:cNvPr id="3" name="Content Placeholder 2"/>
          <p:cNvSpPr>
            <a:spLocks noGrp="1"/>
          </p:cNvSpPr>
          <p:nvPr>
            <p:ph sz="half" idx="1"/>
          </p:nvPr>
        </p:nvSpPr>
        <p:spPr>
          <a:xfrm>
            <a:off x="457200" y="1417638"/>
            <a:ext cx="4038600" cy="4708525"/>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457200"/>
            <a:r>
              <a:rPr lang="en-GB" sz="1800" b="1" dirty="0" err="1">
                <a:solidFill>
                  <a:schemeClr val="bg1"/>
                </a:solidFill>
                <a:effectLst/>
                <a:latin typeface="Arial" panose="020B0604020202020204" pitchFamily="34" charset="0"/>
                <a:ea typeface="Times New Roman" panose="02020603050405020304" pitchFamily="18" charset="0"/>
              </a:rPr>
              <a:t>Astudiaeth</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Achos</a:t>
            </a:r>
            <a:r>
              <a:rPr lang="en-GB" sz="1800" b="1" dirty="0">
                <a:solidFill>
                  <a:schemeClr val="bg1"/>
                </a:solidFill>
                <a:effectLst/>
                <a:latin typeface="Arial" panose="020B0604020202020204" pitchFamily="34" charset="0"/>
                <a:ea typeface="Times New Roman" panose="02020603050405020304" pitchFamily="18" charset="0"/>
              </a:rPr>
              <a:t> o </a:t>
            </a:r>
            <a:r>
              <a:rPr lang="en-GB" sz="1800" b="1" dirty="0" err="1">
                <a:solidFill>
                  <a:schemeClr val="bg1"/>
                </a:solidFill>
                <a:effectLst/>
                <a:latin typeface="Arial" panose="020B0604020202020204" pitchFamily="34" charset="0"/>
                <a:ea typeface="Times New Roman" panose="02020603050405020304" pitchFamily="18" charset="0"/>
              </a:rPr>
              <a:t>Arfer</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Gorau</a:t>
            </a:r>
            <a:r>
              <a:rPr lang="en-GB" sz="1800" b="1"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marL="11430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457200"/>
            <a:r>
              <a:rPr lang="en-GB" sz="1800" dirty="0" err="1">
                <a:solidFill>
                  <a:schemeClr val="bg1"/>
                </a:solidFill>
                <a:effectLst/>
                <a:latin typeface="Arial" panose="020B0604020202020204" pitchFamily="34" charset="0"/>
                <a:ea typeface="Times New Roman" panose="02020603050405020304" pitchFamily="18" charset="0"/>
              </a:rPr>
              <a:t>Canolbwyntiwch</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ar</a:t>
            </a:r>
            <a:r>
              <a:rPr lang="en-GB" sz="1800" dirty="0">
                <a:solidFill>
                  <a:schemeClr val="bg1"/>
                </a:solidFill>
                <a:effectLst/>
                <a:latin typeface="Arial" panose="020B0604020202020204" pitchFamily="34" charset="0"/>
                <a:ea typeface="Times New Roman" panose="02020603050405020304" pitchFamily="18" charset="0"/>
              </a:rPr>
              <a:t> un </a:t>
            </a:r>
            <a:r>
              <a:rPr lang="en-GB" sz="1800" dirty="0" err="1">
                <a:solidFill>
                  <a:schemeClr val="bg1"/>
                </a:solidFill>
                <a:effectLst/>
                <a:latin typeface="Arial" panose="020B0604020202020204" pitchFamily="34" charset="0"/>
                <a:ea typeface="Times New Roman" panose="02020603050405020304" pitchFamily="18" charset="0"/>
              </a:rPr>
              <a:t>maes</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allweddol</a:t>
            </a:r>
            <a:r>
              <a:rPr lang="en-GB" sz="1800" dirty="0">
                <a:solidFill>
                  <a:schemeClr val="bg1"/>
                </a:solidFill>
                <a:effectLst/>
                <a:latin typeface="Arial" panose="020B0604020202020204" pitchFamily="34" charset="0"/>
                <a:ea typeface="Times New Roman" panose="02020603050405020304" pitchFamily="18" charset="0"/>
              </a:rPr>
              <a:t> o </a:t>
            </a:r>
            <a:r>
              <a:rPr lang="en-GB" sz="1800" dirty="0" err="1">
                <a:solidFill>
                  <a:schemeClr val="bg1"/>
                </a:solidFill>
                <a:effectLst/>
                <a:latin typeface="Arial" panose="020B0604020202020204" pitchFamily="34" charset="0"/>
                <a:ea typeface="Times New Roman" panose="02020603050405020304" pitchFamily="18" charset="0"/>
              </a:rPr>
              <a:t>addysgeg</a:t>
            </a:r>
            <a:r>
              <a:rPr lang="en-GB" sz="1800" dirty="0">
                <a:solidFill>
                  <a:schemeClr val="bg1"/>
                </a:solidFill>
                <a:effectLst/>
                <a:latin typeface="Arial" panose="020B0604020202020204" pitchFamily="34" charset="0"/>
                <a:ea typeface="Times New Roman" panose="02020603050405020304" pitchFamily="18" charset="0"/>
              </a:rPr>
              <a:t> o </a:t>
            </a:r>
            <a:r>
              <a:rPr lang="en-GB" sz="1800" dirty="0" err="1">
                <a:solidFill>
                  <a:schemeClr val="bg1"/>
                </a:solidFill>
                <a:effectLst/>
                <a:latin typeface="Arial" panose="020B0604020202020204" pitchFamily="34" charset="0"/>
                <a:ea typeface="Times New Roman" panose="02020603050405020304" pitchFamily="18" charset="0"/>
              </a:rPr>
              <a:t>fewn</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ysgolion</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cynradd</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e.e.</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asesu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datblygu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llythrennedd</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rhifedd</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annibyniaeth</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gweithio</a:t>
            </a:r>
            <a:r>
              <a:rPr lang="en-GB" sz="1800" dirty="0">
                <a:solidFill>
                  <a:schemeClr val="bg1"/>
                </a:solidFill>
                <a:effectLst/>
                <a:latin typeface="Arial" panose="020B0604020202020204" pitchFamily="34" charset="0"/>
                <a:ea typeface="Times New Roman" panose="02020603050405020304" pitchFamily="18" charset="0"/>
              </a:rPr>
              <a:t> gyda </a:t>
            </a:r>
            <a:r>
              <a:rPr lang="en-GB" sz="1800" dirty="0" err="1">
                <a:solidFill>
                  <a:schemeClr val="bg1"/>
                </a:solidFill>
                <a:effectLst/>
                <a:latin typeface="Arial" panose="020B0604020202020204" pitchFamily="34" charset="0"/>
                <a:ea typeface="Times New Roman" panose="02020603050405020304" pitchFamily="18" charset="0"/>
              </a:rPr>
              <a:t>theuluoedd</a:t>
            </a:r>
            <a:r>
              <a:rPr lang="en-GB" sz="1800" dirty="0">
                <a:solidFill>
                  <a:schemeClr val="bg1"/>
                </a:solidFill>
                <a:effectLst/>
                <a:latin typeface="Arial" panose="020B0604020202020204" pitchFamily="34" charset="0"/>
                <a:ea typeface="Times New Roman" panose="02020603050405020304" pitchFamily="18" charset="0"/>
              </a:rPr>
              <a:t>... ac </a:t>
            </a:r>
            <a:r>
              <a:rPr lang="en-GB" sz="1800" dirty="0" err="1">
                <a:solidFill>
                  <a:schemeClr val="bg1"/>
                </a:solidFill>
                <a:effectLst/>
                <a:latin typeface="Arial" panose="020B0604020202020204" pitchFamily="34" charset="0"/>
                <a:ea typeface="Times New Roman" panose="02020603050405020304" pitchFamily="18" charset="0"/>
              </a:rPr>
              <a:t>adfyfyriwch</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enghreifftiau</a:t>
            </a:r>
            <a:r>
              <a:rPr lang="en-GB" sz="1800" dirty="0">
                <a:solidFill>
                  <a:schemeClr val="bg1"/>
                </a:solidFill>
                <a:effectLst/>
                <a:latin typeface="Arial" panose="020B0604020202020204" pitchFamily="34" charset="0"/>
                <a:ea typeface="Times New Roman" panose="02020603050405020304" pitchFamily="18" charset="0"/>
              </a:rPr>
              <a:t> o </a:t>
            </a:r>
            <a:r>
              <a:rPr lang="en-GB" sz="1800" dirty="0" err="1">
                <a:solidFill>
                  <a:schemeClr val="bg1"/>
                </a:solidFill>
                <a:effectLst/>
                <a:latin typeface="Arial" panose="020B0604020202020204" pitchFamily="34" charset="0"/>
                <a:ea typeface="Times New Roman" panose="02020603050405020304" pitchFamily="18" charset="0"/>
              </a:rPr>
              <a:t>arfer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gorau</a:t>
            </a:r>
            <a:r>
              <a:rPr lang="en-GB" sz="1800" dirty="0">
                <a:solidFill>
                  <a:schemeClr val="bg1"/>
                </a:solidFill>
                <a:effectLst/>
                <a:latin typeface="Arial" panose="020B0604020202020204" pitchFamily="34" charset="0"/>
                <a:ea typeface="Times New Roman" panose="02020603050405020304" pitchFamily="18" charset="0"/>
              </a:rPr>
              <a:t> o </a:t>
            </a:r>
            <a:r>
              <a:rPr lang="en-GB" sz="1800" dirty="0" err="1">
                <a:solidFill>
                  <a:schemeClr val="bg1"/>
                </a:solidFill>
                <a:effectLst/>
                <a:latin typeface="Arial" panose="020B0604020202020204" pitchFamily="34" charset="0"/>
                <a:ea typeface="Times New Roman" panose="02020603050405020304" pitchFamily="18" charset="0"/>
              </a:rPr>
              <a:t>sut</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mae'r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meysydd</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hyn</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wedi'u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datblygu'n</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llwyddiannus</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Dadansoddiwch</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yr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enghreifftiau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arfer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gorau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hyn</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mewn</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perthynas</a:t>
            </a:r>
            <a:r>
              <a:rPr lang="en-GB" sz="1800" dirty="0">
                <a:solidFill>
                  <a:schemeClr val="bg1"/>
                </a:solidFill>
                <a:effectLst/>
                <a:latin typeface="Arial" panose="020B0604020202020204" pitchFamily="34" charset="0"/>
                <a:ea typeface="Times New Roman" panose="02020603050405020304" pitchFamily="18" charset="0"/>
              </a:rPr>
              <a:t> â </a:t>
            </a:r>
            <a:r>
              <a:rPr lang="en-GB" sz="1800" dirty="0" err="1">
                <a:solidFill>
                  <a:schemeClr val="bg1"/>
                </a:solidFill>
                <a:effectLst/>
                <a:latin typeface="Arial" panose="020B0604020202020204" pitchFamily="34" charset="0"/>
                <a:ea typeface="Times New Roman" panose="02020603050405020304" pitchFamily="18" charset="0"/>
              </a:rPr>
              <a:t>fframweithiau</a:t>
            </a:r>
            <a:r>
              <a:rPr lang="en-GB" sz="1800" dirty="0">
                <a:solidFill>
                  <a:schemeClr val="bg1"/>
                </a:solidFill>
                <a:effectLst/>
                <a:latin typeface="Arial" panose="020B0604020202020204" pitchFamily="34" charset="0"/>
                <a:ea typeface="Times New Roman" panose="02020603050405020304" pitchFamily="18" charset="0"/>
              </a:rPr>
              <a:t> a </a:t>
            </a:r>
            <a:r>
              <a:rPr lang="en-GB" sz="1800" dirty="0" err="1">
                <a:solidFill>
                  <a:schemeClr val="bg1"/>
                </a:solidFill>
                <a:effectLst/>
                <a:latin typeface="Arial" panose="020B0604020202020204" pitchFamily="34" charset="0"/>
                <a:ea typeface="Times New Roman" panose="02020603050405020304" pitchFamily="18" charset="0"/>
              </a:rPr>
              <a:t>pholisïau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damcaniaethol</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perthnasol</a:t>
            </a:r>
            <a:r>
              <a:rPr lang="en-GB" sz="1800" dirty="0">
                <a:solidFill>
                  <a:schemeClr val="bg1"/>
                </a:solidFill>
                <a:effectLst/>
                <a:latin typeface="Arial" panose="020B0604020202020204" pitchFamily="34" charset="0"/>
                <a:ea typeface="Times New Roman" panose="02020603050405020304" pitchFamily="18" charset="0"/>
              </a:rPr>
              <a:t> a </a:t>
            </a:r>
            <a:r>
              <a:rPr lang="en-GB" sz="1800" dirty="0" err="1">
                <a:solidFill>
                  <a:schemeClr val="bg1"/>
                </a:solidFill>
                <a:effectLst/>
                <a:latin typeface="Arial" panose="020B0604020202020204" pitchFamily="34" charset="0"/>
                <a:ea typeface="Times New Roman" panose="02020603050405020304" pitchFamily="18" charset="0"/>
              </a:rPr>
              <a:t>chysylltwch</a:t>
            </a:r>
            <a:r>
              <a:rPr lang="en-GB" sz="1800" dirty="0">
                <a:solidFill>
                  <a:schemeClr val="bg1"/>
                </a:solidFill>
                <a:effectLst/>
                <a:latin typeface="Arial" panose="020B0604020202020204" pitchFamily="34" charset="0"/>
                <a:ea typeface="Times New Roman" panose="02020603050405020304" pitchFamily="18" charset="0"/>
              </a:rPr>
              <a:t> â </a:t>
            </a:r>
            <a:r>
              <a:rPr lang="en-GB" sz="1800" dirty="0" err="1">
                <a:solidFill>
                  <a:schemeClr val="bg1"/>
                </a:solidFill>
                <a:effectLst/>
                <a:latin typeface="Arial" panose="020B0604020202020204" pitchFamily="34" charset="0"/>
                <a:ea typeface="Times New Roman" panose="02020603050405020304" pitchFamily="18" charset="0"/>
              </a:rPr>
              <a:t>chyfrifoldebau</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safonau</a:t>
            </a:r>
            <a:r>
              <a:rPr lang="en-GB" sz="1800" dirty="0">
                <a:solidFill>
                  <a:schemeClr val="bg1"/>
                </a:solidFill>
                <a:effectLst/>
                <a:latin typeface="Arial" panose="020B0604020202020204" pitchFamily="34" charset="0"/>
                <a:ea typeface="Times New Roman" panose="02020603050405020304" pitchFamily="18" charset="0"/>
              </a:rPr>
              <a:t> a </a:t>
            </a:r>
            <a:r>
              <a:rPr lang="en-GB" sz="1800" dirty="0" err="1">
                <a:solidFill>
                  <a:schemeClr val="bg1"/>
                </a:solidFill>
                <a:effectLst/>
                <a:latin typeface="Arial" panose="020B0604020202020204" pitchFamily="34" charset="0"/>
                <a:ea typeface="Times New Roman" panose="02020603050405020304" pitchFamily="18" charset="0"/>
              </a:rPr>
              <a:t>gwerthoedd</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proffesiynol</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perthnasol</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gyfer</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addysgwyr</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648200" y="1417638"/>
            <a:ext cx="4038600" cy="4708525"/>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lgn="just"/>
            <a:r>
              <a:rPr lang="en-GB" sz="1800" b="1" dirty="0">
                <a:solidFill>
                  <a:schemeClr val="bg1"/>
                </a:solidFill>
                <a:effectLst/>
                <a:latin typeface="Arial" panose="020B0604020202020204" pitchFamily="34" charset="0"/>
                <a:ea typeface="Times New Roman" panose="02020603050405020304" pitchFamily="18" charset="0"/>
              </a:rPr>
              <a:t>Case study of best practice  </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lgn="just">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Video presentation (10 minutes +/-10%)</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457200" indent="-228600">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Focus on one key area of pedagogy within primary school education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eg</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assessment, developing literacy, numeracy, independence, working with families…and reflect on best practice examples of how these areas have been successfully developed.  Analyse these best practice examples in relation to relevant theoretical frameworks and policies and link with relevant professional responsibilities, standards and values within education.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picture containing text, clipart&#10;&#10;Description automatically generated">
            <a:extLst>
              <a:ext uri="{FF2B5EF4-FFF2-40B4-BE49-F238E27FC236}">
                <a16:creationId xmlns:a16="http://schemas.microsoft.com/office/drawing/2014/main" id="{F0C4F6F8-A61A-7681-EA6E-5C07370ADF7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7236500" y="200335"/>
            <a:ext cx="858474" cy="995830"/>
          </a:xfrm>
          <a:prstGeom prst="rect">
            <a:avLst/>
          </a:prstGeom>
        </p:spPr>
      </p:pic>
    </p:spTree>
    <p:extLst>
      <p:ext uri="{BB962C8B-B14F-4D97-AF65-F5344CB8AC3E}">
        <p14:creationId xmlns:p14="http://schemas.microsoft.com/office/powerpoint/2010/main" val="208019322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7384"/>
            <a:ext cx="8229600" cy="1143000"/>
          </a:xfrm>
        </p:spPr>
        <p:txBody>
          <a:bodyPr>
            <a:normAutofit fontScale="90000"/>
          </a:bodyPr>
          <a:lstStyle/>
          <a:p>
            <a:br>
              <a:rPr lang="en-GB" dirty="0">
                <a:solidFill>
                  <a:schemeClr val="bg1"/>
                </a:solidFill>
              </a:rPr>
            </a:br>
            <a:r>
              <a:rPr lang="en-GB" dirty="0" err="1">
                <a:solidFill>
                  <a:schemeClr val="bg1"/>
                </a:solidFill>
              </a:rPr>
              <a:t>Asesiad</a:t>
            </a:r>
            <a:r>
              <a:rPr lang="en-GB" dirty="0">
                <a:solidFill>
                  <a:schemeClr val="bg1"/>
                </a:solidFill>
              </a:rPr>
              <a:t>/Assessment </a:t>
            </a:r>
          </a:p>
        </p:txBody>
      </p:sp>
      <p:sp>
        <p:nvSpPr>
          <p:cNvPr id="3" name="Content Placeholder 2"/>
          <p:cNvSpPr>
            <a:spLocks noGrp="1"/>
          </p:cNvSpPr>
          <p:nvPr>
            <p:ph sz="half" idx="1"/>
          </p:nvPr>
        </p:nvSpPr>
        <p:spPr>
          <a:xfrm>
            <a:off x="457200" y="1417638"/>
            <a:ext cx="4038600" cy="4708525"/>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pPr marL="457200"/>
            <a:r>
              <a:rPr lang="en-GB" sz="1800" dirty="0" err="1">
                <a:solidFill>
                  <a:schemeClr val="bg1"/>
                </a:solidFill>
                <a:effectLst/>
                <a:latin typeface="Arial" panose="020B0604020202020204" pitchFamily="34" charset="0"/>
                <a:ea typeface="Times New Roman" panose="02020603050405020304" pitchFamily="18" charset="0"/>
              </a:rPr>
              <a:t>Strwythur</a:t>
            </a:r>
            <a:r>
              <a:rPr lang="en-GB" sz="1800" dirty="0">
                <a:solidFill>
                  <a:schemeClr val="bg1"/>
                </a:solidFill>
                <a:effectLst/>
                <a:latin typeface="Arial" panose="020B0604020202020204" pitchFamily="34" charset="0"/>
                <a:ea typeface="Times New Roman" panose="02020603050405020304" pitchFamily="18" charset="0"/>
              </a:rPr>
              <a:t> a </a:t>
            </a:r>
            <a:r>
              <a:rPr lang="en-GB" sz="1800" dirty="0" err="1">
                <a:solidFill>
                  <a:schemeClr val="bg1"/>
                </a:solidFill>
                <a:effectLst/>
                <a:latin typeface="Arial" panose="020B0604020202020204" pitchFamily="34" charset="0"/>
                <a:ea typeface="Times New Roman" panose="02020603050405020304" pitchFamily="18" charset="0"/>
              </a:rPr>
              <a:t>awgrymir</a:t>
            </a:r>
            <a:r>
              <a:rPr lang="en-GB" sz="1800"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latin typeface="Times New Roman" panose="02020603050405020304" pitchFamily="18" charset="0"/>
              <a:ea typeface="Times New Roman" panose="02020603050405020304" pitchFamily="18" charset="0"/>
            </a:endParaRPr>
          </a:p>
          <a:p>
            <a:pPr marL="11430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buFont typeface="+mj-lt"/>
              <a:buAutoNum type="arabicPeriod"/>
            </a:pP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Teitl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mj-lt"/>
              <a:buAutoNum type="arabicPeriod"/>
            </a:pP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Tudalen</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gynnwys</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mj-lt"/>
              <a:buAutoNum type="arabicPeriod"/>
            </a:pP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Crynhoi'r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un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agwedd</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addysgol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allweddol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y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bydd</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eich</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astudiaeth</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achos</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yn</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canolbwyntio</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arni</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ac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yn</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esbonio</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eich</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rhesymu</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mj-lt"/>
              <a:buAutoNum type="arabicPeriod"/>
            </a:pP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Darparu'r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cyd-destun</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gyfer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eich</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enghreifftiau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o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arfer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gorau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lleiafswm</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o 3)</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Dadansoddi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pob</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astudiaeth</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achos</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arfer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gorau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sy'n</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cysylltu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â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pholisi</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perthnasol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fframweithiau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damcaniaethol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cyfrifoldebau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proffesiynol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safonau</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gwerthoedd</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fel</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y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bo'n</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briodol</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mj-lt"/>
              <a:buAutoNum type="arabicPeriod"/>
            </a:pP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Casgliad</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mj-lt"/>
              <a:buAutoNum type="arabicPeriod"/>
            </a:pP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Rhestr</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gyfeirio</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3"/>
          <p:cNvSpPr>
            <a:spLocks noGrp="1"/>
          </p:cNvSpPr>
          <p:nvPr>
            <p:ph sz="half" idx="2"/>
          </p:nvPr>
        </p:nvSpPr>
        <p:spPr>
          <a:xfrm>
            <a:off x="4648200" y="1417638"/>
            <a:ext cx="4038600" cy="4708525"/>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pPr marL="457200" indent="-228600">
              <a:lnSpc>
                <a:spcPct val="115000"/>
              </a:lnSpc>
            </a:pPr>
            <a:r>
              <a:rPr lang="en-GB" sz="2300" b="1" dirty="0">
                <a:solidFill>
                  <a:schemeClr val="bg1"/>
                </a:solidFill>
                <a:effectLst/>
                <a:latin typeface="Arial" panose="020B0604020202020204" pitchFamily="34" charset="0"/>
                <a:ea typeface="Times New Roman" panose="02020603050405020304" pitchFamily="18" charset="0"/>
              </a:rPr>
              <a:t>Suggested structure:</a:t>
            </a:r>
            <a:endParaRPr lang="en-GB" sz="2300" b="1" dirty="0">
              <a:solidFill>
                <a:schemeClr val="bg1"/>
              </a:solidFill>
              <a:latin typeface="Times New Roman" panose="02020603050405020304" pitchFamily="18" charset="0"/>
              <a:ea typeface="Times New Roman" panose="02020603050405020304" pitchFamily="18" charset="0"/>
            </a:endParaRPr>
          </a:p>
          <a:p>
            <a:pPr marL="228600" indent="0">
              <a:lnSpc>
                <a:spcPct val="115000"/>
              </a:lnSpc>
              <a:buNone/>
            </a:pP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Introduce your area of focus. Explain why you have chosen this area. Why is it important?</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Summarize the one key educational/pedagogical aspect that your presentation will focus on and explain your reasoning</a:t>
            </a:r>
          </a:p>
          <a:p>
            <a:pPr marL="342900" lvl="0" indent="-342900">
              <a:lnSpc>
                <a:spcPct val="107000"/>
              </a:lnSpc>
              <a:spcAft>
                <a:spcPts val="8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Provide the context for your best practice examples (minimum of 3)</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Analyse each best practice example and link to relevant policy, theoretical frameworks, professional responsibilities, standards and values as appropriate</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Conclusion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mj-lt"/>
              <a:buAutoNum type="arabicPeriod"/>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Reference list</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mj-lt"/>
              <a:buAutoNum type="arabicPeriod"/>
            </a:pPr>
            <a:endParaRPr lang="en-GB" dirty="0"/>
          </a:p>
        </p:txBody>
      </p:sp>
      <p:pic>
        <p:nvPicPr>
          <p:cNvPr id="5" name="Picture 4" descr="A picture containing text, clipart&#10;&#10;Description automatically generated">
            <a:extLst>
              <a:ext uri="{FF2B5EF4-FFF2-40B4-BE49-F238E27FC236}">
                <a16:creationId xmlns:a16="http://schemas.microsoft.com/office/drawing/2014/main" id="{98752B9E-9413-72A4-8DB7-5E36766DA2A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7249761" y="352031"/>
            <a:ext cx="727311" cy="843681"/>
          </a:xfrm>
          <a:prstGeom prst="rect">
            <a:avLst/>
          </a:prstGeom>
        </p:spPr>
      </p:pic>
    </p:spTree>
    <p:extLst>
      <p:ext uri="{BB962C8B-B14F-4D97-AF65-F5344CB8AC3E}">
        <p14:creationId xmlns:p14="http://schemas.microsoft.com/office/powerpoint/2010/main" val="368772737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79DD4C-55AA-3C95-BC22-A17EA1035299}"/>
              </a:ext>
            </a:extLst>
          </p:cNvPr>
          <p:cNvSpPr>
            <a:spLocks noGrp="1"/>
          </p:cNvSpPr>
          <p:nvPr>
            <p:ph sz="half" idx="1"/>
          </p:nvPr>
        </p:nvSpPr>
        <p:spPr/>
        <p:txBody>
          <a:bodyPr>
            <a:normAutofit lnSpcReduction="10000"/>
          </a:bodyPr>
          <a:lstStyle/>
          <a:p>
            <a:r>
              <a:rPr lang="en-GB" sz="1600" dirty="0">
                <a:solidFill>
                  <a:schemeClr val="bg1"/>
                </a:solidFill>
                <a:hlinkClick r:id="rId2">
                  <a:extLst>
                    <a:ext uri="{A12FA001-AC4F-418D-AE19-62706E023703}">
                      <ahyp:hlinkClr xmlns:ahyp="http://schemas.microsoft.com/office/drawing/2018/hyperlinkcolor" val="tx"/>
                    </a:ext>
                  </a:extLst>
                </a:hlinkClick>
              </a:rPr>
              <a:t>https://www.estyn.llyw.cymru/adnoddau-gwella/taith-gwricwlaidd-bwrpasol-a-chydweithredol/</a:t>
            </a:r>
            <a:endParaRPr lang="en-GB" sz="1600" dirty="0">
              <a:solidFill>
                <a:schemeClr val="bg1"/>
              </a:solidFill>
              <a:hlinkClick r:id="rId3">
                <a:extLst>
                  <a:ext uri="{A12FA001-AC4F-418D-AE19-62706E023703}">
                    <ahyp:hlinkClr xmlns:ahyp="http://schemas.microsoft.com/office/drawing/2018/hyperlinkcolor" val="tx"/>
                  </a:ext>
                </a:extLst>
              </a:hlinkClick>
            </a:endParaRPr>
          </a:p>
          <a:p>
            <a:endParaRPr lang="en-GB" sz="1600" dirty="0">
              <a:solidFill>
                <a:srgbClr val="0000FF"/>
              </a:solidFill>
              <a:hlinkClick r:id="rId3">
                <a:extLst>
                  <a:ext uri="{A12FA001-AC4F-418D-AE19-62706E023703}">
                    <ahyp:hlinkClr xmlns:ahyp="http://schemas.microsoft.com/office/drawing/2018/hyperlinkcolor" val="tx"/>
                  </a:ext>
                </a:extLst>
              </a:hlinkClick>
            </a:endParaRPr>
          </a:p>
          <a:p>
            <a:r>
              <a:rPr lang="en-GB" sz="1600" dirty="0">
                <a:solidFill>
                  <a:schemeClr val="bg1"/>
                </a:solidFill>
                <a:hlinkClick r:id="rId3">
                  <a:extLst>
                    <a:ext uri="{A12FA001-AC4F-418D-AE19-62706E023703}">
                      <ahyp:hlinkClr xmlns:ahyp="http://schemas.microsoft.com/office/drawing/2018/hyperlinkcolor" val="tx"/>
                    </a:ext>
                  </a:extLst>
                </a:hlinkClick>
              </a:rPr>
              <a:t>https://www.estyn.llyw.cymru/adnoddau-gwella/cynllunio-ar-gyfer-y-cwricwlwm-i-gymru/</a:t>
            </a:r>
            <a:r>
              <a:rPr lang="en-GB" sz="1600" dirty="0">
                <a:solidFill>
                  <a:schemeClr val="bg1"/>
                </a:solidFill>
              </a:rPr>
              <a:t> </a:t>
            </a:r>
          </a:p>
          <a:p>
            <a:endParaRPr lang="en-GB" sz="1600" dirty="0">
              <a:solidFill>
                <a:schemeClr val="bg1"/>
              </a:solidFill>
            </a:endParaRPr>
          </a:p>
          <a:p>
            <a:r>
              <a:rPr lang="en-GB" sz="1600" dirty="0">
                <a:solidFill>
                  <a:schemeClr val="bg1"/>
                </a:solidFill>
                <a:hlinkClick r:id="rId4">
                  <a:extLst>
                    <a:ext uri="{A12FA001-AC4F-418D-AE19-62706E023703}">
                      <ahyp:hlinkClr xmlns:ahyp="http://schemas.microsoft.com/office/drawing/2018/hyperlinkcolor" val="tx"/>
                    </a:ext>
                  </a:extLst>
                </a:hlinkClick>
              </a:rPr>
              <a:t>https://www.estyn.llyw.cymru/adnoddau-gwella/datblygu-cwricwlwm-cyfoethog-ac-addysgu-effeithiol-syn-diwallu-anghenion-yr-holl-ddysgwyr-ac-yn-hyrwyddo-agweddau-cryf-at-ddysgus-and-promotes-strong-attitudes-to-learning/</a:t>
            </a:r>
            <a:r>
              <a:rPr lang="en-GB" sz="1600" dirty="0">
                <a:solidFill>
                  <a:schemeClr val="bg1"/>
                </a:solidFill>
              </a:rPr>
              <a:t> </a:t>
            </a:r>
          </a:p>
          <a:p>
            <a:pPr marL="0" indent="0">
              <a:buNone/>
            </a:pPr>
            <a:endParaRPr lang="en-GB" sz="1600" dirty="0">
              <a:solidFill>
                <a:schemeClr val="bg1"/>
              </a:solidFill>
            </a:endParaRPr>
          </a:p>
          <a:p>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Dadansoddwch</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un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astudiaeth</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achos</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arfer</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gorau</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sy'n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cysylltu</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â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fframweith</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iau</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damcaniaethol</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a:t>
            </a:r>
            <a:endParaRPr lang="en-GB" sz="1600" dirty="0">
              <a:solidFill>
                <a:schemeClr val="bg1"/>
              </a:solidFill>
            </a:endParaRPr>
          </a:p>
        </p:txBody>
      </p:sp>
      <p:sp>
        <p:nvSpPr>
          <p:cNvPr id="4" name="Content Placeholder 3">
            <a:extLst>
              <a:ext uri="{FF2B5EF4-FFF2-40B4-BE49-F238E27FC236}">
                <a16:creationId xmlns:a16="http://schemas.microsoft.com/office/drawing/2014/main" id="{0BEB808F-AD06-2058-2273-D913F9AD109A}"/>
              </a:ext>
            </a:extLst>
          </p:cNvPr>
          <p:cNvSpPr>
            <a:spLocks noGrp="1"/>
          </p:cNvSpPr>
          <p:nvPr>
            <p:ph sz="half" idx="2"/>
          </p:nvPr>
        </p:nvSpPr>
        <p:spPr/>
        <p:txBody>
          <a:bodyPr>
            <a:normAutofit lnSpcReduction="10000"/>
          </a:bodyPr>
          <a:lstStyle/>
          <a:p>
            <a:r>
              <a:rPr lang="en-GB" sz="1600" dirty="0">
                <a:solidFill>
                  <a:schemeClr val="bg1"/>
                </a:solidFill>
                <a:hlinkClick r:id="rId5">
                  <a:extLst>
                    <a:ext uri="{A12FA001-AC4F-418D-AE19-62706E023703}">
                      <ahyp:hlinkClr xmlns:ahyp="http://schemas.microsoft.com/office/drawing/2018/hyperlinkcolor" val="tx"/>
                    </a:ext>
                  </a:extLst>
                </a:hlinkClick>
              </a:rPr>
              <a:t>https://estyn.gov.wales/improvement-resources/a-bespoke-and-collaborative-curriculum-journey/</a:t>
            </a:r>
            <a:endParaRPr lang="en-GB" sz="1600" dirty="0">
              <a:solidFill>
                <a:schemeClr val="bg1"/>
              </a:solidFill>
            </a:endParaRPr>
          </a:p>
          <a:p>
            <a:pPr marL="0" indent="0">
              <a:buNone/>
            </a:pPr>
            <a:endParaRPr lang="en-GB" sz="1600" dirty="0">
              <a:solidFill>
                <a:schemeClr val="bg1"/>
              </a:solidFill>
            </a:endParaRPr>
          </a:p>
          <a:p>
            <a:r>
              <a:rPr lang="en-GB" sz="1600" dirty="0">
                <a:solidFill>
                  <a:schemeClr val="bg1"/>
                </a:solidFill>
                <a:hlinkClick r:id="rId6">
                  <a:extLst>
                    <a:ext uri="{A12FA001-AC4F-418D-AE19-62706E023703}">
                      <ahyp:hlinkClr xmlns:ahyp="http://schemas.microsoft.com/office/drawing/2018/hyperlinkcolor" val="tx"/>
                    </a:ext>
                  </a:extLst>
                </a:hlinkClick>
              </a:rPr>
              <a:t>https://estyn.gov.wales/improvement-resources/planning-for-the-curriculum-for-wales/</a:t>
            </a:r>
            <a:endParaRPr lang="en-GB" sz="1600" dirty="0">
              <a:solidFill>
                <a:schemeClr val="bg1"/>
              </a:solidFill>
            </a:endParaRPr>
          </a:p>
          <a:p>
            <a:pPr marL="0" indent="0">
              <a:buNone/>
            </a:pPr>
            <a:endParaRPr lang="en-GB" sz="1600" dirty="0">
              <a:solidFill>
                <a:schemeClr val="bg1"/>
              </a:solidFill>
            </a:endParaRPr>
          </a:p>
          <a:p>
            <a:r>
              <a:rPr lang="en-GB" sz="1600" dirty="0">
                <a:solidFill>
                  <a:schemeClr val="bg1"/>
                </a:solidFill>
                <a:hlinkClick r:id="rId7">
                  <a:extLst>
                    <a:ext uri="{A12FA001-AC4F-418D-AE19-62706E023703}">
                      <ahyp:hlinkClr xmlns:ahyp="http://schemas.microsoft.com/office/drawing/2018/hyperlinkcolor" val="tx"/>
                    </a:ext>
                  </a:extLst>
                </a:hlinkClick>
              </a:rPr>
              <a:t>https://estyn.gov.wales/improvement-resources/developing-a-rich-curriculum-and-effective-teaching-that-meets-the-needs-of-all-learners-and-promotes-strong-attitudes-to-learning/</a:t>
            </a:r>
            <a:r>
              <a:rPr lang="en-GB" sz="1600" dirty="0">
                <a:solidFill>
                  <a:schemeClr val="bg1"/>
                </a:solidFill>
              </a:rPr>
              <a:t> </a:t>
            </a:r>
          </a:p>
          <a:p>
            <a:pPr marL="0" indent="0">
              <a:buNone/>
            </a:pPr>
            <a:endParaRPr lang="en-GB" sz="1600" dirty="0">
              <a:solidFill>
                <a:schemeClr val="bg1"/>
              </a:solidFill>
            </a:endParaRPr>
          </a:p>
          <a:p>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Analyse one best practice example and link to relevant theoretical framework(s).</a:t>
            </a:r>
            <a:endParaRPr lang="en-GB" sz="1600" dirty="0">
              <a:solidFill>
                <a:schemeClr val="bg1"/>
              </a:solidFill>
            </a:endParaRPr>
          </a:p>
        </p:txBody>
      </p:sp>
      <p:sp>
        <p:nvSpPr>
          <p:cNvPr id="5" name="Rectangle 1">
            <a:extLst>
              <a:ext uri="{FF2B5EF4-FFF2-40B4-BE49-F238E27FC236}">
                <a16:creationId xmlns:a16="http://schemas.microsoft.com/office/drawing/2014/main" id="{AEC00263-0903-A0F4-BC32-65FA1156367E}"/>
              </a:ext>
            </a:extLst>
          </p:cNvPr>
          <p:cNvSpPr>
            <a:spLocks noGrp="1" noChangeArrowheads="1"/>
          </p:cNvSpPr>
          <p:nvPr>
            <p:ph type="title"/>
          </p:nvPr>
        </p:nvSpPr>
        <p:spPr bwMode="auto">
          <a:xfrm>
            <a:off x="457200" y="284765"/>
            <a:ext cx="7817396" cy="112274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lang="cy-GB" altLang="en-US" sz="3200" dirty="0">
                <a:solidFill>
                  <a:srgbClr val="1F1F1F"/>
                </a:solidFill>
                <a:latin typeface="Arial Unicode MS"/>
                <a:ea typeface="inherit"/>
              </a:rPr>
              <a:t>Tasg / </a:t>
            </a:r>
            <a:r>
              <a:rPr lang="cy-GB" altLang="en-US" sz="3200" dirty="0" err="1">
                <a:solidFill>
                  <a:srgbClr val="1F1F1F"/>
                </a:solidFill>
                <a:latin typeface="Arial Unicode MS"/>
                <a:ea typeface="inherit"/>
              </a:rPr>
              <a:t>Task</a:t>
            </a:r>
            <a:br>
              <a:rPr lang="cy-GB" altLang="en-US" sz="2100" dirty="0">
                <a:solidFill>
                  <a:srgbClr val="1F1F1F"/>
                </a:solidFill>
                <a:latin typeface="Arial Unicode MS"/>
                <a:ea typeface="inherit"/>
              </a:rPr>
            </a:br>
            <a:br>
              <a:rPr lang="cy-GB" altLang="en-US" sz="2100" dirty="0">
                <a:solidFill>
                  <a:srgbClr val="1F1F1F"/>
                </a:solidFill>
                <a:latin typeface="Arial Unicode MS"/>
                <a:ea typeface="inherit"/>
              </a:rPr>
            </a:br>
            <a:r>
              <a:rPr lang="cy-GB" altLang="en-US" sz="2100" dirty="0">
                <a:solidFill>
                  <a:srgbClr val="1F1F1F"/>
                </a:solidFill>
                <a:latin typeface="Arial Unicode MS"/>
                <a:ea typeface="inherit"/>
              </a:rPr>
              <a:t>E</a:t>
            </a:r>
            <a:r>
              <a:rPr kumimoji="0" lang="cy-GB" altLang="en-US" sz="2100" b="0" i="0" u="none" strike="noStrike" cap="none" normalizeH="0" baseline="0" dirty="0">
                <a:ln>
                  <a:noFill/>
                </a:ln>
                <a:solidFill>
                  <a:srgbClr val="1F1F1F"/>
                </a:solidFill>
                <a:effectLst/>
                <a:latin typeface="Arial Unicode MS"/>
                <a:ea typeface="inherit"/>
              </a:rPr>
              <a:t>nghraifft: Cwricwlwm i Gymru / </a:t>
            </a:r>
            <a:r>
              <a:rPr kumimoji="0" lang="cy-GB" altLang="en-US" sz="2100" b="0" i="0" u="none" strike="noStrike" cap="none" normalizeH="0" baseline="0" dirty="0" err="1">
                <a:ln>
                  <a:noFill/>
                </a:ln>
                <a:solidFill>
                  <a:srgbClr val="1F1F1F"/>
                </a:solidFill>
                <a:effectLst/>
                <a:latin typeface="Arial Unicode MS"/>
                <a:ea typeface="inherit"/>
              </a:rPr>
              <a:t>Example</a:t>
            </a:r>
            <a:r>
              <a:rPr kumimoji="0" lang="cy-GB" altLang="en-US" sz="2100" b="0" i="0" u="none" strike="noStrike" cap="none" normalizeH="0" baseline="0" dirty="0">
                <a:ln>
                  <a:noFill/>
                </a:ln>
                <a:solidFill>
                  <a:srgbClr val="1F1F1F"/>
                </a:solidFill>
                <a:effectLst/>
                <a:latin typeface="Arial Unicode MS"/>
                <a:ea typeface="inherit"/>
              </a:rPr>
              <a:t>: </a:t>
            </a:r>
            <a:r>
              <a:rPr kumimoji="0" lang="cy-GB" altLang="en-US" sz="2100" b="0" i="0" u="none" strike="noStrike" cap="none" normalizeH="0" baseline="0" dirty="0" err="1">
                <a:ln>
                  <a:noFill/>
                </a:ln>
                <a:solidFill>
                  <a:srgbClr val="1F1F1F"/>
                </a:solidFill>
                <a:effectLst/>
                <a:latin typeface="Arial Unicode MS"/>
                <a:ea typeface="inherit"/>
              </a:rPr>
              <a:t>Curriculum</a:t>
            </a:r>
            <a:r>
              <a:rPr kumimoji="0" lang="cy-GB" altLang="en-US" sz="2100" b="0" i="0" u="none" strike="noStrike" cap="none" normalizeH="0" baseline="0" dirty="0">
                <a:ln>
                  <a:noFill/>
                </a:ln>
                <a:solidFill>
                  <a:srgbClr val="1F1F1F"/>
                </a:solidFill>
                <a:effectLst/>
                <a:latin typeface="Arial Unicode MS"/>
                <a:ea typeface="inherit"/>
              </a:rPr>
              <a:t> </a:t>
            </a:r>
            <a:r>
              <a:rPr kumimoji="0" lang="cy-GB" altLang="en-US" sz="2100" b="0" i="0" u="none" strike="noStrike" cap="none" normalizeH="0" baseline="0" dirty="0" err="1">
                <a:ln>
                  <a:noFill/>
                </a:ln>
                <a:solidFill>
                  <a:srgbClr val="1F1F1F"/>
                </a:solidFill>
                <a:effectLst/>
                <a:latin typeface="Arial Unicode MS"/>
                <a:ea typeface="inherit"/>
              </a:rPr>
              <a:t>for</a:t>
            </a:r>
            <a:r>
              <a:rPr kumimoji="0" lang="cy-GB" altLang="en-US" sz="2100" b="0" i="0" u="none" strike="noStrike" cap="none" normalizeH="0" baseline="0" dirty="0">
                <a:ln>
                  <a:noFill/>
                </a:ln>
                <a:solidFill>
                  <a:srgbClr val="1F1F1F"/>
                </a:solidFill>
                <a:effectLst/>
                <a:latin typeface="Arial Unicode MS"/>
                <a:ea typeface="inherit"/>
              </a:rPr>
              <a:t> Wales   </a:t>
            </a:r>
            <a:r>
              <a:rPr kumimoji="0" lang="cy-GB" altLang="en-US" sz="4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35133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1806"/>
            <a:ext cx="8229600" cy="1143000"/>
          </a:xfrm>
        </p:spPr>
        <p:txBody>
          <a:bodyPr>
            <a:normAutofit fontScale="90000"/>
          </a:bodyPr>
          <a:lstStyle/>
          <a:p>
            <a:r>
              <a:rPr lang="en-GB" sz="3600" dirty="0" err="1">
                <a:solidFill>
                  <a:schemeClr val="bg1"/>
                </a:solidFill>
              </a:rPr>
              <a:t>Tasg</a:t>
            </a:r>
            <a:r>
              <a:rPr lang="en-GB" sz="3600" dirty="0">
                <a:solidFill>
                  <a:schemeClr val="bg1"/>
                </a:solidFill>
              </a:rPr>
              <a:t> </a:t>
            </a:r>
            <a:r>
              <a:rPr lang="en-GB" sz="3600" dirty="0" err="1">
                <a:solidFill>
                  <a:schemeClr val="bg1"/>
                </a:solidFill>
              </a:rPr>
              <a:t>Grŵp</a:t>
            </a:r>
            <a:r>
              <a:rPr lang="en-GB" sz="3600" dirty="0">
                <a:solidFill>
                  <a:schemeClr val="bg1"/>
                </a:solidFill>
              </a:rPr>
              <a:t>: Ail-</a:t>
            </a:r>
            <a:r>
              <a:rPr lang="en-GB" sz="3600" dirty="0" err="1">
                <a:solidFill>
                  <a:schemeClr val="bg1"/>
                </a:solidFill>
              </a:rPr>
              <a:t>ymweld</a:t>
            </a:r>
            <a:r>
              <a:rPr lang="en-GB" sz="3600" dirty="0">
                <a:solidFill>
                  <a:schemeClr val="bg1"/>
                </a:solidFill>
              </a:rPr>
              <a:t> â </a:t>
            </a:r>
            <a:r>
              <a:rPr lang="en-GB" sz="3600" dirty="0" err="1">
                <a:solidFill>
                  <a:schemeClr val="bg1"/>
                </a:solidFill>
              </a:rPr>
              <a:t>Damcaniaethau</a:t>
            </a:r>
            <a:r>
              <a:rPr lang="en-GB" sz="3600" dirty="0">
                <a:solidFill>
                  <a:schemeClr val="bg1"/>
                </a:solidFill>
              </a:rPr>
              <a:t> </a:t>
            </a:r>
            <a:r>
              <a:rPr lang="en-GB" sz="3600" dirty="0" err="1">
                <a:solidFill>
                  <a:schemeClr val="bg1"/>
                </a:solidFill>
              </a:rPr>
              <a:t>Dysgu</a:t>
            </a:r>
            <a:r>
              <a:rPr lang="en-GB" sz="3600" dirty="0">
                <a:solidFill>
                  <a:schemeClr val="bg1"/>
                </a:solidFill>
              </a:rPr>
              <a:t> </a:t>
            </a:r>
            <a:br>
              <a:rPr lang="en-GB" sz="3600" dirty="0">
                <a:solidFill>
                  <a:schemeClr val="bg1"/>
                </a:solidFill>
              </a:rPr>
            </a:br>
            <a:r>
              <a:rPr lang="en-GB" sz="3600" dirty="0">
                <a:solidFill>
                  <a:schemeClr val="bg1"/>
                </a:solidFill>
              </a:rPr>
              <a:t>Group Task: Learning Theory Revisited</a:t>
            </a:r>
            <a:br>
              <a:rPr lang="en-GB" dirty="0">
                <a:solidFill>
                  <a:schemeClr val="bg1"/>
                </a:solidFill>
              </a:rPr>
            </a:br>
            <a:endParaRPr lang="en-GB" dirty="0">
              <a:solidFill>
                <a:schemeClr val="bg1"/>
              </a:solidFill>
            </a:endParaRPr>
          </a:p>
        </p:txBody>
      </p:sp>
      <p:pic>
        <p:nvPicPr>
          <p:cNvPr id="12" name="Picture 11" descr="Background pattern&#10;&#10;Description automatically generated">
            <a:extLst>
              <a:ext uri="{FF2B5EF4-FFF2-40B4-BE49-F238E27FC236}">
                <a16:creationId xmlns:a16="http://schemas.microsoft.com/office/drawing/2014/main" id="{F9617997-04A4-442E-80CB-A81020B6DC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7584" y="1493324"/>
            <a:ext cx="7920880" cy="4763779"/>
          </a:xfrm>
          <a:prstGeom prst="rect">
            <a:avLst/>
          </a:prstGeom>
        </p:spPr>
      </p:pic>
      <p:sp>
        <p:nvSpPr>
          <p:cNvPr id="13" name="TextBox 12">
            <a:extLst>
              <a:ext uri="{FF2B5EF4-FFF2-40B4-BE49-F238E27FC236}">
                <a16:creationId xmlns:a16="http://schemas.microsoft.com/office/drawing/2014/main" id="{6E923762-FCFA-464A-BD26-6677F769C332}"/>
              </a:ext>
            </a:extLst>
          </p:cNvPr>
          <p:cNvSpPr txBox="1"/>
          <p:nvPr/>
        </p:nvSpPr>
        <p:spPr>
          <a:xfrm>
            <a:off x="3923928" y="3573016"/>
            <a:ext cx="2088232" cy="584775"/>
          </a:xfrm>
          <a:prstGeom prst="rect">
            <a:avLst/>
          </a:prstGeom>
          <a:noFill/>
        </p:spPr>
        <p:txBody>
          <a:bodyPr wrap="square" rtlCol="0">
            <a:spAutoFit/>
          </a:bodyPr>
          <a:lstStyle/>
          <a:p>
            <a:r>
              <a:rPr lang="en-GB" sz="1600" dirty="0" err="1"/>
              <a:t>Damcaniaeth</a:t>
            </a:r>
            <a:r>
              <a:rPr lang="en-GB" sz="1600" dirty="0"/>
              <a:t> </a:t>
            </a:r>
            <a:r>
              <a:rPr lang="en-GB" sz="1600" dirty="0" err="1"/>
              <a:t>Dysgu</a:t>
            </a:r>
            <a:r>
              <a:rPr lang="en-GB" sz="1600" dirty="0"/>
              <a:t>/ Learning Theory</a:t>
            </a:r>
          </a:p>
        </p:txBody>
      </p:sp>
      <p:sp>
        <p:nvSpPr>
          <p:cNvPr id="14" name="TextBox 13">
            <a:extLst>
              <a:ext uri="{FF2B5EF4-FFF2-40B4-BE49-F238E27FC236}">
                <a16:creationId xmlns:a16="http://schemas.microsoft.com/office/drawing/2014/main" id="{EFDBD02A-1912-4133-A16E-55D48911C7D8}"/>
              </a:ext>
            </a:extLst>
          </p:cNvPr>
          <p:cNvSpPr txBox="1"/>
          <p:nvPr/>
        </p:nvSpPr>
        <p:spPr>
          <a:xfrm>
            <a:off x="2627784" y="2780928"/>
            <a:ext cx="1008112" cy="369332"/>
          </a:xfrm>
          <a:prstGeom prst="rect">
            <a:avLst/>
          </a:prstGeom>
          <a:noFill/>
        </p:spPr>
        <p:txBody>
          <a:bodyPr wrap="square" rtlCol="0">
            <a:spAutoFit/>
          </a:bodyPr>
          <a:lstStyle/>
          <a:p>
            <a:r>
              <a:rPr lang="en-GB" dirty="0"/>
              <a:t>Piaget</a:t>
            </a:r>
          </a:p>
        </p:txBody>
      </p:sp>
      <p:sp>
        <p:nvSpPr>
          <p:cNvPr id="15" name="TextBox 14">
            <a:extLst>
              <a:ext uri="{FF2B5EF4-FFF2-40B4-BE49-F238E27FC236}">
                <a16:creationId xmlns:a16="http://schemas.microsoft.com/office/drawing/2014/main" id="{05070116-3F52-42B4-A5CD-436221642F49}"/>
              </a:ext>
            </a:extLst>
          </p:cNvPr>
          <p:cNvSpPr txBox="1"/>
          <p:nvPr/>
        </p:nvSpPr>
        <p:spPr>
          <a:xfrm>
            <a:off x="6012160" y="2780928"/>
            <a:ext cx="1017715" cy="369332"/>
          </a:xfrm>
          <a:prstGeom prst="rect">
            <a:avLst/>
          </a:prstGeom>
          <a:noFill/>
        </p:spPr>
        <p:txBody>
          <a:bodyPr wrap="none" rtlCol="0">
            <a:spAutoFit/>
          </a:bodyPr>
          <a:lstStyle/>
          <a:p>
            <a:r>
              <a:rPr lang="en-GB" dirty="0"/>
              <a:t>Vygotsky</a:t>
            </a:r>
          </a:p>
        </p:txBody>
      </p:sp>
      <p:sp>
        <p:nvSpPr>
          <p:cNvPr id="16" name="TextBox 15">
            <a:extLst>
              <a:ext uri="{FF2B5EF4-FFF2-40B4-BE49-F238E27FC236}">
                <a16:creationId xmlns:a16="http://schemas.microsoft.com/office/drawing/2014/main" id="{E6240468-88F6-4A08-B5E0-30B252FCDE04}"/>
              </a:ext>
            </a:extLst>
          </p:cNvPr>
          <p:cNvSpPr txBox="1"/>
          <p:nvPr/>
        </p:nvSpPr>
        <p:spPr>
          <a:xfrm>
            <a:off x="2843808" y="4266483"/>
            <a:ext cx="792088" cy="523220"/>
          </a:xfrm>
          <a:prstGeom prst="rect">
            <a:avLst/>
          </a:prstGeom>
          <a:noFill/>
        </p:spPr>
        <p:txBody>
          <a:bodyPr wrap="square" rtlCol="0">
            <a:spAutoFit/>
          </a:bodyPr>
          <a:lstStyle/>
          <a:p>
            <a:r>
              <a:rPr lang="en-GB" sz="2800" dirty="0"/>
              <a:t>?</a:t>
            </a:r>
          </a:p>
        </p:txBody>
      </p:sp>
      <p:sp>
        <p:nvSpPr>
          <p:cNvPr id="18" name="TextBox 17">
            <a:extLst>
              <a:ext uri="{FF2B5EF4-FFF2-40B4-BE49-F238E27FC236}">
                <a16:creationId xmlns:a16="http://schemas.microsoft.com/office/drawing/2014/main" id="{95D1F25B-F256-4449-A17A-3F65E24E9BCB}"/>
              </a:ext>
            </a:extLst>
          </p:cNvPr>
          <p:cNvSpPr txBox="1"/>
          <p:nvPr/>
        </p:nvSpPr>
        <p:spPr>
          <a:xfrm>
            <a:off x="6444208" y="4280752"/>
            <a:ext cx="792088" cy="523220"/>
          </a:xfrm>
          <a:prstGeom prst="rect">
            <a:avLst/>
          </a:prstGeom>
          <a:noFill/>
        </p:spPr>
        <p:txBody>
          <a:bodyPr wrap="square" rtlCol="0">
            <a:spAutoFit/>
          </a:bodyPr>
          <a:lstStyle/>
          <a:p>
            <a:r>
              <a:rPr lang="en-GB" sz="2800" dirty="0"/>
              <a:t>?</a:t>
            </a:r>
          </a:p>
        </p:txBody>
      </p:sp>
      <p:pic>
        <p:nvPicPr>
          <p:cNvPr id="3" name="Picture 2" descr="A picture containing text&#10;&#10;Description automatically generated">
            <a:extLst>
              <a:ext uri="{FF2B5EF4-FFF2-40B4-BE49-F238E27FC236}">
                <a16:creationId xmlns:a16="http://schemas.microsoft.com/office/drawing/2014/main" id="{82584614-19A5-A774-2DCD-B0E98F30B2F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995936" y="5076665"/>
            <a:ext cx="2087724" cy="1391816"/>
          </a:xfrm>
          <a:prstGeom prst="rect">
            <a:avLst/>
          </a:prstGeom>
        </p:spPr>
      </p:pic>
    </p:spTree>
    <p:extLst>
      <p:ext uri="{BB962C8B-B14F-4D97-AF65-F5344CB8AC3E}">
        <p14:creationId xmlns:p14="http://schemas.microsoft.com/office/powerpoint/2010/main" val="136376230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6E22C-1EA4-438E-B034-98CCE3022BB1}"/>
              </a:ext>
            </a:extLst>
          </p:cNvPr>
          <p:cNvSpPr>
            <a:spLocks noGrp="1"/>
          </p:cNvSpPr>
          <p:nvPr>
            <p:ph type="title"/>
          </p:nvPr>
        </p:nvSpPr>
        <p:spPr/>
        <p:txBody>
          <a:bodyPr>
            <a:noAutofit/>
          </a:bodyPr>
          <a:lstStyle/>
          <a:p>
            <a:r>
              <a:rPr lang="en-GB" sz="2800" dirty="0" err="1">
                <a:solidFill>
                  <a:schemeClr val="bg1"/>
                </a:solidFill>
              </a:rPr>
              <a:t>Nawr</a:t>
            </a:r>
            <a:r>
              <a:rPr lang="en-GB" sz="2800" dirty="0">
                <a:solidFill>
                  <a:schemeClr val="bg1"/>
                </a:solidFill>
              </a:rPr>
              <a:t> </a:t>
            </a:r>
            <a:r>
              <a:rPr lang="en-GB" sz="2800" dirty="0" err="1">
                <a:solidFill>
                  <a:schemeClr val="bg1"/>
                </a:solidFill>
              </a:rPr>
              <a:t>categoreiddiwch</a:t>
            </a:r>
            <a:r>
              <a:rPr lang="en-GB" sz="2800" dirty="0">
                <a:solidFill>
                  <a:schemeClr val="bg1"/>
                </a:solidFill>
              </a:rPr>
              <a:t> </a:t>
            </a:r>
            <a:r>
              <a:rPr lang="en-GB" sz="2800" dirty="0" err="1">
                <a:solidFill>
                  <a:schemeClr val="bg1"/>
                </a:solidFill>
              </a:rPr>
              <a:t>eich</a:t>
            </a:r>
            <a:r>
              <a:rPr lang="en-GB" sz="2800" dirty="0">
                <a:solidFill>
                  <a:schemeClr val="bg1"/>
                </a:solidFill>
              </a:rPr>
              <a:t> </a:t>
            </a:r>
            <a:r>
              <a:rPr lang="en-GB" sz="2800" dirty="0" err="1">
                <a:solidFill>
                  <a:schemeClr val="bg1"/>
                </a:solidFill>
              </a:rPr>
              <a:t>damcaniaethwyr</a:t>
            </a:r>
            <a:r>
              <a:rPr lang="en-GB" sz="2800" dirty="0">
                <a:solidFill>
                  <a:schemeClr val="bg1"/>
                </a:solidFill>
              </a:rPr>
              <a:t> </a:t>
            </a:r>
            <a:br>
              <a:rPr lang="en-GB" sz="2800" dirty="0">
                <a:solidFill>
                  <a:schemeClr val="bg1"/>
                </a:solidFill>
              </a:rPr>
            </a:br>
            <a:r>
              <a:rPr lang="en-GB" sz="2800" dirty="0">
                <a:solidFill>
                  <a:schemeClr val="bg1"/>
                </a:solidFill>
              </a:rPr>
              <a:t>Now categorise your theorists</a:t>
            </a:r>
          </a:p>
        </p:txBody>
      </p:sp>
      <p:pic>
        <p:nvPicPr>
          <p:cNvPr id="7" name="Picture 6" descr="Graphical user interface, text, application&#10;&#10;Description automatically generated">
            <a:extLst>
              <a:ext uri="{FF2B5EF4-FFF2-40B4-BE49-F238E27FC236}">
                <a16:creationId xmlns:a16="http://schemas.microsoft.com/office/drawing/2014/main" id="{92ECE4ED-C4BB-43FD-811A-4BDC3256AE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7443" y="1768877"/>
            <a:ext cx="5686425" cy="3381375"/>
          </a:xfrm>
          <a:prstGeom prst="rect">
            <a:avLst/>
          </a:prstGeom>
        </p:spPr>
      </p:pic>
      <p:sp>
        <p:nvSpPr>
          <p:cNvPr id="8" name="TextBox 7">
            <a:extLst>
              <a:ext uri="{FF2B5EF4-FFF2-40B4-BE49-F238E27FC236}">
                <a16:creationId xmlns:a16="http://schemas.microsoft.com/office/drawing/2014/main" id="{914357FC-5D08-4534-AD4B-C4732747026C}"/>
              </a:ext>
            </a:extLst>
          </p:cNvPr>
          <p:cNvSpPr txBox="1"/>
          <p:nvPr/>
        </p:nvSpPr>
        <p:spPr>
          <a:xfrm>
            <a:off x="827584" y="2210520"/>
            <a:ext cx="2002762" cy="369332"/>
          </a:xfrm>
          <a:prstGeom prst="rect">
            <a:avLst/>
          </a:prstGeom>
          <a:solidFill>
            <a:schemeClr val="bg1"/>
          </a:solidFill>
        </p:spPr>
        <p:txBody>
          <a:bodyPr wrap="square" rtlCol="0">
            <a:spAutoFit/>
          </a:bodyPr>
          <a:lstStyle/>
          <a:p>
            <a:r>
              <a:rPr lang="en-GB" b="1" dirty="0"/>
              <a:t>YMDDYGIA</a:t>
            </a:r>
            <a:r>
              <a:rPr lang="en-GB" b="1" i="1" dirty="0"/>
              <a:t>DA</a:t>
            </a:r>
            <a:r>
              <a:rPr lang="en-GB" b="1" dirty="0"/>
              <a:t>ETH</a:t>
            </a:r>
          </a:p>
        </p:txBody>
      </p:sp>
      <p:sp>
        <p:nvSpPr>
          <p:cNvPr id="9" name="TextBox 8">
            <a:extLst>
              <a:ext uri="{FF2B5EF4-FFF2-40B4-BE49-F238E27FC236}">
                <a16:creationId xmlns:a16="http://schemas.microsoft.com/office/drawing/2014/main" id="{BC209163-50A6-4176-9AB6-E40D916D2B9D}"/>
              </a:ext>
            </a:extLst>
          </p:cNvPr>
          <p:cNvSpPr txBox="1"/>
          <p:nvPr/>
        </p:nvSpPr>
        <p:spPr>
          <a:xfrm>
            <a:off x="900856" y="3274898"/>
            <a:ext cx="2002762" cy="369332"/>
          </a:xfrm>
          <a:prstGeom prst="rect">
            <a:avLst/>
          </a:prstGeom>
          <a:solidFill>
            <a:schemeClr val="bg1"/>
          </a:solidFill>
        </p:spPr>
        <p:txBody>
          <a:bodyPr wrap="square" rtlCol="0">
            <a:spAutoFit/>
          </a:bodyPr>
          <a:lstStyle/>
          <a:p>
            <a:r>
              <a:rPr lang="en-GB" b="1" dirty="0"/>
              <a:t>GWYBYDDIAETH</a:t>
            </a:r>
          </a:p>
        </p:txBody>
      </p:sp>
      <p:sp>
        <p:nvSpPr>
          <p:cNvPr id="10" name="TextBox 9">
            <a:extLst>
              <a:ext uri="{FF2B5EF4-FFF2-40B4-BE49-F238E27FC236}">
                <a16:creationId xmlns:a16="http://schemas.microsoft.com/office/drawing/2014/main" id="{97D10352-1427-4C1D-A393-98BA106919AD}"/>
              </a:ext>
            </a:extLst>
          </p:cNvPr>
          <p:cNvSpPr txBox="1"/>
          <p:nvPr/>
        </p:nvSpPr>
        <p:spPr>
          <a:xfrm>
            <a:off x="1175426" y="4437112"/>
            <a:ext cx="1728192" cy="369332"/>
          </a:xfrm>
          <a:prstGeom prst="rect">
            <a:avLst/>
          </a:prstGeom>
          <a:solidFill>
            <a:schemeClr val="bg1"/>
          </a:solidFill>
        </p:spPr>
        <p:txBody>
          <a:bodyPr wrap="square" rtlCol="0">
            <a:spAutoFit/>
          </a:bodyPr>
          <a:lstStyle/>
          <a:p>
            <a:r>
              <a:rPr lang="en-GB" b="1" dirty="0"/>
              <a:t>ADEILADWAITH</a:t>
            </a:r>
          </a:p>
        </p:txBody>
      </p:sp>
    </p:spTree>
    <p:extLst>
      <p:ext uri="{BB962C8B-B14F-4D97-AF65-F5344CB8AC3E}">
        <p14:creationId xmlns:p14="http://schemas.microsoft.com/office/powerpoint/2010/main" val="3372893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E6282-6C9A-4272-9394-97ADDC6F6CA2}"/>
              </a:ext>
            </a:extLst>
          </p:cNvPr>
          <p:cNvSpPr>
            <a:spLocks noGrp="1"/>
          </p:cNvSpPr>
          <p:nvPr>
            <p:ph type="title"/>
          </p:nvPr>
        </p:nvSpPr>
        <p:spPr>
          <a:xfrm>
            <a:off x="457200" y="731837"/>
            <a:ext cx="8229600" cy="1143000"/>
          </a:xfrm>
        </p:spPr>
        <p:txBody>
          <a:bodyPr>
            <a:normAutofit/>
          </a:bodyPr>
          <a:lstStyle/>
          <a:p>
            <a:r>
              <a:rPr lang="en-GB" sz="2700" dirty="0">
                <a:solidFill>
                  <a:schemeClr val="bg1"/>
                </a:solidFill>
              </a:rPr>
              <a:t>Beth </a:t>
            </a:r>
            <a:r>
              <a:rPr lang="en-GB" sz="2700" dirty="0" err="1">
                <a:solidFill>
                  <a:schemeClr val="bg1"/>
                </a:solidFill>
              </a:rPr>
              <a:t>yw</a:t>
            </a:r>
            <a:r>
              <a:rPr lang="en-GB" sz="2700" dirty="0">
                <a:solidFill>
                  <a:schemeClr val="bg1"/>
                </a:solidFill>
              </a:rPr>
              <a:t> </a:t>
            </a:r>
            <a:r>
              <a:rPr lang="en-GB" sz="2700" dirty="0" err="1">
                <a:solidFill>
                  <a:schemeClr val="bg1"/>
                </a:solidFill>
              </a:rPr>
              <a:t>addysgeg</a:t>
            </a:r>
            <a:r>
              <a:rPr lang="en-GB" sz="2700" dirty="0">
                <a:solidFill>
                  <a:schemeClr val="bg1"/>
                </a:solidFill>
              </a:rPr>
              <a:t>?</a:t>
            </a:r>
            <a:br>
              <a:rPr lang="en-GB" sz="2700" dirty="0">
                <a:solidFill>
                  <a:schemeClr val="bg1"/>
                </a:solidFill>
              </a:rPr>
            </a:br>
            <a:r>
              <a:rPr lang="en-GB" sz="2700" dirty="0">
                <a:solidFill>
                  <a:schemeClr val="bg1"/>
                </a:solidFill>
              </a:rPr>
              <a:t>What is Pedagogy?</a:t>
            </a:r>
            <a:br>
              <a:rPr lang="en-GB" sz="2700" dirty="0">
                <a:solidFill>
                  <a:schemeClr val="bg1"/>
                </a:solidFill>
              </a:rPr>
            </a:br>
            <a:r>
              <a:rPr lang="en-GB" sz="1300" dirty="0">
                <a:solidFill>
                  <a:schemeClr val="bg1"/>
                </a:solidFill>
              </a:rPr>
              <a:t>https://www.youtube.com/watch?v=qMS-QI9GMlQ</a:t>
            </a:r>
          </a:p>
        </p:txBody>
      </p:sp>
      <p:pic>
        <p:nvPicPr>
          <p:cNvPr id="5" name="Online Media 4" title="What is Pedagogy? | 4 Essential Learning Theories | Satchel">
            <a:hlinkClick r:id="" action="ppaction://media"/>
            <a:extLst>
              <a:ext uri="{FF2B5EF4-FFF2-40B4-BE49-F238E27FC236}">
                <a16:creationId xmlns:a16="http://schemas.microsoft.com/office/drawing/2014/main" id="{A8C0EB5E-2245-4507-AEB1-9D535CBC2C4C}"/>
              </a:ext>
            </a:extLst>
          </p:cNvPr>
          <p:cNvPicPr>
            <a:picLocks noGrp="1" noRot="1" noChangeAspect="1"/>
          </p:cNvPicPr>
          <p:nvPr>
            <p:ph sz="half" idx="2"/>
            <a:videoFile r:link="rId1"/>
          </p:nvPr>
        </p:nvPicPr>
        <p:blipFill>
          <a:blip r:embed="rId3"/>
          <a:stretch>
            <a:fillRect/>
          </a:stretch>
        </p:blipFill>
        <p:spPr>
          <a:xfrm>
            <a:off x="755576" y="2276872"/>
            <a:ext cx="7984184" cy="4248472"/>
          </a:xfrm>
          <a:prstGeom prst="rect">
            <a:avLst/>
          </a:prstGeom>
        </p:spPr>
      </p:pic>
    </p:spTree>
    <p:extLst>
      <p:ext uri="{BB962C8B-B14F-4D97-AF65-F5344CB8AC3E}">
        <p14:creationId xmlns:p14="http://schemas.microsoft.com/office/powerpoint/2010/main" val="269798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solidFill>
                  <a:schemeClr val="bg1"/>
                </a:solidFill>
              </a:rPr>
              <a:t>Rhestr</a:t>
            </a:r>
            <a:r>
              <a:rPr lang="en-GB" dirty="0">
                <a:solidFill>
                  <a:schemeClr val="bg1"/>
                </a:solidFill>
              </a:rPr>
              <a:t> </a:t>
            </a:r>
            <a:r>
              <a:rPr lang="en-GB" dirty="0" err="1">
                <a:solidFill>
                  <a:schemeClr val="bg1"/>
                </a:solidFill>
              </a:rPr>
              <a:t>gyfeirnodi</a:t>
            </a:r>
            <a:r>
              <a:rPr lang="en-GB" dirty="0">
                <a:solidFill>
                  <a:schemeClr val="bg1"/>
                </a:solidFill>
              </a:rPr>
              <a:t> </a:t>
            </a:r>
            <a:br>
              <a:rPr lang="en-GB" dirty="0">
                <a:solidFill>
                  <a:schemeClr val="bg1"/>
                </a:solidFill>
              </a:rPr>
            </a:br>
            <a:r>
              <a:rPr lang="en-GB" dirty="0">
                <a:solidFill>
                  <a:schemeClr val="bg1"/>
                </a:solidFill>
              </a:rPr>
              <a:t>Reference list</a:t>
            </a:r>
          </a:p>
        </p:txBody>
      </p:sp>
      <p:sp>
        <p:nvSpPr>
          <p:cNvPr id="28675" name="Rectangle 3"/>
          <p:cNvSpPr>
            <a:spLocks noGrp="1" noChangeArrowheads="1"/>
          </p:cNvSpPr>
          <p:nvPr>
            <p:ph idx="1"/>
          </p:nvPr>
        </p:nvSpPr>
        <p:spPr/>
        <p:txBody>
          <a:bodyPr/>
          <a:lstStyle/>
          <a:p>
            <a:pPr marL="69850" indent="0" eaLnBrk="1" hangingPunct="1">
              <a:lnSpc>
                <a:spcPct val="80000"/>
              </a:lnSpc>
              <a:buFont typeface="Wingdings 2" pitchFamily="18" charset="2"/>
              <a:buNone/>
              <a:defRPr/>
            </a:pPr>
            <a:endParaRPr lang="en-GB" altLang="en-US" sz="2400" dirty="0">
              <a:solidFill>
                <a:schemeClr val="bg1"/>
              </a:solidFill>
              <a:ea typeface="ＭＳ Ｐゴシック" pitchFamily="34" charset="-128"/>
            </a:endParaRPr>
          </a:p>
          <a:p>
            <a:pPr marL="355600" indent="-285750">
              <a:lnSpc>
                <a:spcPct val="80000"/>
              </a:lnSpc>
              <a:defRPr/>
            </a:pPr>
            <a:r>
              <a:rPr lang="en-GB" altLang="en-US" sz="2400" dirty="0">
                <a:solidFill>
                  <a:schemeClr val="bg1"/>
                </a:solidFill>
                <a:ea typeface="ＭＳ Ｐゴシック" pitchFamily="34" charset="-128"/>
              </a:rPr>
              <a:t>Hattie, J (2008) </a:t>
            </a:r>
            <a:r>
              <a:rPr lang="en-GB" altLang="en-US" sz="2400" i="1" dirty="0">
                <a:solidFill>
                  <a:schemeClr val="bg1"/>
                </a:solidFill>
                <a:ea typeface="ＭＳ Ｐゴシック" pitchFamily="34" charset="-128"/>
              </a:rPr>
              <a:t>Visible Learning for Teachers, </a:t>
            </a:r>
            <a:r>
              <a:rPr lang="en-GB" altLang="en-US" sz="2400" dirty="0">
                <a:solidFill>
                  <a:schemeClr val="bg1"/>
                </a:solidFill>
                <a:ea typeface="ＭＳ Ｐゴシック" pitchFamily="34" charset="-128"/>
              </a:rPr>
              <a:t>Routledge: Oxon</a:t>
            </a:r>
            <a:r>
              <a:rPr lang="en-GB" altLang="en-US" sz="2400" i="1" dirty="0">
                <a:solidFill>
                  <a:schemeClr val="bg1"/>
                </a:solidFill>
                <a:ea typeface="ＭＳ Ｐゴシック" pitchFamily="34" charset="-128"/>
              </a:rPr>
              <a:t>. </a:t>
            </a:r>
          </a:p>
          <a:p>
            <a:pPr marL="355600" indent="-285750">
              <a:lnSpc>
                <a:spcPct val="80000"/>
              </a:lnSpc>
              <a:defRPr/>
            </a:pPr>
            <a:r>
              <a:rPr lang="en-GB" altLang="en-US" sz="2400" dirty="0">
                <a:solidFill>
                  <a:schemeClr val="bg1"/>
                </a:solidFill>
                <a:ea typeface="ＭＳ Ｐゴシック" pitchFamily="34" charset="-128"/>
              </a:rPr>
              <a:t>Welsh Government (2023) </a:t>
            </a:r>
            <a:r>
              <a:rPr lang="en-GB" altLang="en-US" sz="2400" i="1" dirty="0">
                <a:solidFill>
                  <a:schemeClr val="bg1"/>
                </a:solidFill>
                <a:ea typeface="ＭＳ Ｐゴシック" pitchFamily="34" charset="-128"/>
              </a:rPr>
              <a:t>Curriculum for Wales: Pedagogy. </a:t>
            </a:r>
            <a:r>
              <a:rPr lang="en-GB" altLang="en-US" sz="2400" dirty="0">
                <a:solidFill>
                  <a:schemeClr val="bg1"/>
                </a:solidFill>
                <a:ea typeface="ＭＳ Ｐゴシック" pitchFamily="34" charset="-128"/>
              </a:rPr>
              <a:t>Available at </a:t>
            </a:r>
            <a:r>
              <a:rPr lang="en-GB" altLang="en-US" sz="2400" dirty="0">
                <a:solidFill>
                  <a:schemeClr val="bg1"/>
                </a:solidFill>
                <a:ea typeface="ＭＳ Ｐゴシック" pitchFamily="34" charset="-128"/>
                <a:hlinkClick r:id="rId3">
                  <a:extLst>
                    <a:ext uri="{A12FA001-AC4F-418D-AE19-62706E023703}">
                      <ahyp:hlinkClr xmlns:ahyp="http://schemas.microsoft.com/office/drawing/2018/hyperlinkcolor" val="tx"/>
                    </a:ext>
                  </a:extLst>
                </a:hlinkClick>
              </a:rPr>
              <a:t>https://hwb.gov.wales/curriculum-for-wales/designing-your-curriculum/pedagogy</a:t>
            </a:r>
            <a:r>
              <a:rPr lang="en-GB" altLang="en-US" sz="2400" dirty="0">
                <a:solidFill>
                  <a:schemeClr val="bg1"/>
                </a:solidFill>
                <a:ea typeface="ＭＳ Ｐゴシック" pitchFamily="34" charset="-128"/>
              </a:rPr>
              <a:t> </a:t>
            </a:r>
            <a:r>
              <a:rPr lang="en-GB" altLang="en-US" sz="2400" dirty="0">
                <a:ea typeface="ＭＳ Ｐゴシック" pitchFamily="34" charset="-128"/>
              </a:rPr>
              <a:t>(Accessed 11.09.2024)</a:t>
            </a:r>
          </a:p>
          <a:p>
            <a:pPr marL="69850" indent="0" eaLnBrk="1" hangingPunct="1">
              <a:lnSpc>
                <a:spcPct val="80000"/>
              </a:lnSpc>
              <a:buFont typeface="Wingdings 2" pitchFamily="18" charset="2"/>
              <a:buNone/>
              <a:defRPr/>
            </a:pPr>
            <a:endParaRPr lang="en-GB" altLang="en-US" sz="2400" dirty="0">
              <a:ea typeface="ＭＳ Ｐゴシック" pitchFamily="34" charset="-128"/>
              <a:hlinkClick r:id="rId4"/>
            </a:endParaRPr>
          </a:p>
          <a:p>
            <a:pPr marL="69850" indent="0">
              <a:lnSpc>
                <a:spcPct val="80000"/>
              </a:lnSpc>
              <a:buNone/>
              <a:defRPr/>
            </a:pPr>
            <a:endParaRPr lang="en-GB" altLang="en-US" sz="2400" dirty="0">
              <a:ea typeface="ＭＳ Ｐゴシック" pitchFamily="34" charset="-128"/>
              <a:hlinkClick r:id="rId4"/>
            </a:endParaRPr>
          </a:p>
          <a:p>
            <a:pPr marL="0" indent="0" eaLnBrk="1" hangingPunct="1">
              <a:lnSpc>
                <a:spcPct val="80000"/>
              </a:lnSpc>
              <a:buNone/>
              <a:defRPr/>
            </a:pPr>
            <a:endParaRPr lang="en-GB" altLang="en-US" sz="2400" dirty="0">
              <a:ea typeface="ＭＳ Ｐゴシック" pitchFamily="34" charset="-128"/>
              <a:hlinkClick r:id="rId4"/>
            </a:endParaRPr>
          </a:p>
          <a:p>
            <a:pPr eaLnBrk="1" hangingPunct="1">
              <a:lnSpc>
                <a:spcPct val="80000"/>
              </a:lnSpc>
              <a:defRPr/>
            </a:pPr>
            <a:endParaRPr lang="en-GB" altLang="en-US" sz="2400" dirty="0">
              <a:ea typeface="ＭＳ Ｐゴシック" pitchFamily="34" charset="-128"/>
              <a:hlinkClick r:id="rId4"/>
            </a:endParaRPr>
          </a:p>
          <a:p>
            <a:pPr marL="69850" indent="0" eaLnBrk="1" hangingPunct="1">
              <a:lnSpc>
                <a:spcPct val="80000"/>
              </a:lnSpc>
              <a:buFont typeface="Wingdings 2" pitchFamily="18" charset="2"/>
              <a:buNone/>
              <a:defRPr/>
            </a:pPr>
            <a:endParaRPr lang="en-GB" altLang="en-US" sz="2400" u="sng"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marL="69850" indent="0" eaLnBrk="1" hangingPunct="1">
              <a:lnSpc>
                <a:spcPct val="80000"/>
              </a:lnSpc>
              <a:buFont typeface="Wingdings 2" pitchFamily="18" charset="2"/>
              <a:buNone/>
              <a:defRPr/>
            </a:pPr>
            <a:endParaRPr lang="en-GB" altLang="en-US" sz="1800" dirty="0">
              <a:solidFill>
                <a:schemeClr val="accent1">
                  <a:lumMod val="50000"/>
                </a:schemeClr>
              </a:solidFill>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a:p>
            <a:pPr eaLnBrk="1" hangingPunct="1">
              <a:lnSpc>
                <a:spcPct val="80000"/>
              </a:lnSpc>
              <a:defRPr/>
            </a:pPr>
            <a:endParaRPr lang="en-GB" altLang="en-US" sz="1800" dirty="0">
              <a:ea typeface="ＭＳ Ｐゴシック" pitchFamily="34" charset="-128"/>
              <a:hlinkClick r:id="rId4"/>
            </a:endParaRPr>
          </a:p>
        </p:txBody>
      </p:sp>
    </p:spTree>
    <p:extLst>
      <p:ext uri="{BB962C8B-B14F-4D97-AF65-F5344CB8AC3E}">
        <p14:creationId xmlns:p14="http://schemas.microsoft.com/office/powerpoint/2010/main" val="3064122315"/>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1071</Words>
  <Application>Microsoft Office PowerPoint</Application>
  <PresentationFormat>On-screen Show (4:3)</PresentationFormat>
  <Paragraphs>171</Paragraphs>
  <Slides>14</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 Unicode MS</vt:lpstr>
      <vt:lpstr>ＭＳ Ｐゴシック</vt:lpstr>
      <vt:lpstr>Arial</vt:lpstr>
      <vt:lpstr>Calibri</vt:lpstr>
      <vt:lpstr>Symbol</vt:lpstr>
      <vt:lpstr>Times New Roman</vt:lpstr>
      <vt:lpstr>Wingdings 2</vt:lpstr>
      <vt:lpstr>Office Theme</vt:lpstr>
      <vt:lpstr>ECES5019C</vt:lpstr>
      <vt:lpstr>Amcanion/Aims </vt:lpstr>
      <vt:lpstr> Deilliannau Dysgu  Learning Outcomes  </vt:lpstr>
      <vt:lpstr>Deilliannau Dysgu  Learning Outcomes</vt:lpstr>
      <vt:lpstr>Deilliannau Dysgu  Learning Outcomes</vt:lpstr>
      <vt:lpstr>PowerPoint Presentation</vt:lpstr>
      <vt:lpstr> Asesiad/Assessment </vt:lpstr>
      <vt:lpstr> Asesiad/Assessment </vt:lpstr>
      <vt:lpstr> Asesiad/Assessment </vt:lpstr>
      <vt:lpstr>Tasg / Task  Enghraifft: Cwricwlwm i Gymru / Example: Curriculum for Wales    </vt:lpstr>
      <vt:lpstr>Tasg Grŵp: Ail-ymweld â Damcaniaethau Dysgu  Group Task: Learning Theory Revisited </vt:lpstr>
      <vt:lpstr>Nawr categoreiddiwch eich damcaniaethwyr  Now categorise your theorists</vt:lpstr>
      <vt:lpstr>Beth yw addysgeg? What is Pedagogy? https://www.youtube.com/watch?v=qMS-QI9GMlQ</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36</cp:revision>
  <dcterms:created xsi:type="dcterms:W3CDTF">2017-06-26T08:57:23Z</dcterms:created>
  <dcterms:modified xsi:type="dcterms:W3CDTF">2025-11-28T12:44:50Z</dcterms:modified>
</cp:coreProperties>
</file>