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966" r:id="rId4"/>
  </p:sldMasterIdLst>
  <p:notesMasterIdLst>
    <p:notesMasterId r:id="rId17"/>
  </p:notesMasterIdLst>
  <p:sldIdLst>
    <p:sldId id="300" r:id="rId5"/>
    <p:sldId id="306" r:id="rId6"/>
    <p:sldId id="301" r:id="rId7"/>
    <p:sldId id="272" r:id="rId8"/>
    <p:sldId id="274" r:id="rId9"/>
    <p:sldId id="302" r:id="rId10"/>
    <p:sldId id="303" r:id="rId11"/>
    <p:sldId id="304" r:id="rId12"/>
    <p:sldId id="305" r:id="rId13"/>
    <p:sldId id="299" r:id="rId14"/>
    <p:sldId id="260" r:id="rId15"/>
    <p:sldId id="30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DFD"/>
    <a:srgbClr val="D86E2C"/>
    <a:srgbClr val="B71E42"/>
    <a:srgbClr val="E2DED9"/>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80108" autoAdjust="0"/>
  </p:normalViewPr>
  <p:slideViewPr>
    <p:cSldViewPr snapToGrid="0">
      <p:cViewPr varScale="1">
        <p:scale>
          <a:sx n="69" d="100"/>
          <a:sy n="69" d="100"/>
        </p:scale>
        <p:origin x="1234" y="9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12/13/21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presentation is based on case study that has been used to gain preferred understanding through which complex problem that is “work related stress” has been faced by UK employees. The presentation provide detailed about nature and impact of complex problem on organisation and employees, informed cause and effect analysis, Pestle analysis and alternative solution for the same. </a:t>
            </a:r>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The common type of stress is UK is related to work and it is confirmed by four fifth of respondents of survey in 2020. </a:t>
            </a:r>
            <a:r>
              <a:rPr lang="en-GB" sz="1200" kern="1200" dirty="0">
                <a:solidFill>
                  <a:schemeClr val="tx1"/>
                </a:solidFill>
                <a:latin typeface="+mn-lt"/>
                <a:ea typeface="+mn-ea"/>
                <a:cs typeface="+mn-cs"/>
              </a:rPr>
              <a:t>In addition, financial stress often allows majority of population as it pronounced the split of generation and experience that had followed by stress. The young generation often affect the most and feeling stress as much compared to baby boomers.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itchFamily="18" charset="0"/>
                <a:cs typeface="Times New Roman" pitchFamily="18" charset="0"/>
              </a:rPr>
              <a:t>The pressure of own performance at work place is about 30 % for both male and female. The estimation for stress related illness is accounted for 14.7 billion U.S. dollars of healthcare expenditure within a year in UK.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extLst>
      <p:ext uri="{BB962C8B-B14F-4D97-AF65-F5344CB8AC3E}">
        <p14:creationId xmlns:p14="http://schemas.microsoft.com/office/powerpoint/2010/main" val="72535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latin typeface="+mn-lt"/>
                <a:ea typeface="+mn-ea"/>
                <a:cs typeface="+mn-cs"/>
              </a:rPr>
              <a:t>Economic: </a:t>
            </a:r>
            <a:r>
              <a:rPr lang="en-GB" sz="1200" kern="1200" dirty="0">
                <a:solidFill>
                  <a:schemeClr val="tx1"/>
                </a:solidFill>
                <a:latin typeface="+mn-lt"/>
                <a:ea typeface="+mn-ea"/>
                <a:cs typeface="+mn-cs"/>
              </a:rPr>
              <a:t>The impact of globalisation changes the dependent of labour market thus companies make talent pool that has been processed to hire or overseas the workers on cheaper basis.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Social: </a:t>
            </a:r>
            <a:r>
              <a:rPr lang="en-GB" sz="1200" kern="1200" dirty="0">
                <a:solidFill>
                  <a:schemeClr val="tx1"/>
                </a:solidFill>
                <a:latin typeface="+mn-lt"/>
                <a:ea typeface="+mn-ea"/>
                <a:cs typeface="+mn-cs"/>
              </a:rPr>
              <a:t>The working pressure to understanding to process variety of changes affect the credibility of employees along with this it also restrict the creative level too. It is due to the fact that market competition is higher as per comparison to prevailed employees thus it required provision of continuous learning, training, development, compensation and other benefits as well. </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latin typeface="+mn-lt"/>
                <a:ea typeface="+mn-ea"/>
                <a:cs typeface="+mn-cs"/>
              </a:rPr>
              <a:t>Legal: </a:t>
            </a:r>
            <a:r>
              <a:rPr lang="en-GB" sz="1200" kern="1200" dirty="0">
                <a:solidFill>
                  <a:schemeClr val="tx1"/>
                </a:solidFill>
                <a:latin typeface="+mn-lt"/>
                <a:ea typeface="+mn-ea"/>
                <a:cs typeface="+mn-cs"/>
              </a:rPr>
              <a:t>There are lot of rules and regulations that has been followed by organisation and as per consideration of this many of employees have to work with respect of market requirement and it somehow become hectic for all.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Environmental</a:t>
            </a:r>
            <a:r>
              <a:rPr lang="en-GB" sz="1200" kern="1200" dirty="0">
                <a:solidFill>
                  <a:schemeClr val="tx1"/>
                </a:solidFill>
                <a:latin typeface="+mn-lt"/>
                <a:ea typeface="+mn-ea"/>
                <a:cs typeface="+mn-cs"/>
              </a:rPr>
              <a:t>: It is a basis that has been followed by an organisation so as to preserve and conserve the marketing values and environment as with this corporate social responsibility has been followed by all in systematic manner.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resolves the anxiety, high blood pressure, sleeping pattern, heart attack rate and many others as well.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Offer Mental and Physical Health Benefits</a:t>
            </a:r>
            <a:r>
              <a:rPr lang="en-GB" sz="1200" kern="1200" dirty="0">
                <a:solidFill>
                  <a:schemeClr val="tx1"/>
                </a:solidFill>
                <a:latin typeface="+mn-lt"/>
                <a:ea typeface="+mn-ea"/>
                <a:cs typeface="+mn-cs"/>
              </a:rPr>
              <a:t>: It is an aspect with this employee get profound effect with relation to stress and it is likely gets balanced with support of mental and physical benefits. The provision of safety value added standardised value and change so that employees are able to offer beneficial package and plenty of result with suitability.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Offer Paid Time Off</a:t>
            </a:r>
            <a:r>
              <a:rPr lang="en-GB" sz="1200" kern="1200" dirty="0">
                <a:solidFill>
                  <a:schemeClr val="tx1"/>
                </a:solidFill>
                <a:latin typeface="+mn-lt"/>
                <a:ea typeface="+mn-ea"/>
                <a:cs typeface="+mn-cs"/>
              </a:rPr>
              <a:t>: It is a solution with respect of this adequate gateway is processed with this management conduct entertainment related facilities as in this they get relax, rejuvenate and get back to encourage the possible change. The offering of paid time builds motivation so that preferred connection is developed in timely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10387963" y="5038579"/>
            <a:ext cx="1892949" cy="172563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720726" y="776289"/>
            <a:ext cx="10750549"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720726" y="2250280"/>
            <a:ext cx="10750549"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828800" y="6012657"/>
            <a:ext cx="7721600" cy="365125"/>
          </a:xfrm>
        </p:spPr>
        <p:txBody>
          <a:bodyPr tIns="0" bIns="0" anchor="t"/>
          <a:lstStyle>
            <a:lvl1pPr algn="r">
              <a:defRPr sz="1000"/>
            </a:lvl1pPr>
          </a:lstStyle>
          <a:p>
            <a:fld id="{2D202488-4139-4052-B998-251C9C912739}" type="datetimeFigureOut">
              <a:rPr lang="en-US" smtClean="0"/>
              <a:pPr/>
              <a:t>12/13/21</a:t>
            </a:fld>
            <a:endParaRPr lang="en-US"/>
          </a:p>
        </p:txBody>
      </p:sp>
      <p:sp>
        <p:nvSpPr>
          <p:cNvPr id="17" name="Footer Placeholder 16"/>
          <p:cNvSpPr>
            <a:spLocks noGrp="1"/>
          </p:cNvSpPr>
          <p:nvPr>
            <p:ph type="ftr" sz="quarter" idx="11"/>
          </p:nvPr>
        </p:nvSpPr>
        <p:spPr>
          <a:xfrm>
            <a:off x="1828800" y="5650705"/>
            <a:ext cx="7721600" cy="365125"/>
          </a:xfrm>
        </p:spPr>
        <p:txBody>
          <a:bodyPr tIns="0" bIns="0" anchor="b"/>
          <a:lstStyle>
            <a:lvl1pPr algn="r">
              <a:defRPr sz="1100"/>
            </a:lvl1pPr>
          </a:lstStyle>
          <a:p>
            <a:r>
              <a:rPr lang="en-ZA"/>
              <a:t>Add Footer Here</a:t>
            </a:r>
            <a:endParaRPr lang="en-US" dirty="0"/>
          </a:p>
        </p:txBody>
      </p:sp>
      <p:sp>
        <p:nvSpPr>
          <p:cNvPr id="29" name="Slide Number Placeholder 28"/>
          <p:cNvSpPr>
            <a:spLocks noGrp="1"/>
          </p:cNvSpPr>
          <p:nvPr>
            <p:ph type="sldNum" sz="quarter" idx="12"/>
          </p:nvPr>
        </p:nvSpPr>
        <p:spPr>
          <a:xfrm>
            <a:off x="11189663" y="5752308"/>
            <a:ext cx="670560" cy="365125"/>
          </a:xfrm>
        </p:spPr>
        <p:txBody>
          <a:bodyPr anchor="ctr"/>
          <a:lstStyle>
            <a:lvl1pPr algn="ctr">
              <a:defRPr sz="1300">
                <a:solidFill>
                  <a:srgbClr val="FFFFFF"/>
                </a:solidFill>
              </a:defRPr>
            </a:lvl1pPr>
          </a:lstStyle>
          <a:p>
            <a:fld id="{4FAB73BC-B049-4115-A692-8D63A059BFB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1399032"/>
          </a:xfrm>
        </p:spPr>
        <p:txBody>
          <a:bodyPr/>
          <a:lstStyle/>
          <a:p>
            <a:r>
              <a:rPr kumimoji="0" lang="en-US"/>
              <a:t>Click to edit Master title style</a:t>
            </a:r>
          </a:p>
        </p:txBody>
      </p:sp>
      <p:sp>
        <p:nvSpPr>
          <p:cNvPr id="3" name="Content Placeholder 2"/>
          <p:cNvSpPr>
            <a:spLocks noGrp="1"/>
          </p:cNvSpPr>
          <p:nvPr>
            <p:ph idx="1"/>
          </p:nvPr>
        </p:nvSpPr>
        <p:spPr>
          <a:xfrm>
            <a:off x="609600" y="1882808"/>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388608" y="6480048"/>
            <a:ext cx="2844800" cy="301752"/>
          </a:xfrm>
        </p:spPr>
        <p:txBody>
          <a:bodyPr/>
          <a:lstStyle/>
          <a:p>
            <a:fld id="{2D202488-4139-4052-B998-251C9C912739}" type="datetimeFigureOut">
              <a:rPr lang="en-US" smtClean="0"/>
              <a:pPr/>
              <a:t>12/13/21</a:t>
            </a:fld>
            <a:endParaRPr lang="en-US"/>
          </a:p>
        </p:txBody>
      </p:sp>
      <p:sp>
        <p:nvSpPr>
          <p:cNvPr id="5" name="Footer Placeholder 4"/>
          <p:cNvSpPr>
            <a:spLocks noGrp="1"/>
          </p:cNvSpPr>
          <p:nvPr>
            <p:ph type="ftr" sz="quarter" idx="11"/>
          </p:nvPr>
        </p:nvSpPr>
        <p:spPr>
          <a:xfrm>
            <a:off x="609600" y="6480970"/>
            <a:ext cx="5680075" cy="300831"/>
          </a:xfrm>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9379" y="7035"/>
            <a:ext cx="12173243"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10387963" y="93786"/>
            <a:ext cx="1892949" cy="172563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9274176" y="6477000"/>
            <a:ext cx="2844800" cy="304800"/>
          </a:xfrm>
        </p:spPr>
        <p:txBody>
          <a:bodyPr/>
          <a:lstStyle/>
          <a:p>
            <a:fld id="{2D202488-4139-4052-B998-251C9C912739}" type="datetimeFigureOut">
              <a:rPr lang="en-US" smtClean="0"/>
              <a:pPr/>
              <a:t>12/13/21</a:t>
            </a:fld>
            <a:endParaRPr lang="en-US"/>
          </a:p>
        </p:txBody>
      </p:sp>
      <p:sp>
        <p:nvSpPr>
          <p:cNvPr id="5" name="Footer Placeholder 4"/>
          <p:cNvSpPr>
            <a:spLocks noGrp="1"/>
          </p:cNvSpPr>
          <p:nvPr>
            <p:ph type="ftr" sz="quarter" idx="11"/>
          </p:nvPr>
        </p:nvSpPr>
        <p:spPr>
          <a:xfrm>
            <a:off x="3492501" y="6480970"/>
            <a:ext cx="5680075" cy="300831"/>
          </a:xfrm>
        </p:spPr>
        <p:txBody>
          <a:bodyPr/>
          <a:lstStyle/>
          <a:p>
            <a:r>
              <a:rPr lang="en-ZA"/>
              <a:t>Add Footer Here</a:t>
            </a:r>
            <a:endParaRPr lang="en-US" dirty="0"/>
          </a:p>
        </p:txBody>
      </p:sp>
      <p:sp>
        <p:nvSpPr>
          <p:cNvPr id="6" name="Slide Number Placeholder 5"/>
          <p:cNvSpPr>
            <a:spLocks noGrp="1"/>
          </p:cNvSpPr>
          <p:nvPr>
            <p:ph type="sldNum" sz="quarter" idx="12"/>
          </p:nvPr>
        </p:nvSpPr>
        <p:spPr>
          <a:xfrm>
            <a:off x="11268075" y="809625"/>
            <a:ext cx="670560" cy="300831"/>
          </a:xfrm>
        </p:spPr>
        <p:txBody>
          <a:bodyPr/>
          <a:lstStyle/>
          <a:p>
            <a:fld id="{4FAB73BC-B049-4115-A692-8D63A059BFB8}" type="slidenum">
              <a:rPr lang="en-US" smtClean="0"/>
              <a:pPr/>
              <a:t>‹#›</a:t>
            </a:fld>
            <a:endParaRPr lang="en-US" dirty="0"/>
          </a:p>
        </p:txBody>
      </p:sp>
      <p:cxnSp>
        <p:nvCxnSpPr>
          <p:cNvPr id="11" name="Straight Connector 10"/>
          <p:cNvCxnSpPr/>
          <p:nvPr/>
        </p:nvCxnSpPr>
        <p:spPr>
          <a:xfrm rot="10800000">
            <a:off x="8625059" y="9381"/>
            <a:ext cx="3563815"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5"/>
            <a:ext cx="12182621"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08000" y="271465"/>
            <a:ext cx="9652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508000" y="1633536"/>
            <a:ext cx="51816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609600" y="1722438"/>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22438"/>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388608" y="6480969"/>
            <a:ext cx="2844800" cy="301752"/>
          </a:xfrm>
        </p:spPr>
        <p:txBody>
          <a:body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a:xfrm>
            <a:off x="609600" y="6480969"/>
            <a:ext cx="5680075" cy="301752"/>
          </a:xfrm>
        </p:spPr>
        <p:txBody>
          <a:bodyPr/>
          <a:lstStyle/>
          <a:p>
            <a:r>
              <a:rPr lang="en-ZA"/>
              <a:t>Add Footer Here</a:t>
            </a:r>
            <a:endParaRPr lang="en-US" dirty="0"/>
          </a:p>
        </p:txBody>
      </p:sp>
      <p:sp>
        <p:nvSpPr>
          <p:cNvPr id="7" name="Slide Number Placeholder 6"/>
          <p:cNvSpPr>
            <a:spLocks noGrp="1"/>
          </p:cNvSpPr>
          <p:nvPr>
            <p:ph type="sldNum" sz="quarter" idx="12"/>
          </p:nvPr>
        </p:nvSpPr>
        <p:spPr>
          <a:xfrm>
            <a:off x="10119360" y="6480969"/>
            <a:ext cx="670560" cy="301752"/>
          </a:xfrm>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30931" y="290732"/>
            <a:ext cx="14224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820008" y="290732"/>
            <a:ext cx="774699"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820008" y="3427124"/>
            <a:ext cx="774699"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696307" y="290732"/>
            <a:ext cx="9144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696307" y="3427124"/>
            <a:ext cx="9144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6388608" y="6480969"/>
            <a:ext cx="2840736" cy="301752"/>
          </a:xfrm>
        </p:spPr>
        <p:txBody>
          <a:bodyPr/>
          <a:lstStyle/>
          <a:p>
            <a:fld id="{2D202488-4139-4052-B998-251C9C912739}" type="datetimeFigureOut">
              <a:rPr lang="en-US" smtClean="0"/>
              <a:pPr/>
              <a:t>12/13/21</a:t>
            </a:fld>
            <a:endParaRPr lang="en-US"/>
          </a:p>
        </p:txBody>
      </p:sp>
      <p:sp>
        <p:nvSpPr>
          <p:cNvPr id="8" name="Footer Placeholder 7"/>
          <p:cNvSpPr>
            <a:spLocks noGrp="1"/>
          </p:cNvSpPr>
          <p:nvPr>
            <p:ph type="ftr" sz="quarter" idx="11"/>
          </p:nvPr>
        </p:nvSpPr>
        <p:spPr>
          <a:xfrm>
            <a:off x="609600" y="6480969"/>
            <a:ext cx="5681472" cy="301752"/>
          </a:xfrm>
        </p:spPr>
        <p:txBody>
          <a:bodyPr/>
          <a:lstStyle/>
          <a:p>
            <a:r>
              <a:rPr lang="en-ZA"/>
              <a:t>Add Footer Here</a:t>
            </a:r>
            <a:endParaRPr lang="en-US" dirty="0"/>
          </a:p>
        </p:txBody>
      </p:sp>
      <p:sp>
        <p:nvSpPr>
          <p:cNvPr id="9" name="Slide Number Placeholder 8"/>
          <p:cNvSpPr>
            <a:spLocks noGrp="1"/>
          </p:cNvSpPr>
          <p:nvPr>
            <p:ph type="sldNum" sz="quarter" idx="12"/>
          </p:nvPr>
        </p:nvSpPr>
        <p:spPr>
          <a:xfrm>
            <a:off x="10119360" y="6483096"/>
            <a:ext cx="670560" cy="301752"/>
          </a:xfrm>
        </p:spPr>
        <p:txBody>
          <a:bodyPr/>
          <a:lstStyle>
            <a:lvl1pPr algn="ctr">
              <a:defRPr/>
            </a:lvl1pPr>
          </a:lstStyle>
          <a:p>
            <a:fld id="{4FAB73BC-B049-4115-A692-8D63A059BFB8}" type="slidenum">
              <a:rPr lang="en-US" smtClean="0"/>
              <a:pPr/>
              <a:t>‹#›</a:t>
            </a:fld>
            <a:endParaRPr lang="en-US" dirty="0"/>
          </a:p>
        </p:txBody>
      </p:sp>
      <p:cxnSp>
        <p:nvCxnSpPr>
          <p:cNvPr id="10" name="Straight Connector 9">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12/13/21</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6" name="Straight Connector 5">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388608" y="6480969"/>
            <a:ext cx="2844800" cy="301752"/>
          </a:xfrm>
        </p:spPr>
        <p:txBody>
          <a:bodyPr/>
          <a:lstStyle/>
          <a:p>
            <a:fld id="{2D202488-4139-4052-B998-251C9C912739}" type="datetimeFigureOut">
              <a:rPr lang="en-US" smtClean="0"/>
              <a:pPr/>
              <a:t>12/13/21</a:t>
            </a:fld>
            <a:endParaRPr lang="en-US"/>
          </a:p>
        </p:txBody>
      </p:sp>
      <p:sp>
        <p:nvSpPr>
          <p:cNvPr id="3" name="Footer Placeholder 2"/>
          <p:cNvSpPr>
            <a:spLocks noGrp="1"/>
          </p:cNvSpPr>
          <p:nvPr>
            <p:ph type="ftr" sz="quarter" idx="11"/>
          </p:nvPr>
        </p:nvSpPr>
        <p:spPr>
          <a:xfrm>
            <a:off x="609600" y="6481891"/>
            <a:ext cx="5680075" cy="300831"/>
          </a:xfrm>
        </p:spPr>
        <p:txBody>
          <a:bodyPr/>
          <a:lstStyle/>
          <a:p>
            <a:r>
              <a:rPr lang="en-ZA"/>
              <a:t>Add Footer Here </a:t>
            </a:r>
            <a:endParaRPr lang="en-US" dirty="0"/>
          </a:p>
        </p:txBody>
      </p:sp>
      <p:sp>
        <p:nvSpPr>
          <p:cNvPr id="4" name="Slide Number Placeholder 3"/>
          <p:cNvSpPr>
            <a:spLocks noGrp="1"/>
          </p:cNvSpPr>
          <p:nvPr>
            <p:ph type="sldNum" sz="quarter" idx="12"/>
          </p:nvPr>
        </p:nvSpPr>
        <p:spPr>
          <a:xfrm>
            <a:off x="10119360" y="6480969"/>
            <a:ext cx="670560" cy="301752"/>
          </a:xfrm>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92608" y="367664"/>
            <a:ext cx="12192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514475" y="367664"/>
            <a:ext cx="32512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868333" y="320040"/>
            <a:ext cx="7034784"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371968" y="6556248"/>
            <a:ext cx="2844800" cy="301752"/>
          </a:xfrm>
        </p:spPr>
        <p:txBody>
          <a:bodyPr/>
          <a:lstStyle>
            <a:lvl1pPr>
              <a:defRPr sz="900"/>
            </a:lvl1p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a:xfrm>
            <a:off x="1514475" y="6556248"/>
            <a:ext cx="6857493" cy="301752"/>
          </a:xfrm>
        </p:spPr>
        <p:txBody>
          <a:bodyPr/>
          <a:lstStyle>
            <a:lvl1pPr>
              <a:defRPr sz="900"/>
            </a:lvl1pPr>
          </a:lstStyle>
          <a:p>
            <a:r>
              <a:rPr lang="en-ZA"/>
              <a:t>Add Footer Here</a:t>
            </a:r>
            <a:endParaRPr lang="en-US" dirty="0"/>
          </a:p>
        </p:txBody>
      </p:sp>
      <p:sp>
        <p:nvSpPr>
          <p:cNvPr id="7" name="Slide Number Placeholder 6"/>
          <p:cNvSpPr>
            <a:spLocks noGrp="1"/>
          </p:cNvSpPr>
          <p:nvPr>
            <p:ph type="sldNum" sz="quarter" idx="12"/>
          </p:nvPr>
        </p:nvSpPr>
        <p:spPr>
          <a:xfrm>
            <a:off x="11214101" y="6556248"/>
            <a:ext cx="670560" cy="301752"/>
          </a:xfrm>
        </p:spPr>
        <p:txBody>
          <a:bodyPr/>
          <a:lstStyle>
            <a:lvl1pPr>
              <a:defRPr sz="900"/>
            </a:lvl1p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92608" y="150896"/>
            <a:ext cx="12192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517649" y="373966"/>
            <a:ext cx="9777984"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524000" y="5867400"/>
            <a:ext cx="9777984"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8144256" y="6556248"/>
            <a:ext cx="2804160" cy="301752"/>
          </a:xfrm>
        </p:spPr>
        <p:txBody>
          <a:bodyPr/>
          <a:lstStyle>
            <a:lvl1pPr>
              <a:defRPr sz="900"/>
            </a:lvl1p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a:xfrm>
            <a:off x="1560576" y="6557169"/>
            <a:ext cx="6597429" cy="301752"/>
          </a:xfrm>
        </p:spPr>
        <p:txBody>
          <a:bodyPr/>
          <a:lstStyle>
            <a:lvl1pPr>
              <a:defRPr sz="900"/>
            </a:lvl1pPr>
          </a:lstStyle>
          <a:p>
            <a:r>
              <a:rPr lang="en-ZA"/>
              <a:t>Add Footer Here</a:t>
            </a:r>
            <a:endParaRPr lang="en-US" dirty="0"/>
          </a:p>
        </p:txBody>
      </p:sp>
      <p:sp>
        <p:nvSpPr>
          <p:cNvPr id="7" name="Slide Number Placeholder 6"/>
          <p:cNvSpPr>
            <a:spLocks noGrp="1"/>
          </p:cNvSpPr>
          <p:nvPr>
            <p:ph type="sldNum" sz="quarter" idx="12"/>
          </p:nvPr>
        </p:nvSpPr>
        <p:spPr>
          <a:xfrm>
            <a:off x="10956256" y="6556248"/>
            <a:ext cx="487680" cy="301752"/>
          </a:xfrm>
        </p:spPr>
        <p:txBody>
          <a:bodyPr/>
          <a:lstStyle>
            <a:lvl1pPr algn="ctr">
              <a:defRPr sz="900"/>
            </a:lvl1pPr>
          </a:lstStyle>
          <a:p>
            <a:fld id="{867E5644-1E61-4311-A31E-84CB9C7AA8A9}"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12/13/21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381000"/>
            <a:ext cx="2540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81000"/>
            <a:ext cx="83312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12/13/21</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12/13/21</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12/13/21</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12/13/21</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12/13/21</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9379" y="14069"/>
            <a:ext cx="12173243"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5"/>
            <a:ext cx="12182621"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8625059" y="4948410"/>
            <a:ext cx="3563815"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609600" y="267494"/>
            <a:ext cx="109728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09600" y="1882808"/>
            <a:ext cx="109728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388608" y="6480969"/>
            <a:ext cx="2844800" cy="301752"/>
          </a:xfrm>
          <a:prstGeom prst="rect">
            <a:avLst/>
          </a:prstGeom>
        </p:spPr>
        <p:txBody>
          <a:bodyPr vert="horz" anchor="b"/>
          <a:lstStyle>
            <a:lvl1pPr algn="l" eaLnBrk="1" latinLnBrk="0" hangingPunct="1">
              <a:defRPr kumimoji="0" sz="1000" b="0">
                <a:solidFill>
                  <a:schemeClr val="tx1"/>
                </a:solidFill>
              </a:defRPr>
            </a:lvl1pPr>
          </a:lstStyle>
          <a:p>
            <a:fld id="{2D202488-4139-4052-B998-251C9C912739}" type="datetimeFigureOut">
              <a:rPr lang="en-US" smtClean="0"/>
              <a:pPr/>
              <a:t>12/13/21</a:t>
            </a:fld>
            <a:endParaRPr lang="en-US"/>
          </a:p>
        </p:txBody>
      </p:sp>
      <p:sp>
        <p:nvSpPr>
          <p:cNvPr id="3" name="Footer Placeholder 2"/>
          <p:cNvSpPr>
            <a:spLocks noGrp="1"/>
          </p:cNvSpPr>
          <p:nvPr>
            <p:ph type="ftr" sz="quarter" idx="3"/>
          </p:nvPr>
        </p:nvSpPr>
        <p:spPr>
          <a:xfrm>
            <a:off x="609600" y="6481891"/>
            <a:ext cx="5680075" cy="300831"/>
          </a:xfrm>
          <a:prstGeom prst="rect">
            <a:avLst/>
          </a:prstGeom>
        </p:spPr>
        <p:txBody>
          <a:bodyPr vert="horz" anchor="b"/>
          <a:lstStyle>
            <a:lvl1pPr algn="r" eaLnBrk="1" latinLnBrk="0" hangingPunct="1">
              <a:defRPr kumimoji="0" sz="1000">
                <a:solidFill>
                  <a:schemeClr val="tx1"/>
                </a:solidFill>
              </a:defRPr>
            </a:lvl1pPr>
          </a:lstStyle>
          <a:p>
            <a:r>
              <a:rPr lang="en-ZA"/>
              <a:t>Add Footer Here</a:t>
            </a:r>
            <a:endParaRPr lang="en-US" dirty="0"/>
          </a:p>
        </p:txBody>
      </p:sp>
      <p:sp>
        <p:nvSpPr>
          <p:cNvPr id="23" name="Slide Number Placeholder 22"/>
          <p:cNvSpPr>
            <a:spLocks noGrp="1"/>
          </p:cNvSpPr>
          <p:nvPr>
            <p:ph type="sldNum" sz="quarter" idx="4"/>
          </p:nvPr>
        </p:nvSpPr>
        <p:spPr>
          <a:xfrm>
            <a:off x="10119360" y="6480969"/>
            <a:ext cx="670560" cy="301752"/>
          </a:xfrm>
          <a:prstGeom prst="rect">
            <a:avLst/>
          </a:prstGeom>
        </p:spPr>
        <p:txBody>
          <a:bodyPr vert="horz" anchor="b"/>
          <a:lstStyle>
            <a:lvl1pPr algn="ctr" eaLnBrk="1" latinLnBrk="0" hangingPunct="1">
              <a:defRPr kumimoji="0" sz="1200">
                <a:solidFill>
                  <a:schemeClr val="tx1"/>
                </a:solidFill>
              </a:defRPr>
            </a:lvl1pPr>
          </a:lstStyle>
          <a:p>
            <a:fld id="{4FAB73BC-B049-4115-A692-8D63A059BFB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686" r:id="rId12"/>
    <p:sldLayoutId id="2147483688" r:id="rId13"/>
    <p:sldLayoutId id="2147483689" r:id="rId14"/>
    <p:sldLayoutId id="2147483690" r:id="rId15"/>
    <p:sldLayoutId id="2147483692" r:id="rId16"/>
    <p:sldLayoutId id="2147483696" r:id="rId17"/>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81149" y="2859578"/>
            <a:ext cx="10363200" cy="1945179"/>
          </a:xfrm>
        </p:spPr>
        <p:txBody>
          <a:bodyPr>
            <a:normAutofit fontScale="90000"/>
          </a:bodyPr>
          <a:lstStyle/>
          <a:p>
            <a:pPr algn="ctr"/>
            <a:r>
              <a:rPr lang="en-AU" b="1" i="1" u="sng" dirty="0">
                <a:latin typeface="Times New Roman" pitchFamily="18" charset="0"/>
                <a:cs typeface="Times New Roman" pitchFamily="18" charset="0"/>
              </a:rPr>
              <a:t>Unit 4: Management &amp; Operations</a:t>
            </a: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r>
              <a:rPr lang="en-US" sz="2700" b="1" i="1" u="sng" dirty="0">
                <a:latin typeface="Times New Roman" pitchFamily="18" charset="0"/>
                <a:cs typeface="Times New Roman" pitchFamily="18" charset="0"/>
              </a:rPr>
              <a:t>BMSW-4004 ( Task-1)</a:t>
            </a:r>
            <a:br>
              <a:rPr lang="en-US" sz="2700" b="1" i="1" u="sng" dirty="0">
                <a:latin typeface="Times New Roman" pitchFamily="18" charset="0"/>
                <a:cs typeface="Times New Roman" pitchFamily="18" charset="0"/>
              </a:rPr>
            </a:br>
            <a:r>
              <a:rPr lang="en-US" sz="8900" b="1" i="1" u="sng" dirty="0">
                <a:solidFill>
                  <a:schemeClr val="tx2">
                    <a:lumMod val="75000"/>
                  </a:schemeClr>
                </a:solidFill>
                <a:latin typeface="Times New Roman" pitchFamily="18" charset="0"/>
                <a:cs typeface="Times New Roman" pitchFamily="18" charset="0"/>
              </a:rPr>
              <a:t>Problem Solving and Decision Making</a:t>
            </a:r>
            <a:br>
              <a:rPr lang="en-US" sz="6700" b="1" i="1" u="sng" dirty="0">
                <a:solidFill>
                  <a:schemeClr val="tx2">
                    <a:lumMod val="75000"/>
                  </a:schemeClr>
                </a:solidFill>
                <a:latin typeface="Times New Roman" pitchFamily="18" charset="0"/>
                <a:cs typeface="Times New Roman" pitchFamily="18" charset="0"/>
              </a:rPr>
            </a:br>
            <a:br>
              <a:rPr lang="en-US" b="1" i="1" u="sng" dirty="0">
                <a:solidFill>
                  <a:schemeClr val="tx2">
                    <a:lumMod val="75000"/>
                  </a:schemeClr>
                </a:solidFill>
                <a:latin typeface="Times New Roman" pitchFamily="18" charset="0"/>
                <a:cs typeface="Times New Roman" pitchFamily="18" charset="0"/>
              </a:rPr>
            </a:br>
            <a:endParaRPr lang="en-US" dirty="0">
              <a:solidFill>
                <a:schemeClr val="tx2">
                  <a:lumMod val="75000"/>
                </a:schemeClr>
              </a:solidFill>
              <a:latin typeface="Times New Roman" pitchFamily="18" charset="0"/>
              <a:cs typeface="Times New Roman" pitchFamily="18" charset="0"/>
            </a:endParaRPr>
          </a:p>
        </p:txBody>
      </p:sp>
      <p:sp>
        <p:nvSpPr>
          <p:cNvPr id="9" name="Subtitle 8"/>
          <p:cNvSpPr>
            <a:spLocks noGrp="1"/>
          </p:cNvSpPr>
          <p:nvPr>
            <p:ph type="subTitle" idx="1"/>
          </p:nvPr>
        </p:nvSpPr>
        <p:spPr>
          <a:xfrm>
            <a:off x="382384" y="5004262"/>
            <a:ext cx="11809615" cy="1163782"/>
          </a:xfrm>
        </p:spPr>
        <p:txBody>
          <a:bodyPr>
            <a:normAutofit lnSpcReduction="10000"/>
          </a:bodyPr>
          <a:lstStyle/>
          <a:p>
            <a:pPr algn="ctr"/>
            <a:r>
              <a:rPr lang="en-US" sz="3900" b="1" dirty="0">
                <a:solidFill>
                  <a:srgbClr val="FDFDFD"/>
                </a:solidFill>
                <a:latin typeface="Times New Roman" pitchFamily="18" charset="0"/>
                <a:cs typeface="Times New Roman" pitchFamily="18" charset="0"/>
              </a:rPr>
              <a:t>Submitted by: Adrian </a:t>
            </a:r>
            <a:r>
              <a:rPr lang="en-US" sz="3900" b="1" dirty="0" err="1">
                <a:solidFill>
                  <a:srgbClr val="FDFDFD"/>
                </a:solidFill>
                <a:latin typeface="Times New Roman" pitchFamily="18" charset="0"/>
                <a:cs typeface="Times New Roman" pitchFamily="18" charset="0"/>
              </a:rPr>
              <a:t>Duman</a:t>
            </a:r>
            <a:endParaRPr lang="en-US" sz="3900" b="1" dirty="0">
              <a:solidFill>
                <a:srgbClr val="FDFDFD"/>
              </a:solidFill>
              <a:latin typeface="Times New Roman" pitchFamily="18" charset="0"/>
              <a:cs typeface="Times New Roman" pitchFamily="18" charset="0"/>
            </a:endParaRPr>
          </a:p>
          <a:p>
            <a:pPr algn="ctr"/>
            <a:r>
              <a:rPr lang="en-US" sz="3900" b="1">
                <a:solidFill>
                  <a:srgbClr val="FDFDFD"/>
                </a:solidFill>
                <a:latin typeface="Times New Roman" pitchFamily="18" charset="0"/>
                <a:cs typeface="Times New Roman" pitchFamily="18" charset="0"/>
              </a:rPr>
              <a:t>Id:- 2026203</a:t>
            </a:r>
            <a:endParaRPr lang="en-US" sz="3900" b="1" dirty="0">
              <a:solidFill>
                <a:srgbClr val="FDFDFD"/>
              </a:solidFill>
              <a:latin typeface="Times New Roman" pitchFamily="18" charset="0"/>
              <a:cs typeface="Times New Roman" pitchFamily="18" charset="0"/>
            </a:endParaRP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Table of contents</a:t>
            </a:r>
          </a:p>
        </p:txBody>
      </p:sp>
      <p:sp>
        <p:nvSpPr>
          <p:cNvPr id="3" name="Content Placeholder 2"/>
          <p:cNvSpPr>
            <a:spLocks noGrp="1"/>
          </p:cNvSpPr>
          <p:nvPr>
            <p:ph idx="1"/>
          </p:nvPr>
        </p:nvSpPr>
        <p:spPr>
          <a:xfrm>
            <a:off x="609600" y="1496291"/>
            <a:ext cx="10972800" cy="4958517"/>
          </a:xfrm>
        </p:spPr>
        <p:txBody>
          <a:bodyPr>
            <a:normAutofit/>
          </a:bodyPr>
          <a:lstStyle/>
          <a:p>
            <a:pPr algn="just">
              <a:lnSpc>
                <a:spcPct val="150000"/>
              </a:lnSpc>
            </a:pPr>
            <a:r>
              <a:rPr lang="en-US" sz="2000" dirty="0">
                <a:latin typeface="Times New Roman" pitchFamily="18" charset="0"/>
                <a:cs typeface="Times New Roman" pitchFamily="18" charset="0"/>
              </a:rPr>
              <a:t>Introduction</a:t>
            </a:r>
          </a:p>
          <a:p>
            <a:pPr algn="just">
              <a:lnSpc>
                <a:spcPct val="150000"/>
              </a:lnSpc>
            </a:pPr>
            <a:r>
              <a:rPr lang="en-GB" sz="2000" dirty="0">
                <a:latin typeface="Times New Roman" pitchFamily="18" charset="0"/>
                <a:cs typeface="Times New Roman" pitchFamily="18" charset="0"/>
              </a:rPr>
              <a:t>research-informed discussion </a:t>
            </a:r>
          </a:p>
          <a:p>
            <a:pPr algn="just">
              <a:lnSpc>
                <a:spcPct val="150000"/>
              </a:lnSpc>
            </a:pPr>
            <a:r>
              <a:rPr lang="en-US" sz="2000" dirty="0">
                <a:latin typeface="Times New Roman" pitchFamily="18" charset="0"/>
                <a:cs typeface="Times New Roman" pitchFamily="18" charset="0"/>
              </a:rPr>
              <a:t>A research-informed cause-and-effect analysis of the complex problem</a:t>
            </a:r>
          </a:p>
          <a:p>
            <a:pPr algn="just">
              <a:lnSpc>
                <a:spcPct val="150000"/>
              </a:lnSpc>
            </a:pPr>
            <a:r>
              <a:rPr lang="en-GB" sz="2000" dirty="0">
                <a:latin typeface="Times New Roman" pitchFamily="18" charset="0"/>
                <a:cs typeface="Times New Roman" pitchFamily="18" charset="0"/>
              </a:rPr>
              <a:t>PESTLE analysis </a:t>
            </a:r>
          </a:p>
          <a:p>
            <a:pPr algn="just">
              <a:lnSpc>
                <a:spcPct val="150000"/>
              </a:lnSpc>
            </a:pPr>
            <a:r>
              <a:rPr lang="en-GB" sz="2000" dirty="0">
                <a:latin typeface="Times New Roman" pitchFamily="18" charset="0"/>
                <a:cs typeface="Times New Roman" pitchFamily="18" charset="0"/>
              </a:rPr>
              <a:t>Alternative solutions </a:t>
            </a: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6473" y="349135"/>
            <a:ext cx="10972800" cy="997528"/>
          </a:xfrm>
        </p:spPr>
        <p:txBody>
          <a:bodyPr>
            <a:normAutofit/>
          </a:bodyPr>
          <a:lstStyle/>
          <a:p>
            <a:pPr algn="ctr"/>
            <a:r>
              <a:rPr lang="en-US" sz="3200" b="1" dirty="0">
                <a:latin typeface="Times New Roman" pitchFamily="18" charset="0"/>
                <a:cs typeface="Times New Roman" pitchFamily="18" charset="0"/>
              </a:rPr>
              <a:t>Introduction</a:t>
            </a:r>
          </a:p>
        </p:txBody>
      </p:sp>
      <p:sp>
        <p:nvSpPr>
          <p:cNvPr id="5" name="Content Placeholder 4"/>
          <p:cNvSpPr>
            <a:spLocks noGrp="1"/>
          </p:cNvSpPr>
          <p:nvPr>
            <p:ph idx="1"/>
          </p:nvPr>
        </p:nvSpPr>
        <p:spPr>
          <a:xfrm>
            <a:off x="293913" y="1446415"/>
            <a:ext cx="5486401" cy="5104013"/>
          </a:xfrm>
        </p:spPr>
        <p:txBody>
          <a:bodyPr>
            <a:normAutofit/>
          </a:bodyPr>
          <a:lstStyle/>
          <a:p>
            <a:pPr algn="just">
              <a:lnSpc>
                <a:spcPct val="150000"/>
              </a:lnSpc>
              <a:buNone/>
            </a:pPr>
            <a:r>
              <a:rPr lang="en-US" sz="2000" dirty="0">
                <a:latin typeface="Times New Roman" pitchFamily="18" charset="0"/>
                <a:cs typeface="Times New Roman" pitchFamily="18" charset="0"/>
              </a:rPr>
              <a:t>Problem solving and decision making is being related to analytical process that has been used to identify the possible solution so that preferred solution are developed on direct basis. The decision making is related a complex process as with this preferred navigation is developed to overall from every situation and often used to collect preferred solution in better way.</a:t>
            </a:r>
          </a:p>
        </p:txBody>
      </p:sp>
      <p:pic>
        <p:nvPicPr>
          <p:cNvPr id="32770" name="Picture 2" descr="Work Related Stress Word Cloud. Royalty Free Cliparts, Vectors, And Stock  Illustration. Image 86544035."/>
          <p:cNvPicPr>
            <a:picLocks noChangeAspect="1" noChangeArrowheads="1"/>
          </p:cNvPicPr>
          <p:nvPr/>
        </p:nvPicPr>
        <p:blipFill>
          <a:blip r:embed="rId3"/>
          <a:srcRect/>
          <a:stretch>
            <a:fillRect/>
          </a:stretch>
        </p:blipFill>
        <p:spPr bwMode="auto">
          <a:xfrm>
            <a:off x="6351814" y="1730830"/>
            <a:ext cx="5440589" cy="408044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a:solidFill>
                  <a:srgbClr val="FDFDFD"/>
                </a:solidFill>
                <a:latin typeface="Times New Roman" panose="02020603050405020304" pitchFamily="18" charset="0"/>
                <a:cs typeface="Times New Roman" panose="02020603050405020304" pitchFamily="18" charset="0"/>
              </a:rPr>
              <a:t>Research-informed discussion</a:t>
            </a:r>
            <a:endParaRPr lang="en-US" sz="3600" b="1" dirty="0">
              <a:solidFill>
                <a:srgbClr val="FDFDFD"/>
              </a:solidFill>
            </a:endParaRPr>
          </a:p>
        </p:txBody>
      </p:sp>
      <p:sp>
        <p:nvSpPr>
          <p:cNvPr id="2" name="Content Placeholder 1"/>
          <p:cNvSpPr>
            <a:spLocks noGrp="1"/>
          </p:cNvSpPr>
          <p:nvPr>
            <p:ph idx="1"/>
          </p:nvPr>
        </p:nvSpPr>
        <p:spPr>
          <a:xfrm>
            <a:off x="199506" y="1197033"/>
            <a:ext cx="4887884" cy="5453149"/>
          </a:xfrm>
        </p:spPr>
        <p:txBody>
          <a:bodyPr>
            <a:normAutofit/>
          </a:bodyPr>
          <a:lstStyle/>
          <a:p>
            <a:pPr marL="0" indent="0" algn="just">
              <a:lnSpc>
                <a:spcPct val="150000"/>
              </a:lnSpc>
              <a:buNone/>
            </a:pPr>
            <a:r>
              <a:rPr lang="en-US" sz="2000" dirty="0">
                <a:latin typeface="Times New Roman" pitchFamily="18" charset="0"/>
                <a:cs typeface="Times New Roman" pitchFamily="18" charset="0"/>
              </a:rPr>
              <a:t>Stress is resulted as physical, emotional, economic, and social and others factors that required to process adequate response under which preferred changes are altered on direct basis. The stress within workplace typically increasing day by day and it seems to affect spiral and lead out of control that affect the working ability of an individual as per basis of long term and it induces as a major cause of serious health related conditions. </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6" name="Picture 2"/>
          <p:cNvPicPr>
            <a:picLocks noChangeAspect="1" noChangeArrowheads="1"/>
          </p:cNvPicPr>
          <p:nvPr/>
        </p:nvPicPr>
        <p:blipFill>
          <a:blip r:embed="rId3"/>
          <a:srcRect l="37695" t="39773" r="21416" b="17500"/>
          <a:stretch>
            <a:fillRect/>
          </a:stretch>
        </p:blipFill>
        <p:spPr bwMode="auto">
          <a:xfrm>
            <a:off x="5453149" y="1330036"/>
            <a:ext cx="6301047" cy="5070764"/>
          </a:xfrm>
          <a:prstGeom prst="rect">
            <a:avLst/>
          </a:prstGeom>
          <a:noFill/>
          <a:ln w="9525">
            <a:noFill/>
            <a:miter lim="800000"/>
            <a:headEnd/>
            <a:tailEnd/>
          </a:ln>
          <a:effectLst/>
        </p:spPr>
      </p:pic>
    </p:spTree>
    <p:extLst>
      <p:ext uri="{BB962C8B-B14F-4D97-AF65-F5344CB8AC3E}">
        <p14:creationId xmlns:p14="http://schemas.microsoft.com/office/powerpoint/2010/main" val="262028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6131" y="498763"/>
            <a:ext cx="11621193" cy="931027"/>
          </a:xfrm>
        </p:spPr>
        <p:txBody>
          <a:bodyPr>
            <a:noAutofit/>
          </a:bodyPr>
          <a:lstStyle/>
          <a:p>
            <a:pPr algn="ctr">
              <a:lnSpc>
                <a:spcPct val="150000"/>
              </a:lnSpc>
            </a:pPr>
            <a:r>
              <a:rPr lang="en-US" sz="3200" b="1" dirty="0">
                <a:latin typeface="Times New Roman" pitchFamily="18" charset="0"/>
                <a:cs typeface="Times New Roman" pitchFamily="18" charset="0"/>
              </a:rPr>
              <a:t>A research-informed cause-and-effect analysis of the complex problem</a:t>
            </a:r>
          </a:p>
        </p:txBody>
      </p:sp>
      <p:sp>
        <p:nvSpPr>
          <p:cNvPr id="2" name="Content Placeholder 1"/>
          <p:cNvSpPr>
            <a:spLocks noGrp="1"/>
          </p:cNvSpPr>
          <p:nvPr>
            <p:ph idx="1"/>
          </p:nvPr>
        </p:nvSpPr>
        <p:spPr>
          <a:xfrm>
            <a:off x="299259" y="2220686"/>
            <a:ext cx="4158441" cy="4229989"/>
          </a:xfrm>
        </p:spPr>
        <p:txBody>
          <a:bodyPr>
            <a:normAutofit/>
          </a:bodyPr>
          <a:lstStyle/>
          <a:p>
            <a:pPr algn="just">
              <a:lnSpc>
                <a:spcPct val="150000"/>
              </a:lnSpc>
              <a:buNone/>
            </a:pPr>
            <a:r>
              <a:rPr lang="en-US" sz="2000" dirty="0">
                <a:latin typeface="Times New Roman" pitchFamily="18" charset="0"/>
                <a:cs typeface="Times New Roman" pitchFamily="18" charset="0"/>
              </a:rPr>
              <a:t>The common cause related to stress within work for both gender and it is based on work related politics and it is varied as 38% as women and 35% for men. </a:t>
            </a:r>
          </a:p>
        </p:txBody>
      </p:sp>
      <p:sp>
        <p:nvSpPr>
          <p:cNvPr id="33794" name="AutoShape 2" descr="Small Business &amp; Entrepreneurship Counci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698" name="Picture 2" descr="Combating Workplace Stress [Infographic]"/>
          <p:cNvPicPr>
            <a:picLocks noChangeAspect="1" noChangeArrowheads="1"/>
          </p:cNvPicPr>
          <p:nvPr/>
        </p:nvPicPr>
        <p:blipFill>
          <a:blip r:embed="rId3"/>
          <a:srcRect t="6206" b="6703"/>
          <a:stretch>
            <a:fillRect/>
          </a:stretch>
        </p:blipFill>
        <p:spPr bwMode="auto">
          <a:xfrm>
            <a:off x="4980214" y="1959428"/>
            <a:ext cx="6906985" cy="4359729"/>
          </a:xfrm>
          <a:prstGeom prst="rect">
            <a:avLst/>
          </a:prstGeom>
          <a:noFill/>
        </p:spPr>
      </p:pic>
    </p:spTree>
    <p:extLst>
      <p:ext uri="{BB962C8B-B14F-4D97-AF65-F5344CB8AC3E}">
        <p14:creationId xmlns:p14="http://schemas.microsoft.com/office/powerpoint/2010/main" val="4221374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60" y="228600"/>
            <a:ext cx="11379200" cy="758952"/>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315884" y="1616824"/>
            <a:ext cx="5503025" cy="5000105"/>
          </a:xfrm>
        </p:spPr>
        <p:txBody>
          <a:bodyPr>
            <a:normAutofit/>
          </a:bodyPr>
          <a:lstStyle/>
          <a:p>
            <a:pPr algn="just">
              <a:lnSpc>
                <a:spcPct val="150000"/>
              </a:lnSpc>
              <a:buNone/>
            </a:pPr>
            <a:r>
              <a:rPr lang="en-US" sz="2000" dirty="0">
                <a:latin typeface="Times New Roman" pitchFamily="18" charset="0"/>
                <a:cs typeface="Times New Roman" pitchFamily="18" charset="0"/>
              </a:rPr>
              <a:t>In this majority of inpatient admission is resulted of working place condition that cost UK’s healthcare and it is approx of 10 Billion US dollar. The physical symptom also facilitates stress related to illness of chest pain and it is responsible for r 943 thousand hospital admissions.</a:t>
            </a:r>
          </a:p>
        </p:txBody>
      </p:sp>
      <p:pic>
        <p:nvPicPr>
          <p:cNvPr id="27650" name="Picture 2" descr="What is work-related stress? Definition and examples"/>
          <p:cNvPicPr>
            <a:picLocks noChangeAspect="1" noChangeArrowheads="1"/>
          </p:cNvPicPr>
          <p:nvPr/>
        </p:nvPicPr>
        <p:blipFill>
          <a:blip r:embed="rId3"/>
          <a:srcRect/>
          <a:stretch>
            <a:fillRect/>
          </a:stretch>
        </p:blipFill>
        <p:spPr bwMode="auto">
          <a:xfrm>
            <a:off x="6148161" y="1570490"/>
            <a:ext cx="5592082" cy="417716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912913"/>
          </a:xfrm>
        </p:spPr>
        <p:txBody>
          <a:bodyPr>
            <a:normAutofit/>
          </a:bodyPr>
          <a:lstStyle/>
          <a:p>
            <a:pPr algn="ctr"/>
            <a:r>
              <a:rPr lang="en-US" sz="3200" b="1" dirty="0">
                <a:latin typeface="Times New Roman" pitchFamily="18" charset="0"/>
                <a:cs typeface="Times New Roman" pitchFamily="18" charset="0"/>
              </a:rPr>
              <a:t>PESTLE analysis</a:t>
            </a:r>
            <a:endParaRPr lang="en-US" sz="3200" dirty="0"/>
          </a:p>
        </p:txBody>
      </p:sp>
      <p:sp>
        <p:nvSpPr>
          <p:cNvPr id="3" name="Content Placeholder 2"/>
          <p:cNvSpPr>
            <a:spLocks noGrp="1"/>
          </p:cNvSpPr>
          <p:nvPr>
            <p:ph idx="1"/>
          </p:nvPr>
        </p:nvSpPr>
        <p:spPr>
          <a:xfrm>
            <a:off x="232757" y="1346662"/>
            <a:ext cx="6084916" cy="5286894"/>
          </a:xfrm>
        </p:spPr>
        <p:txBody>
          <a:bodyPr>
            <a:normAutofit/>
          </a:bodyPr>
          <a:lstStyle/>
          <a:p>
            <a:pPr algn="just">
              <a:lnSpc>
                <a:spcPct val="150000"/>
              </a:lnSpc>
              <a:buNone/>
            </a:pPr>
            <a:r>
              <a:rPr lang="en-US" sz="2000" dirty="0">
                <a:latin typeface="Times New Roman" pitchFamily="18" charset="0"/>
                <a:cs typeface="Times New Roman" pitchFamily="18" charset="0"/>
              </a:rPr>
              <a:t>It is an analysis that that has been used to measure and analyze macro environmental analysis that induce direct and sustained impact over the working possibility of business in systematic manner. The pestle analysis contributed to complex problem related to Work-related stress is as illustrate below as:</a:t>
            </a:r>
          </a:p>
          <a:p>
            <a:pPr algn="just">
              <a:lnSpc>
                <a:spcPct val="150000"/>
              </a:lnSpc>
            </a:pPr>
            <a:r>
              <a:rPr lang="en-US" sz="2000" b="1" dirty="0">
                <a:latin typeface="Times New Roman" pitchFamily="18" charset="0"/>
                <a:cs typeface="Times New Roman" pitchFamily="18" charset="0"/>
              </a:rPr>
              <a:t>Political</a:t>
            </a:r>
            <a:r>
              <a:rPr lang="en-US" sz="2000" dirty="0">
                <a:latin typeface="Times New Roman" pitchFamily="18" charset="0"/>
                <a:cs typeface="Times New Roman" pitchFamily="18" charset="0"/>
              </a:rPr>
              <a:t>: It is a factor that is associated with replicable employees thus company aren’t aware about loyalty thus they always hunt the new talent along with this prevalent changes are induced over continuous period of time. </a:t>
            </a:r>
          </a:p>
        </p:txBody>
      </p:sp>
      <p:sp>
        <p:nvSpPr>
          <p:cNvPr id="8193"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5842" name="AutoShape 2" descr="Total Quality Management (TQM) | Principles and Featues of Total Quality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2" name="Picture 2" descr="PESTEL Analysis - Overview, Factors, Examples"/>
          <p:cNvPicPr>
            <a:picLocks noChangeAspect="1" noChangeArrowheads="1"/>
          </p:cNvPicPr>
          <p:nvPr/>
        </p:nvPicPr>
        <p:blipFill>
          <a:blip r:embed="rId3"/>
          <a:srcRect/>
          <a:stretch>
            <a:fillRect/>
          </a:stretch>
        </p:blipFill>
        <p:spPr bwMode="auto">
          <a:xfrm>
            <a:off x="6661884" y="1242203"/>
            <a:ext cx="5104546" cy="5501423"/>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826520"/>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402336" y="1567543"/>
            <a:ext cx="5067439" cy="4531505"/>
          </a:xfrm>
        </p:spPr>
        <p:txBody>
          <a:bodyPr>
            <a:normAutofit/>
          </a:bodyPr>
          <a:lstStyle/>
          <a:p>
            <a:pPr algn="just">
              <a:lnSpc>
                <a:spcPct val="150000"/>
              </a:lnSpc>
              <a:buNone/>
            </a:pPr>
            <a:r>
              <a:rPr lang="en-US" sz="2000" b="1" i="1" dirty="0">
                <a:latin typeface="Times New Roman" pitchFamily="18" charset="0"/>
                <a:cs typeface="Times New Roman" pitchFamily="18" charset="0"/>
              </a:rPr>
              <a:t>Technological: </a:t>
            </a:r>
            <a:r>
              <a:rPr lang="en-US" sz="2000" dirty="0">
                <a:latin typeface="Times New Roman" pitchFamily="18" charset="0"/>
                <a:cs typeface="Times New Roman" pitchFamily="18" charset="0"/>
              </a:rPr>
              <a:t>The processing of fast communication and advanced usage of technological advance much pressure over the working and within this face to face interaction also get affected at it leads to generate higher working stress. </a:t>
            </a:r>
          </a:p>
        </p:txBody>
      </p:sp>
      <p:pic>
        <p:nvPicPr>
          <p:cNvPr id="23554" name="Picture 2" descr="Ten amazing technological advances | URBAN HUB"/>
          <p:cNvPicPr>
            <a:picLocks noChangeAspect="1" noChangeArrowheads="1"/>
          </p:cNvPicPr>
          <p:nvPr/>
        </p:nvPicPr>
        <p:blipFill>
          <a:blip r:embed="rId3"/>
          <a:srcRect/>
          <a:stretch>
            <a:fillRect/>
          </a:stretch>
        </p:blipFill>
        <p:spPr bwMode="auto">
          <a:xfrm>
            <a:off x="5935889" y="1698171"/>
            <a:ext cx="5791200" cy="4572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614" y="293915"/>
            <a:ext cx="10972800" cy="783772"/>
          </a:xfrm>
        </p:spPr>
        <p:txBody>
          <a:bodyPr>
            <a:normAutofit/>
          </a:bodyPr>
          <a:lstStyle/>
          <a:p>
            <a:pPr algn="ctr"/>
            <a:r>
              <a:rPr lang="en-US" sz="3200" b="1" dirty="0">
                <a:latin typeface="Times New Roman" pitchFamily="18" charset="0"/>
                <a:cs typeface="Times New Roman" pitchFamily="18" charset="0"/>
              </a:rPr>
              <a:t>Alternative solutions to work-related stress </a:t>
            </a:r>
          </a:p>
        </p:txBody>
      </p:sp>
      <p:sp>
        <p:nvSpPr>
          <p:cNvPr id="3" name="Content Placeholder 2"/>
          <p:cNvSpPr>
            <a:spLocks noGrp="1"/>
          </p:cNvSpPr>
          <p:nvPr>
            <p:ph idx="1"/>
          </p:nvPr>
        </p:nvSpPr>
        <p:spPr>
          <a:xfrm>
            <a:off x="0" y="1289958"/>
            <a:ext cx="5763986" cy="5339442"/>
          </a:xfrm>
        </p:spPr>
        <p:txBody>
          <a:bodyPr>
            <a:normAutofit fontScale="92500" lnSpcReduction="20000"/>
          </a:bodyPr>
          <a:lstStyle/>
          <a:p>
            <a:pPr algn="just">
              <a:lnSpc>
                <a:spcPct val="150000"/>
              </a:lnSpc>
              <a:buNone/>
            </a:pPr>
            <a:r>
              <a:rPr lang="en-US" sz="2000" dirty="0">
                <a:latin typeface="Times New Roman" pitchFamily="18" charset="0"/>
                <a:cs typeface="Times New Roman" pitchFamily="18" charset="0"/>
              </a:rPr>
              <a:t>The work related stress has been resolved by attaining direct concern and focus towards workplace wellness under which suitable exercise and healthy living standards has been processed so that workplace stress get resolved in timely constrained. There are different ways and solution that has been used to process with work related stress and it is as illustrate as:</a:t>
            </a:r>
          </a:p>
          <a:p>
            <a:pPr algn="just">
              <a:lnSpc>
                <a:spcPct val="150000"/>
              </a:lnSpc>
              <a:buNone/>
            </a:pPr>
            <a:r>
              <a:rPr lang="en-US" sz="2000" b="1" i="1" dirty="0">
                <a:latin typeface="Times New Roman" pitchFamily="18" charset="0"/>
                <a:cs typeface="Times New Roman" pitchFamily="18" charset="0"/>
              </a:rPr>
              <a:t>Encourage open communication: </a:t>
            </a:r>
            <a:r>
              <a:rPr lang="en-US" sz="2000" dirty="0">
                <a:latin typeface="Times New Roman" pitchFamily="18" charset="0"/>
                <a:cs typeface="Times New Roman" pitchFamily="18" charset="0"/>
              </a:rPr>
              <a:t>Many of employees get in stress because they aren’t able to convey or interact with others thus so as to process the working values it is required to encourage and advance open and frequent communication in preferred manner.</a:t>
            </a:r>
          </a:p>
        </p:txBody>
      </p:sp>
      <p:sp>
        <p:nvSpPr>
          <p:cNvPr id="21506" name="AutoShape 2"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09" name="Picture 5"/>
          <p:cNvPicPr>
            <a:picLocks noChangeAspect="1" noChangeArrowheads="1"/>
          </p:cNvPicPr>
          <p:nvPr/>
        </p:nvPicPr>
        <p:blipFill>
          <a:blip r:embed="rId3"/>
          <a:srcRect l="65384" t="29241" r="8011" b="19643"/>
          <a:stretch>
            <a:fillRect/>
          </a:stretch>
        </p:blipFill>
        <p:spPr bwMode="auto">
          <a:xfrm>
            <a:off x="6237515" y="1045029"/>
            <a:ext cx="5666013" cy="561702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26" y="249382"/>
            <a:ext cx="10972800" cy="764771"/>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Conclusion</a:t>
            </a:r>
            <a:endParaRPr lang="en-IN" sz="3200" dirty="0">
              <a:solidFill>
                <a:srgbClr val="FDFDFD"/>
              </a:solidFill>
            </a:endParaRPr>
          </a:p>
        </p:txBody>
      </p:sp>
      <p:sp>
        <p:nvSpPr>
          <p:cNvPr id="3" name="Content Placeholder 2"/>
          <p:cNvSpPr>
            <a:spLocks noGrp="1"/>
          </p:cNvSpPr>
          <p:nvPr>
            <p:ph idx="1"/>
          </p:nvPr>
        </p:nvSpPr>
        <p:spPr>
          <a:xfrm>
            <a:off x="266007" y="1546167"/>
            <a:ext cx="11554691" cy="5028369"/>
          </a:xfrm>
        </p:spPr>
        <p:txBody>
          <a:bodyPr>
            <a:normAutofit/>
          </a:bodyPr>
          <a:lstStyle/>
          <a:p>
            <a:pPr algn="just">
              <a:lnSpc>
                <a:spcPct val="150000"/>
              </a:lnSpc>
              <a:buNone/>
            </a:pPr>
            <a:r>
              <a:rPr lang="en-US" sz="2000" dirty="0">
                <a:latin typeface="Times New Roman" pitchFamily="18" charset="0"/>
                <a:cs typeface="Times New Roman" pitchFamily="18" charset="0"/>
              </a:rPr>
              <a:t>It has been concluded from the above that work related issues and complex problems has been arise due to different situations that has been faced by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or employees on daily basis. The youngsters are having wider issue related to work stress and it is due to the fact that they have been working in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so as to advance their future and success both with stipulated period of instance. It is required to resolve respective issues as it affect the working possibility and overall mindset on direct basis. </a:t>
            </a:r>
            <a:r>
              <a:rPr lang="en-GB" b="1" i="1" dirty="0"/>
              <a:t> </a:t>
            </a:r>
            <a:endParaRPr lang="en-IN" dirty="0"/>
          </a:p>
          <a:p>
            <a:endParaRPr lang="en-IN" dirty="0"/>
          </a:p>
        </p:txBody>
      </p:sp>
    </p:spTree>
    <p:extLst>
      <p:ext uri="{BB962C8B-B14F-4D97-AF65-F5344CB8AC3E}">
        <p14:creationId xmlns:p14="http://schemas.microsoft.com/office/powerpoint/2010/main" val="1615568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3883" y="299259"/>
            <a:ext cx="8596668" cy="731520"/>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References</a:t>
            </a:r>
            <a:endParaRPr lang="en-US" sz="3200" b="1" dirty="0">
              <a:solidFill>
                <a:srgbClr val="FDFDFD"/>
              </a:solidFill>
            </a:endParaRPr>
          </a:p>
        </p:txBody>
      </p:sp>
      <p:sp>
        <p:nvSpPr>
          <p:cNvPr id="2" name="Content Placeholder 1"/>
          <p:cNvSpPr>
            <a:spLocks noGrp="1"/>
          </p:cNvSpPr>
          <p:nvPr>
            <p:ph idx="1"/>
          </p:nvPr>
        </p:nvSpPr>
        <p:spPr>
          <a:xfrm>
            <a:off x="199504" y="1322615"/>
            <a:ext cx="11737571" cy="5227814"/>
          </a:xfrm>
        </p:spPr>
        <p:txBody>
          <a:bodyPr>
            <a:normAutofit/>
          </a:bodyPr>
          <a:lstStyle/>
          <a:p>
            <a:pPr algn="just"/>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M.R., Nanda, G. and Nanda, G., 2021. Decision‐making models, decision support, and problem solving. Handbook of human factors and ergonomics, pp.159-202.</a:t>
            </a:r>
          </a:p>
          <a:p>
            <a:pPr algn="just"/>
            <a:r>
              <a:rPr lang="en-US" sz="2000" dirty="0" err="1">
                <a:latin typeface="Times New Roman" pitchFamily="18" charset="0"/>
                <a:cs typeface="Times New Roman" pitchFamily="18" charset="0"/>
              </a:rPr>
              <a:t>Minda</a:t>
            </a:r>
            <a:r>
              <a:rPr lang="en-US" sz="2000" dirty="0">
                <a:latin typeface="Times New Roman" pitchFamily="18" charset="0"/>
                <a:cs typeface="Times New Roman" pitchFamily="18" charset="0"/>
              </a:rPr>
              <a:t>, J.P., 2020. The psychology of thinking: Reasoning, decision-making and problem-solving. Sage.</a:t>
            </a:r>
          </a:p>
          <a:p>
            <a:pPr algn="just"/>
            <a:r>
              <a:rPr lang="en-US" sz="2000" dirty="0" err="1">
                <a:latin typeface="Times New Roman" pitchFamily="18" charset="0"/>
                <a:cs typeface="Times New Roman" pitchFamily="18" charset="0"/>
              </a:rPr>
              <a:t>Yunita</a:t>
            </a:r>
            <a:r>
              <a:rPr lang="en-US" sz="2000" dirty="0">
                <a:latin typeface="Times New Roman" pitchFamily="18" charset="0"/>
                <a:cs typeface="Times New Roman" pitchFamily="18" charset="0"/>
              </a:rPr>
              <a:t>, P.I. and </a:t>
            </a:r>
            <a:r>
              <a:rPr lang="en-US" sz="2000" dirty="0" err="1">
                <a:latin typeface="Times New Roman" pitchFamily="18" charset="0"/>
                <a:cs typeface="Times New Roman" pitchFamily="18" charset="0"/>
              </a:rPr>
              <a:t>Saputra</a:t>
            </a:r>
            <a:r>
              <a:rPr lang="en-US" sz="2000" dirty="0">
                <a:latin typeface="Times New Roman" pitchFamily="18" charset="0"/>
                <a:cs typeface="Times New Roman" pitchFamily="18" charset="0"/>
              </a:rPr>
              <a:t>, I.G.N.W.H., 2019. Millennial generation in accepting mutations: Impact on work stress and employee performance. International journal of social sciences and humanities, 3(1), pp.102-114.</a:t>
            </a:r>
            <a:endParaRPr lang="en-US" sz="2000">
              <a:latin typeface="Times New Roman" pitchFamily="18" charset="0"/>
              <a:cs typeface="Times New Roman" pitchFamily="18" charset="0"/>
            </a:endParaRPr>
          </a:p>
          <a:p>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85800" y="1719490"/>
            <a:ext cx="10972800" cy="4572000"/>
          </a:xfrm>
        </p:spPr>
        <p:txBody>
          <a:bodyPr>
            <a:normAutofit/>
          </a:bodyPr>
          <a:lstStyle/>
          <a:p>
            <a:pPr algn="ctr">
              <a:buNone/>
            </a:pPr>
            <a:r>
              <a:rPr lang="en-US" sz="9600" dirty="0">
                <a:latin typeface="Times New Roman" pitchFamily="18" charset="0"/>
                <a:cs typeface="Times New Roman" pitchFamily="18" charset="0"/>
              </a:rPr>
              <a:t>Thank-You!!!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customXml/itemProps2.xml><?xml version="1.0" encoding="utf-8"?>
<ds:datastoreItem xmlns:ds="http://schemas.openxmlformats.org/officeDocument/2006/customXml" ds:itemID="{30ECC70E-6674-4337-B48B-AF4F8832F1E5}">
  <ds:schemaRefs>
    <ds:schemaRef ds:uri="http://schemas.microsoft.com/sharepoint/v3/contenttype/forms"/>
  </ds:schemaRefs>
</ds:datastoreItem>
</file>

<file path=customXml/itemProps3.xml><?xml version="1.0" encoding="utf-8"?>
<ds:datastoreItem xmlns:ds="http://schemas.openxmlformats.org/officeDocument/2006/customXml" ds:itemID="{816B76F2-1AE1-4A2A-A5B3-D462CC5E81F8}">
  <ds:schemaRefs>
    <ds:schemaRef ds:uri="http://schemas.microsoft.com/office/2006/metadata/properties"/>
    <ds:schemaRef ds:uri="http://www.w3.org/2000/xmlns/"/>
    <ds:schemaRef ds:uri="http://schemas.microsoft.com/sharepoint/v3"/>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Verve</Template>
  <TotalTime>0</TotalTime>
  <Words>1231</Words>
  <Application>Microsoft Office PowerPoint</Application>
  <PresentationFormat>Widescreen</PresentationFormat>
  <Paragraphs>54</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Verve</vt:lpstr>
      <vt:lpstr>Unit 4: Management &amp; Operations     BMSW-4004 ( Task-1) Problem Solving and Decision Making  </vt:lpstr>
      <vt:lpstr>Table of contents</vt:lpstr>
      <vt:lpstr>Introduction</vt:lpstr>
      <vt:lpstr>Research-informed discussion</vt:lpstr>
      <vt:lpstr>A research-informed cause-and-effect analysis of the complex problem</vt:lpstr>
      <vt:lpstr>Continue…</vt:lpstr>
      <vt:lpstr>PESTLE analysis</vt:lpstr>
      <vt:lpstr>Continue…</vt:lpstr>
      <vt:lpstr>Alternative solutions to work-related stress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4: Management &amp; Operations     BMSW-4004 ( Task-1) Problem Solving and Decision Making  </dc:title>
  <dc:creator/>
  <cp:lastModifiedBy>Adrian Duman (2026203)</cp:lastModifiedBy>
  <cp:revision>2</cp:revision>
  <dcterms:created xsi:type="dcterms:W3CDTF">2018-08-22T06:32:08Z</dcterms:created>
  <dcterms:modified xsi:type="dcterms:W3CDTF">2021-12-13T20:14:30Z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