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0"/>
  </p:notesMasterIdLst>
  <p:handoutMasterIdLst>
    <p:handoutMasterId r:id="rId20"/>
  </p:handoutMasterIdLst>
  <p:sldIdLst>
    <p:sldId id="256" r:id="rId3"/>
    <p:sldId id="304" r:id="rId4"/>
    <p:sldId id="307" r:id="rId5"/>
    <p:sldId id="308" r:id="rId6"/>
    <p:sldId id="310" r:id="rId7"/>
    <p:sldId id="311" r:id="rId8"/>
    <p:sldId id="312" r:id="rId9"/>
    <p:sldId id="320" r:id="rId11"/>
    <p:sldId id="325" r:id="rId12"/>
    <p:sldId id="321" r:id="rId13"/>
    <p:sldId id="322" r:id="rId14"/>
    <p:sldId id="323" r:id="rId15"/>
    <p:sldId id="324" r:id="rId16"/>
    <p:sldId id="326" r:id="rId17"/>
    <p:sldId id="275" r:id="rId18"/>
    <p:sldId id="319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0581" autoAdjust="0"/>
  </p:normalViewPr>
  <p:slideViewPr>
    <p:cSldViewPr>
      <p:cViewPr varScale="1">
        <p:scale>
          <a:sx n="89" d="100"/>
          <a:sy n="89" d="100"/>
        </p:scale>
        <p:origin x="2166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3" Type="http://schemas.openxmlformats.org/officeDocument/2006/relationships/tableStyles" Target="tableStyles.xml"/><Relationship Id="rId22" Type="http://schemas.openxmlformats.org/officeDocument/2006/relationships/viewProps" Target="viewProps.xml"/><Relationship Id="rId21" Type="http://schemas.openxmlformats.org/officeDocument/2006/relationships/presProps" Target="presProps.xml"/><Relationship Id="rId20" Type="http://schemas.openxmlformats.org/officeDocument/2006/relationships/handoutMaster" Target="handoutMasters/handoutMaster1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en-US" dirty="0" smtClean="0"/>
              <a:t>With a pool of applicants, the prescreening process can begin. The </a:t>
            </a:r>
            <a:r>
              <a:rPr lang="en-US" altLang="en-US" b="1" dirty="0" smtClean="0"/>
              <a:t>application form </a:t>
            </a:r>
            <a:r>
              <a:rPr lang="en-US" altLang="en-US" dirty="0" smtClean="0"/>
              <a:t>is usually the first step in this process (some firms first require a brief, prescreening interview or online test). A filled-in application provides four types of information listed in the slide.</a:t>
            </a:r>
            <a:endParaRPr lang="en-US" alt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Instructions for</a:t>
            </a:r>
            <a:r>
              <a:rPr lang="en-GB" baseline="0" dirty="0" smtClean="0"/>
              <a:t> Lecturers:</a:t>
            </a:r>
            <a:endParaRPr lang="en-GB" baseline="0" dirty="0" smtClean="0"/>
          </a:p>
          <a:p>
            <a:endParaRPr lang="en-GB" baseline="0" dirty="0" smtClean="0"/>
          </a:p>
          <a:p>
            <a:r>
              <a:rPr lang="en-GB" baseline="0" dirty="0" smtClean="0"/>
              <a:t>The objective is to identify one candidate out of the 10 applicants.</a:t>
            </a:r>
            <a:endParaRPr lang="en-GB" baseline="0" dirty="0" smtClean="0"/>
          </a:p>
          <a:p>
            <a:endParaRPr lang="en-GB" baseline="0" dirty="0" smtClean="0"/>
          </a:p>
          <a:p>
            <a:r>
              <a:rPr lang="en-GB" baseline="0" dirty="0" smtClean="0"/>
              <a:t>1) Show the job advert provided to the students and give them time to familiarise themselves with the requirements</a:t>
            </a:r>
            <a:endParaRPr lang="en-GB" baseline="0" dirty="0" smtClean="0"/>
          </a:p>
          <a:p>
            <a:r>
              <a:rPr lang="en-GB" baseline="0" dirty="0" smtClean="0"/>
              <a:t>2) Provide them the sample CV</a:t>
            </a:r>
            <a:endParaRPr lang="en-GB" baseline="0" dirty="0" smtClean="0"/>
          </a:p>
          <a:p>
            <a:r>
              <a:rPr lang="en-GB" baseline="0" dirty="0" smtClean="0"/>
              <a:t>3) Each student should be given only 30 seconds to evaluate a CV.</a:t>
            </a:r>
            <a:endParaRPr lang="en-GB" baseline="0" dirty="0" smtClean="0"/>
          </a:p>
          <a:p>
            <a:r>
              <a:rPr lang="en-GB" baseline="0" dirty="0" smtClean="0"/>
              <a:t>4) Get students to swap CVs every 30 seconds until everyone in the group has had a look at all 10 CVs</a:t>
            </a:r>
            <a:endParaRPr lang="en-GB" baseline="0" dirty="0" smtClean="0"/>
          </a:p>
          <a:p>
            <a:r>
              <a:rPr lang="en-GB" baseline="0" dirty="0" smtClean="0"/>
              <a:t>5) Discuss which candidate has been selected by each student and the reasons for the selection</a:t>
            </a:r>
            <a:endParaRPr lang="en-GB" baseline="0" dirty="0" smtClean="0"/>
          </a:p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2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8.png"/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BA International Hotel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Personnel Resourcing &amp; Development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(M5X 01921)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Session 6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The recruitment and selection process - II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Previously…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We have;</a:t>
            </a:r>
            <a:endParaRPr lang="en-GB" dirty="0"/>
          </a:p>
          <a:p>
            <a:r>
              <a:rPr lang="en-GB" dirty="0"/>
              <a:t>Overviewed the module</a:t>
            </a:r>
            <a:endParaRPr lang="en-GB" dirty="0"/>
          </a:p>
          <a:p>
            <a:r>
              <a:rPr lang="en-GB" dirty="0"/>
              <a:t>Tested existing </a:t>
            </a:r>
            <a:r>
              <a:rPr lang="en-GB" dirty="0" smtClean="0"/>
              <a:t>knowledge</a:t>
            </a:r>
            <a:endParaRPr lang="en-GB" dirty="0" smtClean="0"/>
          </a:p>
          <a:p>
            <a:r>
              <a:rPr lang="en-GB" dirty="0" smtClean="0"/>
              <a:t>Discussed about self awareness</a:t>
            </a:r>
            <a:endParaRPr lang="en-GB" dirty="0" smtClean="0"/>
          </a:p>
          <a:p>
            <a:r>
              <a:rPr lang="en-GB" dirty="0" smtClean="0"/>
              <a:t>Discussed points to consider when exploring employment.</a:t>
            </a:r>
            <a:endParaRPr lang="en-GB" dirty="0" smtClean="0"/>
          </a:p>
          <a:p>
            <a:r>
              <a:rPr lang="en-GB" dirty="0" smtClean="0"/>
              <a:t>Identified trends in future employment</a:t>
            </a:r>
            <a:endParaRPr lang="en-GB" dirty="0" smtClean="0"/>
          </a:p>
          <a:p>
            <a:r>
              <a:rPr lang="en-GB" dirty="0" smtClean="0"/>
              <a:t>Discussed the recruitment and selection process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this session..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0" y="1233023"/>
            <a:ext cx="9144000" cy="4473857"/>
          </a:xfrm>
          <a:prstGeom prst="rect">
            <a:avLst/>
          </a:prstGeom>
        </p:spPr>
      </p:pic>
      <p:sp>
        <p:nvSpPr>
          <p:cNvPr id="5" name="Content Placeholder 2"/>
          <p:cNvSpPr txBox="1"/>
          <p:nvPr/>
        </p:nvSpPr>
        <p:spPr>
          <a:xfrm>
            <a:off x="0" y="4653136"/>
            <a:ext cx="9144000" cy="1030674"/>
          </a:xfrm>
          <a:prstGeom prst="rect">
            <a:avLst/>
          </a:prstGeo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1800"/>
              </a:spcBef>
              <a:buFont typeface="Arial" panose="020B0604020202020204" pitchFamily="34" charset="0"/>
              <a:buNone/>
            </a:pPr>
            <a:r>
              <a:rPr lang="en-GB" sz="6600" b="1" dirty="0" smtClean="0">
                <a:solidFill>
                  <a:schemeClr val="bg1"/>
                </a:solidFill>
              </a:rPr>
              <a:t>Selection Process – Cont’d</a:t>
            </a:r>
            <a:endParaRPr lang="en-GB" sz="6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By the end of this session…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You should be able to…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Define what is recruitment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Explain the steps of the recruitment and selection process.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is recruitment and selection?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84177"/>
            <a:ext cx="8229600" cy="1900807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Recruitment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The action of finding new people to join an organization or support a cause</a:t>
            </a:r>
            <a:r>
              <a:rPr lang="en-GB" dirty="0" smtClean="0"/>
              <a:t>.</a:t>
            </a:r>
            <a:endParaRPr lang="en-GB" dirty="0" smtClean="0"/>
          </a:p>
          <a:p>
            <a:pPr marL="0" indent="0" algn="r">
              <a:buNone/>
            </a:pPr>
            <a:r>
              <a:rPr lang="en-GB" sz="1400" dirty="0" smtClean="0"/>
              <a:t>(Oxford dictionary)</a:t>
            </a:r>
            <a:endParaRPr lang="en-GB" sz="1400" dirty="0"/>
          </a:p>
        </p:txBody>
      </p:sp>
      <p:sp>
        <p:nvSpPr>
          <p:cNvPr id="4" name="Rectangle 3"/>
          <p:cNvSpPr/>
          <p:nvPr/>
        </p:nvSpPr>
        <p:spPr>
          <a:xfrm>
            <a:off x="457200" y="3284984"/>
            <a:ext cx="8229600" cy="227754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sz="3200" dirty="0"/>
              <a:t>Selection</a:t>
            </a:r>
            <a:endParaRPr lang="en-GB" sz="3200" dirty="0"/>
          </a:p>
          <a:p>
            <a:r>
              <a:rPr lang="en-GB" sz="3200" dirty="0"/>
              <a:t>The action or fact of carefully choosing someone or something as being the best or most suitable.</a:t>
            </a:r>
            <a:endParaRPr lang="en-GB" sz="3200" dirty="0"/>
          </a:p>
          <a:p>
            <a:pPr algn="r"/>
            <a:r>
              <a:rPr lang="en-GB" sz="1400" dirty="0"/>
              <a:t>(Oxford dictionary)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Recruitment and selection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311261"/>
            <a:ext cx="8229600" cy="277979"/>
          </a:xfrm>
        </p:spPr>
        <p:txBody>
          <a:bodyPr>
            <a:noAutofit/>
          </a:bodyPr>
          <a:lstStyle/>
          <a:p>
            <a:pPr marL="0" indent="0" algn="r">
              <a:buNone/>
            </a:pPr>
            <a:r>
              <a:rPr lang="en-GB" sz="1100" dirty="0" err="1" smtClean="0"/>
              <a:t>Dessler</a:t>
            </a:r>
            <a:r>
              <a:rPr lang="en-GB" sz="1100" dirty="0" smtClean="0"/>
              <a:t> (2015) </a:t>
            </a:r>
            <a:r>
              <a:rPr lang="en-GB" sz="1100" i="1" dirty="0" smtClean="0"/>
              <a:t>pp138</a:t>
            </a:r>
            <a:endParaRPr lang="en-GB" sz="1100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1520" y="1052735"/>
            <a:ext cx="8640960" cy="4258526"/>
          </a:xfrm>
          <a:prstGeom prst="rect">
            <a:avLst/>
          </a:prstGeom>
        </p:spPr>
      </p:pic>
      <p:grpSp>
        <p:nvGrpSpPr>
          <p:cNvPr id="21" name="Group 20"/>
          <p:cNvGrpSpPr/>
          <p:nvPr/>
        </p:nvGrpSpPr>
        <p:grpSpPr>
          <a:xfrm>
            <a:off x="489575" y="1988840"/>
            <a:ext cx="1450860" cy="1089495"/>
            <a:chOff x="489575" y="1988840"/>
            <a:chExt cx="1450860" cy="1089495"/>
          </a:xfrm>
        </p:grpSpPr>
        <p:cxnSp>
          <p:nvCxnSpPr>
            <p:cNvPr id="6" name="Straight Connector 5"/>
            <p:cNvCxnSpPr/>
            <p:nvPr/>
          </p:nvCxnSpPr>
          <p:spPr>
            <a:xfrm>
              <a:off x="489575" y="2663202"/>
              <a:ext cx="432048" cy="369415"/>
            </a:xfrm>
            <a:prstGeom prst="line">
              <a:avLst/>
            </a:prstGeom>
            <a:ln w="1905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827584" y="1988840"/>
              <a:ext cx="1112851" cy="1089495"/>
            </a:xfrm>
            <a:prstGeom prst="line">
              <a:avLst/>
            </a:prstGeom>
            <a:ln w="1905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Group 21"/>
          <p:cNvGrpSpPr/>
          <p:nvPr/>
        </p:nvGrpSpPr>
        <p:grpSpPr>
          <a:xfrm>
            <a:off x="1940435" y="1988840"/>
            <a:ext cx="1450860" cy="1089495"/>
            <a:chOff x="489575" y="1988840"/>
            <a:chExt cx="1450860" cy="1089495"/>
          </a:xfrm>
        </p:grpSpPr>
        <p:cxnSp>
          <p:nvCxnSpPr>
            <p:cNvPr id="23" name="Straight Connector 22"/>
            <p:cNvCxnSpPr/>
            <p:nvPr/>
          </p:nvCxnSpPr>
          <p:spPr>
            <a:xfrm>
              <a:off x="489575" y="2663202"/>
              <a:ext cx="432048" cy="369415"/>
            </a:xfrm>
            <a:prstGeom prst="line">
              <a:avLst/>
            </a:prstGeom>
            <a:ln w="1905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flipH="1">
              <a:off x="827584" y="1988840"/>
              <a:ext cx="1112851" cy="1089495"/>
            </a:xfrm>
            <a:prstGeom prst="line">
              <a:avLst/>
            </a:prstGeom>
            <a:ln w="1905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Step 3 -</a:t>
            </a:r>
            <a:r>
              <a:rPr lang="en-US" sz="3200" b="1" kern="0" dirty="0">
                <a:solidFill>
                  <a:srgbClr val="3366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/>
                <a:cs typeface="Tahoma" panose="020B0604030504040204"/>
              </a:rPr>
              <a:t>Developing and Using Application Forms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buNone/>
              <a:defRPr/>
            </a:pPr>
            <a:r>
              <a:rPr lang="en-US" sz="2000" kern="0" dirty="0" smtClean="0">
                <a:solidFill>
                  <a:srgbClr val="9966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/>
                <a:cs typeface="Tahoma" panose="020B0604030504040204"/>
              </a:rPr>
              <a:t>Why use applications/CV’s?</a:t>
            </a:r>
            <a:endParaRPr lang="en-US" sz="2000" kern="0" dirty="0" smtClean="0">
              <a:solidFill>
                <a:srgbClr val="996633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anose="020B0604020202020204"/>
              <a:cs typeface="Tahoma" panose="020B0604030504040204"/>
            </a:endParaRPr>
          </a:p>
          <a:p>
            <a:pPr marL="0" lvl="0" indent="0"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buNone/>
              <a:defRPr/>
            </a:pPr>
            <a:endParaRPr lang="en-US" sz="2000" kern="0" dirty="0">
              <a:solidFill>
                <a:srgbClr val="996633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anose="020B0604020202020204"/>
              <a:cs typeface="Tahoma" panose="020B0604030504040204"/>
            </a:endParaRPr>
          </a:p>
        </p:txBody>
      </p:sp>
      <p:grpSp>
        <p:nvGrpSpPr>
          <p:cNvPr id="4" name="Group 22"/>
          <p:cNvGrpSpPr/>
          <p:nvPr/>
        </p:nvGrpSpPr>
        <p:grpSpPr bwMode="auto">
          <a:xfrm>
            <a:off x="640556" y="2636912"/>
            <a:ext cx="7862888" cy="2746375"/>
            <a:chOff x="404" y="1296"/>
            <a:chExt cx="4953" cy="1730"/>
          </a:xfrm>
        </p:grpSpPr>
        <p:sp>
          <p:nvSpPr>
            <p:cNvPr id="5" name="AutoShape 13" descr="brownfill01"/>
            <p:cNvSpPr>
              <a:spLocks noChangeArrowheads="1"/>
            </p:cNvSpPr>
            <p:nvPr/>
          </p:nvSpPr>
          <p:spPr bwMode="auto">
            <a:xfrm>
              <a:off x="404" y="2438"/>
              <a:ext cx="1094" cy="588"/>
            </a:xfrm>
            <a:prstGeom prst="roundRect">
              <a:avLst>
                <a:gd name="adj" fmla="val 8361"/>
              </a:avLst>
            </a:prstGeom>
            <a:blipFill dpi="0" rotWithShape="1">
              <a:blip r:embed="rId1"/>
              <a:srcRect/>
              <a:stretch>
                <a:fillRect/>
              </a:stretch>
            </a:blipFill>
            <a:ln w="57150" algn="ctr">
              <a:solidFill>
                <a:srgbClr val="EB9F39"/>
              </a:solidFill>
              <a:round/>
            </a:ln>
          </p:spPr>
          <p:txBody>
            <a:bodyPr lIns="0" tIns="0" rIns="0" bIns="0" anchor="ctr" anchorCtr="1"/>
            <a:lstStyle>
              <a:lvl1pPr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1pPr>
              <a:lvl2pPr marL="742950" indent="-28575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2pPr>
              <a:lvl3pPr marL="11430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3pPr>
              <a:lvl4pPr marL="16002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4pPr>
              <a:lvl5pPr marL="20574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9pPr>
            </a:lstStyle>
            <a:p>
              <a:pPr algn="ctr" eaLnBrk="1" hangingPunct="1">
                <a:spcBef>
                  <a:spcPct val="20000"/>
                </a:spcBef>
              </a:pPr>
              <a:r>
                <a:rPr lang="en-US" altLang="en-US" sz="1800">
                  <a:latin typeface="Franklin Gothic Medium" panose="020B0603020102020204" pitchFamily="34" charset="0"/>
                </a:rPr>
                <a:t>Applicant’s education and experience</a:t>
              </a:r>
              <a:endParaRPr lang="en-US" altLang="en-US" sz="1800">
                <a:latin typeface="Franklin Gothic Medium" panose="020B0603020102020204" pitchFamily="34" charset="0"/>
              </a:endParaRPr>
            </a:p>
          </p:txBody>
        </p:sp>
        <p:sp>
          <p:nvSpPr>
            <p:cNvPr id="6" name="AutoShape 14" descr="purplefill01"/>
            <p:cNvSpPr>
              <a:spLocks noChangeArrowheads="1"/>
            </p:cNvSpPr>
            <p:nvPr/>
          </p:nvSpPr>
          <p:spPr bwMode="auto">
            <a:xfrm>
              <a:off x="1696" y="2437"/>
              <a:ext cx="1094" cy="588"/>
            </a:xfrm>
            <a:prstGeom prst="roundRect">
              <a:avLst>
                <a:gd name="adj" fmla="val 9463"/>
              </a:avLst>
            </a:prstGeom>
            <a:blipFill dpi="0" rotWithShape="1">
              <a:blip r:embed="rId2"/>
              <a:srcRect/>
              <a:stretch>
                <a:fillRect/>
              </a:stretch>
            </a:blipFill>
            <a:ln w="57150" algn="ctr">
              <a:solidFill>
                <a:srgbClr val="AB439C"/>
              </a:solidFill>
              <a:round/>
            </a:ln>
          </p:spPr>
          <p:txBody>
            <a:bodyPr lIns="0" tIns="0" rIns="0" bIns="0" anchor="ctr" anchorCtr="1"/>
            <a:lstStyle>
              <a:lvl1pPr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1pPr>
              <a:lvl2pPr marL="742950" indent="-28575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2pPr>
              <a:lvl3pPr marL="11430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3pPr>
              <a:lvl4pPr marL="16002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4pPr>
              <a:lvl5pPr marL="20574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9pPr>
            </a:lstStyle>
            <a:p>
              <a:pPr algn="ctr" eaLnBrk="1" hangingPunct="1"/>
              <a:r>
                <a:rPr lang="en-US" altLang="en-US" sz="1800" dirty="0">
                  <a:latin typeface="Franklin Gothic Medium" panose="020B0603020102020204" pitchFamily="34" charset="0"/>
                </a:rPr>
                <a:t>Applicant’s </a:t>
              </a:r>
              <a:br>
                <a:rPr lang="en-US" altLang="en-US" sz="1800" dirty="0">
                  <a:latin typeface="Franklin Gothic Medium" panose="020B0603020102020204" pitchFamily="34" charset="0"/>
                </a:rPr>
              </a:br>
              <a:r>
                <a:rPr lang="en-US" altLang="en-US" sz="1800" dirty="0">
                  <a:latin typeface="Franklin Gothic Medium" panose="020B0603020102020204" pitchFamily="34" charset="0"/>
                </a:rPr>
                <a:t>prior progress and growth</a:t>
              </a:r>
              <a:endParaRPr lang="en-US" altLang="en-US" sz="1800" dirty="0">
                <a:latin typeface="Franklin Gothic Medium" panose="020B0603020102020204" pitchFamily="34" charset="0"/>
              </a:endParaRPr>
            </a:p>
          </p:txBody>
        </p:sp>
        <p:sp>
          <p:nvSpPr>
            <p:cNvPr id="7" name="AutoShape 15" descr="greenfill01"/>
            <p:cNvSpPr>
              <a:spLocks noChangeArrowheads="1"/>
            </p:cNvSpPr>
            <p:nvPr/>
          </p:nvSpPr>
          <p:spPr bwMode="auto">
            <a:xfrm>
              <a:off x="2963" y="2437"/>
              <a:ext cx="1094" cy="586"/>
            </a:xfrm>
            <a:prstGeom prst="roundRect">
              <a:avLst>
                <a:gd name="adj" fmla="val 7120"/>
              </a:avLst>
            </a:prstGeom>
            <a:blipFill dpi="0" rotWithShape="1">
              <a:blip r:embed="rId3"/>
              <a:srcRect/>
              <a:stretch>
                <a:fillRect/>
              </a:stretch>
            </a:blipFill>
            <a:ln w="57150" algn="ctr">
              <a:solidFill>
                <a:srgbClr val="65CD65"/>
              </a:solidFill>
              <a:round/>
            </a:ln>
          </p:spPr>
          <p:txBody>
            <a:bodyPr lIns="0" tIns="0" rIns="0" bIns="0" anchor="ctr" anchorCtr="1"/>
            <a:lstStyle>
              <a:lvl1pPr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1pPr>
              <a:lvl2pPr marL="742950" indent="-28575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2pPr>
              <a:lvl3pPr marL="11430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3pPr>
              <a:lvl4pPr marL="16002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4pPr>
              <a:lvl5pPr marL="20574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9pPr>
            </a:lstStyle>
            <a:p>
              <a:pPr algn="ctr" eaLnBrk="1" hangingPunct="1"/>
              <a:r>
                <a:rPr lang="en-US" altLang="en-US" sz="1800">
                  <a:latin typeface="Franklin Gothic Medium" panose="020B0603020102020204" pitchFamily="34" charset="0"/>
                </a:rPr>
                <a:t>Applicant’s employment stability</a:t>
              </a:r>
              <a:endParaRPr lang="en-US" altLang="en-US" sz="1800">
                <a:latin typeface="Franklin Gothic Medium" panose="020B0603020102020204" pitchFamily="34" charset="0"/>
              </a:endParaRPr>
            </a:p>
          </p:txBody>
        </p:sp>
        <p:cxnSp>
          <p:nvCxnSpPr>
            <p:cNvPr id="8" name="AutoShape 16"/>
            <p:cNvCxnSpPr>
              <a:cxnSpLocks noChangeShapeType="1"/>
              <a:stCxn id="9" idx="2"/>
              <a:endCxn id="5" idx="0"/>
            </p:cNvCxnSpPr>
            <p:nvPr/>
          </p:nvCxnSpPr>
          <p:spPr bwMode="auto">
            <a:xfrm rot="5400000">
              <a:off x="1611" y="1150"/>
              <a:ext cx="610" cy="1929"/>
            </a:xfrm>
            <a:prstGeom prst="bentConnector3">
              <a:avLst>
                <a:gd name="adj1" fmla="val 50000"/>
              </a:avLst>
            </a:prstGeom>
            <a:noFill/>
            <a:ln w="31750">
              <a:solidFill>
                <a:schemeClr val="tx1"/>
              </a:solidFill>
              <a:miter lim="800000"/>
              <a:tailEnd type="stealth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9" name="AutoShape 17"/>
            <p:cNvSpPr>
              <a:spLocks noChangeArrowheads="1"/>
            </p:cNvSpPr>
            <p:nvPr/>
          </p:nvSpPr>
          <p:spPr bwMode="auto">
            <a:xfrm>
              <a:off x="1613" y="1296"/>
              <a:ext cx="2534" cy="496"/>
            </a:xfrm>
            <a:prstGeom prst="roundRect">
              <a:avLst>
                <a:gd name="adj" fmla="val 12259"/>
              </a:avLst>
            </a:prstGeom>
            <a:gradFill rotWithShape="1">
              <a:gsLst>
                <a:gs pos="0">
                  <a:srgbClr val="EAD596"/>
                </a:gs>
                <a:gs pos="100000">
                  <a:srgbClr val="CC9900"/>
                </a:gs>
              </a:gsLst>
              <a:lin ang="5400000" scaled="1"/>
            </a:gradFill>
            <a:ln w="57150">
              <a:solidFill>
                <a:srgbClr val="CC9900"/>
              </a:solidFill>
              <a:round/>
            </a:ln>
          </p:spPr>
          <p:txBody>
            <a:bodyPr lIns="0" tIns="0" rIns="0" bIns="0" anchor="ctr" anchorCtr="1"/>
            <a:lstStyle>
              <a:lvl1pPr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1pPr>
              <a:lvl2pPr marL="742950" indent="-28575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2pPr>
              <a:lvl3pPr marL="11430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3pPr>
              <a:lvl4pPr marL="16002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4pPr>
              <a:lvl5pPr marL="20574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9pPr>
            </a:lstStyle>
            <a:p>
              <a:pPr algn="ctr" eaLnBrk="1" hangingPunct="1"/>
              <a:r>
                <a:rPr lang="en-US" altLang="en-US" sz="2000" dirty="0">
                  <a:latin typeface="Franklin Gothic Medium" panose="020B0603020102020204" pitchFamily="34" charset="0"/>
                </a:rPr>
                <a:t>Uses of Application Form Information</a:t>
              </a:r>
              <a:endParaRPr lang="en-US" altLang="en-US" sz="2000" dirty="0">
                <a:latin typeface="Franklin Gothic Medium" panose="020B0603020102020204" pitchFamily="34" charset="0"/>
              </a:endParaRPr>
            </a:p>
          </p:txBody>
        </p:sp>
        <p:cxnSp>
          <p:nvCxnSpPr>
            <p:cNvPr id="10" name="AutoShape 18"/>
            <p:cNvCxnSpPr>
              <a:cxnSpLocks noChangeShapeType="1"/>
              <a:stCxn id="9" idx="2"/>
              <a:endCxn id="6" idx="0"/>
            </p:cNvCxnSpPr>
            <p:nvPr/>
          </p:nvCxnSpPr>
          <p:spPr bwMode="auto">
            <a:xfrm rot="5400000">
              <a:off x="2257" y="1796"/>
              <a:ext cx="609" cy="637"/>
            </a:xfrm>
            <a:prstGeom prst="bentConnector3">
              <a:avLst>
                <a:gd name="adj1" fmla="val 49917"/>
              </a:avLst>
            </a:prstGeom>
            <a:noFill/>
            <a:ln w="31750">
              <a:solidFill>
                <a:schemeClr val="tx1"/>
              </a:solidFill>
              <a:miter lim="800000"/>
              <a:tailEnd type="stealth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" name="AutoShape 19"/>
            <p:cNvCxnSpPr>
              <a:cxnSpLocks noChangeShapeType="1"/>
              <a:stCxn id="9" idx="2"/>
              <a:endCxn id="7" idx="0"/>
            </p:cNvCxnSpPr>
            <p:nvPr/>
          </p:nvCxnSpPr>
          <p:spPr bwMode="auto">
            <a:xfrm rot="16200000" flipH="1">
              <a:off x="2890" y="1800"/>
              <a:ext cx="609" cy="630"/>
            </a:xfrm>
            <a:prstGeom prst="bentConnector3">
              <a:avLst>
                <a:gd name="adj1" fmla="val 49917"/>
              </a:avLst>
            </a:prstGeom>
            <a:noFill/>
            <a:ln w="31750">
              <a:solidFill>
                <a:schemeClr val="tx1"/>
              </a:solidFill>
              <a:miter lim="800000"/>
              <a:tailEnd type="stealth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2" name="AutoShape 20" descr="bluefill01"/>
            <p:cNvSpPr>
              <a:spLocks noChangeArrowheads="1"/>
            </p:cNvSpPr>
            <p:nvPr/>
          </p:nvSpPr>
          <p:spPr bwMode="auto">
            <a:xfrm>
              <a:off x="4263" y="2438"/>
              <a:ext cx="1094" cy="586"/>
            </a:xfrm>
            <a:prstGeom prst="roundRect">
              <a:avLst>
                <a:gd name="adj" fmla="val 7120"/>
              </a:avLst>
            </a:prstGeom>
            <a:blipFill dpi="0" rotWithShape="1">
              <a:blip r:embed="rId4"/>
              <a:srcRect/>
              <a:stretch>
                <a:fillRect/>
              </a:stretch>
            </a:blipFill>
            <a:ln w="57150" algn="ctr">
              <a:solidFill>
                <a:srgbClr val="7DC1FF"/>
              </a:solidFill>
              <a:round/>
            </a:ln>
          </p:spPr>
          <p:txBody>
            <a:bodyPr lIns="0" tIns="0" rIns="0" bIns="0" anchor="ctr" anchorCtr="1"/>
            <a:lstStyle>
              <a:lvl1pPr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1pPr>
              <a:lvl2pPr marL="742950" indent="-28575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2pPr>
              <a:lvl3pPr marL="11430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3pPr>
              <a:lvl4pPr marL="16002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4pPr>
              <a:lvl5pPr marL="20574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9pPr>
            </a:lstStyle>
            <a:p>
              <a:pPr algn="ctr" eaLnBrk="1" hangingPunct="1"/>
              <a:r>
                <a:rPr lang="en-US" altLang="en-US" sz="1800">
                  <a:latin typeface="Franklin Gothic Medium" panose="020B0603020102020204" pitchFamily="34" charset="0"/>
                </a:rPr>
                <a:t>Applicant’s likelihood of success</a:t>
              </a:r>
              <a:endParaRPr lang="en-US" altLang="en-US" sz="1800">
                <a:latin typeface="Franklin Gothic Medium" panose="020B0603020102020204" pitchFamily="34" charset="0"/>
              </a:endParaRPr>
            </a:p>
          </p:txBody>
        </p:sp>
        <p:cxnSp>
          <p:nvCxnSpPr>
            <p:cNvPr id="13" name="AutoShape 21"/>
            <p:cNvCxnSpPr>
              <a:cxnSpLocks noChangeShapeType="1"/>
              <a:stCxn id="9" idx="2"/>
              <a:endCxn id="12" idx="0"/>
            </p:cNvCxnSpPr>
            <p:nvPr/>
          </p:nvCxnSpPr>
          <p:spPr bwMode="auto">
            <a:xfrm rot="16200000" flipH="1">
              <a:off x="3540" y="1150"/>
              <a:ext cx="610" cy="1930"/>
            </a:xfrm>
            <a:prstGeom prst="bentConnector3">
              <a:avLst>
                <a:gd name="adj1" fmla="val 50000"/>
              </a:avLst>
            </a:prstGeom>
            <a:noFill/>
            <a:ln w="31750">
              <a:solidFill>
                <a:schemeClr val="tx1"/>
              </a:solidFill>
              <a:miter lim="800000"/>
              <a:tailEnd type="stealth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Activity - Screening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Follow the instructions by your Lecturer;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Reflection on the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Why did different people pick different candidates?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What are the implications of this activity to us as ‘potential employees’?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What could you do to ensure that you get selected?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Step 4 – </a:t>
            </a:r>
            <a:r>
              <a:rPr lang="en-GB" sz="3200" b="1" kern="0" dirty="0">
                <a:solidFill>
                  <a:srgbClr val="3366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/>
                <a:cs typeface="Tahoma" panose="020B0604030504040204"/>
              </a:rPr>
              <a:t>Use of selection tools for screening</a:t>
            </a:r>
            <a:endParaRPr lang="en-GB" sz="3200" b="1" kern="0" dirty="0">
              <a:solidFill>
                <a:srgbClr val="3366CC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Book Antiqua"/>
              <a:cs typeface="Tahoma" panose="020B060403050404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Why careful selection is important?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Freeform 5"/>
          <p:cNvSpPr/>
          <p:nvPr/>
        </p:nvSpPr>
        <p:spPr>
          <a:xfrm>
            <a:off x="4632265" y="2622001"/>
            <a:ext cx="2160000" cy="2160000"/>
          </a:xfrm>
          <a:custGeom>
            <a:avLst/>
            <a:gdLst>
              <a:gd name="connsiteX0" fmla="*/ 0 w 2114787"/>
              <a:gd name="connsiteY0" fmla="*/ 352472 h 2155340"/>
              <a:gd name="connsiteX1" fmla="*/ 352472 w 2114787"/>
              <a:gd name="connsiteY1" fmla="*/ 0 h 2155340"/>
              <a:gd name="connsiteX2" fmla="*/ 1762315 w 2114787"/>
              <a:gd name="connsiteY2" fmla="*/ 0 h 2155340"/>
              <a:gd name="connsiteX3" fmla="*/ 2114787 w 2114787"/>
              <a:gd name="connsiteY3" fmla="*/ 352472 h 2155340"/>
              <a:gd name="connsiteX4" fmla="*/ 2114787 w 2114787"/>
              <a:gd name="connsiteY4" fmla="*/ 1802868 h 2155340"/>
              <a:gd name="connsiteX5" fmla="*/ 1762315 w 2114787"/>
              <a:gd name="connsiteY5" fmla="*/ 2155340 h 2155340"/>
              <a:gd name="connsiteX6" fmla="*/ 352472 w 2114787"/>
              <a:gd name="connsiteY6" fmla="*/ 2155340 h 2155340"/>
              <a:gd name="connsiteX7" fmla="*/ 0 w 2114787"/>
              <a:gd name="connsiteY7" fmla="*/ 1802868 h 2155340"/>
              <a:gd name="connsiteX8" fmla="*/ 0 w 2114787"/>
              <a:gd name="connsiteY8" fmla="*/ 352472 h 2155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14787" h="2155340">
                <a:moveTo>
                  <a:pt x="1768946" y="1"/>
                </a:moveTo>
                <a:cubicBezTo>
                  <a:pt x="1959949" y="1"/>
                  <a:pt x="2114787" y="160834"/>
                  <a:pt x="2114787" y="359231"/>
                </a:cubicBezTo>
                <a:lnTo>
                  <a:pt x="2114787" y="1796109"/>
                </a:lnTo>
                <a:cubicBezTo>
                  <a:pt x="2114787" y="1994506"/>
                  <a:pt x="1959949" y="2155339"/>
                  <a:pt x="1768946" y="2155339"/>
                </a:cubicBezTo>
                <a:lnTo>
                  <a:pt x="345841" y="2155339"/>
                </a:lnTo>
                <a:cubicBezTo>
                  <a:pt x="154838" y="2155339"/>
                  <a:pt x="0" y="1994506"/>
                  <a:pt x="0" y="1796109"/>
                </a:cubicBezTo>
                <a:lnTo>
                  <a:pt x="0" y="359231"/>
                </a:lnTo>
                <a:cubicBezTo>
                  <a:pt x="0" y="160834"/>
                  <a:pt x="154838" y="1"/>
                  <a:pt x="345841" y="1"/>
                </a:cubicBezTo>
                <a:lnTo>
                  <a:pt x="1768946" y="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71816" tIns="171815" rIns="171815" bIns="171816" numCol="1" spcCol="1270" anchor="ctr" anchorCtr="0">
            <a:noAutofit/>
          </a:bodyPr>
          <a:lstStyle/>
          <a:p>
            <a:pPr lvl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400" kern="1200" dirty="0" smtClean="0"/>
              <a:t>Performance</a:t>
            </a:r>
            <a:endParaRPr lang="en-US" kern="1200" dirty="0"/>
          </a:p>
        </p:txBody>
      </p:sp>
      <p:sp>
        <p:nvSpPr>
          <p:cNvPr id="7" name="Rounded Rectangle 6"/>
          <p:cNvSpPr/>
          <p:nvPr/>
        </p:nvSpPr>
        <p:spPr>
          <a:xfrm>
            <a:off x="6002287" y="1996391"/>
            <a:ext cx="2451112" cy="1317802"/>
          </a:xfrm>
          <a:prstGeom prst="round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8" name="Freeform 7"/>
          <p:cNvSpPr/>
          <p:nvPr/>
        </p:nvSpPr>
        <p:spPr>
          <a:xfrm>
            <a:off x="180651" y="2622001"/>
            <a:ext cx="2160000" cy="2160000"/>
          </a:xfrm>
          <a:custGeom>
            <a:avLst/>
            <a:gdLst>
              <a:gd name="connsiteX0" fmla="*/ 0 w 2196337"/>
              <a:gd name="connsiteY0" fmla="*/ 318475 h 1910813"/>
              <a:gd name="connsiteX1" fmla="*/ 318475 w 2196337"/>
              <a:gd name="connsiteY1" fmla="*/ 0 h 1910813"/>
              <a:gd name="connsiteX2" fmla="*/ 1877862 w 2196337"/>
              <a:gd name="connsiteY2" fmla="*/ 0 h 1910813"/>
              <a:gd name="connsiteX3" fmla="*/ 2196337 w 2196337"/>
              <a:gd name="connsiteY3" fmla="*/ 318475 h 1910813"/>
              <a:gd name="connsiteX4" fmla="*/ 2196337 w 2196337"/>
              <a:gd name="connsiteY4" fmla="*/ 1592338 h 1910813"/>
              <a:gd name="connsiteX5" fmla="*/ 1877862 w 2196337"/>
              <a:gd name="connsiteY5" fmla="*/ 1910813 h 1910813"/>
              <a:gd name="connsiteX6" fmla="*/ 318475 w 2196337"/>
              <a:gd name="connsiteY6" fmla="*/ 1910813 h 1910813"/>
              <a:gd name="connsiteX7" fmla="*/ 0 w 2196337"/>
              <a:gd name="connsiteY7" fmla="*/ 1592338 h 1910813"/>
              <a:gd name="connsiteX8" fmla="*/ 0 w 2196337"/>
              <a:gd name="connsiteY8" fmla="*/ 318475 h 19108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96337" h="1910813">
                <a:moveTo>
                  <a:pt x="1830273" y="0"/>
                </a:moveTo>
                <a:cubicBezTo>
                  <a:pt x="2032445" y="0"/>
                  <a:pt x="2196336" y="124050"/>
                  <a:pt x="2196336" y="277073"/>
                </a:cubicBezTo>
                <a:lnTo>
                  <a:pt x="2196336" y="1633740"/>
                </a:lnTo>
                <a:cubicBezTo>
                  <a:pt x="2196336" y="1786763"/>
                  <a:pt x="2032445" y="1910813"/>
                  <a:pt x="1830273" y="1910813"/>
                </a:cubicBezTo>
                <a:lnTo>
                  <a:pt x="366064" y="1910813"/>
                </a:lnTo>
                <a:cubicBezTo>
                  <a:pt x="163892" y="1910813"/>
                  <a:pt x="1" y="1786763"/>
                  <a:pt x="1" y="1633740"/>
                </a:cubicBezTo>
                <a:lnTo>
                  <a:pt x="1" y="277073"/>
                </a:lnTo>
                <a:cubicBezTo>
                  <a:pt x="1" y="124050"/>
                  <a:pt x="163892" y="0"/>
                  <a:pt x="366064" y="0"/>
                </a:cubicBezTo>
                <a:lnTo>
                  <a:pt x="1830273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3750088"/>
              <a:satOff val="-5626"/>
              <a:lumOff val="-914"/>
              <a:alphaOff val="0"/>
            </a:schemeClr>
          </a:fillRef>
          <a:effectRef idx="0">
            <a:schemeClr val="accent3">
              <a:hueOff val="3750088"/>
              <a:satOff val="-5626"/>
              <a:lumOff val="-914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3278" tIns="93278" rIns="93278" bIns="93278" numCol="1" spcCol="1270" anchor="ctr" anchorCtr="0">
            <a:noAutofit/>
          </a:bodyPr>
          <a:lstStyle/>
          <a:p>
            <a:pPr lvl="0" algn="ctr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3600" kern="1200" smtClean="0"/>
              <a:t>Cost</a:t>
            </a:r>
            <a:endParaRPr lang="en-US" sz="3600" kern="1200" dirty="0"/>
          </a:p>
        </p:txBody>
      </p:sp>
      <p:sp>
        <p:nvSpPr>
          <p:cNvPr id="9" name="Freeform 8"/>
          <p:cNvSpPr/>
          <p:nvPr/>
        </p:nvSpPr>
        <p:spPr>
          <a:xfrm>
            <a:off x="2406458" y="2622001"/>
            <a:ext cx="2160000" cy="2160000"/>
          </a:xfrm>
          <a:custGeom>
            <a:avLst/>
            <a:gdLst>
              <a:gd name="connsiteX0" fmla="*/ 0 w 2196337"/>
              <a:gd name="connsiteY0" fmla="*/ 318475 h 1910813"/>
              <a:gd name="connsiteX1" fmla="*/ 318475 w 2196337"/>
              <a:gd name="connsiteY1" fmla="*/ 0 h 1910813"/>
              <a:gd name="connsiteX2" fmla="*/ 1877862 w 2196337"/>
              <a:gd name="connsiteY2" fmla="*/ 0 h 1910813"/>
              <a:gd name="connsiteX3" fmla="*/ 2196337 w 2196337"/>
              <a:gd name="connsiteY3" fmla="*/ 318475 h 1910813"/>
              <a:gd name="connsiteX4" fmla="*/ 2196337 w 2196337"/>
              <a:gd name="connsiteY4" fmla="*/ 1592338 h 1910813"/>
              <a:gd name="connsiteX5" fmla="*/ 1877862 w 2196337"/>
              <a:gd name="connsiteY5" fmla="*/ 1910813 h 1910813"/>
              <a:gd name="connsiteX6" fmla="*/ 318475 w 2196337"/>
              <a:gd name="connsiteY6" fmla="*/ 1910813 h 1910813"/>
              <a:gd name="connsiteX7" fmla="*/ 0 w 2196337"/>
              <a:gd name="connsiteY7" fmla="*/ 1592338 h 1910813"/>
              <a:gd name="connsiteX8" fmla="*/ 0 w 2196337"/>
              <a:gd name="connsiteY8" fmla="*/ 318475 h 19108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96337" h="1910813">
                <a:moveTo>
                  <a:pt x="1830273" y="0"/>
                </a:moveTo>
                <a:cubicBezTo>
                  <a:pt x="2032445" y="0"/>
                  <a:pt x="2196336" y="124050"/>
                  <a:pt x="2196336" y="277073"/>
                </a:cubicBezTo>
                <a:lnTo>
                  <a:pt x="2196336" y="1633740"/>
                </a:lnTo>
                <a:cubicBezTo>
                  <a:pt x="2196336" y="1786763"/>
                  <a:pt x="2032445" y="1910813"/>
                  <a:pt x="1830273" y="1910813"/>
                </a:cubicBezTo>
                <a:lnTo>
                  <a:pt x="366064" y="1910813"/>
                </a:lnTo>
                <a:cubicBezTo>
                  <a:pt x="163892" y="1910813"/>
                  <a:pt x="1" y="1786763"/>
                  <a:pt x="1" y="1633740"/>
                </a:cubicBezTo>
                <a:lnTo>
                  <a:pt x="1" y="277073"/>
                </a:lnTo>
                <a:cubicBezTo>
                  <a:pt x="1" y="124050"/>
                  <a:pt x="163892" y="0"/>
                  <a:pt x="366064" y="0"/>
                </a:cubicBezTo>
                <a:lnTo>
                  <a:pt x="1830273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7500176"/>
              <a:satOff val="-11252"/>
              <a:lumOff val="-1829"/>
              <a:alphaOff val="0"/>
            </a:schemeClr>
          </a:fillRef>
          <a:effectRef idx="0">
            <a:schemeClr val="accent3">
              <a:hueOff val="7500176"/>
              <a:satOff val="-11252"/>
              <a:lumOff val="-182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88528" tIns="188528" rIns="188528" bIns="188528" numCol="1" spcCol="1270" anchor="ctr" anchorCtr="0">
            <a:noAutofit/>
          </a:bodyPr>
          <a:lstStyle/>
          <a:p>
            <a:pPr lvl="0" algn="ctr" defTabSz="1111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800" kern="1200" dirty="0" smtClean="0"/>
              <a:t>Legal Obligations</a:t>
            </a:r>
            <a:endParaRPr lang="en-US" sz="2800" kern="1200" dirty="0"/>
          </a:p>
        </p:txBody>
      </p:sp>
      <p:sp>
        <p:nvSpPr>
          <p:cNvPr id="10" name="Rounded Rectangle 9"/>
          <p:cNvSpPr/>
          <p:nvPr/>
        </p:nvSpPr>
        <p:spPr>
          <a:xfrm>
            <a:off x="546584" y="3860642"/>
            <a:ext cx="2372044" cy="1317802"/>
          </a:xfrm>
          <a:prstGeom prst="round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Freeform 10"/>
          <p:cNvSpPr/>
          <p:nvPr/>
        </p:nvSpPr>
        <p:spPr>
          <a:xfrm>
            <a:off x="6858072" y="2622001"/>
            <a:ext cx="2160000" cy="2160000"/>
          </a:xfrm>
          <a:custGeom>
            <a:avLst/>
            <a:gdLst>
              <a:gd name="connsiteX0" fmla="*/ 0 w 2196337"/>
              <a:gd name="connsiteY0" fmla="*/ 318475 h 1910813"/>
              <a:gd name="connsiteX1" fmla="*/ 318475 w 2196337"/>
              <a:gd name="connsiteY1" fmla="*/ 0 h 1910813"/>
              <a:gd name="connsiteX2" fmla="*/ 1877862 w 2196337"/>
              <a:gd name="connsiteY2" fmla="*/ 0 h 1910813"/>
              <a:gd name="connsiteX3" fmla="*/ 2196337 w 2196337"/>
              <a:gd name="connsiteY3" fmla="*/ 318475 h 1910813"/>
              <a:gd name="connsiteX4" fmla="*/ 2196337 w 2196337"/>
              <a:gd name="connsiteY4" fmla="*/ 1592338 h 1910813"/>
              <a:gd name="connsiteX5" fmla="*/ 1877862 w 2196337"/>
              <a:gd name="connsiteY5" fmla="*/ 1910813 h 1910813"/>
              <a:gd name="connsiteX6" fmla="*/ 318475 w 2196337"/>
              <a:gd name="connsiteY6" fmla="*/ 1910813 h 1910813"/>
              <a:gd name="connsiteX7" fmla="*/ 0 w 2196337"/>
              <a:gd name="connsiteY7" fmla="*/ 1592338 h 1910813"/>
              <a:gd name="connsiteX8" fmla="*/ 0 w 2196337"/>
              <a:gd name="connsiteY8" fmla="*/ 318475 h 19108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96337" h="1910813">
                <a:moveTo>
                  <a:pt x="1830273" y="0"/>
                </a:moveTo>
                <a:cubicBezTo>
                  <a:pt x="2032445" y="0"/>
                  <a:pt x="2196336" y="124050"/>
                  <a:pt x="2196336" y="277073"/>
                </a:cubicBezTo>
                <a:lnTo>
                  <a:pt x="2196336" y="1633740"/>
                </a:lnTo>
                <a:cubicBezTo>
                  <a:pt x="2196336" y="1786763"/>
                  <a:pt x="2032445" y="1910813"/>
                  <a:pt x="1830273" y="1910813"/>
                </a:cubicBezTo>
                <a:lnTo>
                  <a:pt x="366064" y="1910813"/>
                </a:lnTo>
                <a:cubicBezTo>
                  <a:pt x="163892" y="1910813"/>
                  <a:pt x="1" y="1786763"/>
                  <a:pt x="1" y="1633740"/>
                </a:cubicBezTo>
                <a:lnTo>
                  <a:pt x="1" y="277073"/>
                </a:lnTo>
                <a:cubicBezTo>
                  <a:pt x="1" y="124050"/>
                  <a:pt x="163892" y="0"/>
                  <a:pt x="366064" y="0"/>
                </a:cubicBezTo>
                <a:lnTo>
                  <a:pt x="1830273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11250264"/>
              <a:satOff val="-16879"/>
              <a:lumOff val="-2744"/>
              <a:alphaOff val="0"/>
            </a:schemeClr>
          </a:fillRef>
          <a:effectRef idx="0">
            <a:schemeClr val="accent3">
              <a:hueOff val="11250264"/>
              <a:satOff val="-16879"/>
              <a:lumOff val="-2744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3278" tIns="93278" rIns="93278" bIns="93278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400" kern="1200" dirty="0" smtClean="0"/>
              <a:t>Person – Job/ organization fit</a:t>
            </a:r>
            <a:endParaRPr lang="en-US" sz="2400" kern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Selection tools that are used by organisations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Tests of cognitive abilities</a:t>
            </a:r>
            <a:endParaRPr lang="en-GB" dirty="0" smtClean="0"/>
          </a:p>
          <a:p>
            <a:r>
              <a:rPr lang="en-GB" dirty="0" smtClean="0"/>
              <a:t>Tests of Motor and physical abilities</a:t>
            </a:r>
            <a:endParaRPr lang="en-GB" dirty="0" smtClean="0"/>
          </a:p>
          <a:p>
            <a:r>
              <a:rPr lang="en-GB" dirty="0" smtClean="0"/>
              <a:t>Measures of personality and interests</a:t>
            </a:r>
            <a:endParaRPr lang="en-GB" dirty="0" smtClean="0"/>
          </a:p>
          <a:p>
            <a:r>
              <a:rPr lang="en-GB" dirty="0" smtClean="0"/>
              <a:t>Achievement (job knowledge) tests</a:t>
            </a:r>
            <a:endParaRPr lang="en-GB" dirty="0" smtClean="0"/>
          </a:p>
          <a:p>
            <a:r>
              <a:rPr lang="en-GB" dirty="0" smtClean="0"/>
              <a:t>Work sampling</a:t>
            </a:r>
            <a:endParaRPr lang="en-GB" dirty="0" smtClean="0"/>
          </a:p>
          <a:p>
            <a:r>
              <a:rPr lang="en-GB" dirty="0" smtClean="0"/>
              <a:t>Assessment centres</a:t>
            </a:r>
            <a:endParaRPr lang="en-GB" dirty="0" smtClean="0"/>
          </a:p>
          <a:p>
            <a:r>
              <a:rPr lang="en-GB" dirty="0" smtClean="0"/>
              <a:t>Miniature job training and evaluation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Step 5 – </a:t>
            </a:r>
            <a:r>
              <a:rPr lang="en-US" sz="2900" b="1" kern="0" dirty="0">
                <a:solidFill>
                  <a:srgbClr val="3366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/>
                <a:cs typeface="Tahoma" panose="020B0604030504040204"/>
              </a:rPr>
              <a:t>Final Selection </a:t>
            </a:r>
            <a:endParaRPr lang="en-US" sz="2900" b="1" kern="0" dirty="0">
              <a:solidFill>
                <a:srgbClr val="3366CC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Book Antiqua"/>
              <a:cs typeface="Tahoma" panose="020B060403050404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Testing is only part of an </a:t>
            </a:r>
            <a:r>
              <a:rPr lang="en-GB" dirty="0" smtClean="0"/>
              <a:t>employer’s </a:t>
            </a:r>
            <a:r>
              <a:rPr lang="en-GB" dirty="0"/>
              <a:t>selection process.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Other </a:t>
            </a:r>
            <a:r>
              <a:rPr lang="en-GB" dirty="0"/>
              <a:t>tools may include background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investigations and reference checks, </a:t>
            </a:r>
            <a:r>
              <a:rPr lang="en-GB" dirty="0" smtClean="0"/>
              <a:t>pre-employment </a:t>
            </a:r>
            <a:r>
              <a:rPr lang="en-GB" dirty="0"/>
              <a:t>information services, honesty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testing, graphology, and substance abuse screening.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>
                <a:solidFill>
                  <a:srgbClr val="176FC1"/>
                </a:solidFill>
                <a:latin typeface="Avenir-Black-23-0"/>
              </a:rPr>
              <a:t>Why Perform </a:t>
            </a:r>
            <a:r>
              <a:rPr lang="en-GB" sz="3600" dirty="0" smtClean="0">
                <a:solidFill>
                  <a:srgbClr val="176FC1"/>
                </a:solidFill>
                <a:latin typeface="Avenir-Black-23-0"/>
              </a:rPr>
              <a:t>Background Investigations and Reference Checks</a:t>
            </a:r>
            <a:r>
              <a:rPr lang="en-GB" sz="3600" dirty="0">
                <a:solidFill>
                  <a:srgbClr val="176FC1"/>
                </a:solidFill>
                <a:latin typeface="Avenir-Black-23-0"/>
              </a:rPr>
              <a:t>?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One of the easiest ways to avoid hiring mistakes is to check the </a:t>
            </a:r>
            <a:r>
              <a:rPr lang="en-GB" dirty="0" smtClean="0"/>
              <a:t>candidate’s background thoroughly.</a:t>
            </a:r>
            <a:endParaRPr lang="en-GB" dirty="0" smtClean="0"/>
          </a:p>
          <a:p>
            <a:r>
              <a:rPr lang="en-GB" dirty="0" smtClean="0"/>
              <a:t>Doing </a:t>
            </a:r>
            <a:r>
              <a:rPr lang="en-GB" dirty="0"/>
              <a:t>so is </a:t>
            </a:r>
            <a:r>
              <a:rPr lang="en-GB" dirty="0" smtClean="0"/>
              <a:t>cost effective </a:t>
            </a:r>
            <a:r>
              <a:rPr lang="en-GB" dirty="0"/>
              <a:t>and (if done right) useful. </a:t>
            </a:r>
            <a:endParaRPr lang="en-GB" dirty="0" smtClean="0"/>
          </a:p>
          <a:p>
            <a:r>
              <a:rPr lang="en-GB" dirty="0" smtClean="0"/>
              <a:t>There is </a:t>
            </a:r>
            <a:r>
              <a:rPr lang="en-GB" dirty="0"/>
              <a:t>usually no reason </a:t>
            </a:r>
            <a:r>
              <a:rPr lang="en-GB" dirty="0" smtClean="0"/>
              <a:t>why even </a:t>
            </a:r>
            <a:r>
              <a:rPr lang="en-GB" dirty="0"/>
              <a:t>supervisors in large companies </a:t>
            </a:r>
            <a:r>
              <a:rPr lang="en-GB" dirty="0" smtClean="0"/>
              <a:t>can’t </a:t>
            </a:r>
            <a:r>
              <a:rPr lang="en-GB" dirty="0"/>
              <a:t>check the references of someone </a:t>
            </a:r>
            <a:r>
              <a:rPr lang="en-GB" dirty="0" smtClean="0"/>
              <a:t>they’re about to </a:t>
            </a:r>
            <a:r>
              <a:rPr lang="en-GB" dirty="0"/>
              <a:t>hire, as long as they know the </a:t>
            </a:r>
            <a:r>
              <a:rPr lang="en-GB" dirty="0" smtClean="0"/>
              <a:t>rules.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Tools used for background checks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solidFill>
                  <a:srgbClr val="176FC1"/>
                </a:solidFill>
                <a:latin typeface="Avenir-Black-16-0"/>
              </a:rPr>
              <a:t>The Social Network: Checking Applicants Social </a:t>
            </a:r>
            <a:r>
              <a:rPr lang="en-GB" dirty="0" smtClean="0">
                <a:solidFill>
                  <a:srgbClr val="176FC1"/>
                </a:solidFill>
                <a:latin typeface="Avenir-Black-16-0"/>
              </a:rPr>
              <a:t>Postings</a:t>
            </a:r>
            <a:endParaRPr lang="en-GB" dirty="0" smtClean="0">
              <a:solidFill>
                <a:srgbClr val="176FC1"/>
              </a:solidFill>
              <a:latin typeface="Avenir-Black-16-0"/>
            </a:endParaRPr>
          </a:p>
          <a:p>
            <a:r>
              <a:rPr lang="en-GB" dirty="0">
                <a:solidFill>
                  <a:srgbClr val="176FC1"/>
                </a:solidFill>
                <a:latin typeface="Avenir-Black-16-0"/>
              </a:rPr>
              <a:t>Using </a:t>
            </a:r>
            <a:r>
              <a:rPr lang="en-GB" dirty="0" smtClean="0">
                <a:solidFill>
                  <a:srgbClr val="176FC1"/>
                </a:solidFill>
                <a:latin typeface="Avenir-Black-16-0"/>
              </a:rPr>
              <a:t>Pre-employment </a:t>
            </a:r>
            <a:r>
              <a:rPr lang="en-GB" dirty="0">
                <a:solidFill>
                  <a:srgbClr val="176FC1"/>
                </a:solidFill>
                <a:latin typeface="Avenir-Black-16-0"/>
              </a:rPr>
              <a:t>Information </a:t>
            </a:r>
            <a:r>
              <a:rPr lang="en-GB" dirty="0" smtClean="0">
                <a:solidFill>
                  <a:srgbClr val="176FC1"/>
                </a:solidFill>
                <a:latin typeface="Avenir-Black-16-0"/>
              </a:rPr>
              <a:t>Services</a:t>
            </a:r>
            <a:endParaRPr lang="en-GB" dirty="0" smtClean="0">
              <a:solidFill>
                <a:srgbClr val="176FC1"/>
              </a:solidFill>
              <a:latin typeface="Avenir-Black-16-0"/>
            </a:endParaRPr>
          </a:p>
          <a:p>
            <a:r>
              <a:rPr lang="en-GB" dirty="0">
                <a:solidFill>
                  <a:srgbClr val="176FC1"/>
                </a:solidFill>
                <a:latin typeface="Avenir-Black-16-0"/>
              </a:rPr>
              <a:t>The Polygraph and Honesty </a:t>
            </a:r>
            <a:r>
              <a:rPr lang="en-GB" dirty="0" smtClean="0">
                <a:solidFill>
                  <a:srgbClr val="176FC1"/>
                </a:solidFill>
                <a:latin typeface="Avenir-Black-16-0"/>
              </a:rPr>
              <a:t>Testing</a:t>
            </a:r>
            <a:endParaRPr lang="en-GB" dirty="0" smtClean="0">
              <a:solidFill>
                <a:srgbClr val="176FC1"/>
              </a:solidFill>
              <a:latin typeface="Avenir-Black-16-0"/>
            </a:endParaRPr>
          </a:p>
          <a:p>
            <a:r>
              <a:rPr lang="en-GB" dirty="0" smtClean="0">
                <a:solidFill>
                  <a:srgbClr val="176FC1"/>
                </a:solidFill>
                <a:latin typeface="Avenir-Black-16-0"/>
              </a:rPr>
              <a:t>Graphology</a:t>
            </a:r>
            <a:endParaRPr lang="en-GB" dirty="0" smtClean="0">
              <a:solidFill>
                <a:srgbClr val="176FC1"/>
              </a:solidFill>
              <a:latin typeface="Avenir-Black-16-0"/>
            </a:endParaRPr>
          </a:p>
          <a:p>
            <a:r>
              <a:rPr lang="en-GB" dirty="0" smtClean="0">
                <a:solidFill>
                  <a:srgbClr val="176FC1"/>
                </a:solidFill>
                <a:latin typeface="Avenir-Black-16-0"/>
              </a:rPr>
              <a:t>Physical Exams</a:t>
            </a:r>
            <a:endParaRPr lang="en-GB" dirty="0" smtClean="0">
              <a:solidFill>
                <a:srgbClr val="176FC1"/>
              </a:solidFill>
              <a:latin typeface="Avenir-Black-16-0"/>
            </a:endParaRPr>
          </a:p>
          <a:p>
            <a:r>
              <a:rPr lang="en-GB" dirty="0">
                <a:solidFill>
                  <a:srgbClr val="176FC1"/>
                </a:solidFill>
                <a:latin typeface="Avenir-Black-17-0"/>
              </a:rPr>
              <a:t>Substance Abuse Screening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  <a:endParaRPr lang="en-GB" dirty="0"/>
          </a:p>
        </p:txBody>
      </p:sp>
      <p:pic>
        <p:nvPicPr>
          <p:cNvPr id="4" name="Picture 1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1907704" y="1417638"/>
            <a:ext cx="5791324" cy="422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reating successful cvs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73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Next session….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Content Placeholder 2"/>
          <p:cNvSpPr txBox="1"/>
          <p:nvPr/>
        </p:nvSpPr>
        <p:spPr>
          <a:xfrm>
            <a:off x="0" y="4869160"/>
            <a:ext cx="9144000" cy="1030674"/>
          </a:xfrm>
          <a:prstGeom prst="rect">
            <a:avLst/>
          </a:prstGeo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5400"/>
              </a:spcBef>
              <a:buFont typeface="Arial" panose="020B0604020202020204" pitchFamily="34" charset="0"/>
              <a:buNone/>
            </a:pPr>
            <a:r>
              <a:rPr lang="en-GB" sz="6600" b="1" dirty="0" smtClean="0">
                <a:solidFill>
                  <a:schemeClr val="bg1"/>
                </a:solidFill>
              </a:rPr>
              <a:t>Creating successful applications</a:t>
            </a:r>
            <a:endParaRPr lang="en-GB" sz="6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2655</Words>
  <Application>WPS Presentation</Application>
  <PresentationFormat>On-screen Show (4:3)</PresentationFormat>
  <Paragraphs>116</Paragraphs>
  <Slides>16</Slides>
  <Notes>3</Notes>
  <HiddenSlides>0</HiddenSlides>
  <MMClips>0</MMClips>
  <ScaleCrop>false</ScaleCrop>
  <HeadingPairs>
    <vt:vector size="6" baseType="variant">
      <vt:variant>
        <vt:lpstr>已用的字体</vt:lpstr>
      </vt:variant>
      <vt:variant>
        <vt:i4>16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16</vt:i4>
      </vt:variant>
    </vt:vector>
  </HeadingPairs>
  <TitlesOfParts>
    <vt:vector size="33" baseType="lpstr">
      <vt:lpstr>Arial</vt:lpstr>
      <vt:lpstr>SimSun</vt:lpstr>
      <vt:lpstr>Wingdings</vt:lpstr>
      <vt:lpstr>Book Antiqua</vt:lpstr>
      <vt:lpstr>Tahoma</vt:lpstr>
      <vt:lpstr>Arial</vt:lpstr>
      <vt:lpstr>Tahoma</vt:lpstr>
      <vt:lpstr>Franklin Gothic Medium</vt:lpstr>
      <vt:lpstr>Avenir-Black-23-0</vt:lpstr>
      <vt:lpstr>Avenir-Black-16-0</vt:lpstr>
      <vt:lpstr>Avenir-Black-17-0</vt:lpstr>
      <vt:lpstr>Myriad Pro</vt:lpstr>
      <vt:lpstr>Liberation Mono</vt:lpstr>
      <vt:lpstr>Microsoft YaHei</vt:lpstr>
      <vt:lpstr>Arial Unicode MS</vt:lpstr>
      <vt:lpstr>Calibri</vt:lpstr>
      <vt:lpstr>20140311PresentationUWTSDTemplate</vt:lpstr>
      <vt:lpstr>Certificate of Higher Education in Skills for the Workplace   Professional Career Development (BMSK 4005) Session 6 The recruitment and selection process - II</vt:lpstr>
      <vt:lpstr>Previously…</vt:lpstr>
      <vt:lpstr>In this session..</vt:lpstr>
      <vt:lpstr>By the end of this session…</vt:lpstr>
      <vt:lpstr>What is recruitment and selection?</vt:lpstr>
      <vt:lpstr>Recruitment and selection process</vt:lpstr>
      <vt:lpstr>Step 3 -Developing and Using Application Forms</vt:lpstr>
      <vt:lpstr>Group Activity - Screening</vt:lpstr>
      <vt:lpstr>Reflection on the activity</vt:lpstr>
      <vt:lpstr>Step 4 – Use of selection tools for screening</vt:lpstr>
      <vt:lpstr>Selection tools that are used by organisations</vt:lpstr>
      <vt:lpstr>Step 5 – Final Selection </vt:lpstr>
      <vt:lpstr>Why Perform Background Investigations and Reference Checks?</vt:lpstr>
      <vt:lpstr>Tools used for background checks</vt:lpstr>
      <vt:lpstr>Summary</vt:lpstr>
      <vt:lpstr>Next session….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Louise</cp:lastModifiedBy>
  <cp:revision>189</cp:revision>
  <dcterms:created xsi:type="dcterms:W3CDTF">2015-04-14T15:21:00Z</dcterms:created>
  <dcterms:modified xsi:type="dcterms:W3CDTF">2019-09-14T17:43:25Z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  <property fmtid="{D5CDD505-2E9C-101B-9397-08002B2CF9AE}" pid="3" name="KSOProductBuildVer">
    <vt:lpwstr>1033-10.2.0.7646</vt:lpwstr>
  </property>
</Properties>
</file>