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78" r:id="rId4"/>
    <p:sldId id="279" r:id="rId5"/>
    <p:sldId id="262" r:id="rId6"/>
    <p:sldId id="263" r:id="rId7"/>
    <p:sldId id="264" r:id="rId8"/>
    <p:sldId id="265" r:id="rId9"/>
    <p:sldId id="266" r:id="rId10"/>
    <p:sldId id="280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/>
              <a:pPr/>
              <a:t>20/10/2014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171400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Dissertations</a:t>
            </a:r>
            <a:br>
              <a:rPr lang="en-GB" dirty="0" smtClean="0"/>
            </a:br>
            <a:r>
              <a:rPr lang="en-GB" dirty="0" smtClean="0"/>
              <a:t>CSSK6002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CSSK6002</a:t>
            </a:r>
            <a:r>
              <a:rPr lang="en-GB" dirty="0" smtClean="0"/>
              <a:t>: 40 Credits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</a:p>
          <a:p>
            <a:r>
              <a:rPr lang="en-GB" dirty="0" smtClean="0"/>
              <a:t>15 </a:t>
            </a:r>
            <a:r>
              <a:rPr lang="en-GB" dirty="0" smtClean="0"/>
              <a:t>minute oral presentation (10%)</a:t>
            </a:r>
          </a:p>
          <a:p>
            <a:r>
              <a:rPr lang="en-GB" dirty="0" smtClean="0"/>
              <a:t>10,000 </a:t>
            </a:r>
            <a:r>
              <a:rPr lang="en-GB" dirty="0" smtClean="0"/>
              <a:t>word (max.) dissertation (90%)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DEADLINE: </a:t>
            </a:r>
            <a:r>
              <a:rPr lang="en-GB" b="1" dirty="0" smtClean="0">
                <a:solidFill>
                  <a:srgbClr val="FF0000"/>
                </a:solidFill>
              </a:rPr>
              <a:t>30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APRIL </a:t>
            </a:r>
            <a:r>
              <a:rPr lang="en-GB" b="1" dirty="0" smtClean="0">
                <a:solidFill>
                  <a:srgbClr val="FF0000"/>
                </a:solidFill>
              </a:rPr>
              <a:t>2015</a:t>
            </a:r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you got a topic and supervisor?</a:t>
            </a:r>
          </a:p>
          <a:p>
            <a:r>
              <a:rPr lang="en-GB" dirty="0" smtClean="0"/>
              <a:t>Make certain that your topic is workable and that you will be able to complete the project to a high standard</a:t>
            </a:r>
          </a:p>
          <a:p>
            <a:r>
              <a:rPr lang="en-GB" dirty="0" smtClean="0"/>
              <a:t>Do you need to narrow it down?</a:t>
            </a:r>
          </a:p>
          <a:p>
            <a:r>
              <a:rPr lang="en-GB" dirty="0" smtClean="0"/>
              <a:t>Do you need to take a different take on the</a:t>
            </a:r>
          </a:p>
          <a:p>
            <a:r>
              <a:rPr lang="en-GB" dirty="0" smtClean="0"/>
              <a:t>subject/topic?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Get as much bibliographical information as you can on your chosen subject</a:t>
            </a:r>
          </a:p>
          <a:p>
            <a:pPr lvl="1"/>
            <a:r>
              <a:rPr lang="en-GB" dirty="0" smtClean="0"/>
              <a:t>Library catalogue</a:t>
            </a:r>
          </a:p>
          <a:p>
            <a:pPr lvl="1"/>
            <a:r>
              <a:rPr lang="en-GB" dirty="0" smtClean="0"/>
              <a:t>JSTOR searches</a:t>
            </a:r>
          </a:p>
          <a:p>
            <a:pPr lvl="1"/>
            <a:r>
              <a:rPr lang="en-GB" dirty="0" smtClean="0"/>
              <a:t>Google scholar</a:t>
            </a:r>
          </a:p>
          <a:p>
            <a:r>
              <a:rPr lang="en-GB" dirty="0" smtClean="0"/>
              <a:t>“The breadcrumb trail”</a:t>
            </a:r>
          </a:p>
          <a:p>
            <a:pPr lvl="1"/>
            <a:r>
              <a:rPr lang="en-GB" dirty="0" smtClean="0"/>
              <a:t>Use references from these articles &amp; books to find other relevant articles &amp; books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80400" cy="1439862"/>
          </a:xfrm>
        </p:spPr>
        <p:txBody>
          <a:bodyPr/>
          <a:lstStyle/>
          <a:p>
            <a:pPr>
              <a:defRPr/>
            </a:pPr>
            <a:r>
              <a:rPr lang="en-GB"/>
              <a:t>Structure &amp; </a:t>
            </a:r>
            <a:r>
              <a:rPr lang="en-GB" smtClean="0"/>
              <a:t>Presentation</a:t>
            </a: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68463"/>
            <a:ext cx="8229600" cy="4713287"/>
          </a:xfrm>
        </p:spPr>
        <p:txBody>
          <a:bodyPr/>
          <a:lstStyle/>
          <a:p>
            <a:pPr>
              <a:defRPr/>
            </a:pPr>
            <a:r>
              <a:rPr lang="en-GB" u="sng" dirty="0"/>
              <a:t>Title page</a:t>
            </a:r>
            <a:r>
              <a:rPr lang="en-GB" dirty="0"/>
              <a:t>: a separate page with:</a:t>
            </a:r>
          </a:p>
          <a:p>
            <a:pPr lvl="1">
              <a:defRPr/>
            </a:pPr>
            <a:r>
              <a:rPr lang="en-GB" dirty="0"/>
              <a:t>the title (obviously!)</a:t>
            </a:r>
          </a:p>
          <a:p>
            <a:pPr lvl="1">
              <a:defRPr/>
            </a:pPr>
            <a:r>
              <a:rPr lang="en-GB" dirty="0"/>
              <a:t>your name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Dissertation submitted in partial fulfilment of a B.A. (</a:t>
            </a:r>
            <a:r>
              <a:rPr lang="en-GB" dirty="0" err="1"/>
              <a:t>Hons</a:t>
            </a:r>
            <a:r>
              <a:rPr lang="en-GB" dirty="0"/>
              <a:t>.) in </a:t>
            </a:r>
            <a:r>
              <a:rPr lang="en-GB" dirty="0" smtClean="0"/>
              <a:t>Chinese Studies, </a:t>
            </a:r>
            <a:r>
              <a:rPr lang="en-GB" dirty="0"/>
              <a:t>University of Wales Trinity Saint David, </a:t>
            </a:r>
            <a:r>
              <a:rPr lang="en-GB" dirty="0" smtClean="0"/>
              <a:t>April 2015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80400" cy="1439862"/>
          </a:xfrm>
        </p:spPr>
        <p:txBody>
          <a:bodyPr/>
          <a:lstStyle/>
          <a:p>
            <a:pPr>
              <a:defRPr/>
            </a:pPr>
            <a:r>
              <a:rPr lang="en-GB" dirty="0"/>
              <a:t>Structure &amp; </a:t>
            </a:r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496300" cy="46799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Abstract: </a:t>
            </a:r>
            <a:r>
              <a:rPr lang="en-GB" dirty="0"/>
              <a:t>on a separate page, around 150 words summarising the contents of your dissertation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Acknowledgements:</a:t>
            </a:r>
            <a:r>
              <a:rPr lang="en-GB" b="1" dirty="0"/>
              <a:t> </a:t>
            </a:r>
            <a:r>
              <a:rPr lang="en-GB" dirty="0"/>
              <a:t>on a separate page you should give formal thanks to </a:t>
            </a:r>
            <a:r>
              <a:rPr lang="en-GB" u="sng" dirty="0"/>
              <a:t>anyone</a:t>
            </a:r>
            <a:r>
              <a:rPr lang="en-GB" dirty="0"/>
              <a:t> who has helped you with your dissertation research: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REMEMBER YOUR SUPERVISOR!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also anyone else who gave advice, loaned you material, helped with references, proof-read chapters, edited text…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750" y="260350"/>
            <a:ext cx="7772400" cy="1081088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Table of Contents</a:t>
            </a:r>
            <a:endParaRPr lang="en-GB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14363" y="1412875"/>
            <a:ext cx="8134350" cy="42481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Abstract							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Figures							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Tables							iii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Plates							iv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Acknowledgements						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1: Introduction						1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2: A review of the evidence				3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3: </a:t>
            </a:r>
            <a:r>
              <a:rPr lang="en-GB" sz="2000" dirty="0" err="1"/>
              <a:t>Cwmann</a:t>
            </a:r>
            <a:r>
              <a:rPr lang="en-GB" sz="2000" dirty="0"/>
              <a:t>: its place on the Silk Cut Route		</a:t>
            </a:r>
            <a:r>
              <a:rPr lang="en-GB" sz="2000" dirty="0" smtClean="0"/>
              <a:t>	12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4: Analysis of the ceramics				22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5: Comparisons with the evidence from China		35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6: Conclusions: 				</a:t>
            </a:r>
            <a:r>
              <a:rPr lang="en-GB" sz="2000" dirty="0" smtClean="0"/>
              <a:t>	</a:t>
            </a:r>
            <a:r>
              <a:rPr lang="en-GB" sz="2000" dirty="0"/>
              <a:t>	50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Bibliography							54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496300" cy="5256213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The main text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Word-processed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1.5 or double-spaced, on one side of the page only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main text must be in at least 12 point font size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Leave sufficient margin space on both sides to allow for examiners' comments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dissertation must be bound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Use the spell check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Consistent spelling &amp; grammatical errors will be penalised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468313" y="188913"/>
            <a:ext cx="82804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4500" b="1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Structure &amp;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3926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Bibliography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You must reference correctly &amp; consistently. You will lose marks for an incorrect or inconsistent bibliography or improper referencing in the main text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Use the </a:t>
            </a:r>
            <a:r>
              <a:rPr lang="en-GB" dirty="0" smtClean="0"/>
              <a:t>system in your </a:t>
            </a:r>
            <a:r>
              <a:rPr lang="en-GB" dirty="0"/>
              <a:t>referencing handbook 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Make </a:t>
            </a:r>
            <a:r>
              <a:rPr lang="en-GB" dirty="0"/>
              <a:t>sure that all references cited in the text are included in the bibliography, &amp; </a:t>
            </a:r>
            <a:r>
              <a:rPr lang="en-GB" i="1" dirty="0"/>
              <a:t>vice versa</a:t>
            </a:r>
            <a:r>
              <a:rPr lang="en-GB" dirty="0"/>
              <a:t> </a:t>
            </a:r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468313" y="26035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45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Structure &amp;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Have you started writing yet?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Have you met your supervisor this term?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Have you agreed a framework of chapters with your supervisor?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Remember the deadline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b="1" dirty="0" smtClean="0">
                <a:solidFill>
                  <a:srgbClr val="FFC000"/>
                </a:solidFill>
              </a:rPr>
              <a:t>CS</a:t>
            </a:r>
            <a:r>
              <a:rPr lang="en-GB" sz="2000" b="1" dirty="0" smtClean="0">
                <a:solidFill>
                  <a:srgbClr val="FFC000"/>
                </a:solidFill>
              </a:rPr>
              <a:t>SK6002</a:t>
            </a:r>
            <a:r>
              <a:rPr lang="en-GB" sz="2000" b="1" dirty="0" smtClean="0">
                <a:solidFill>
                  <a:srgbClr val="FFC000"/>
                </a:solidFill>
              </a:rPr>
              <a:t>: </a:t>
            </a:r>
            <a:r>
              <a:rPr lang="en-GB" sz="2000" b="1" dirty="0" smtClean="0">
                <a:solidFill>
                  <a:srgbClr val="FFC000"/>
                </a:solidFill>
              </a:rPr>
              <a:t>30</a:t>
            </a:r>
            <a:r>
              <a:rPr lang="en-GB" sz="2000" b="1" baseline="30000" dirty="0" smtClean="0">
                <a:solidFill>
                  <a:srgbClr val="FFC000"/>
                </a:solidFill>
              </a:rPr>
              <a:t>th</a:t>
            </a:r>
            <a:r>
              <a:rPr lang="en-GB" sz="2000" b="1" dirty="0" smtClean="0">
                <a:solidFill>
                  <a:srgbClr val="FFC000"/>
                </a:solidFill>
              </a:rPr>
              <a:t> </a:t>
            </a:r>
            <a:r>
              <a:rPr lang="en-GB" sz="2000" b="1" dirty="0" smtClean="0">
                <a:solidFill>
                  <a:srgbClr val="FFC000"/>
                </a:solidFill>
              </a:rPr>
              <a:t>April </a:t>
            </a:r>
            <a:r>
              <a:rPr lang="en-GB" sz="2000" b="1" dirty="0" smtClean="0">
                <a:solidFill>
                  <a:srgbClr val="FFC000"/>
                </a:solidFill>
              </a:rPr>
              <a:t>2015</a:t>
            </a:r>
            <a:endParaRPr lang="en-GB" sz="2000" b="1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 smtClean="0"/>
              <a:t>Remember: computers and printers might crash – allow plenty of time to print out text</a:t>
            </a:r>
          </a:p>
          <a:p>
            <a:pPr lvl="1">
              <a:defRPr/>
            </a:pPr>
            <a:r>
              <a:rPr lang="en-GB" sz="2000" dirty="0" smtClean="0">
                <a:solidFill>
                  <a:srgbClr val="FFC000"/>
                </a:solidFill>
              </a:rPr>
              <a:t>Give yourself plenty of time to complete, proof-read, and print out your dissertation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651875" cy="3313112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(i) Quality of presentation</a:t>
            </a:r>
          </a:p>
          <a:p>
            <a:pPr>
              <a:defRPr/>
            </a:pPr>
            <a:r>
              <a:rPr lang="en-GB" sz="2800" dirty="0"/>
              <a:t>Integration of references, maps, diagrams, tables, images</a:t>
            </a:r>
          </a:p>
          <a:p>
            <a:pPr>
              <a:defRPr/>
            </a:pPr>
            <a:r>
              <a:rPr lang="en-GB" sz="2800" dirty="0"/>
              <a:t>The quality of reproduction of maps diagrams, photographs</a:t>
            </a:r>
          </a:p>
          <a:p>
            <a:pPr>
              <a:defRPr/>
            </a:pPr>
            <a:r>
              <a:rPr lang="en-GB" sz="2800" dirty="0"/>
              <a:t>Proof-reading: check pagination for cross-references, grammar &amp; spelling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642350" cy="1282700"/>
          </a:xfrm>
        </p:spPr>
        <p:txBody>
          <a:bodyPr/>
          <a:lstStyle/>
          <a:p>
            <a:pPr>
              <a:defRPr/>
            </a:pPr>
            <a:r>
              <a:rPr lang="en-GB" sz="4000" dirty="0"/>
              <a:t>How </a:t>
            </a:r>
            <a:r>
              <a:rPr lang="en-GB" sz="4000" dirty="0" smtClean="0"/>
              <a:t>we assess your dissertation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dirty="0" smtClean="0"/>
              <a:t>How we assess your dissertation</a:t>
            </a:r>
            <a:endParaRPr lang="en-GB" sz="4000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(ii) Originality of the work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Credit will be given for originality of thought &amp; ideas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You will need to synthesise </a:t>
            </a:r>
            <a:r>
              <a:rPr lang="en-GB" sz="2800" dirty="0"/>
              <a:t>earlier </a:t>
            </a:r>
            <a:r>
              <a:rPr lang="en-GB" sz="2800" dirty="0" smtClean="0"/>
              <a:t>work in order to present the background to you project, </a:t>
            </a:r>
            <a:r>
              <a:rPr lang="en-GB" sz="2800" i="1" dirty="0" smtClean="0"/>
              <a:t>but you must take it much further</a:t>
            </a:r>
            <a:r>
              <a:rPr lang="en-GB" sz="2800" dirty="0" smtClean="0"/>
              <a:t>. Earlier research is just a starting point, a building block for your own research and ideas.</a:t>
            </a:r>
            <a:endParaRPr lang="en-GB" sz="2800" dirty="0"/>
          </a:p>
          <a:p>
            <a:pPr>
              <a:lnSpc>
                <a:spcPct val="90000"/>
              </a:lnSpc>
              <a:defRPr/>
            </a:pPr>
            <a:endParaRPr lang="en-GB" sz="2800" dirty="0"/>
          </a:p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(iii) Background reading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You must demonstrate full awareness of appropriate </a:t>
            </a:r>
            <a:r>
              <a:rPr lang="en-GB" sz="2800" dirty="0" smtClean="0"/>
              <a:t>literature. Reference every piece of evidence and every idea that is not your own.</a:t>
            </a:r>
            <a:endParaRPr lang="en-GB" sz="2800" dirty="0"/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You should contextualise your dissertation within the framework of earlier </a:t>
            </a:r>
            <a:r>
              <a:rPr lang="en-GB" sz="2800" dirty="0" smtClean="0"/>
              <a:t>studies. Tie it in with what is already known, and REFERENCE this work.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507413" cy="3743325"/>
          </a:xfrm>
        </p:spPr>
        <p:txBody>
          <a:bodyPr/>
          <a:lstStyle/>
          <a:p>
            <a:pPr>
              <a:buNone/>
              <a:defRPr/>
            </a:pPr>
            <a:r>
              <a:rPr lang="en-US" dirty="0">
                <a:solidFill>
                  <a:srgbClr val="FFC000"/>
                </a:solidFill>
              </a:rPr>
              <a:t>(iv) Research design &amp; methodology</a:t>
            </a:r>
          </a:p>
          <a:p>
            <a:pPr>
              <a:defRPr/>
            </a:pPr>
            <a:r>
              <a:rPr lang="en-US" dirty="0"/>
              <a:t>Appropriate &amp; clearly explained research design and methodology/theoretical stance</a:t>
            </a:r>
          </a:p>
          <a:p>
            <a:pPr>
              <a:defRPr/>
            </a:pPr>
            <a:r>
              <a:rPr lang="en-US" dirty="0"/>
              <a:t>Comment on any problems or limitations you have encountered &amp; how they have affected your work; critique any problematic areas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smtClean="0"/>
              <a:t>How we assess your dissertation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507412" cy="3814763"/>
          </a:xfrm>
        </p:spPr>
        <p:txBody>
          <a:bodyPr/>
          <a:lstStyle/>
          <a:p>
            <a:pPr>
              <a:buNone/>
              <a:defRPr/>
            </a:pPr>
            <a:r>
              <a:rPr lang="en-US" dirty="0">
                <a:solidFill>
                  <a:srgbClr val="FFC000"/>
                </a:solidFill>
              </a:rPr>
              <a:t>(</a:t>
            </a:r>
            <a:r>
              <a:rPr lang="en-US" dirty="0" smtClean="0">
                <a:solidFill>
                  <a:srgbClr val="FFC000"/>
                </a:solidFill>
              </a:rPr>
              <a:t>v) Analysis</a:t>
            </a:r>
            <a:r>
              <a:rPr lang="en-US" dirty="0">
                <a:solidFill>
                  <a:srgbClr val="FFC000"/>
                </a:solidFill>
              </a:rPr>
              <a:t>, interpretation &amp; conclusions</a:t>
            </a:r>
          </a:p>
          <a:p>
            <a:pPr>
              <a:defRPr/>
            </a:pPr>
            <a:r>
              <a:rPr lang="en-US" dirty="0"/>
              <a:t>Incisiveness of your analysis &amp; interpretations </a:t>
            </a:r>
          </a:p>
          <a:p>
            <a:pPr>
              <a:defRPr/>
            </a:pPr>
            <a:r>
              <a:rPr lang="en-US" dirty="0"/>
              <a:t>Conclusions: highlight the principal findings &amp; assess these in the context of previous studies</a:t>
            </a:r>
          </a:p>
          <a:p>
            <a:pPr>
              <a:defRPr/>
            </a:pPr>
            <a:r>
              <a:rPr lang="en-US" dirty="0"/>
              <a:t>How might you further develop this study?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smtClean="0"/>
              <a:t>How we assess your dissertation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rgbClr val="FF0000"/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r>
              <a:rPr lang="en-GB" dirty="0"/>
              <a:t>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Some people write their introduction last. You should certainly expect to rewrite it, and ensure that your original aims are revisited in your discussion and conclusions.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</a:t>
            </a:r>
            <a:r>
              <a:rPr lang="en-GB" dirty="0" smtClean="0"/>
              <a:t>reasonably brief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</a:t>
            </a:r>
            <a:r>
              <a:rPr lang="en-GB" dirty="0">
                <a:solidFill>
                  <a:srgbClr val="FFC000"/>
                </a:solidFill>
              </a:rPr>
              <a:t>keep</a:t>
            </a:r>
            <a:r>
              <a:rPr lang="en-GB" dirty="0"/>
              <a:t> to the 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</a:t>
            </a:r>
            <a:r>
              <a:rPr lang="en-GB" sz="4800" b="1" smtClean="0">
                <a:solidFill>
                  <a:srgbClr val="FFC000"/>
                </a:solidFill>
              </a:rPr>
              <a:t>! </a:t>
            </a:r>
            <a:endParaRPr lang="en-GB" sz="52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360</TotalTime>
  <Words>722</Words>
  <Application>Microsoft Office PowerPoint</Application>
  <PresentationFormat>On-screen Show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Module</vt:lpstr>
      <vt:lpstr>Dissertations CSSK6002</vt:lpstr>
      <vt:lpstr>CSSK6002: 40 Credits</vt:lpstr>
      <vt:lpstr>Thinking about your dissertation</vt:lpstr>
      <vt:lpstr>How to get started?</vt:lpstr>
      <vt:lpstr>Structure &amp; Presentation</vt:lpstr>
      <vt:lpstr>Structure &amp; Presentation</vt:lpstr>
      <vt:lpstr>Table of Contents</vt:lpstr>
      <vt:lpstr>PowerPoint Presentation</vt:lpstr>
      <vt:lpstr>PowerPoint Presentation</vt:lpstr>
      <vt:lpstr>Timing</vt:lpstr>
      <vt:lpstr>How we assess your dissertation</vt:lpstr>
      <vt:lpstr>How we assess your dissertation</vt:lpstr>
      <vt:lpstr>How we assess your dissertation</vt:lpstr>
      <vt:lpstr>How we assess your dissertation</vt:lpstr>
      <vt:lpstr>SUMMARY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Dissertations HUSK6001  HUSK6002</dc:title>
  <dc:creator>sw003</dc:creator>
  <cp:lastModifiedBy>UCS</cp:lastModifiedBy>
  <cp:revision>40</cp:revision>
  <dcterms:created xsi:type="dcterms:W3CDTF">2011-10-10T09:40:25Z</dcterms:created>
  <dcterms:modified xsi:type="dcterms:W3CDTF">2014-10-20T09:50:14Z</dcterms:modified>
</cp:coreProperties>
</file>