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8"/>
  </p:notesMasterIdLst>
  <p:sldIdLst>
    <p:sldId id="256" r:id="rId2"/>
    <p:sldId id="257" r:id="rId3"/>
    <p:sldId id="258" r:id="rId4"/>
    <p:sldId id="259" r:id="rId5"/>
    <p:sldId id="268" r:id="rId6"/>
    <p:sldId id="269" r:id="rId7"/>
    <p:sldId id="261" r:id="rId8"/>
    <p:sldId id="267" r:id="rId9"/>
    <p:sldId id="271" r:id="rId10"/>
    <p:sldId id="262" r:id="rId11"/>
    <p:sldId id="263" r:id="rId12"/>
    <p:sldId id="264" r:id="rId13"/>
    <p:sldId id="265" r:id="rId14"/>
    <p:sldId id="266" r:id="rId15"/>
    <p:sldId id="270" r:id="rId16"/>
    <p:sldId id="26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2F0E34-98C2-0A4D-AE84-DB143896466B}" v="33" dt="2026-04-19T21:53:20.988"/>
    <p1510:client id="{70A42A81-0206-AE47-A006-E61DA1BFE22B}" v="1" dt="2026-04-17T12:25:44.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589"/>
    <p:restoredTop sz="94598"/>
  </p:normalViewPr>
  <p:slideViewPr>
    <p:cSldViewPr snapToGrid="0">
      <p:cViewPr>
        <p:scale>
          <a:sx n="111" d="100"/>
          <a:sy n="111" d="100"/>
        </p:scale>
        <p:origin x="752"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styn Wood (2307863)" userId="c0dcaba7-66c6-44b2-806f-c68b238ce8ca" providerId="ADAL" clId="{AFEFB61C-02C5-54FC-8900-5ADA734BB6F4}"/>
    <pc:docChg chg="undo custSel addSld delSld modSld">
      <pc:chgData name="Iestyn Wood (2307863)" userId="c0dcaba7-66c6-44b2-806f-c68b238ce8ca" providerId="ADAL" clId="{AFEFB61C-02C5-54FC-8900-5ADA734BB6F4}" dt="2026-04-20T08:25:30.083" v="2362" actId="20577"/>
      <pc:docMkLst>
        <pc:docMk/>
      </pc:docMkLst>
      <pc:sldChg chg="modSp mod">
        <pc:chgData name="Iestyn Wood (2307863)" userId="c0dcaba7-66c6-44b2-806f-c68b238ce8ca" providerId="ADAL" clId="{AFEFB61C-02C5-54FC-8900-5ADA734BB6F4}" dt="2026-04-20T08:25:30.083" v="2362" actId="20577"/>
        <pc:sldMkLst>
          <pc:docMk/>
          <pc:sldMk cId="725623409" sldId="256"/>
        </pc:sldMkLst>
        <pc:spChg chg="mod">
          <ac:chgData name="Iestyn Wood (2307863)" userId="c0dcaba7-66c6-44b2-806f-c68b238ce8ca" providerId="ADAL" clId="{AFEFB61C-02C5-54FC-8900-5ADA734BB6F4}" dt="2026-04-20T08:25:30.083" v="2362" actId="20577"/>
          <ac:spMkLst>
            <pc:docMk/>
            <pc:sldMk cId="725623409" sldId="256"/>
            <ac:spMk id="2" creationId="{98474A83-CDDF-E127-A1D0-4562EFA556C7}"/>
          </ac:spMkLst>
        </pc:spChg>
      </pc:sldChg>
      <pc:sldChg chg="addSp modSp mod">
        <pc:chgData name="Iestyn Wood (2307863)" userId="c0dcaba7-66c6-44b2-806f-c68b238ce8ca" providerId="ADAL" clId="{AFEFB61C-02C5-54FC-8900-5ADA734BB6F4}" dt="2026-04-19T21:27:47.511" v="2003" actId="14100"/>
        <pc:sldMkLst>
          <pc:docMk/>
          <pc:sldMk cId="1829286505" sldId="257"/>
        </pc:sldMkLst>
        <pc:spChg chg="mod">
          <ac:chgData name="Iestyn Wood (2307863)" userId="c0dcaba7-66c6-44b2-806f-c68b238ce8ca" providerId="ADAL" clId="{AFEFB61C-02C5-54FC-8900-5ADA734BB6F4}" dt="2026-04-19T21:27:41.967" v="2001" actId="5793"/>
          <ac:spMkLst>
            <pc:docMk/>
            <pc:sldMk cId="1829286505" sldId="257"/>
            <ac:spMk id="3" creationId="{135B3FCE-2531-A842-F4B7-09AB6A84246F}"/>
          </ac:spMkLst>
        </pc:spChg>
        <pc:picChg chg="add mod">
          <ac:chgData name="Iestyn Wood (2307863)" userId="c0dcaba7-66c6-44b2-806f-c68b238ce8ca" providerId="ADAL" clId="{AFEFB61C-02C5-54FC-8900-5ADA734BB6F4}" dt="2026-04-19T21:27:47.511" v="2003" actId="14100"/>
          <ac:picMkLst>
            <pc:docMk/>
            <pc:sldMk cId="1829286505" sldId="257"/>
            <ac:picMk id="4" creationId="{10D98004-D2EB-89DB-08E5-54DA0871C602}"/>
          </ac:picMkLst>
        </pc:picChg>
      </pc:sldChg>
      <pc:sldChg chg="addSp delSp modSp">
        <pc:chgData name="Iestyn Wood (2307863)" userId="c0dcaba7-66c6-44b2-806f-c68b238ce8ca" providerId="ADAL" clId="{AFEFB61C-02C5-54FC-8900-5ADA734BB6F4}" dt="2026-04-19T21:28:08.728" v="2007" actId="1076"/>
        <pc:sldMkLst>
          <pc:docMk/>
          <pc:sldMk cId="2437937375" sldId="258"/>
        </pc:sldMkLst>
        <pc:picChg chg="add del mod">
          <ac:chgData name="Iestyn Wood (2307863)" userId="c0dcaba7-66c6-44b2-806f-c68b238ce8ca" providerId="ADAL" clId="{AFEFB61C-02C5-54FC-8900-5ADA734BB6F4}" dt="2026-04-19T21:27:51.961" v="2004" actId="478"/>
          <ac:picMkLst>
            <pc:docMk/>
            <pc:sldMk cId="2437937375" sldId="258"/>
            <ac:picMk id="5122" creationId="{5BD5890F-F474-A16E-359C-A0AF236B3720}"/>
          </ac:picMkLst>
        </pc:picChg>
        <pc:picChg chg="add mod">
          <ac:chgData name="Iestyn Wood (2307863)" userId="c0dcaba7-66c6-44b2-806f-c68b238ce8ca" providerId="ADAL" clId="{AFEFB61C-02C5-54FC-8900-5ADA734BB6F4}" dt="2026-04-19T21:28:08.728" v="2007" actId="1076"/>
          <ac:picMkLst>
            <pc:docMk/>
            <pc:sldMk cId="2437937375" sldId="258"/>
            <ac:picMk id="5124" creationId="{441B34EB-4831-6C56-8E25-4148B3BDA9FA}"/>
          </ac:picMkLst>
        </pc:picChg>
      </pc:sldChg>
      <pc:sldChg chg="modSp mod">
        <pc:chgData name="Iestyn Wood (2307863)" userId="c0dcaba7-66c6-44b2-806f-c68b238ce8ca" providerId="ADAL" clId="{AFEFB61C-02C5-54FC-8900-5ADA734BB6F4}" dt="2026-04-19T20:55:05.885" v="1909" actId="404"/>
        <pc:sldMkLst>
          <pc:docMk/>
          <pc:sldMk cId="874397411" sldId="260"/>
        </pc:sldMkLst>
        <pc:spChg chg="mod">
          <ac:chgData name="Iestyn Wood (2307863)" userId="c0dcaba7-66c6-44b2-806f-c68b238ce8ca" providerId="ADAL" clId="{AFEFB61C-02C5-54FC-8900-5ADA734BB6F4}" dt="2026-04-19T20:55:05.885" v="1909" actId="404"/>
          <ac:spMkLst>
            <pc:docMk/>
            <pc:sldMk cId="874397411" sldId="260"/>
            <ac:spMk id="7" creationId="{C060690B-2671-C6FE-9E1D-381037D0FB9F}"/>
          </ac:spMkLst>
        </pc:spChg>
      </pc:sldChg>
      <pc:sldChg chg="modSp mod">
        <pc:chgData name="Iestyn Wood (2307863)" userId="c0dcaba7-66c6-44b2-806f-c68b238ce8ca" providerId="ADAL" clId="{AFEFB61C-02C5-54FC-8900-5ADA734BB6F4}" dt="2026-04-19T20:56:03.297" v="1971" actId="20577"/>
        <pc:sldMkLst>
          <pc:docMk/>
          <pc:sldMk cId="2612840803" sldId="261"/>
        </pc:sldMkLst>
        <pc:spChg chg="mod">
          <ac:chgData name="Iestyn Wood (2307863)" userId="c0dcaba7-66c6-44b2-806f-c68b238ce8ca" providerId="ADAL" clId="{AFEFB61C-02C5-54FC-8900-5ADA734BB6F4}" dt="2026-04-19T20:56:03.297" v="1971" actId="20577"/>
          <ac:spMkLst>
            <pc:docMk/>
            <pc:sldMk cId="2612840803" sldId="261"/>
            <ac:spMk id="3" creationId="{83C2E829-CFEC-C6AD-C99E-43A7D4DF455E}"/>
          </ac:spMkLst>
        </pc:spChg>
      </pc:sldChg>
      <pc:sldChg chg="addSp delSp modSp mod delAnim modAnim">
        <pc:chgData name="Iestyn Wood (2307863)" userId="c0dcaba7-66c6-44b2-806f-c68b238ce8ca" providerId="ADAL" clId="{AFEFB61C-02C5-54FC-8900-5ADA734BB6F4}" dt="2026-04-19T20:06:22.561" v="1833" actId="1076"/>
        <pc:sldMkLst>
          <pc:docMk/>
          <pc:sldMk cId="501633967" sldId="262"/>
        </pc:sldMkLst>
        <pc:spChg chg="mod">
          <ac:chgData name="Iestyn Wood (2307863)" userId="c0dcaba7-66c6-44b2-806f-c68b238ce8ca" providerId="ADAL" clId="{AFEFB61C-02C5-54FC-8900-5ADA734BB6F4}" dt="2026-04-17T13:44:24.097" v="8" actId="20577"/>
          <ac:spMkLst>
            <pc:docMk/>
            <pc:sldMk cId="501633967" sldId="262"/>
            <ac:spMk id="2" creationId="{91462228-30FB-D481-4986-C11D92287B93}"/>
          </ac:spMkLst>
        </pc:spChg>
        <pc:spChg chg="add del mod">
          <ac:chgData name="Iestyn Wood (2307863)" userId="c0dcaba7-66c6-44b2-806f-c68b238ce8ca" providerId="ADAL" clId="{AFEFB61C-02C5-54FC-8900-5ADA734BB6F4}" dt="2026-04-17T14:14:34.642" v="637" actId="20577"/>
          <ac:spMkLst>
            <pc:docMk/>
            <pc:sldMk cId="501633967" sldId="262"/>
            <ac:spMk id="8" creationId="{2F796984-9C85-7A18-DED6-BE4851BEC303}"/>
          </ac:spMkLst>
        </pc:spChg>
        <pc:picChg chg="add mod">
          <ac:chgData name="Iestyn Wood (2307863)" userId="c0dcaba7-66c6-44b2-806f-c68b238ce8ca" providerId="ADAL" clId="{AFEFB61C-02C5-54FC-8900-5ADA734BB6F4}" dt="2026-04-17T14:33:06.709" v="1819" actId="1076"/>
          <ac:picMkLst>
            <pc:docMk/>
            <pc:sldMk cId="501633967" sldId="262"/>
            <ac:picMk id="9" creationId="{626EA510-FFB1-323F-10D3-FDA0F2F3A398}"/>
          </ac:picMkLst>
        </pc:picChg>
        <pc:picChg chg="add mod">
          <ac:chgData name="Iestyn Wood (2307863)" userId="c0dcaba7-66c6-44b2-806f-c68b238ce8ca" providerId="ADAL" clId="{AFEFB61C-02C5-54FC-8900-5ADA734BB6F4}" dt="2026-04-19T20:06:22.561" v="1833" actId="1076"/>
          <ac:picMkLst>
            <pc:docMk/>
            <pc:sldMk cId="501633967" sldId="262"/>
            <ac:picMk id="10" creationId="{563186BF-50D4-3D81-6CB5-1EC7D20CF93F}"/>
          </ac:picMkLst>
        </pc:picChg>
      </pc:sldChg>
      <pc:sldChg chg="addSp delSp modSp mod delAnim modAnim">
        <pc:chgData name="Iestyn Wood (2307863)" userId="c0dcaba7-66c6-44b2-806f-c68b238ce8ca" providerId="ADAL" clId="{AFEFB61C-02C5-54FC-8900-5ADA734BB6F4}" dt="2026-04-19T20:06:18.780" v="1832" actId="1076"/>
        <pc:sldMkLst>
          <pc:docMk/>
          <pc:sldMk cId="1492053327" sldId="263"/>
        </pc:sldMkLst>
        <pc:spChg chg="add mod">
          <ac:chgData name="Iestyn Wood (2307863)" userId="c0dcaba7-66c6-44b2-806f-c68b238ce8ca" providerId="ADAL" clId="{AFEFB61C-02C5-54FC-8900-5ADA734BB6F4}" dt="2026-04-17T14:14:53.645" v="655" actId="20577"/>
          <ac:spMkLst>
            <pc:docMk/>
            <pc:sldMk cId="1492053327" sldId="263"/>
            <ac:spMk id="6" creationId="{933FA23C-59F5-AB44-0844-006509838951}"/>
          </ac:spMkLst>
        </pc:spChg>
        <pc:picChg chg="add mod">
          <ac:chgData name="Iestyn Wood (2307863)" userId="c0dcaba7-66c6-44b2-806f-c68b238ce8ca" providerId="ADAL" clId="{AFEFB61C-02C5-54FC-8900-5ADA734BB6F4}" dt="2026-04-17T14:33:01.196" v="1817" actId="1076"/>
          <ac:picMkLst>
            <pc:docMk/>
            <pc:sldMk cId="1492053327" sldId="263"/>
            <ac:picMk id="9" creationId="{F78D40E8-3043-A9DB-B556-2FBD4DD16A86}"/>
          </ac:picMkLst>
        </pc:picChg>
        <pc:picChg chg="add mod">
          <ac:chgData name="Iestyn Wood (2307863)" userId="c0dcaba7-66c6-44b2-806f-c68b238ce8ca" providerId="ADAL" clId="{AFEFB61C-02C5-54FC-8900-5ADA734BB6F4}" dt="2026-04-19T20:06:18.780" v="1832" actId="1076"/>
          <ac:picMkLst>
            <pc:docMk/>
            <pc:sldMk cId="1492053327" sldId="263"/>
            <ac:picMk id="10" creationId="{FD52C5BA-91B5-84E0-4D4B-1492A5383D3E}"/>
          </ac:picMkLst>
        </pc:picChg>
      </pc:sldChg>
      <pc:sldChg chg="addSp delSp modSp mod delAnim modAnim">
        <pc:chgData name="Iestyn Wood (2307863)" userId="c0dcaba7-66c6-44b2-806f-c68b238ce8ca" providerId="ADAL" clId="{AFEFB61C-02C5-54FC-8900-5ADA734BB6F4}" dt="2026-04-19T20:06:25.976" v="1834" actId="1076"/>
        <pc:sldMkLst>
          <pc:docMk/>
          <pc:sldMk cId="3303930692" sldId="264"/>
        </pc:sldMkLst>
        <pc:spChg chg="add mod">
          <ac:chgData name="Iestyn Wood (2307863)" userId="c0dcaba7-66c6-44b2-806f-c68b238ce8ca" providerId="ADAL" clId="{AFEFB61C-02C5-54FC-8900-5ADA734BB6F4}" dt="2026-04-17T14:17:41.947" v="1088" actId="1076"/>
          <ac:spMkLst>
            <pc:docMk/>
            <pc:sldMk cId="3303930692" sldId="264"/>
            <ac:spMk id="5" creationId="{2BD1A7F7-8FA6-D93F-1A16-050DEBC6E63A}"/>
          </ac:spMkLst>
        </pc:spChg>
        <pc:picChg chg="add mod">
          <ac:chgData name="Iestyn Wood (2307863)" userId="c0dcaba7-66c6-44b2-806f-c68b238ce8ca" providerId="ADAL" clId="{AFEFB61C-02C5-54FC-8900-5ADA734BB6F4}" dt="2026-04-17T14:32:56.503" v="1815" actId="1076"/>
          <ac:picMkLst>
            <pc:docMk/>
            <pc:sldMk cId="3303930692" sldId="264"/>
            <ac:picMk id="8" creationId="{AD8CBBD4-3361-6229-A633-E92C098128E3}"/>
          </ac:picMkLst>
        </pc:picChg>
        <pc:picChg chg="add mod">
          <ac:chgData name="Iestyn Wood (2307863)" userId="c0dcaba7-66c6-44b2-806f-c68b238ce8ca" providerId="ADAL" clId="{AFEFB61C-02C5-54FC-8900-5ADA734BB6F4}" dt="2026-04-19T20:06:25.976" v="1834" actId="1076"/>
          <ac:picMkLst>
            <pc:docMk/>
            <pc:sldMk cId="3303930692" sldId="264"/>
            <ac:picMk id="9" creationId="{435AD93F-5C42-5693-F59A-2FA7DD81F5FA}"/>
          </ac:picMkLst>
        </pc:picChg>
      </pc:sldChg>
      <pc:sldChg chg="addSp delSp modSp mod delAnim modAnim">
        <pc:chgData name="Iestyn Wood (2307863)" userId="c0dcaba7-66c6-44b2-806f-c68b238ce8ca" providerId="ADAL" clId="{AFEFB61C-02C5-54FC-8900-5ADA734BB6F4}" dt="2026-04-19T20:06:28.760" v="1835" actId="1076"/>
        <pc:sldMkLst>
          <pc:docMk/>
          <pc:sldMk cId="1533728665" sldId="265"/>
        </pc:sldMkLst>
        <pc:spChg chg="mod">
          <ac:chgData name="Iestyn Wood (2307863)" userId="c0dcaba7-66c6-44b2-806f-c68b238ce8ca" providerId="ADAL" clId="{AFEFB61C-02C5-54FC-8900-5ADA734BB6F4}" dt="2026-04-17T13:46:15.648" v="27" actId="20577"/>
          <ac:spMkLst>
            <pc:docMk/>
            <pc:sldMk cId="1533728665" sldId="265"/>
            <ac:spMk id="2" creationId="{7AB65C73-2600-9FE2-3F94-E54B68F87DB2}"/>
          </ac:spMkLst>
        </pc:spChg>
        <pc:spChg chg="add mod">
          <ac:chgData name="Iestyn Wood (2307863)" userId="c0dcaba7-66c6-44b2-806f-c68b238ce8ca" providerId="ADAL" clId="{AFEFB61C-02C5-54FC-8900-5ADA734BB6F4}" dt="2026-04-17T14:20:15.147" v="1380" actId="20577"/>
          <ac:spMkLst>
            <pc:docMk/>
            <pc:sldMk cId="1533728665" sldId="265"/>
            <ac:spMk id="5" creationId="{FDC49827-8938-7365-B2F5-EF7094EC84A2}"/>
          </ac:spMkLst>
        </pc:spChg>
        <pc:picChg chg="add mod">
          <ac:chgData name="Iestyn Wood (2307863)" userId="c0dcaba7-66c6-44b2-806f-c68b238ce8ca" providerId="ADAL" clId="{AFEFB61C-02C5-54FC-8900-5ADA734BB6F4}" dt="2026-04-17T14:32:48.285" v="1811" actId="1076"/>
          <ac:picMkLst>
            <pc:docMk/>
            <pc:sldMk cId="1533728665" sldId="265"/>
            <ac:picMk id="8" creationId="{3A58F264-B14C-702B-D35C-8EF7890BBF6D}"/>
          </ac:picMkLst>
        </pc:picChg>
        <pc:picChg chg="add mod">
          <ac:chgData name="Iestyn Wood (2307863)" userId="c0dcaba7-66c6-44b2-806f-c68b238ce8ca" providerId="ADAL" clId="{AFEFB61C-02C5-54FC-8900-5ADA734BB6F4}" dt="2026-04-19T20:06:28.760" v="1835" actId="1076"/>
          <ac:picMkLst>
            <pc:docMk/>
            <pc:sldMk cId="1533728665" sldId="265"/>
            <ac:picMk id="9" creationId="{612846A4-F8DF-E7A8-22AE-7DDC6E69D0D9}"/>
          </ac:picMkLst>
        </pc:picChg>
      </pc:sldChg>
      <pc:sldChg chg="addSp delSp modSp mod addAnim delAnim modAnim">
        <pc:chgData name="Iestyn Wood (2307863)" userId="c0dcaba7-66c6-44b2-806f-c68b238ce8ca" providerId="ADAL" clId="{AFEFB61C-02C5-54FC-8900-5ADA734BB6F4}" dt="2026-04-19T20:06:32.145" v="1836" actId="1076"/>
        <pc:sldMkLst>
          <pc:docMk/>
          <pc:sldMk cId="958163172" sldId="266"/>
        </pc:sldMkLst>
        <pc:spChg chg="add mod">
          <ac:chgData name="Iestyn Wood (2307863)" userId="c0dcaba7-66c6-44b2-806f-c68b238ce8ca" providerId="ADAL" clId="{AFEFB61C-02C5-54FC-8900-5ADA734BB6F4}" dt="2026-04-17T14:22:10.887" v="1797" actId="20577"/>
          <ac:spMkLst>
            <pc:docMk/>
            <pc:sldMk cId="958163172" sldId="266"/>
            <ac:spMk id="5" creationId="{5519EB44-ABF3-63AA-D53B-A20315B2E3D9}"/>
          </ac:spMkLst>
        </pc:spChg>
        <pc:spChg chg="add del mod">
          <ac:chgData name="Iestyn Wood (2307863)" userId="c0dcaba7-66c6-44b2-806f-c68b238ce8ca" providerId="ADAL" clId="{AFEFB61C-02C5-54FC-8900-5ADA734BB6F4}" dt="2026-04-19T20:03:03.527" v="1831" actId="478"/>
          <ac:spMkLst>
            <pc:docMk/>
            <pc:sldMk cId="958163172" sldId="266"/>
            <ac:spMk id="11" creationId="{79718746-0B3C-2ED9-2F4F-7F60D095520D}"/>
          </ac:spMkLst>
        </pc:spChg>
        <pc:picChg chg="add del mod">
          <ac:chgData name="Iestyn Wood (2307863)" userId="c0dcaba7-66c6-44b2-806f-c68b238ce8ca" providerId="ADAL" clId="{AFEFB61C-02C5-54FC-8900-5ADA734BB6F4}" dt="2026-04-19T20:03:03.527" v="1831" actId="478"/>
          <ac:picMkLst>
            <pc:docMk/>
            <pc:sldMk cId="958163172" sldId="266"/>
            <ac:picMk id="8" creationId="{DCD8158E-3043-1765-7A09-2898EABE39AB}"/>
          </ac:picMkLst>
        </pc:picChg>
        <pc:picChg chg="add mod">
          <ac:chgData name="Iestyn Wood (2307863)" userId="c0dcaba7-66c6-44b2-806f-c68b238ce8ca" providerId="ADAL" clId="{AFEFB61C-02C5-54FC-8900-5ADA734BB6F4}" dt="2026-04-19T20:06:32.145" v="1836" actId="1076"/>
          <ac:picMkLst>
            <pc:docMk/>
            <pc:sldMk cId="958163172" sldId="266"/>
            <ac:picMk id="9" creationId="{38BFFE00-2FC3-7FCF-D720-2716F564F897}"/>
          </ac:picMkLst>
        </pc:picChg>
      </pc:sldChg>
      <pc:sldChg chg="modSp mod">
        <pc:chgData name="Iestyn Wood (2307863)" userId="c0dcaba7-66c6-44b2-806f-c68b238ce8ca" providerId="ADAL" clId="{AFEFB61C-02C5-54FC-8900-5ADA734BB6F4}" dt="2026-04-19T21:50:24.140" v="2042" actId="404"/>
        <pc:sldMkLst>
          <pc:docMk/>
          <pc:sldMk cId="1669635433" sldId="267"/>
        </pc:sldMkLst>
        <pc:spChg chg="mod">
          <ac:chgData name="Iestyn Wood (2307863)" userId="c0dcaba7-66c6-44b2-806f-c68b238ce8ca" providerId="ADAL" clId="{AFEFB61C-02C5-54FC-8900-5ADA734BB6F4}" dt="2026-04-19T21:50:24.140" v="2042" actId="404"/>
          <ac:spMkLst>
            <pc:docMk/>
            <pc:sldMk cId="1669635433" sldId="267"/>
            <ac:spMk id="3" creationId="{A394FD21-C4A4-E7B0-393A-35B6EAD44BA4}"/>
          </ac:spMkLst>
        </pc:spChg>
      </pc:sldChg>
      <pc:sldChg chg="modSp new mod">
        <pc:chgData name="Iestyn Wood (2307863)" userId="c0dcaba7-66c6-44b2-806f-c68b238ce8ca" providerId="ADAL" clId="{AFEFB61C-02C5-54FC-8900-5ADA734BB6F4}" dt="2026-04-19T20:41:07.889" v="1872"/>
        <pc:sldMkLst>
          <pc:docMk/>
          <pc:sldMk cId="2211208482" sldId="268"/>
        </pc:sldMkLst>
        <pc:spChg chg="mod">
          <ac:chgData name="Iestyn Wood (2307863)" userId="c0dcaba7-66c6-44b2-806f-c68b238ce8ca" providerId="ADAL" clId="{AFEFB61C-02C5-54FC-8900-5ADA734BB6F4}" dt="2026-04-19T20:40:24.536" v="1869"/>
          <ac:spMkLst>
            <pc:docMk/>
            <pc:sldMk cId="2211208482" sldId="268"/>
            <ac:spMk id="2" creationId="{06A5119D-0E9C-06F7-6F7F-CC0CABFA8A61}"/>
          </ac:spMkLst>
        </pc:spChg>
        <pc:spChg chg="mod">
          <ac:chgData name="Iestyn Wood (2307863)" userId="c0dcaba7-66c6-44b2-806f-c68b238ce8ca" providerId="ADAL" clId="{AFEFB61C-02C5-54FC-8900-5ADA734BB6F4}" dt="2026-04-19T20:41:07.889" v="1872"/>
          <ac:spMkLst>
            <pc:docMk/>
            <pc:sldMk cId="2211208482" sldId="268"/>
            <ac:spMk id="3" creationId="{A6D47090-17DC-B856-6B26-80F35E125D75}"/>
          </ac:spMkLst>
        </pc:spChg>
      </pc:sldChg>
      <pc:sldChg chg="addSp modSp new">
        <pc:chgData name="Iestyn Wood (2307863)" userId="c0dcaba7-66c6-44b2-806f-c68b238ce8ca" providerId="ADAL" clId="{AFEFB61C-02C5-54FC-8900-5ADA734BB6F4}" dt="2026-04-19T21:30:31.537" v="2009" actId="1076"/>
        <pc:sldMkLst>
          <pc:docMk/>
          <pc:sldMk cId="1504123984" sldId="269"/>
        </pc:sldMkLst>
        <pc:spChg chg="mod">
          <ac:chgData name="Iestyn Wood (2307863)" userId="c0dcaba7-66c6-44b2-806f-c68b238ce8ca" providerId="ADAL" clId="{AFEFB61C-02C5-54FC-8900-5ADA734BB6F4}" dt="2026-04-19T20:42:41.929" v="1874"/>
          <ac:spMkLst>
            <pc:docMk/>
            <pc:sldMk cId="1504123984" sldId="269"/>
            <ac:spMk id="2" creationId="{BD386874-6720-750F-69FA-D7C2C52D954E}"/>
          </ac:spMkLst>
        </pc:spChg>
        <pc:spChg chg="mod">
          <ac:chgData name="Iestyn Wood (2307863)" userId="c0dcaba7-66c6-44b2-806f-c68b238ce8ca" providerId="ADAL" clId="{AFEFB61C-02C5-54FC-8900-5ADA734BB6F4}" dt="2026-04-19T20:43:10.083" v="1876"/>
          <ac:spMkLst>
            <pc:docMk/>
            <pc:sldMk cId="1504123984" sldId="269"/>
            <ac:spMk id="3" creationId="{67AD8200-0657-9593-8910-11F9A06E8E1E}"/>
          </ac:spMkLst>
        </pc:spChg>
        <pc:picChg chg="add mod">
          <ac:chgData name="Iestyn Wood (2307863)" userId="c0dcaba7-66c6-44b2-806f-c68b238ce8ca" providerId="ADAL" clId="{AFEFB61C-02C5-54FC-8900-5ADA734BB6F4}" dt="2026-04-19T21:30:31.537" v="2009" actId="1076"/>
          <ac:picMkLst>
            <pc:docMk/>
            <pc:sldMk cId="1504123984" sldId="269"/>
            <ac:picMk id="7170" creationId="{92C95BB4-F9BA-46FB-212C-D6CE94026AE7}"/>
          </ac:picMkLst>
        </pc:picChg>
      </pc:sldChg>
      <pc:sldChg chg="addSp delSp modSp new mod">
        <pc:chgData name="Iestyn Wood (2307863)" userId="c0dcaba7-66c6-44b2-806f-c68b238ce8ca" providerId="ADAL" clId="{AFEFB61C-02C5-54FC-8900-5ADA734BB6F4}" dt="2026-04-19T21:22:24.812" v="1992" actId="20577"/>
        <pc:sldMkLst>
          <pc:docMk/>
          <pc:sldMk cId="762134402" sldId="270"/>
        </pc:sldMkLst>
        <pc:spChg chg="mod">
          <ac:chgData name="Iestyn Wood (2307863)" userId="c0dcaba7-66c6-44b2-806f-c68b238ce8ca" providerId="ADAL" clId="{AFEFB61C-02C5-54FC-8900-5ADA734BB6F4}" dt="2026-04-19T21:21:11.217" v="1986" actId="20577"/>
          <ac:spMkLst>
            <pc:docMk/>
            <pc:sldMk cId="762134402" sldId="270"/>
            <ac:spMk id="2" creationId="{A5409DC8-A64B-2271-6B5D-E8EADC965FE6}"/>
          </ac:spMkLst>
        </pc:spChg>
        <pc:spChg chg="del">
          <ac:chgData name="Iestyn Wood (2307863)" userId="c0dcaba7-66c6-44b2-806f-c68b238ce8ca" providerId="ADAL" clId="{AFEFB61C-02C5-54FC-8900-5ADA734BB6F4}" dt="2026-04-19T21:21:24.024" v="1987"/>
          <ac:spMkLst>
            <pc:docMk/>
            <pc:sldMk cId="762134402" sldId="270"/>
            <ac:spMk id="3" creationId="{D0357F66-3445-9977-F6DF-195C7A7AB656}"/>
          </ac:spMkLst>
        </pc:spChg>
        <pc:spChg chg="add mod">
          <ac:chgData name="Iestyn Wood (2307863)" userId="c0dcaba7-66c6-44b2-806f-c68b238ce8ca" providerId="ADAL" clId="{AFEFB61C-02C5-54FC-8900-5ADA734BB6F4}" dt="2026-04-19T21:22:24.812" v="1992" actId="20577"/>
          <ac:spMkLst>
            <pc:docMk/>
            <pc:sldMk cId="762134402" sldId="270"/>
            <ac:spMk id="4" creationId="{86A295ED-FB31-EFA1-1C9E-088CFB09461F}"/>
          </ac:spMkLst>
        </pc:spChg>
      </pc:sldChg>
      <pc:sldChg chg="modSp new mod">
        <pc:chgData name="Iestyn Wood (2307863)" userId="c0dcaba7-66c6-44b2-806f-c68b238ce8ca" providerId="ADAL" clId="{AFEFB61C-02C5-54FC-8900-5ADA734BB6F4}" dt="2026-04-19T21:53:49.487" v="2360" actId="20577"/>
        <pc:sldMkLst>
          <pc:docMk/>
          <pc:sldMk cId="2845658728" sldId="271"/>
        </pc:sldMkLst>
        <pc:spChg chg="mod">
          <ac:chgData name="Iestyn Wood (2307863)" userId="c0dcaba7-66c6-44b2-806f-c68b238ce8ca" providerId="ADAL" clId="{AFEFB61C-02C5-54FC-8900-5ADA734BB6F4}" dt="2026-04-19T21:49:11.202" v="2028" actId="20577"/>
          <ac:spMkLst>
            <pc:docMk/>
            <pc:sldMk cId="2845658728" sldId="271"/>
            <ac:spMk id="2" creationId="{A0DA93E9-0BC6-2574-2646-771373D5CBA8}"/>
          </ac:spMkLst>
        </pc:spChg>
        <pc:spChg chg="mod">
          <ac:chgData name="Iestyn Wood (2307863)" userId="c0dcaba7-66c6-44b2-806f-c68b238ce8ca" providerId="ADAL" clId="{AFEFB61C-02C5-54FC-8900-5ADA734BB6F4}" dt="2026-04-19T21:53:49.487" v="2360" actId="20577"/>
          <ac:spMkLst>
            <pc:docMk/>
            <pc:sldMk cId="2845658728" sldId="271"/>
            <ac:spMk id="3" creationId="{E4CDC72C-A96A-755B-224C-5DFAF0226693}"/>
          </ac:spMkLst>
        </pc:spChg>
      </pc:sldChg>
    </pc:docChg>
  </pc:docChgLst>
  <pc:docChgLst>
    <pc:chgData name="Iestyn Wood (2307863)" userId="c0dcaba7-66c6-44b2-806f-c68b238ce8ca" providerId="ADAL" clId="{4A964151-5056-4F6E-84BF-A1091D315456}"/>
    <pc:docChg chg="addSld">
      <pc:chgData name="Iestyn Wood (2307863)" userId="c0dcaba7-66c6-44b2-806f-c68b238ce8ca" providerId="ADAL" clId="{4A964151-5056-4F6E-84BF-A1091D315456}" dt="2026-04-17T12:25:44.395" v="0" actId="680"/>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946E0B-ECDD-6A40-AE22-C49BFBFD1166}" type="datetimeFigureOut">
              <a:rPr lang="en-US" smtClean="0"/>
              <a:t>4/16/26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56124F-9EA2-E14B-AD1B-E0E6725106F8}" type="slidenum">
              <a:rPr lang="en-US" smtClean="0"/>
              <a:t>‹#›</a:t>
            </a:fld>
            <a:endParaRPr lang="en-US"/>
          </a:p>
        </p:txBody>
      </p:sp>
    </p:spTree>
    <p:extLst>
      <p:ext uri="{BB962C8B-B14F-4D97-AF65-F5344CB8AC3E}">
        <p14:creationId xmlns:p14="http://schemas.microsoft.com/office/powerpoint/2010/main" val="2174570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656124F-9EA2-E14B-AD1B-E0E6725106F8}" type="slidenum">
              <a:rPr lang="en-US" smtClean="0"/>
              <a:t>2</a:t>
            </a:fld>
            <a:endParaRPr lang="en-US"/>
          </a:p>
        </p:txBody>
      </p:sp>
    </p:spTree>
    <p:extLst>
      <p:ext uri="{BB962C8B-B14F-4D97-AF65-F5344CB8AC3E}">
        <p14:creationId xmlns:p14="http://schemas.microsoft.com/office/powerpoint/2010/main" val="3489667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4/16/26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4/16/26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4/16/26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4/16/26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4/16/26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4/16/26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4/16/26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4/16/26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video" Target="https://www.youtube.com/embed/uVeLLWJ8H2c?feature=oembed" TargetMode="Externa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video" Target="https://www.youtube.com/embed/q400dis58pg?feature=oembed" TargetMode="External"/><Relationship Id="rId6" Type="http://schemas.openxmlformats.org/officeDocument/2006/relationships/image" Target="../media/image5.png"/><Relationship Id="rId5" Type="http://schemas.openxmlformats.org/officeDocument/2006/relationships/image" Target="../media/image6.jpe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video" Target="https://www.youtube.com/embed/abFhNWd96m8?feature=oembed" TargetMode="External"/><Relationship Id="rId6" Type="http://schemas.openxmlformats.org/officeDocument/2006/relationships/image" Target="../media/image5.png"/><Relationship Id="rId5" Type="http://schemas.openxmlformats.org/officeDocument/2006/relationships/image" Target="../media/image7.jpe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video" Target="https://www.youtube.com/embed/DCPdo69Vz3E?feature=oembed" TargetMode="External"/><Relationship Id="rId6" Type="http://schemas.openxmlformats.org/officeDocument/2006/relationships/image" Target="../media/image5.png"/><Relationship Id="rId5" Type="http://schemas.openxmlformats.org/officeDocument/2006/relationships/image" Target="../media/image8.jpe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video" Target="https://www.youtube.com/embed/UqrIcryduWg?feature=oembed" TargetMode="External"/><Relationship Id="rId6" Type="http://schemas.openxmlformats.org/officeDocument/2006/relationships/image" Target="../media/image5.png"/><Relationship Id="rId5" Type="http://schemas.openxmlformats.org/officeDocument/2006/relationships/image" Target="../media/image9.jpe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arxiv.org/abs/2411.03015" TargetMode="External"/><Relationship Id="rId2" Type="http://schemas.openxmlformats.org/officeDocument/2006/relationships/hyperlink" Target="https://doi.org/10.3389/fphys.2024.134942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74A83-CDDF-E127-A1D0-4562EFA556C7}"/>
              </a:ext>
            </a:extLst>
          </p:cNvPr>
          <p:cNvSpPr>
            <a:spLocks noGrp="1"/>
          </p:cNvSpPr>
          <p:nvPr>
            <p:ph type="ctrTitle"/>
          </p:nvPr>
        </p:nvSpPr>
        <p:spPr/>
        <p:txBody>
          <a:bodyPr/>
          <a:lstStyle/>
          <a:p>
            <a:r>
              <a:rPr lang="en-US" dirty="0" err="1"/>
              <a:t>tHE</a:t>
            </a:r>
            <a:r>
              <a:rPr lang="en-US" dirty="0"/>
              <a:t> </a:t>
            </a:r>
            <a:r>
              <a:rPr lang="en-US"/>
              <a:t>KEY </a:t>
            </a:r>
            <a:r>
              <a:rPr lang="en-US" dirty="0"/>
              <a:t>TO SUCCESFUL REHAB IS EXERCISE SELECTION</a:t>
            </a:r>
          </a:p>
        </p:txBody>
      </p:sp>
      <p:sp>
        <p:nvSpPr>
          <p:cNvPr id="3" name="Subtitle 2">
            <a:extLst>
              <a:ext uri="{FF2B5EF4-FFF2-40B4-BE49-F238E27FC236}">
                <a16:creationId xmlns:a16="http://schemas.microsoft.com/office/drawing/2014/main" id="{7723FF0B-4275-99FF-F8C9-3EEE41BC4B1C}"/>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725623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74B86-8193-9711-B14F-98767ABCF4EB}"/>
              </a:ext>
            </a:extLst>
          </p:cNvPr>
          <p:cNvSpPr>
            <a:spLocks noGrp="1"/>
          </p:cNvSpPr>
          <p:nvPr>
            <p:ph type="title"/>
          </p:nvPr>
        </p:nvSpPr>
        <p:spPr/>
        <p:txBody>
          <a:bodyPr/>
          <a:lstStyle/>
          <a:p>
            <a:r>
              <a:rPr lang="en-US" dirty="0"/>
              <a:t>Bicep tear overview</a:t>
            </a:r>
          </a:p>
        </p:txBody>
      </p:sp>
      <p:sp>
        <p:nvSpPr>
          <p:cNvPr id="3" name="Content Placeholder 2">
            <a:extLst>
              <a:ext uri="{FF2B5EF4-FFF2-40B4-BE49-F238E27FC236}">
                <a16:creationId xmlns:a16="http://schemas.microsoft.com/office/drawing/2014/main" id="{135B3FCE-2531-A842-F4B7-09AB6A84246F}"/>
              </a:ext>
            </a:extLst>
          </p:cNvPr>
          <p:cNvSpPr>
            <a:spLocks noGrp="1"/>
          </p:cNvSpPr>
          <p:nvPr>
            <p:ph idx="1"/>
          </p:nvPr>
        </p:nvSpPr>
        <p:spPr>
          <a:xfrm>
            <a:off x="2231136" y="2384925"/>
            <a:ext cx="9181932" cy="3728008"/>
          </a:xfrm>
        </p:spPr>
        <p:txBody>
          <a:bodyPr>
            <a:normAutofit/>
          </a:bodyPr>
          <a:lstStyle/>
          <a:p>
            <a:r>
              <a:rPr lang="en-US" dirty="0"/>
              <a:t>A bicep tear is an injury involving the biceps brachii and its tendons which are responsible for elbow flexion and supination</a:t>
            </a:r>
          </a:p>
          <a:p>
            <a:r>
              <a:rPr lang="en-US" dirty="0"/>
              <a:t>The bicep consists of 2 heads, Both insert distally at the radial tuberosity:</a:t>
            </a:r>
          </a:p>
          <a:p>
            <a:pPr>
              <a:buFontTx/>
              <a:buChar char="-"/>
            </a:pPr>
            <a:r>
              <a:rPr lang="en-US" dirty="0"/>
              <a:t>Long head – Originates from the supraglenoid tubercle and runs through the shoulder joint</a:t>
            </a:r>
          </a:p>
          <a:p>
            <a:pPr>
              <a:buFontTx/>
              <a:buChar char="-"/>
            </a:pPr>
            <a:r>
              <a:rPr lang="en-US" dirty="0"/>
              <a:t>Short head – Originates from the coracoid process</a:t>
            </a:r>
          </a:p>
          <a:p>
            <a:r>
              <a:rPr lang="en-US" dirty="0"/>
              <a:t>Typically affects:</a:t>
            </a:r>
          </a:p>
          <a:p>
            <a:pPr>
              <a:buFontTx/>
              <a:buChar char="-"/>
            </a:pPr>
            <a:r>
              <a:rPr lang="en-US" dirty="0"/>
              <a:t>Proximal tendon (Long head)</a:t>
            </a:r>
          </a:p>
          <a:p>
            <a:pPr>
              <a:buFontTx/>
              <a:buChar char="-"/>
            </a:pPr>
            <a:r>
              <a:rPr lang="en-US" dirty="0"/>
              <a:t>Distal tendon (Short head)</a:t>
            </a:r>
          </a:p>
          <a:p>
            <a:pPr marL="0" indent="0">
              <a:buNone/>
            </a:pPr>
            <a:r>
              <a:rPr lang="en-US" dirty="0"/>
              <a:t>Jaschke et al., (2023) and Elgendy et al., (2025)</a:t>
            </a:r>
          </a:p>
        </p:txBody>
      </p:sp>
      <p:pic>
        <p:nvPicPr>
          <p:cNvPr id="4" name="Picture 2" descr="Long Head Bicep Tendon Injury - Back in ...">
            <a:extLst>
              <a:ext uri="{FF2B5EF4-FFF2-40B4-BE49-F238E27FC236}">
                <a16:creationId xmlns:a16="http://schemas.microsoft.com/office/drawing/2014/main" id="{10D98004-D2EB-89DB-08E5-54DA0871C6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4224" y="3887545"/>
            <a:ext cx="3677480" cy="2492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9286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28AFE-35D2-BBDF-64E3-5110DC06E077}"/>
              </a:ext>
            </a:extLst>
          </p:cNvPr>
          <p:cNvSpPr>
            <a:spLocks noGrp="1"/>
          </p:cNvSpPr>
          <p:nvPr>
            <p:ph type="title"/>
          </p:nvPr>
        </p:nvSpPr>
        <p:spPr/>
        <p:txBody>
          <a:bodyPr/>
          <a:lstStyle/>
          <a:p>
            <a:r>
              <a:rPr lang="en-US" dirty="0"/>
              <a:t>Bicep tear overview</a:t>
            </a:r>
          </a:p>
        </p:txBody>
      </p:sp>
      <p:sp>
        <p:nvSpPr>
          <p:cNvPr id="3" name="Content Placeholder 2">
            <a:extLst>
              <a:ext uri="{FF2B5EF4-FFF2-40B4-BE49-F238E27FC236}">
                <a16:creationId xmlns:a16="http://schemas.microsoft.com/office/drawing/2014/main" id="{AA558E34-14BE-5E79-1770-5F0BF259B8BD}"/>
              </a:ext>
            </a:extLst>
          </p:cNvPr>
          <p:cNvSpPr>
            <a:spLocks noGrp="1"/>
          </p:cNvSpPr>
          <p:nvPr>
            <p:ph idx="1"/>
          </p:nvPr>
        </p:nvSpPr>
        <p:spPr/>
        <p:txBody>
          <a:bodyPr>
            <a:normAutofit fontScale="85000" lnSpcReduction="20000"/>
          </a:bodyPr>
          <a:lstStyle/>
          <a:p>
            <a:pPr marL="0" indent="0">
              <a:buNone/>
            </a:pPr>
            <a:r>
              <a:rPr lang="en-US" dirty="0"/>
              <a:t>Mechanism of injury:</a:t>
            </a:r>
          </a:p>
          <a:p>
            <a:pPr>
              <a:buFontTx/>
              <a:buChar char="-"/>
            </a:pPr>
            <a:r>
              <a:rPr lang="en-US" dirty="0"/>
              <a:t>Eccentric overload (Muscle lengthening under tension)</a:t>
            </a:r>
          </a:p>
          <a:p>
            <a:pPr>
              <a:buFontTx/>
              <a:buChar char="-"/>
            </a:pPr>
            <a:r>
              <a:rPr lang="en-US" dirty="0"/>
              <a:t>Sudden forced elbow extension while contracted</a:t>
            </a:r>
          </a:p>
          <a:p>
            <a:pPr>
              <a:buFontTx/>
              <a:buChar char="-"/>
            </a:pPr>
            <a:r>
              <a:rPr lang="en-US" dirty="0"/>
              <a:t>Often occurs during high-force or high-velocity movements</a:t>
            </a:r>
          </a:p>
          <a:p>
            <a:pPr marL="0" indent="0">
              <a:buNone/>
            </a:pPr>
            <a:r>
              <a:rPr lang="en-US" dirty="0"/>
              <a:t>Commonly involved surrounding structures</a:t>
            </a:r>
          </a:p>
          <a:p>
            <a:pPr>
              <a:buFontTx/>
              <a:buChar char="-"/>
            </a:pPr>
            <a:r>
              <a:rPr lang="en-US" dirty="0"/>
              <a:t>Rotator cuff (especially supraspinatus)</a:t>
            </a:r>
          </a:p>
          <a:p>
            <a:pPr>
              <a:buFontTx/>
              <a:buChar char="-"/>
            </a:pPr>
            <a:r>
              <a:rPr lang="en-US" dirty="0"/>
              <a:t>Glenoid labrum (proximal injuries)</a:t>
            </a:r>
          </a:p>
          <a:p>
            <a:pPr>
              <a:buFontTx/>
              <a:buChar char="-"/>
            </a:pPr>
            <a:r>
              <a:rPr lang="en-US" dirty="0"/>
              <a:t>Brachial artery and median nerve (Distal region)</a:t>
            </a:r>
          </a:p>
          <a:p>
            <a:pPr>
              <a:buFontTx/>
              <a:buChar char="-"/>
            </a:pPr>
            <a:endParaRPr lang="en-US" dirty="0"/>
          </a:p>
          <a:p>
            <a:pPr marL="0" indent="0" algn="ctr">
              <a:buNone/>
            </a:pPr>
            <a:r>
              <a:rPr lang="en-US" dirty="0"/>
              <a:t>Jaschke et al., (2025)</a:t>
            </a:r>
          </a:p>
        </p:txBody>
      </p:sp>
      <p:pic>
        <p:nvPicPr>
          <p:cNvPr id="5124" name="Picture 4" descr="Distal Biceps Tendon Rupture Shoulder ...">
            <a:extLst>
              <a:ext uri="{FF2B5EF4-FFF2-40B4-BE49-F238E27FC236}">
                <a16:creationId xmlns:a16="http://schemas.microsoft.com/office/drawing/2014/main" id="{441B34EB-4831-6C56-8E25-4148B3BDA9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69426" y="2896772"/>
            <a:ext cx="4572000" cy="177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937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A10A2-AB13-F760-F14B-A96A456DA754}"/>
              </a:ext>
            </a:extLst>
          </p:cNvPr>
          <p:cNvSpPr>
            <a:spLocks noGrp="1"/>
          </p:cNvSpPr>
          <p:nvPr>
            <p:ph type="title"/>
          </p:nvPr>
        </p:nvSpPr>
        <p:spPr/>
        <p:txBody>
          <a:bodyPr/>
          <a:lstStyle/>
          <a:p>
            <a:r>
              <a:rPr lang="en-US" dirty="0"/>
              <a:t>Bicep tear overview</a:t>
            </a:r>
          </a:p>
        </p:txBody>
      </p:sp>
      <p:sp>
        <p:nvSpPr>
          <p:cNvPr id="3" name="Content Placeholder 2">
            <a:extLst>
              <a:ext uri="{FF2B5EF4-FFF2-40B4-BE49-F238E27FC236}">
                <a16:creationId xmlns:a16="http://schemas.microsoft.com/office/drawing/2014/main" id="{69F9A267-33E3-BA34-799E-59236873562A}"/>
              </a:ext>
            </a:extLst>
          </p:cNvPr>
          <p:cNvSpPr>
            <a:spLocks noGrp="1"/>
          </p:cNvSpPr>
          <p:nvPr>
            <p:ph idx="1"/>
          </p:nvPr>
        </p:nvSpPr>
        <p:spPr/>
        <p:txBody>
          <a:bodyPr/>
          <a:lstStyle/>
          <a:p>
            <a:r>
              <a:rPr lang="en-US" dirty="0"/>
              <a:t>3 different grades of bicep tears:</a:t>
            </a:r>
          </a:p>
          <a:p>
            <a:pPr>
              <a:buFontTx/>
              <a:buChar char="-"/>
            </a:pPr>
            <a:r>
              <a:rPr lang="en-US" dirty="0"/>
              <a:t>Grade 1 - Micro-tear, minimal functional deficit (1-3 weeks)</a:t>
            </a:r>
          </a:p>
          <a:p>
            <a:pPr>
              <a:buFontTx/>
              <a:buChar char="-"/>
            </a:pPr>
            <a:r>
              <a:rPr lang="en-US" dirty="0"/>
              <a:t>Grade 2 – Partial tear, reduced strength and control 4-8 weeks)</a:t>
            </a:r>
          </a:p>
          <a:p>
            <a:pPr>
              <a:buFontTx/>
              <a:buChar char="-"/>
            </a:pPr>
            <a:r>
              <a:rPr lang="en-US" dirty="0"/>
              <a:t>Grade 3 – Complete rupture, significant loss of function (Non-surgical: 8-12+ weeks                                                                          Surgical: 3-6 months)</a:t>
            </a:r>
          </a:p>
          <a:p>
            <a:endParaRPr lang="en-US" dirty="0"/>
          </a:p>
          <a:p>
            <a:endParaRPr lang="en-US" dirty="0"/>
          </a:p>
          <a:p>
            <a:pPr algn="ctr"/>
            <a:r>
              <a:rPr lang="en-US" dirty="0" err="1"/>
              <a:t>Boufadel</a:t>
            </a:r>
            <a:r>
              <a:rPr lang="en-US" dirty="0"/>
              <a:t> et al., (2025) and Worner et al., (2023)</a:t>
            </a:r>
          </a:p>
        </p:txBody>
      </p:sp>
    </p:spTree>
    <p:extLst>
      <p:ext uri="{BB962C8B-B14F-4D97-AF65-F5344CB8AC3E}">
        <p14:creationId xmlns:p14="http://schemas.microsoft.com/office/powerpoint/2010/main" val="169292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5119D-0E9C-06F7-6F7F-CC0CABFA8A61}"/>
              </a:ext>
            </a:extLst>
          </p:cNvPr>
          <p:cNvSpPr>
            <a:spLocks noGrp="1"/>
          </p:cNvSpPr>
          <p:nvPr>
            <p:ph type="title"/>
          </p:nvPr>
        </p:nvSpPr>
        <p:spPr/>
        <p:txBody>
          <a:bodyPr/>
          <a:lstStyle/>
          <a:p>
            <a:r>
              <a:rPr lang="en-US" dirty="0"/>
              <a:t>Reducing the Risk of Injury</a:t>
            </a:r>
          </a:p>
        </p:txBody>
      </p:sp>
      <p:sp>
        <p:nvSpPr>
          <p:cNvPr id="3" name="Content Placeholder 2">
            <a:extLst>
              <a:ext uri="{FF2B5EF4-FFF2-40B4-BE49-F238E27FC236}">
                <a16:creationId xmlns:a16="http://schemas.microsoft.com/office/drawing/2014/main" id="{A6D47090-17DC-B856-6B26-80F35E125D75}"/>
              </a:ext>
            </a:extLst>
          </p:cNvPr>
          <p:cNvSpPr>
            <a:spLocks noGrp="1"/>
          </p:cNvSpPr>
          <p:nvPr>
            <p:ph idx="1"/>
          </p:nvPr>
        </p:nvSpPr>
        <p:spPr/>
        <p:txBody>
          <a:bodyPr/>
          <a:lstStyle/>
          <a:p>
            <a:r>
              <a:rPr lang="en-US" dirty="0"/>
              <a:t>Resistance training reduces injury risk by increasing muscle strength, tendon stiffness, and tissue resilience, improving the ability of musculoskeletal structures to tolerate load (Konrad et al., 2024) </a:t>
            </a:r>
          </a:p>
          <a:p>
            <a:r>
              <a:rPr lang="en-US" dirty="0"/>
              <a:t>Eccentric loading has been shown to enhance muscle-tendon mechanical properties, improving force absorption capacity and reducing susceptibility to injury during high-load or lengthening contractions (Engelhardt et al., 2024)</a:t>
            </a:r>
          </a:p>
          <a:p>
            <a:r>
              <a:rPr lang="en-US" dirty="0"/>
              <a:t>Plyometric training improves neuromuscular coordination and rate of force development, which enhances the body’s ability to absorb and redistribute impact forces, thereby lowering injury risk in dynamic movements (Engelhardt et al., 2024) </a:t>
            </a:r>
          </a:p>
          <a:p>
            <a:endParaRPr lang="en-US" dirty="0"/>
          </a:p>
        </p:txBody>
      </p:sp>
    </p:spTree>
    <p:extLst>
      <p:ext uri="{BB962C8B-B14F-4D97-AF65-F5344CB8AC3E}">
        <p14:creationId xmlns:p14="http://schemas.microsoft.com/office/powerpoint/2010/main" val="2211208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86874-6720-750F-69FA-D7C2C52D954E}"/>
              </a:ext>
            </a:extLst>
          </p:cNvPr>
          <p:cNvSpPr>
            <a:spLocks noGrp="1"/>
          </p:cNvSpPr>
          <p:nvPr>
            <p:ph type="title"/>
          </p:nvPr>
        </p:nvSpPr>
        <p:spPr/>
        <p:txBody>
          <a:bodyPr/>
          <a:lstStyle/>
          <a:p>
            <a:r>
              <a:rPr lang="en-US" dirty="0"/>
              <a:t>Reducing the Risk of Injury</a:t>
            </a:r>
          </a:p>
        </p:txBody>
      </p:sp>
      <p:sp>
        <p:nvSpPr>
          <p:cNvPr id="3" name="Content Placeholder 2">
            <a:extLst>
              <a:ext uri="{FF2B5EF4-FFF2-40B4-BE49-F238E27FC236}">
                <a16:creationId xmlns:a16="http://schemas.microsoft.com/office/drawing/2014/main" id="{67AD8200-0657-9593-8910-11F9A06E8E1E}"/>
              </a:ext>
            </a:extLst>
          </p:cNvPr>
          <p:cNvSpPr>
            <a:spLocks noGrp="1"/>
          </p:cNvSpPr>
          <p:nvPr>
            <p:ph idx="1"/>
          </p:nvPr>
        </p:nvSpPr>
        <p:spPr/>
        <p:txBody>
          <a:bodyPr/>
          <a:lstStyle/>
          <a:p>
            <a:r>
              <a:rPr lang="en-US" dirty="0"/>
              <a:t>Deceleration exercises/ falls drills reduce injury risk by enhancing the body's ability to absorb force in a similar way to plyometrics (Engelhardt et al., 2024)</a:t>
            </a:r>
          </a:p>
          <a:p>
            <a:r>
              <a:rPr lang="en-US" dirty="0"/>
              <a:t>Falls training will also </a:t>
            </a:r>
            <a:r>
              <a:rPr lang="en-US" dirty="0" err="1"/>
              <a:t>mimick</a:t>
            </a:r>
            <a:r>
              <a:rPr lang="en-US" dirty="0"/>
              <a:t> a the primary mechanism of shoulder dislocations (FOOSH)</a:t>
            </a:r>
          </a:p>
          <a:p>
            <a:endParaRPr lang="en-US" dirty="0"/>
          </a:p>
        </p:txBody>
      </p:sp>
      <p:pic>
        <p:nvPicPr>
          <p:cNvPr id="7170" name="Picture 2" descr="Rugby Player Tackling Stock Photos ...">
            <a:extLst>
              <a:ext uri="{FF2B5EF4-FFF2-40B4-BE49-F238E27FC236}">
                <a16:creationId xmlns:a16="http://schemas.microsoft.com/office/drawing/2014/main" id="{92C95BB4-F9BA-46FB-212C-D6CE94026A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71222" y="4205359"/>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4123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0D422-00B3-D289-7C9F-7631C2457134}"/>
              </a:ext>
            </a:extLst>
          </p:cNvPr>
          <p:cNvSpPr>
            <a:spLocks noGrp="1"/>
          </p:cNvSpPr>
          <p:nvPr>
            <p:ph type="title"/>
          </p:nvPr>
        </p:nvSpPr>
        <p:spPr/>
        <p:txBody>
          <a:bodyPr/>
          <a:lstStyle/>
          <a:p>
            <a:r>
              <a:rPr lang="en-US" dirty="0"/>
              <a:t>Rehabilitation principles</a:t>
            </a:r>
          </a:p>
        </p:txBody>
      </p:sp>
      <p:sp>
        <p:nvSpPr>
          <p:cNvPr id="3" name="Content Placeholder 2">
            <a:extLst>
              <a:ext uri="{FF2B5EF4-FFF2-40B4-BE49-F238E27FC236}">
                <a16:creationId xmlns:a16="http://schemas.microsoft.com/office/drawing/2014/main" id="{83C2E829-CFEC-C6AD-C99E-43A7D4DF455E}"/>
              </a:ext>
            </a:extLst>
          </p:cNvPr>
          <p:cNvSpPr>
            <a:spLocks noGrp="1"/>
          </p:cNvSpPr>
          <p:nvPr>
            <p:ph idx="1"/>
          </p:nvPr>
        </p:nvSpPr>
        <p:spPr>
          <a:xfrm>
            <a:off x="3883666" y="2472792"/>
            <a:ext cx="7729728" cy="3101983"/>
          </a:xfrm>
        </p:spPr>
        <p:txBody>
          <a:bodyPr>
            <a:normAutofit fontScale="25000" lnSpcReduction="20000"/>
          </a:bodyPr>
          <a:lstStyle/>
          <a:p>
            <a:pPr marL="0" indent="0">
              <a:buNone/>
            </a:pPr>
            <a:r>
              <a:rPr lang="en-US" sz="5600" dirty="0"/>
              <a:t>Progressive overload is a key component in rehab:</a:t>
            </a:r>
          </a:p>
          <a:p>
            <a:pPr marL="0" lvl="0" indent="0" eaLnBrk="0" fontAlgn="base" hangingPunct="0">
              <a:spcBef>
                <a:spcPct val="0"/>
              </a:spcBef>
              <a:spcAft>
                <a:spcPct val="0"/>
              </a:spcAft>
              <a:buClrTx/>
              <a:buFontTx/>
              <a:buChar char="•"/>
            </a:pPr>
            <a:r>
              <a:rPr lang="en-US" altLang="en-US" sz="5600" dirty="0">
                <a:solidFill>
                  <a:srgbClr val="000000"/>
                </a:solidFill>
              </a:rPr>
              <a:t>Gradual increase in load, volume, or intensity</a:t>
            </a:r>
          </a:p>
          <a:p>
            <a:pPr marL="0" lvl="0" indent="0" eaLnBrk="0" fontAlgn="base" hangingPunct="0">
              <a:spcBef>
                <a:spcPct val="0"/>
              </a:spcBef>
              <a:spcAft>
                <a:spcPct val="0"/>
              </a:spcAft>
              <a:buClrTx/>
              <a:buFontTx/>
              <a:buChar char="•"/>
            </a:pPr>
            <a:r>
              <a:rPr lang="en-US" altLang="en-US" sz="5600" dirty="0">
                <a:solidFill>
                  <a:srgbClr val="000000"/>
                </a:solidFill>
              </a:rPr>
              <a:t>Prevents both underloading and overloading</a:t>
            </a:r>
          </a:p>
          <a:p>
            <a:pPr marL="0" lvl="0" indent="0" eaLnBrk="0" fontAlgn="base" hangingPunct="0">
              <a:spcBef>
                <a:spcPct val="0"/>
              </a:spcBef>
              <a:spcAft>
                <a:spcPct val="0"/>
              </a:spcAft>
              <a:buClrTx/>
              <a:buFontTx/>
              <a:buChar char="•"/>
            </a:pPr>
            <a:r>
              <a:rPr lang="en-US" altLang="en-US" sz="5600" dirty="0">
                <a:solidFill>
                  <a:srgbClr val="000000"/>
                </a:solidFill>
              </a:rPr>
              <a:t>Key for tendon adaptation and strength development</a:t>
            </a:r>
            <a:endParaRPr lang="en-US" altLang="en-US" sz="5600" dirty="0">
              <a:solidFill>
                <a:schemeClr val="tx1"/>
              </a:solidFill>
            </a:endParaRPr>
          </a:p>
          <a:p>
            <a:pPr marL="0" indent="0">
              <a:buNone/>
            </a:pPr>
            <a:r>
              <a:rPr lang="en-US" sz="6000" dirty="0">
                <a:ea typeface="+mn-lt"/>
                <a:cs typeface="+mn-lt"/>
              </a:rPr>
              <a:t>(Gabbett et al., 2016)</a:t>
            </a:r>
            <a:endParaRPr lang="en-US" sz="5600" dirty="0"/>
          </a:p>
          <a:p>
            <a:pPr marL="0" indent="0">
              <a:buNone/>
            </a:pPr>
            <a:r>
              <a:rPr lang="en-US" sz="5600" dirty="0"/>
              <a:t>Managing tissue healing and being aware of healing timeframes</a:t>
            </a:r>
          </a:p>
          <a:p>
            <a:pPr marL="0" lvl="0" indent="0" eaLnBrk="0" fontAlgn="base" hangingPunct="0">
              <a:spcBef>
                <a:spcPct val="0"/>
              </a:spcBef>
              <a:spcAft>
                <a:spcPct val="0"/>
              </a:spcAft>
              <a:buClrTx/>
              <a:buFontTx/>
              <a:buChar char="•"/>
            </a:pPr>
            <a:r>
              <a:rPr lang="en-US" altLang="en-US" sz="5600" dirty="0">
                <a:solidFill>
                  <a:srgbClr val="000000"/>
                </a:solidFill>
              </a:rPr>
              <a:t>Must align with injury severity (Grade 1–3)</a:t>
            </a:r>
          </a:p>
          <a:p>
            <a:pPr marL="0" lvl="0" indent="0" eaLnBrk="0" fontAlgn="base" hangingPunct="0">
              <a:spcBef>
                <a:spcPct val="0"/>
              </a:spcBef>
              <a:spcAft>
                <a:spcPct val="0"/>
              </a:spcAft>
              <a:buClrTx/>
              <a:buFontTx/>
              <a:buChar char="•"/>
            </a:pPr>
            <a:r>
              <a:rPr lang="en-US" altLang="en-US" sz="5600" dirty="0">
                <a:solidFill>
                  <a:srgbClr val="000000"/>
                </a:solidFill>
              </a:rPr>
              <a:t>Early stage → protect tissue</a:t>
            </a:r>
          </a:p>
          <a:p>
            <a:pPr marL="0" lvl="0" indent="0" eaLnBrk="0" fontAlgn="base" hangingPunct="0">
              <a:spcBef>
                <a:spcPct val="0"/>
              </a:spcBef>
              <a:spcAft>
                <a:spcPct val="0"/>
              </a:spcAft>
              <a:buClrTx/>
              <a:buFontTx/>
              <a:buChar char="•"/>
            </a:pPr>
            <a:r>
              <a:rPr lang="en-US" altLang="en-US" sz="5600" dirty="0">
                <a:solidFill>
                  <a:srgbClr val="000000"/>
                </a:solidFill>
              </a:rPr>
              <a:t>Later stages → progressively increase stress</a:t>
            </a:r>
          </a:p>
          <a:p>
            <a:pPr marL="0" lvl="0" indent="0" eaLnBrk="0" fontAlgn="base" hangingPunct="0">
              <a:spcBef>
                <a:spcPct val="0"/>
              </a:spcBef>
              <a:spcAft>
                <a:spcPct val="0"/>
              </a:spcAft>
              <a:buClrTx/>
              <a:buFontTx/>
              <a:buChar char="•"/>
            </a:pPr>
            <a:r>
              <a:rPr lang="en-US" altLang="en-US" sz="5600" dirty="0">
                <a:solidFill>
                  <a:srgbClr val="000000"/>
                </a:solidFill>
              </a:rPr>
              <a:t>Tendons have slower healing capacity than muscle</a:t>
            </a:r>
            <a:endParaRPr lang="en-US" altLang="en-US" sz="5600" dirty="0">
              <a:solidFill>
                <a:schemeClr val="tx1"/>
              </a:solidFill>
            </a:endParaRPr>
          </a:p>
          <a:p>
            <a:pPr marL="0" indent="0">
              <a:buNone/>
            </a:pPr>
            <a:r>
              <a:rPr lang="en-US" sz="5600" dirty="0"/>
              <a:t>(Bordoni et al., 2019)</a:t>
            </a:r>
          </a:p>
          <a:p>
            <a:pPr marL="0" indent="0">
              <a:buNone/>
            </a:pPr>
            <a:r>
              <a:rPr lang="en-US" sz="5600" dirty="0"/>
              <a:t>Specificity to sport, incorporating a ball where you can for example</a:t>
            </a:r>
          </a:p>
          <a:p>
            <a:pPr marL="0" lvl="0" indent="0" eaLnBrk="0" fontAlgn="base" hangingPunct="0">
              <a:spcBef>
                <a:spcPct val="0"/>
              </a:spcBef>
              <a:spcAft>
                <a:spcPct val="0"/>
              </a:spcAft>
              <a:buClrTx/>
              <a:buFontTx/>
              <a:buChar char="•"/>
            </a:pPr>
            <a:r>
              <a:rPr lang="en-US" altLang="en-US" sz="5600" dirty="0">
                <a:solidFill>
                  <a:srgbClr val="000000"/>
                </a:solidFill>
              </a:rPr>
              <a:t>Exercises should reflect:</a:t>
            </a:r>
          </a:p>
          <a:p>
            <a:pPr marL="0" lvl="0" indent="0" eaLnBrk="0" fontAlgn="base" hangingPunct="0">
              <a:spcBef>
                <a:spcPct val="0"/>
              </a:spcBef>
              <a:spcAft>
                <a:spcPct val="0"/>
              </a:spcAft>
              <a:buClrTx/>
              <a:buFontTx/>
              <a:buChar char="•"/>
            </a:pPr>
            <a:r>
              <a:rPr lang="en-US" altLang="en-US" sz="5600" dirty="0">
                <a:solidFill>
                  <a:srgbClr val="000000"/>
                </a:solidFill>
              </a:rPr>
              <a:t>Movement patterns (e.g. sprinting, throwing)</a:t>
            </a:r>
          </a:p>
          <a:p>
            <a:pPr marL="0" lvl="0" indent="0" eaLnBrk="0" fontAlgn="base" hangingPunct="0">
              <a:spcBef>
                <a:spcPct val="0"/>
              </a:spcBef>
              <a:spcAft>
                <a:spcPct val="0"/>
              </a:spcAft>
              <a:buClrTx/>
              <a:buFontTx/>
              <a:buChar char="•"/>
            </a:pPr>
            <a:r>
              <a:rPr lang="en-US" altLang="en-US" sz="5600" dirty="0">
                <a:solidFill>
                  <a:srgbClr val="000000"/>
                </a:solidFill>
              </a:rPr>
              <a:t>Speed and coordination demands</a:t>
            </a:r>
          </a:p>
          <a:p>
            <a:pPr marL="0" lvl="0" indent="0" eaLnBrk="0" fontAlgn="base" hangingPunct="0">
              <a:spcBef>
                <a:spcPct val="0"/>
              </a:spcBef>
              <a:spcAft>
                <a:spcPct val="0"/>
              </a:spcAft>
              <a:buClrTx/>
              <a:buFontTx/>
              <a:buChar char="•"/>
            </a:pPr>
            <a:r>
              <a:rPr lang="en-US" altLang="en-US" sz="5600" dirty="0">
                <a:solidFill>
                  <a:srgbClr val="000000"/>
                </a:solidFill>
              </a:rPr>
              <a:t>Example: incorporating a ball for realism and skill transfer</a:t>
            </a:r>
          </a:p>
          <a:p>
            <a:pPr marL="0" lvl="0" indent="0" eaLnBrk="0" fontAlgn="base" hangingPunct="0">
              <a:spcBef>
                <a:spcPct val="0"/>
              </a:spcBef>
              <a:spcAft>
                <a:spcPct val="0"/>
              </a:spcAft>
              <a:buClrTx/>
              <a:buFontTx/>
              <a:buChar char="•"/>
            </a:pPr>
            <a:r>
              <a:rPr lang="en-US" altLang="en-US" sz="5600" dirty="0">
                <a:solidFill>
                  <a:srgbClr val="000000"/>
                </a:solidFill>
              </a:rPr>
              <a:t>Improves return-to-performance, not just return-to-play</a:t>
            </a:r>
          </a:p>
          <a:p>
            <a:pPr marL="0" lvl="0" indent="0" eaLnBrk="0" fontAlgn="base" hangingPunct="0">
              <a:spcBef>
                <a:spcPct val="0"/>
              </a:spcBef>
              <a:spcAft>
                <a:spcPct val="0"/>
              </a:spcAft>
              <a:buClrTx/>
              <a:buFontTx/>
              <a:buChar char="•"/>
            </a:pPr>
            <a:endParaRPr lang="en-US" altLang="en-US" sz="5600" dirty="0">
              <a:solidFill>
                <a:srgbClr val="000000"/>
              </a:solidFill>
            </a:endParaRPr>
          </a:p>
          <a:p>
            <a:pPr marL="0" lvl="0" indent="0" eaLnBrk="0" fontAlgn="base" hangingPunct="0">
              <a:spcBef>
                <a:spcPct val="0"/>
              </a:spcBef>
              <a:spcAft>
                <a:spcPct val="0"/>
              </a:spcAft>
              <a:buClrTx/>
              <a:buNone/>
            </a:pPr>
            <a:r>
              <a:rPr lang="en-US" sz="6000" dirty="0">
                <a:ea typeface="+mn-lt"/>
                <a:cs typeface="+mn-lt"/>
              </a:rPr>
              <a:t>(Cools et al., 2014; Wilk et al., 2013)</a:t>
            </a:r>
            <a:endParaRPr lang="en-US" altLang="en-US" sz="5600" dirty="0">
              <a:solidFill>
                <a:srgbClr val="000000"/>
              </a:solidFill>
            </a:endParaRPr>
          </a:p>
          <a:p>
            <a:endParaRPr lang="en-US" dirty="0"/>
          </a:p>
        </p:txBody>
      </p:sp>
    </p:spTree>
    <p:extLst>
      <p:ext uri="{BB962C8B-B14F-4D97-AF65-F5344CB8AC3E}">
        <p14:creationId xmlns:p14="http://schemas.microsoft.com/office/powerpoint/2010/main" val="2612840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38A13-B46D-44F6-184A-B8058564CDF3}"/>
              </a:ext>
            </a:extLst>
          </p:cNvPr>
          <p:cNvSpPr>
            <a:spLocks noGrp="1"/>
          </p:cNvSpPr>
          <p:nvPr>
            <p:ph type="title"/>
          </p:nvPr>
        </p:nvSpPr>
        <p:spPr/>
        <p:txBody>
          <a:bodyPr/>
          <a:lstStyle/>
          <a:p>
            <a:r>
              <a:rPr lang="en-US" dirty="0"/>
              <a:t>Rehabilitation principles</a:t>
            </a:r>
          </a:p>
        </p:txBody>
      </p:sp>
      <p:sp>
        <p:nvSpPr>
          <p:cNvPr id="3" name="Content Placeholder 2">
            <a:extLst>
              <a:ext uri="{FF2B5EF4-FFF2-40B4-BE49-F238E27FC236}">
                <a16:creationId xmlns:a16="http://schemas.microsoft.com/office/drawing/2014/main" id="{A394FD21-C4A4-E7B0-393A-35B6EAD44BA4}"/>
              </a:ext>
            </a:extLst>
          </p:cNvPr>
          <p:cNvSpPr>
            <a:spLocks noGrp="1"/>
          </p:cNvSpPr>
          <p:nvPr>
            <p:ph idx="1"/>
          </p:nvPr>
        </p:nvSpPr>
        <p:spPr>
          <a:xfrm>
            <a:off x="3971801" y="2291509"/>
            <a:ext cx="8323024" cy="4307834"/>
          </a:xfrm>
        </p:spPr>
        <p:txBody>
          <a:bodyPr>
            <a:normAutofit/>
          </a:bodyPr>
          <a:lstStyle/>
          <a:p>
            <a:pPr marL="0" indent="0">
              <a:buNone/>
            </a:pPr>
            <a:r>
              <a:rPr lang="en-US" sz="2000" dirty="0"/>
              <a:t>Load management &amp; Recovery:</a:t>
            </a:r>
          </a:p>
          <a:p>
            <a:pPr marL="0" lvl="0" indent="0" eaLnBrk="0" fontAlgn="base" hangingPunct="0">
              <a:spcBef>
                <a:spcPct val="0"/>
              </a:spcBef>
              <a:spcAft>
                <a:spcPct val="0"/>
              </a:spcAft>
              <a:buClrTx/>
              <a:buNone/>
            </a:pPr>
            <a:r>
              <a:rPr lang="en-US" altLang="en-US" sz="2000" dirty="0">
                <a:solidFill>
                  <a:srgbClr val="000000"/>
                </a:solidFill>
              </a:rPr>
              <a:t>Balance between:</a:t>
            </a:r>
          </a:p>
          <a:p>
            <a:pPr marL="0" lvl="0" indent="0" eaLnBrk="0" fontAlgn="base" hangingPunct="0">
              <a:spcBef>
                <a:spcPct val="0"/>
              </a:spcBef>
              <a:spcAft>
                <a:spcPct val="0"/>
              </a:spcAft>
              <a:buClrTx/>
              <a:buFontTx/>
              <a:buChar char="•"/>
            </a:pPr>
            <a:r>
              <a:rPr lang="en-US" altLang="en-US" sz="2000" dirty="0">
                <a:solidFill>
                  <a:srgbClr val="000000"/>
                </a:solidFill>
              </a:rPr>
              <a:t>Training stress</a:t>
            </a:r>
          </a:p>
          <a:p>
            <a:pPr marL="0" lvl="0" indent="0" eaLnBrk="0" fontAlgn="base" hangingPunct="0">
              <a:spcBef>
                <a:spcPct val="0"/>
              </a:spcBef>
              <a:spcAft>
                <a:spcPct val="0"/>
              </a:spcAft>
              <a:buClrTx/>
              <a:buFontTx/>
              <a:buChar char="•"/>
            </a:pPr>
            <a:r>
              <a:rPr lang="en-US" altLang="en-US" sz="2000" dirty="0">
                <a:solidFill>
                  <a:srgbClr val="000000"/>
                </a:solidFill>
              </a:rPr>
              <a:t>Recovery time</a:t>
            </a:r>
          </a:p>
          <a:p>
            <a:pPr marL="0" lvl="0" indent="0" eaLnBrk="0" fontAlgn="base" hangingPunct="0">
              <a:spcBef>
                <a:spcPct val="0"/>
              </a:spcBef>
              <a:spcAft>
                <a:spcPct val="0"/>
              </a:spcAft>
              <a:buClrTx/>
              <a:buNone/>
            </a:pPr>
            <a:r>
              <a:rPr lang="en-US" altLang="en-US" sz="2000" dirty="0">
                <a:solidFill>
                  <a:srgbClr val="000000"/>
                </a:solidFill>
              </a:rPr>
              <a:t>Prevents:</a:t>
            </a:r>
          </a:p>
          <a:p>
            <a:pPr marL="0" lvl="0" indent="0" eaLnBrk="0" fontAlgn="base" hangingPunct="0">
              <a:spcBef>
                <a:spcPct val="0"/>
              </a:spcBef>
              <a:spcAft>
                <a:spcPct val="0"/>
              </a:spcAft>
              <a:buClrTx/>
              <a:buFontTx/>
              <a:buChar char="•"/>
            </a:pPr>
            <a:r>
              <a:rPr lang="en-US" altLang="en-US" sz="2000" dirty="0">
                <a:solidFill>
                  <a:srgbClr val="000000"/>
                </a:solidFill>
              </a:rPr>
              <a:t>Overuse injuries</a:t>
            </a:r>
          </a:p>
          <a:p>
            <a:pPr marL="0" lvl="0" indent="0" eaLnBrk="0" fontAlgn="base" hangingPunct="0">
              <a:spcBef>
                <a:spcPct val="0"/>
              </a:spcBef>
              <a:spcAft>
                <a:spcPct val="0"/>
              </a:spcAft>
              <a:buClrTx/>
              <a:buFontTx/>
              <a:buChar char="•"/>
            </a:pPr>
            <a:r>
              <a:rPr lang="en-US" altLang="en-US" sz="2000" dirty="0">
                <a:solidFill>
                  <a:srgbClr val="000000"/>
                </a:solidFill>
              </a:rPr>
              <a:t>Setbacks in rehab</a:t>
            </a:r>
          </a:p>
          <a:p>
            <a:pPr marL="0" lvl="0" indent="0" eaLnBrk="0" fontAlgn="base" hangingPunct="0">
              <a:spcBef>
                <a:spcPct val="0"/>
              </a:spcBef>
              <a:spcAft>
                <a:spcPct val="0"/>
              </a:spcAft>
              <a:buClrTx/>
              <a:buNone/>
            </a:pPr>
            <a:r>
              <a:rPr lang="en-US" altLang="en-US" sz="2000" dirty="0">
                <a:solidFill>
                  <a:srgbClr val="000000"/>
                </a:solidFill>
              </a:rPr>
              <a:t>Includes:</a:t>
            </a:r>
          </a:p>
          <a:p>
            <a:pPr marL="0" lvl="0" indent="0" eaLnBrk="0" fontAlgn="base" hangingPunct="0">
              <a:spcBef>
                <a:spcPct val="0"/>
              </a:spcBef>
              <a:spcAft>
                <a:spcPct val="0"/>
              </a:spcAft>
              <a:buClrTx/>
              <a:buFontTx/>
              <a:buChar char="•"/>
            </a:pPr>
            <a:r>
              <a:rPr lang="en-US" altLang="en-US" sz="2000" dirty="0">
                <a:solidFill>
                  <a:srgbClr val="000000"/>
                </a:solidFill>
              </a:rPr>
              <a:t>Rest days</a:t>
            </a:r>
          </a:p>
          <a:p>
            <a:pPr marL="0" lvl="0" indent="0" eaLnBrk="0" fontAlgn="base" hangingPunct="0">
              <a:spcBef>
                <a:spcPct val="0"/>
              </a:spcBef>
              <a:spcAft>
                <a:spcPct val="0"/>
              </a:spcAft>
              <a:buClrTx/>
              <a:buFontTx/>
              <a:buChar char="•"/>
            </a:pPr>
            <a:r>
              <a:rPr lang="en-US" altLang="en-US" sz="2000" dirty="0">
                <a:solidFill>
                  <a:srgbClr val="000000"/>
                </a:solidFill>
              </a:rPr>
              <a:t>Monitoring fatigue</a:t>
            </a:r>
          </a:p>
          <a:p>
            <a:pPr marL="0" lvl="0" indent="0" eaLnBrk="0" fontAlgn="base" hangingPunct="0">
              <a:spcBef>
                <a:spcPct val="0"/>
              </a:spcBef>
              <a:spcAft>
                <a:spcPct val="0"/>
              </a:spcAft>
              <a:buClrTx/>
              <a:buNone/>
            </a:pPr>
            <a:endParaRPr lang="en-US" altLang="en-US" sz="2400" dirty="0">
              <a:solidFill>
                <a:srgbClr val="000000"/>
              </a:solidFill>
            </a:endParaRP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1669635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A93E9-0BC6-2574-2646-771373D5CBA8}"/>
              </a:ext>
            </a:extLst>
          </p:cNvPr>
          <p:cNvSpPr>
            <a:spLocks noGrp="1"/>
          </p:cNvSpPr>
          <p:nvPr>
            <p:ph type="title"/>
          </p:nvPr>
        </p:nvSpPr>
        <p:spPr/>
        <p:txBody>
          <a:bodyPr/>
          <a:lstStyle/>
          <a:p>
            <a:r>
              <a:rPr lang="en-US" dirty="0" err="1"/>
              <a:t>rETURN</a:t>
            </a:r>
            <a:r>
              <a:rPr lang="en-US" dirty="0"/>
              <a:t> TO PLAY</a:t>
            </a:r>
          </a:p>
        </p:txBody>
      </p:sp>
      <p:sp>
        <p:nvSpPr>
          <p:cNvPr id="3" name="Content Placeholder 2">
            <a:extLst>
              <a:ext uri="{FF2B5EF4-FFF2-40B4-BE49-F238E27FC236}">
                <a16:creationId xmlns:a16="http://schemas.microsoft.com/office/drawing/2014/main" id="{E4CDC72C-A96A-755B-224C-5DFAF0226693}"/>
              </a:ext>
            </a:extLst>
          </p:cNvPr>
          <p:cNvSpPr>
            <a:spLocks noGrp="1"/>
          </p:cNvSpPr>
          <p:nvPr>
            <p:ph idx="1"/>
          </p:nvPr>
        </p:nvSpPr>
        <p:spPr/>
        <p:txBody>
          <a:bodyPr>
            <a:normAutofit lnSpcReduction="10000"/>
          </a:bodyPr>
          <a:lstStyle/>
          <a:p>
            <a:pPr eaLnBrk="0" fontAlgn="base" hangingPunct="0">
              <a:spcBef>
                <a:spcPct val="0"/>
              </a:spcBef>
              <a:spcAft>
                <a:spcPct val="0"/>
              </a:spcAft>
              <a:buClrTx/>
            </a:pPr>
            <a:r>
              <a:rPr lang="en-US" altLang="en-US" dirty="0">
                <a:solidFill>
                  <a:srgbClr val="000000"/>
                </a:solidFill>
              </a:rPr>
              <a:t>Pain-free, full range of motion (ROM)</a:t>
            </a:r>
          </a:p>
          <a:p>
            <a:pPr marL="0" lvl="0" indent="0" eaLnBrk="0" fontAlgn="base" hangingPunct="0">
              <a:spcBef>
                <a:spcPct val="0"/>
              </a:spcBef>
              <a:spcAft>
                <a:spcPct val="0"/>
              </a:spcAft>
              <a:buClrTx/>
              <a:buFontTx/>
              <a:buChar char="•"/>
            </a:pPr>
            <a:r>
              <a:rPr lang="en-US" altLang="en-US" dirty="0">
                <a:solidFill>
                  <a:srgbClr val="000000"/>
                </a:solidFill>
              </a:rPr>
              <a:t>Strength ≥ 90% of uninjured side</a:t>
            </a:r>
          </a:p>
          <a:p>
            <a:pPr marL="0" lvl="0" indent="0" eaLnBrk="0" fontAlgn="base" hangingPunct="0">
              <a:spcBef>
                <a:spcPct val="0"/>
              </a:spcBef>
              <a:spcAft>
                <a:spcPct val="0"/>
              </a:spcAft>
              <a:buClrTx/>
              <a:buFontTx/>
              <a:buChar char="•"/>
            </a:pPr>
            <a:r>
              <a:rPr lang="en-US" altLang="en-US" dirty="0">
                <a:solidFill>
                  <a:srgbClr val="000000"/>
                </a:solidFill>
              </a:rPr>
              <a:t>Pain-free movement</a:t>
            </a:r>
          </a:p>
          <a:p>
            <a:pPr marL="0" lvl="0" indent="0" eaLnBrk="0" fontAlgn="base" hangingPunct="0">
              <a:spcBef>
                <a:spcPct val="0"/>
              </a:spcBef>
              <a:spcAft>
                <a:spcPct val="0"/>
              </a:spcAft>
              <a:buClrTx/>
              <a:buFontTx/>
              <a:buChar char="•"/>
            </a:pPr>
            <a:r>
              <a:rPr lang="en-US" altLang="en-US" dirty="0">
                <a:solidFill>
                  <a:srgbClr val="000000"/>
                </a:solidFill>
              </a:rPr>
              <a:t>Ability to perform sport-specific tasks</a:t>
            </a:r>
          </a:p>
          <a:p>
            <a:pPr marL="0" lvl="0" indent="0" eaLnBrk="0" fontAlgn="base" hangingPunct="0">
              <a:spcBef>
                <a:spcPct val="0"/>
              </a:spcBef>
              <a:spcAft>
                <a:spcPct val="0"/>
              </a:spcAft>
              <a:buClrTx/>
              <a:buFontTx/>
              <a:buChar char="•"/>
            </a:pPr>
            <a:r>
              <a:rPr lang="en-US" altLang="en-US" dirty="0">
                <a:solidFill>
                  <a:srgbClr val="000000"/>
                </a:solidFill>
              </a:rPr>
              <a:t>Reduces risk of re-injury</a:t>
            </a:r>
          </a:p>
          <a:p>
            <a:pPr marL="0" lvl="0" indent="0" eaLnBrk="0" fontAlgn="base" hangingPunct="0">
              <a:spcBef>
                <a:spcPct val="0"/>
              </a:spcBef>
              <a:spcAft>
                <a:spcPct val="0"/>
              </a:spcAft>
              <a:buClrTx/>
              <a:buFontTx/>
              <a:buChar char="•"/>
            </a:pPr>
            <a:r>
              <a:rPr lang="en-US" altLang="en-US" dirty="0">
                <a:solidFill>
                  <a:srgbClr val="000000"/>
                </a:solidFill>
              </a:rPr>
              <a:t>Ensuring that the athlete is psychologically prepared for return to play</a:t>
            </a:r>
          </a:p>
          <a:p>
            <a:pPr marL="0" lvl="0" indent="0" eaLnBrk="0" fontAlgn="base" hangingPunct="0">
              <a:spcBef>
                <a:spcPct val="0"/>
              </a:spcBef>
              <a:spcAft>
                <a:spcPct val="0"/>
              </a:spcAft>
              <a:buClrTx/>
              <a:buFontTx/>
              <a:buChar char="•"/>
            </a:pPr>
            <a:r>
              <a:rPr lang="en-US" altLang="en-US" dirty="0">
                <a:solidFill>
                  <a:srgbClr val="000000"/>
                </a:solidFill>
              </a:rPr>
              <a:t>In contact sports, reintroducing contact is essential post bicep tear</a:t>
            </a:r>
          </a:p>
          <a:p>
            <a:pPr marL="0" lvl="0" indent="0" eaLnBrk="0" fontAlgn="base" hangingPunct="0">
              <a:spcBef>
                <a:spcPct val="0"/>
              </a:spcBef>
              <a:spcAft>
                <a:spcPct val="0"/>
              </a:spcAft>
              <a:buClrTx/>
              <a:buFontTx/>
              <a:buChar char="•"/>
            </a:pPr>
            <a:r>
              <a:rPr lang="en-US" altLang="en-US" dirty="0">
                <a:solidFill>
                  <a:srgbClr val="000000"/>
                </a:solidFill>
              </a:rPr>
              <a:t>The athlete must progress through contact stages, to make sure that the tissues can take the load</a:t>
            </a:r>
          </a:p>
          <a:p>
            <a:pPr marL="0" lvl="0" indent="0" eaLnBrk="0" fontAlgn="base" hangingPunct="0">
              <a:spcBef>
                <a:spcPct val="0"/>
              </a:spcBef>
              <a:spcAft>
                <a:spcPct val="0"/>
              </a:spcAft>
              <a:buClrTx/>
              <a:buFontTx/>
              <a:buChar char="•"/>
            </a:pPr>
            <a:endParaRPr lang="en-US" altLang="en-US" dirty="0">
              <a:solidFill>
                <a:srgbClr val="000000"/>
              </a:solidFill>
            </a:endParaRPr>
          </a:p>
          <a:p>
            <a:pPr marL="0" indent="0" eaLnBrk="0" fontAlgn="base" hangingPunct="0">
              <a:spcBef>
                <a:spcPct val="0"/>
              </a:spcBef>
              <a:spcAft>
                <a:spcPct val="0"/>
              </a:spcAft>
              <a:buClrTx/>
              <a:buNone/>
            </a:pPr>
            <a:endParaRPr lang="en-US" dirty="0"/>
          </a:p>
          <a:p>
            <a:pPr marL="0" indent="0" eaLnBrk="0" fontAlgn="base" hangingPunct="0">
              <a:spcBef>
                <a:spcPct val="0"/>
              </a:spcBef>
              <a:spcAft>
                <a:spcPct val="0"/>
              </a:spcAft>
              <a:buClrTx/>
              <a:buNone/>
            </a:pPr>
            <a:r>
              <a:rPr lang="en-US" dirty="0"/>
              <a:t>(Ciccotti et al., 2018; Watson et al., 2016).</a:t>
            </a:r>
            <a:endParaRPr lang="en-GB" dirty="0"/>
          </a:p>
          <a:p>
            <a:endParaRPr lang="en-US" dirty="0"/>
          </a:p>
        </p:txBody>
      </p:sp>
    </p:spTree>
    <p:extLst>
      <p:ext uri="{BB962C8B-B14F-4D97-AF65-F5344CB8AC3E}">
        <p14:creationId xmlns:p14="http://schemas.microsoft.com/office/powerpoint/2010/main" val="2845658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62228-30FB-D481-4986-C11D92287B93}"/>
              </a:ext>
            </a:extLst>
          </p:cNvPr>
          <p:cNvSpPr>
            <a:spLocks noGrp="1"/>
          </p:cNvSpPr>
          <p:nvPr>
            <p:ph type="title"/>
          </p:nvPr>
        </p:nvSpPr>
        <p:spPr/>
        <p:txBody>
          <a:bodyPr>
            <a:normAutofit fontScale="90000"/>
          </a:bodyPr>
          <a:lstStyle/>
          <a:p>
            <a:r>
              <a:rPr lang="en-US" dirty="0"/>
              <a:t>Exercise 1</a:t>
            </a:r>
            <a:br>
              <a:rPr lang="en-US" dirty="0"/>
            </a:br>
            <a:r>
              <a:rPr lang="en-US" dirty="0"/>
              <a:t>Strength</a:t>
            </a:r>
            <a:br>
              <a:rPr lang="en-US" dirty="0"/>
            </a:br>
            <a:r>
              <a:rPr lang="en-US" dirty="0"/>
              <a:t> bicep curl</a:t>
            </a:r>
          </a:p>
        </p:txBody>
      </p:sp>
      <p:sp>
        <p:nvSpPr>
          <p:cNvPr id="8" name="TextBox 7">
            <a:extLst>
              <a:ext uri="{FF2B5EF4-FFF2-40B4-BE49-F238E27FC236}">
                <a16:creationId xmlns:a16="http://schemas.microsoft.com/office/drawing/2014/main" id="{2F796984-9C85-7A18-DED6-BE4851BEC303}"/>
              </a:ext>
            </a:extLst>
          </p:cNvPr>
          <p:cNvSpPr txBox="1"/>
          <p:nvPr/>
        </p:nvSpPr>
        <p:spPr>
          <a:xfrm>
            <a:off x="760164" y="2644048"/>
            <a:ext cx="3007605" cy="3416320"/>
          </a:xfrm>
          <a:prstGeom prst="rect">
            <a:avLst/>
          </a:prstGeom>
          <a:noFill/>
        </p:spPr>
        <p:txBody>
          <a:bodyPr wrap="square" rtlCol="0">
            <a:spAutoFit/>
          </a:bodyPr>
          <a:lstStyle/>
          <a:p>
            <a:r>
              <a:rPr lang="en-US" dirty="0"/>
              <a:t>Cues:</a:t>
            </a:r>
          </a:p>
          <a:p>
            <a:r>
              <a:rPr lang="en-US" dirty="0"/>
              <a:t>- Keep elbows close to body</a:t>
            </a:r>
          </a:p>
          <a:p>
            <a:r>
              <a:rPr lang="en-US" dirty="0"/>
              <a:t>- Maintain supinated grip</a:t>
            </a:r>
          </a:p>
          <a:p>
            <a:r>
              <a:rPr lang="en-US" dirty="0"/>
              <a:t>- Control movement throughout</a:t>
            </a:r>
          </a:p>
          <a:p>
            <a:r>
              <a:rPr lang="en-US" dirty="0"/>
              <a:t>- Avoid swinging </a:t>
            </a:r>
          </a:p>
          <a:p>
            <a:endParaRPr lang="en-US" dirty="0"/>
          </a:p>
          <a:p>
            <a:r>
              <a:rPr lang="en-US" dirty="0"/>
              <a:t>Purpose:</a:t>
            </a:r>
          </a:p>
          <a:p>
            <a:r>
              <a:rPr lang="en-US" dirty="0"/>
              <a:t>- Develops bicep strength</a:t>
            </a:r>
          </a:p>
          <a:p>
            <a:r>
              <a:rPr lang="en-US" dirty="0"/>
              <a:t>- Builds foundation for progression to higher load and speed</a:t>
            </a:r>
          </a:p>
        </p:txBody>
      </p:sp>
      <p:pic>
        <p:nvPicPr>
          <p:cNvPr id="9" name="Online Media 8" descr="Bicep curl">
            <a:hlinkClick r:id="" action="ppaction://media"/>
            <a:extLst>
              <a:ext uri="{FF2B5EF4-FFF2-40B4-BE49-F238E27FC236}">
                <a16:creationId xmlns:a16="http://schemas.microsoft.com/office/drawing/2014/main" id="{626EA510-FFB1-323F-10D3-FDA0F2F3A398}"/>
              </a:ext>
            </a:extLst>
          </p:cNvPr>
          <p:cNvPicPr>
            <a:picLocks noRot="1" noChangeAspect="1"/>
          </p:cNvPicPr>
          <p:nvPr>
            <a:videoFile r:link="rId1"/>
          </p:nvPr>
        </p:nvPicPr>
        <p:blipFill>
          <a:blip r:embed="rId5"/>
          <a:stretch>
            <a:fillRect/>
          </a:stretch>
        </p:blipFill>
        <p:spPr>
          <a:xfrm>
            <a:off x="4934830" y="2434422"/>
            <a:ext cx="2322340" cy="4110336"/>
          </a:xfrm>
          <a:prstGeom prst="rect">
            <a:avLst/>
          </a:prstGeom>
        </p:spPr>
      </p:pic>
      <p:pic>
        <p:nvPicPr>
          <p:cNvPr id="10" name="Audio Recording 17 Apr 2026 at 15:45:18">
            <a:hlinkClick r:id="" action="ppaction://media"/>
            <a:extLst>
              <a:ext uri="{FF2B5EF4-FFF2-40B4-BE49-F238E27FC236}">
                <a16:creationId xmlns:a16="http://schemas.microsoft.com/office/drawing/2014/main" id="{563186BF-50D4-3D81-6CB5-1EC7D20CF93F}"/>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823286" y="3287004"/>
            <a:ext cx="812800" cy="812800"/>
          </a:xfrm>
          <a:prstGeom prst="rect">
            <a:avLst/>
          </a:prstGeom>
        </p:spPr>
      </p:pic>
    </p:spTree>
    <p:extLst>
      <p:ext uri="{BB962C8B-B14F-4D97-AF65-F5344CB8AC3E}">
        <p14:creationId xmlns:p14="http://schemas.microsoft.com/office/powerpoint/2010/main" val="501633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831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audio>
              <p:cMediaNode vol="80000">
                <p:cTn id="1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9D780-82C4-B869-3E5C-E53B689BD3A1}"/>
              </a:ext>
            </a:extLst>
          </p:cNvPr>
          <p:cNvSpPr>
            <a:spLocks noGrp="1"/>
          </p:cNvSpPr>
          <p:nvPr>
            <p:ph type="title"/>
          </p:nvPr>
        </p:nvSpPr>
        <p:spPr/>
        <p:txBody>
          <a:bodyPr>
            <a:normAutofit fontScale="90000"/>
          </a:bodyPr>
          <a:lstStyle/>
          <a:p>
            <a:r>
              <a:rPr lang="en-US" dirty="0"/>
              <a:t>Exercise 2</a:t>
            </a:r>
            <a:br>
              <a:rPr lang="en-US" dirty="0"/>
            </a:br>
            <a:r>
              <a:rPr lang="en-US" dirty="0"/>
              <a:t>Hypertrophy</a:t>
            </a:r>
            <a:br>
              <a:rPr lang="en-US" dirty="0"/>
            </a:br>
            <a:r>
              <a:rPr lang="en-US" dirty="0"/>
              <a:t>Preacher curl</a:t>
            </a:r>
          </a:p>
        </p:txBody>
      </p:sp>
      <p:sp>
        <p:nvSpPr>
          <p:cNvPr id="6" name="TextBox 5">
            <a:extLst>
              <a:ext uri="{FF2B5EF4-FFF2-40B4-BE49-F238E27FC236}">
                <a16:creationId xmlns:a16="http://schemas.microsoft.com/office/drawing/2014/main" id="{933FA23C-59F5-AB44-0844-006509838951}"/>
              </a:ext>
            </a:extLst>
          </p:cNvPr>
          <p:cNvSpPr txBox="1"/>
          <p:nvPr/>
        </p:nvSpPr>
        <p:spPr>
          <a:xfrm>
            <a:off x="1178805" y="2699133"/>
            <a:ext cx="3029638" cy="3693319"/>
          </a:xfrm>
          <a:prstGeom prst="rect">
            <a:avLst/>
          </a:prstGeom>
          <a:noFill/>
        </p:spPr>
        <p:txBody>
          <a:bodyPr wrap="square" rtlCol="0">
            <a:spAutoFit/>
          </a:bodyPr>
          <a:lstStyle/>
          <a:p>
            <a:r>
              <a:rPr lang="en-US" dirty="0"/>
              <a:t>Cues:</a:t>
            </a:r>
          </a:p>
          <a:p>
            <a:r>
              <a:rPr lang="en-US" dirty="0"/>
              <a:t>- Keep triceps fixed on the pad</a:t>
            </a:r>
          </a:p>
          <a:p>
            <a:r>
              <a:rPr lang="en-US" dirty="0"/>
              <a:t>- Maintain supinated or semi-supinated grip</a:t>
            </a:r>
          </a:p>
          <a:p>
            <a:r>
              <a:rPr lang="en-US" dirty="0"/>
              <a:t>- Control movement throughout</a:t>
            </a:r>
          </a:p>
          <a:p>
            <a:r>
              <a:rPr lang="en-US" dirty="0"/>
              <a:t>- Avoid leaning forward</a:t>
            </a:r>
          </a:p>
          <a:p>
            <a:endParaRPr lang="en-US" dirty="0"/>
          </a:p>
          <a:p>
            <a:r>
              <a:rPr lang="en-US" dirty="0"/>
              <a:t>Purpose:</a:t>
            </a:r>
          </a:p>
          <a:p>
            <a:r>
              <a:rPr lang="en-US" dirty="0"/>
              <a:t>- Isolates the bicep brachii</a:t>
            </a:r>
          </a:p>
          <a:p>
            <a:r>
              <a:rPr lang="en-US" dirty="0"/>
              <a:t>- Reduces compensation from other muscles</a:t>
            </a:r>
          </a:p>
        </p:txBody>
      </p:sp>
      <p:pic>
        <p:nvPicPr>
          <p:cNvPr id="9" name="Online Media 8" descr="Preacher curl">
            <a:hlinkClick r:id="" action="ppaction://media"/>
            <a:extLst>
              <a:ext uri="{FF2B5EF4-FFF2-40B4-BE49-F238E27FC236}">
                <a16:creationId xmlns:a16="http://schemas.microsoft.com/office/drawing/2014/main" id="{F78D40E8-3043-A9DB-B556-2FBD4DD16A86}"/>
              </a:ext>
            </a:extLst>
          </p:cNvPr>
          <p:cNvPicPr>
            <a:picLocks noGrp="1" noRot="1" noChangeAspect="1"/>
          </p:cNvPicPr>
          <p:nvPr>
            <p:ph idx="1"/>
            <a:videoFile r:link="rId1"/>
          </p:nvPr>
        </p:nvPicPr>
        <p:blipFill>
          <a:blip r:embed="rId5"/>
          <a:stretch>
            <a:fillRect/>
          </a:stretch>
        </p:blipFill>
        <p:spPr>
          <a:xfrm>
            <a:off x="4901358" y="2315773"/>
            <a:ext cx="2389283" cy="4228858"/>
          </a:xfrm>
          <a:prstGeom prst="rect">
            <a:avLst/>
          </a:prstGeom>
        </p:spPr>
      </p:pic>
      <p:pic>
        <p:nvPicPr>
          <p:cNvPr id="10" name="Audio Recording 17 Apr 2026 at 15:47:23">
            <a:hlinkClick r:id="" action="ppaction://media"/>
            <a:extLst>
              <a:ext uri="{FF2B5EF4-FFF2-40B4-BE49-F238E27FC236}">
                <a16:creationId xmlns:a16="http://schemas.microsoft.com/office/drawing/2014/main" id="{FD52C5BA-91B5-84E0-4D4B-1492A5383D3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697205" y="3099718"/>
            <a:ext cx="812800" cy="812800"/>
          </a:xfrm>
          <a:prstGeom prst="rect">
            <a:avLst/>
          </a:prstGeom>
        </p:spPr>
      </p:pic>
    </p:spTree>
    <p:extLst>
      <p:ext uri="{BB962C8B-B14F-4D97-AF65-F5344CB8AC3E}">
        <p14:creationId xmlns:p14="http://schemas.microsoft.com/office/powerpoint/2010/main" val="1492053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614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9"/>
                </p:tgtEl>
              </p:cMediaNode>
            </p:video>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9"/>
                                        </p:tgtEl>
                                      </p:cBhvr>
                                    </p:cmd>
                                  </p:childTnLst>
                                </p:cTn>
                              </p:par>
                            </p:childTnLst>
                          </p:cTn>
                        </p:par>
                      </p:childTnLst>
                    </p:cTn>
                  </p:par>
                </p:childTnLst>
              </p:cTn>
              <p:nextCondLst>
                <p:cond evt="onClick" delay="0">
                  <p:tgtEl>
                    <p:spTgt spid="9"/>
                  </p:tgtEl>
                </p:cond>
              </p:nextCondLst>
            </p:seq>
            <p:audio>
              <p:cMediaNode vol="80000">
                <p:cTn id="1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47093-E4A0-83F9-2906-7F5844251EAE}"/>
              </a:ext>
            </a:extLst>
          </p:cNvPr>
          <p:cNvSpPr>
            <a:spLocks noGrp="1"/>
          </p:cNvSpPr>
          <p:nvPr>
            <p:ph type="title"/>
          </p:nvPr>
        </p:nvSpPr>
        <p:spPr/>
        <p:txBody>
          <a:bodyPr>
            <a:normAutofit fontScale="90000"/>
          </a:bodyPr>
          <a:lstStyle/>
          <a:p>
            <a:r>
              <a:rPr lang="en-US" dirty="0"/>
              <a:t>Exercise 3</a:t>
            </a:r>
            <a:br>
              <a:rPr lang="en-US" dirty="0"/>
            </a:br>
            <a:r>
              <a:rPr lang="en-US" dirty="0"/>
              <a:t>PLYOMETRIC</a:t>
            </a:r>
            <a:br>
              <a:rPr lang="en-US" dirty="0"/>
            </a:br>
            <a:r>
              <a:rPr lang="en-US" dirty="0"/>
              <a:t>Bicep tantrum</a:t>
            </a:r>
          </a:p>
        </p:txBody>
      </p:sp>
      <p:sp>
        <p:nvSpPr>
          <p:cNvPr id="5" name="TextBox 4">
            <a:extLst>
              <a:ext uri="{FF2B5EF4-FFF2-40B4-BE49-F238E27FC236}">
                <a16:creationId xmlns:a16="http://schemas.microsoft.com/office/drawing/2014/main" id="{2BD1A7F7-8FA6-D93F-1A16-050DEBC6E63A}"/>
              </a:ext>
            </a:extLst>
          </p:cNvPr>
          <p:cNvSpPr txBox="1"/>
          <p:nvPr/>
        </p:nvSpPr>
        <p:spPr>
          <a:xfrm>
            <a:off x="1079654" y="2361112"/>
            <a:ext cx="3558448" cy="4524315"/>
          </a:xfrm>
          <a:prstGeom prst="rect">
            <a:avLst/>
          </a:prstGeom>
          <a:noFill/>
        </p:spPr>
        <p:txBody>
          <a:bodyPr wrap="square" rtlCol="0">
            <a:spAutoFit/>
          </a:bodyPr>
          <a:lstStyle/>
          <a:p>
            <a:r>
              <a:rPr lang="en-US" dirty="0"/>
              <a:t>Cues:</a:t>
            </a:r>
          </a:p>
          <a:p>
            <a:r>
              <a:rPr lang="en-US" dirty="0"/>
              <a:t>- Keep arm fully extended overhead</a:t>
            </a:r>
          </a:p>
          <a:p>
            <a:pPr marL="285750" indent="-285750">
              <a:buFontTx/>
              <a:buChar char="-"/>
            </a:pPr>
            <a:r>
              <a:rPr lang="en-US" dirty="0"/>
              <a:t>Maintain stable shoulder throughout</a:t>
            </a:r>
          </a:p>
          <a:p>
            <a:pPr marL="285750" indent="-285750">
              <a:buFontTx/>
              <a:buChar char="-"/>
            </a:pPr>
            <a:r>
              <a:rPr lang="en-US" dirty="0"/>
              <a:t>Rapidly flex and extend elbow into the ball</a:t>
            </a:r>
          </a:p>
          <a:p>
            <a:pPr marL="285750" indent="-285750">
              <a:buFontTx/>
              <a:buChar char="-"/>
            </a:pPr>
            <a:r>
              <a:rPr lang="en-US" dirty="0"/>
              <a:t>Keep movements quick but controlled</a:t>
            </a:r>
          </a:p>
          <a:p>
            <a:pPr marL="285750" indent="-285750">
              <a:buFontTx/>
              <a:buChar char="-"/>
            </a:pPr>
            <a:endParaRPr lang="en-US" dirty="0"/>
          </a:p>
          <a:p>
            <a:r>
              <a:rPr lang="en-US" dirty="0"/>
              <a:t>Purpose:</a:t>
            </a:r>
          </a:p>
          <a:p>
            <a:pPr marL="285750" indent="-285750">
              <a:buFontTx/>
              <a:buChar char="-"/>
            </a:pPr>
            <a:r>
              <a:rPr lang="en-US" dirty="0"/>
              <a:t>Allows bicep to adapt to the </a:t>
            </a:r>
            <a:r>
              <a:rPr lang="en-US" dirty="0" err="1"/>
              <a:t>vunerable</a:t>
            </a:r>
            <a:r>
              <a:rPr lang="en-US" dirty="0"/>
              <a:t> position (Extended arm)</a:t>
            </a:r>
          </a:p>
          <a:p>
            <a:pPr marL="285750" indent="-285750">
              <a:buFontTx/>
              <a:buChar char="-"/>
            </a:pPr>
            <a:r>
              <a:rPr lang="en-US" dirty="0"/>
              <a:t>Prepares the bicep for high-velocity, sport-specific movements</a:t>
            </a:r>
          </a:p>
        </p:txBody>
      </p:sp>
      <p:pic>
        <p:nvPicPr>
          <p:cNvPr id="8" name="Online Media 7" descr="Tantrum">
            <a:hlinkClick r:id="" action="ppaction://media"/>
            <a:extLst>
              <a:ext uri="{FF2B5EF4-FFF2-40B4-BE49-F238E27FC236}">
                <a16:creationId xmlns:a16="http://schemas.microsoft.com/office/drawing/2014/main" id="{AD8CBBD4-3361-6229-A633-E92C098128E3}"/>
              </a:ext>
            </a:extLst>
          </p:cNvPr>
          <p:cNvPicPr>
            <a:picLocks noGrp="1" noRot="1" noChangeAspect="1"/>
          </p:cNvPicPr>
          <p:nvPr>
            <p:ph idx="1"/>
            <a:videoFile r:link="rId1"/>
          </p:nvPr>
        </p:nvPicPr>
        <p:blipFill>
          <a:blip r:embed="rId5"/>
          <a:stretch>
            <a:fillRect/>
          </a:stretch>
        </p:blipFill>
        <p:spPr>
          <a:xfrm>
            <a:off x="4899344" y="2361112"/>
            <a:ext cx="2393311" cy="4235986"/>
          </a:xfrm>
          <a:prstGeom prst="rect">
            <a:avLst/>
          </a:prstGeom>
        </p:spPr>
      </p:pic>
      <p:pic>
        <p:nvPicPr>
          <p:cNvPr id="9" name="Audio Recording 17 Apr 2026 at 15:48:49">
            <a:hlinkClick r:id="" action="ppaction://media"/>
            <a:extLst>
              <a:ext uri="{FF2B5EF4-FFF2-40B4-BE49-F238E27FC236}">
                <a16:creationId xmlns:a16="http://schemas.microsoft.com/office/drawing/2014/main" id="{435AD93F-5C42-5693-F59A-2FA7DD81F5F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994660" y="3209886"/>
            <a:ext cx="812800" cy="812800"/>
          </a:xfrm>
          <a:prstGeom prst="rect">
            <a:avLst/>
          </a:prstGeom>
        </p:spPr>
      </p:pic>
    </p:spTree>
    <p:extLst>
      <p:ext uri="{BB962C8B-B14F-4D97-AF65-F5344CB8AC3E}">
        <p14:creationId xmlns:p14="http://schemas.microsoft.com/office/powerpoint/2010/main" val="3303930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588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audio>
              <p:cMediaNode vol="80000">
                <p:cTn id="1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65C73-2600-9FE2-3F94-E54B68F87DB2}"/>
              </a:ext>
            </a:extLst>
          </p:cNvPr>
          <p:cNvSpPr>
            <a:spLocks noGrp="1"/>
          </p:cNvSpPr>
          <p:nvPr>
            <p:ph type="title"/>
          </p:nvPr>
        </p:nvSpPr>
        <p:spPr/>
        <p:txBody>
          <a:bodyPr>
            <a:normAutofit fontScale="90000"/>
          </a:bodyPr>
          <a:lstStyle/>
          <a:p>
            <a:r>
              <a:rPr lang="en-US" dirty="0"/>
              <a:t>Exercise 4 </a:t>
            </a:r>
            <a:br>
              <a:rPr lang="en-US" dirty="0"/>
            </a:br>
            <a:r>
              <a:rPr lang="en-US" dirty="0"/>
              <a:t>Acceleration</a:t>
            </a:r>
            <a:br>
              <a:rPr lang="en-US" dirty="0"/>
            </a:br>
            <a:r>
              <a:rPr lang="en-US" dirty="0"/>
              <a:t>Kneeling chest pass</a:t>
            </a:r>
          </a:p>
        </p:txBody>
      </p:sp>
      <p:sp>
        <p:nvSpPr>
          <p:cNvPr id="5" name="TextBox 4">
            <a:extLst>
              <a:ext uri="{FF2B5EF4-FFF2-40B4-BE49-F238E27FC236}">
                <a16:creationId xmlns:a16="http://schemas.microsoft.com/office/drawing/2014/main" id="{FDC49827-8938-7365-B2F5-EF7094EC84A2}"/>
              </a:ext>
            </a:extLst>
          </p:cNvPr>
          <p:cNvSpPr txBox="1"/>
          <p:nvPr/>
        </p:nvSpPr>
        <p:spPr>
          <a:xfrm>
            <a:off x="517793" y="2275722"/>
            <a:ext cx="3679634" cy="3416320"/>
          </a:xfrm>
          <a:prstGeom prst="rect">
            <a:avLst/>
          </a:prstGeom>
          <a:noFill/>
        </p:spPr>
        <p:txBody>
          <a:bodyPr wrap="square" rtlCol="0">
            <a:spAutoFit/>
          </a:bodyPr>
          <a:lstStyle/>
          <a:p>
            <a:r>
              <a:rPr lang="en-US" dirty="0"/>
              <a:t>Cues:</a:t>
            </a:r>
          </a:p>
          <a:p>
            <a:pPr marL="285750" indent="-285750">
              <a:buFontTx/>
              <a:buChar char="-"/>
            </a:pPr>
            <a:r>
              <a:rPr lang="en-US" dirty="0"/>
              <a:t>Start in kneeling position with the ball at chest level</a:t>
            </a:r>
          </a:p>
          <a:p>
            <a:pPr marL="285750" indent="-285750">
              <a:buFontTx/>
              <a:buChar char="-"/>
            </a:pPr>
            <a:r>
              <a:rPr lang="en-US" dirty="0"/>
              <a:t>Keep the core engaged and torso upright</a:t>
            </a:r>
          </a:p>
          <a:p>
            <a:pPr marL="285750" indent="-285750">
              <a:buFontTx/>
              <a:buChar char="-"/>
            </a:pPr>
            <a:r>
              <a:rPr lang="en-US" dirty="0"/>
              <a:t>Explosively push the ball forward</a:t>
            </a:r>
          </a:p>
          <a:p>
            <a:pPr marL="285750" indent="-285750">
              <a:buFontTx/>
              <a:buChar char="-"/>
            </a:pPr>
            <a:endParaRPr lang="en-US" dirty="0"/>
          </a:p>
          <a:p>
            <a:r>
              <a:rPr lang="en-US" dirty="0"/>
              <a:t>Purpose</a:t>
            </a:r>
          </a:p>
          <a:p>
            <a:pPr marL="285750" indent="-285750">
              <a:buFontTx/>
              <a:buChar char="-"/>
            </a:pPr>
            <a:r>
              <a:rPr lang="en-US" dirty="0"/>
              <a:t>Improve rate of force development</a:t>
            </a:r>
          </a:p>
          <a:p>
            <a:pPr marL="285750" indent="-285750">
              <a:buFontTx/>
              <a:buChar char="-"/>
            </a:pPr>
            <a:r>
              <a:rPr lang="en-US" dirty="0"/>
              <a:t>Sport-specific movement</a:t>
            </a:r>
          </a:p>
          <a:p>
            <a:pPr marL="285750" indent="-285750">
              <a:buFontTx/>
              <a:buChar char="-"/>
            </a:pPr>
            <a:r>
              <a:rPr lang="en-US" dirty="0"/>
              <a:t>Focuses on the acceleration phase</a:t>
            </a:r>
          </a:p>
        </p:txBody>
      </p:sp>
      <p:pic>
        <p:nvPicPr>
          <p:cNvPr id="8" name="Online Media 7" descr="Kneeling Chest pass">
            <a:hlinkClick r:id="" action="ppaction://media"/>
            <a:extLst>
              <a:ext uri="{FF2B5EF4-FFF2-40B4-BE49-F238E27FC236}">
                <a16:creationId xmlns:a16="http://schemas.microsoft.com/office/drawing/2014/main" id="{3A58F264-B14C-702B-D35C-8EF7890BBF6D}"/>
              </a:ext>
            </a:extLst>
          </p:cNvPr>
          <p:cNvPicPr>
            <a:picLocks noGrp="1" noRot="1" noChangeAspect="1"/>
          </p:cNvPicPr>
          <p:nvPr>
            <p:ph idx="1"/>
            <a:videoFile r:link="rId1"/>
          </p:nvPr>
        </p:nvPicPr>
        <p:blipFill>
          <a:blip r:embed="rId5"/>
          <a:stretch>
            <a:fillRect/>
          </a:stretch>
        </p:blipFill>
        <p:spPr>
          <a:xfrm>
            <a:off x="4984758" y="2368626"/>
            <a:ext cx="2222483" cy="3933634"/>
          </a:xfrm>
          <a:prstGeom prst="rect">
            <a:avLst/>
          </a:prstGeom>
        </p:spPr>
      </p:pic>
      <p:pic>
        <p:nvPicPr>
          <p:cNvPr id="9" name="Audio Recording 17 Apr 2026 at 15:49:41">
            <a:hlinkClick r:id="" action="ppaction://media"/>
            <a:extLst>
              <a:ext uri="{FF2B5EF4-FFF2-40B4-BE49-F238E27FC236}">
                <a16:creationId xmlns:a16="http://schemas.microsoft.com/office/drawing/2014/main" id="{612846A4-F8DF-E7A8-22AE-7DDC6E69D0D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686189" y="3320055"/>
            <a:ext cx="812800" cy="812800"/>
          </a:xfrm>
          <a:prstGeom prst="rect">
            <a:avLst/>
          </a:prstGeom>
        </p:spPr>
      </p:pic>
    </p:spTree>
    <p:extLst>
      <p:ext uri="{BB962C8B-B14F-4D97-AF65-F5344CB8AC3E}">
        <p14:creationId xmlns:p14="http://schemas.microsoft.com/office/powerpoint/2010/main" val="1533728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878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audio>
              <p:cMediaNode vol="80000">
                <p:cTn id="1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BFAC2-171C-7792-79A9-D6F693E0D82B}"/>
              </a:ext>
            </a:extLst>
          </p:cNvPr>
          <p:cNvSpPr>
            <a:spLocks noGrp="1"/>
          </p:cNvSpPr>
          <p:nvPr>
            <p:ph type="title"/>
          </p:nvPr>
        </p:nvSpPr>
        <p:spPr/>
        <p:txBody>
          <a:bodyPr>
            <a:normAutofit fontScale="90000"/>
          </a:bodyPr>
          <a:lstStyle/>
          <a:p>
            <a:r>
              <a:rPr lang="en-US" dirty="0"/>
              <a:t>Exercise 5</a:t>
            </a:r>
            <a:br>
              <a:rPr lang="en-US" dirty="0"/>
            </a:br>
            <a:r>
              <a:rPr lang="en-US" dirty="0"/>
              <a:t>deacceleration</a:t>
            </a:r>
            <a:br>
              <a:rPr lang="en-US" dirty="0"/>
            </a:br>
            <a:r>
              <a:rPr lang="en-US" dirty="0"/>
              <a:t>Drop catches </a:t>
            </a:r>
          </a:p>
        </p:txBody>
      </p:sp>
      <p:sp>
        <p:nvSpPr>
          <p:cNvPr id="5" name="TextBox 4">
            <a:extLst>
              <a:ext uri="{FF2B5EF4-FFF2-40B4-BE49-F238E27FC236}">
                <a16:creationId xmlns:a16="http://schemas.microsoft.com/office/drawing/2014/main" id="{5519EB44-ABF3-63AA-D53B-A20315B2E3D9}"/>
              </a:ext>
            </a:extLst>
          </p:cNvPr>
          <p:cNvSpPr txBox="1"/>
          <p:nvPr/>
        </p:nvSpPr>
        <p:spPr>
          <a:xfrm>
            <a:off x="396607" y="2445745"/>
            <a:ext cx="3888954" cy="4247317"/>
          </a:xfrm>
          <a:prstGeom prst="rect">
            <a:avLst/>
          </a:prstGeom>
          <a:noFill/>
        </p:spPr>
        <p:txBody>
          <a:bodyPr wrap="square" rtlCol="0">
            <a:spAutoFit/>
          </a:bodyPr>
          <a:lstStyle/>
          <a:p>
            <a:r>
              <a:rPr lang="en-US" dirty="0"/>
              <a:t>Cues:</a:t>
            </a:r>
          </a:p>
          <a:p>
            <a:pPr marL="285750" indent="-285750">
              <a:buFontTx/>
              <a:buChar char="-"/>
            </a:pPr>
            <a:r>
              <a:rPr lang="en-US" dirty="0"/>
              <a:t>Start with hands on the bar and elbows slightly flexed</a:t>
            </a:r>
          </a:p>
          <a:p>
            <a:pPr marL="285750" indent="-285750">
              <a:buFontTx/>
              <a:buChar char="-"/>
            </a:pPr>
            <a:r>
              <a:rPr lang="en-US" dirty="0"/>
              <a:t>Release the bar and quickly react to catch it</a:t>
            </a:r>
          </a:p>
          <a:p>
            <a:pPr marL="285750" indent="-285750">
              <a:buFontTx/>
              <a:buChar char="-"/>
            </a:pPr>
            <a:r>
              <a:rPr lang="en-US" dirty="0"/>
              <a:t>Absorb force by bending elbows under control</a:t>
            </a:r>
          </a:p>
          <a:p>
            <a:pPr marL="285750" indent="-285750">
              <a:buFontTx/>
              <a:buChar char="-"/>
            </a:pPr>
            <a:endParaRPr lang="en-US" dirty="0"/>
          </a:p>
          <a:p>
            <a:r>
              <a:rPr lang="en-US" dirty="0"/>
              <a:t>Purpose:</a:t>
            </a:r>
          </a:p>
          <a:p>
            <a:pPr marL="285750" indent="-285750">
              <a:buFontTx/>
              <a:buChar char="-"/>
            </a:pPr>
            <a:r>
              <a:rPr lang="en-US" dirty="0"/>
              <a:t>Improve ability to absorb force safely</a:t>
            </a:r>
          </a:p>
          <a:p>
            <a:pPr marL="285750" indent="-285750">
              <a:buFontTx/>
              <a:buChar char="-"/>
            </a:pPr>
            <a:r>
              <a:rPr lang="en-US" dirty="0"/>
              <a:t>Prepare for deacceleration demands in sports</a:t>
            </a:r>
          </a:p>
          <a:p>
            <a:pPr marL="285750" indent="-285750">
              <a:buFontTx/>
              <a:buChar char="-"/>
            </a:pPr>
            <a:r>
              <a:rPr lang="en-US" dirty="0"/>
              <a:t>Reduce the risk of re-injury by putting arm in </a:t>
            </a:r>
            <a:r>
              <a:rPr lang="en-US" dirty="0" err="1"/>
              <a:t>vunerable</a:t>
            </a:r>
            <a:r>
              <a:rPr lang="en-US" dirty="0"/>
              <a:t> position</a:t>
            </a:r>
          </a:p>
        </p:txBody>
      </p:sp>
      <p:pic>
        <p:nvPicPr>
          <p:cNvPr id="8" name="Online Media 7" descr="Drop catches">
            <a:hlinkClick r:id="" action="ppaction://media"/>
            <a:extLst>
              <a:ext uri="{FF2B5EF4-FFF2-40B4-BE49-F238E27FC236}">
                <a16:creationId xmlns:a16="http://schemas.microsoft.com/office/drawing/2014/main" id="{DCD8158E-3043-1765-7A09-2898EABE39AB}"/>
              </a:ext>
            </a:extLst>
          </p:cNvPr>
          <p:cNvPicPr>
            <a:picLocks noGrp="1" noRot="1" noChangeAspect="1"/>
          </p:cNvPicPr>
          <p:nvPr>
            <p:ph idx="1"/>
            <a:videoFile r:link="rId1"/>
          </p:nvPr>
        </p:nvPicPr>
        <p:blipFill>
          <a:blip r:embed="rId5"/>
          <a:stretch>
            <a:fillRect/>
          </a:stretch>
        </p:blipFill>
        <p:spPr>
          <a:xfrm>
            <a:off x="5233012" y="2266638"/>
            <a:ext cx="2367249" cy="4189859"/>
          </a:xfrm>
          <a:prstGeom prst="rect">
            <a:avLst/>
          </a:prstGeom>
        </p:spPr>
      </p:pic>
      <p:pic>
        <p:nvPicPr>
          <p:cNvPr id="9" name="Audio Recording 17 Apr 2026 at 15:51:17">
            <a:hlinkClick r:id="" action="ppaction://media"/>
            <a:extLst>
              <a:ext uri="{FF2B5EF4-FFF2-40B4-BE49-F238E27FC236}">
                <a16:creationId xmlns:a16="http://schemas.microsoft.com/office/drawing/2014/main" id="{38BFFE00-2FC3-7FCF-D720-2716F564F89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9242999" y="3548767"/>
            <a:ext cx="812800" cy="812800"/>
          </a:xfrm>
          <a:prstGeom prst="rect">
            <a:avLst/>
          </a:prstGeom>
        </p:spPr>
      </p:pic>
    </p:spTree>
    <p:extLst>
      <p:ext uri="{BB962C8B-B14F-4D97-AF65-F5344CB8AC3E}">
        <p14:creationId xmlns:p14="http://schemas.microsoft.com/office/powerpoint/2010/main" val="958163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249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audio>
              <p:cMediaNode vol="80000">
                <p:cTn id="1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9DC8-A64B-2271-6B5D-E8EADC965FE6}"/>
              </a:ext>
            </a:extLst>
          </p:cNvPr>
          <p:cNvSpPr>
            <a:spLocks noGrp="1"/>
          </p:cNvSpPr>
          <p:nvPr>
            <p:ph type="title"/>
          </p:nvPr>
        </p:nvSpPr>
        <p:spPr/>
        <p:txBody>
          <a:bodyPr/>
          <a:lstStyle/>
          <a:p>
            <a:r>
              <a:rPr lang="en-US" dirty="0"/>
              <a:t>Summary</a:t>
            </a:r>
          </a:p>
        </p:txBody>
      </p:sp>
      <p:sp>
        <p:nvSpPr>
          <p:cNvPr id="4" name="Rectangle 1">
            <a:extLst>
              <a:ext uri="{FF2B5EF4-FFF2-40B4-BE49-F238E27FC236}">
                <a16:creationId xmlns:a16="http://schemas.microsoft.com/office/drawing/2014/main" id="{86A295ED-FB31-EFA1-1C9E-088CFB09461F}"/>
              </a:ext>
            </a:extLst>
          </p:cNvPr>
          <p:cNvSpPr>
            <a:spLocks noGrp="1" noChangeArrowheads="1"/>
          </p:cNvSpPr>
          <p:nvPr>
            <p:ph idx="1"/>
          </p:nvPr>
        </p:nvSpPr>
        <p:spPr bwMode="auto">
          <a:xfrm>
            <a:off x="3266721" y="2438385"/>
            <a:ext cx="5495351"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FFFFFF"/>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Bicep tears involve complex muscle-tendon structures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Injury severity influences rehab approach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Progressive overload drives adaptation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Tissue healing must guide progression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Exercises must progress: strength → power → control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Sport-specific training is essential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Load management reduces setbacks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Return-to-play must meet clear criteria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rPr>
              <a:t>Goal = return to performance &amp; reduce re-injury risk</a:t>
            </a:r>
          </a:p>
        </p:txBody>
      </p:sp>
    </p:spTree>
    <p:extLst>
      <p:ext uri="{BB962C8B-B14F-4D97-AF65-F5344CB8AC3E}">
        <p14:creationId xmlns:p14="http://schemas.microsoft.com/office/powerpoint/2010/main" val="762134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1C89A-1F2A-E181-D065-B7BC2C7E9888}"/>
              </a:ext>
            </a:extLst>
          </p:cNvPr>
          <p:cNvSpPr>
            <a:spLocks noGrp="1"/>
          </p:cNvSpPr>
          <p:nvPr>
            <p:ph type="title"/>
          </p:nvPr>
        </p:nvSpPr>
        <p:spPr/>
        <p:txBody>
          <a:bodyPr/>
          <a:lstStyle/>
          <a:p>
            <a:r>
              <a:rPr lang="en-US" dirty="0"/>
              <a:t>Reference list</a:t>
            </a:r>
          </a:p>
        </p:txBody>
      </p:sp>
      <p:sp>
        <p:nvSpPr>
          <p:cNvPr id="7" name="Rectangle 4">
            <a:extLst>
              <a:ext uri="{FF2B5EF4-FFF2-40B4-BE49-F238E27FC236}">
                <a16:creationId xmlns:a16="http://schemas.microsoft.com/office/drawing/2014/main" id="{C060690B-2671-C6FE-9E1D-381037D0FB9F}"/>
              </a:ext>
            </a:extLst>
          </p:cNvPr>
          <p:cNvSpPr>
            <a:spLocks noGrp="1" noChangeArrowheads="1"/>
          </p:cNvSpPr>
          <p:nvPr>
            <p:ph idx="1"/>
          </p:nvPr>
        </p:nvSpPr>
        <p:spPr bwMode="auto">
          <a:xfrm>
            <a:off x="2231136" y="2501730"/>
            <a:ext cx="7563289" cy="3516323"/>
          </a:xfrm>
          <a:prstGeom prst="rect">
            <a:avLst/>
          </a:prstGeom>
          <a:solidFill>
            <a:srgbClr val="FEF1C4"/>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7617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2C3E50"/>
                </a:solidFill>
                <a:effectLst/>
              </a:rPr>
              <a:t>Jaschke, M., Krzysztof </a:t>
            </a:r>
            <a:r>
              <a:rPr kumimoji="0" lang="en-US" altLang="en-US" sz="1000" b="0" i="0" u="none" strike="noStrike" cap="none" normalizeH="0" baseline="0" dirty="0" err="1">
                <a:ln>
                  <a:noFill/>
                </a:ln>
                <a:solidFill>
                  <a:srgbClr val="2C3E50"/>
                </a:solidFill>
                <a:effectLst/>
              </a:rPr>
              <a:t>Rekawek</a:t>
            </a:r>
            <a:r>
              <a:rPr kumimoji="0" lang="en-US" altLang="en-US" sz="1000" b="0" i="0" u="none" strike="noStrike" cap="none" normalizeH="0" baseline="0" dirty="0">
                <a:ln>
                  <a:noFill/>
                </a:ln>
                <a:solidFill>
                  <a:srgbClr val="2C3E50"/>
                </a:solidFill>
                <a:effectLst/>
              </a:rPr>
              <a:t>, Sokolowski, S. and Kolodziej, L. (2023). Distal biceps tendon rupture: a</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2C3E50"/>
                </a:solidFill>
                <a:effectLst/>
              </a:rPr>
              <a:t> comprehensive overview. </a:t>
            </a:r>
            <a:r>
              <a:rPr kumimoji="0" lang="en-US" altLang="en-US" sz="1000" b="0" i="1" u="none" strike="noStrike" cap="none" normalizeH="0" baseline="0" dirty="0">
                <a:ln>
                  <a:noFill/>
                </a:ln>
                <a:solidFill>
                  <a:srgbClr val="2C3E50"/>
                </a:solidFill>
                <a:effectLst/>
              </a:rPr>
              <a:t>EFORT open reviews</a:t>
            </a:r>
            <a:r>
              <a:rPr kumimoji="0" lang="en-US" altLang="en-US" sz="1000" b="0" i="0" u="none" strike="noStrike" cap="none" normalizeH="0" baseline="0" dirty="0">
                <a:ln>
                  <a:noFill/>
                </a:ln>
                <a:solidFill>
                  <a:srgbClr val="2C3E50"/>
                </a:solidFill>
                <a:effectLst/>
              </a:rPr>
              <a:t>, 8(11), pp.865–873. </a:t>
            </a:r>
            <a:r>
              <a:rPr kumimoji="0" lang="en-US" altLang="en-US" sz="1000" b="0" i="0" u="none" strike="noStrike" cap="none" normalizeH="0" baseline="0" dirty="0" err="1">
                <a:ln>
                  <a:noFill/>
                </a:ln>
                <a:solidFill>
                  <a:srgbClr val="2C3E50"/>
                </a:solidFill>
                <a:effectLst/>
              </a:rPr>
              <a:t>doi:https</a:t>
            </a:r>
            <a:r>
              <a:rPr kumimoji="0" lang="en-US" altLang="en-US" sz="1000" b="0" i="0" u="none" strike="noStrike" cap="none" normalizeH="0" baseline="0" dirty="0">
                <a:ln>
                  <a:noFill/>
                </a:ln>
                <a:solidFill>
                  <a:srgbClr val="2C3E50"/>
                </a:solidFill>
                <a:effectLst/>
              </a:rPr>
              <a:t>://</a:t>
            </a:r>
            <a:r>
              <a:rPr kumimoji="0" lang="en-US" altLang="en-US" sz="1000" b="0" i="0" u="none" strike="noStrike" cap="none" normalizeH="0" baseline="0" dirty="0" err="1">
                <a:ln>
                  <a:noFill/>
                </a:ln>
                <a:solidFill>
                  <a:srgbClr val="2C3E50"/>
                </a:solidFill>
                <a:effectLst/>
              </a:rPr>
              <a:t>doi.org</a:t>
            </a:r>
            <a:r>
              <a:rPr kumimoji="0" lang="en-US" altLang="en-US" sz="1000" b="0" i="0" u="none" strike="noStrike" cap="none" normalizeH="0" baseline="0" dirty="0">
                <a:ln>
                  <a:noFill/>
                </a:ln>
                <a:solidFill>
                  <a:srgbClr val="2C3E50"/>
                </a:solidFill>
                <a:effectLst/>
              </a:rPr>
              <a:t>/10.1530/eor-23-0035.</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000" dirty="0">
              <a:solidFill>
                <a:srgbClr val="2C3E50"/>
              </a:solidFill>
            </a:endParaRPr>
          </a:p>
          <a:p>
            <a:pPr marL="0" lvl="0" indent="0" eaLnBrk="0" fontAlgn="base" hangingPunct="0">
              <a:spcBef>
                <a:spcPct val="0"/>
              </a:spcBef>
              <a:spcAft>
                <a:spcPct val="0"/>
              </a:spcAft>
              <a:buClrTx/>
              <a:buNone/>
            </a:pPr>
            <a:r>
              <a:rPr lang="en-GB" sz="1000" dirty="0"/>
              <a:t>Elgendy, M., </a:t>
            </a:r>
            <a:r>
              <a:rPr lang="en-GB" sz="1000" dirty="0" err="1"/>
              <a:t>Mersal</a:t>
            </a:r>
            <a:r>
              <a:rPr lang="en-GB" sz="1000" dirty="0"/>
              <a:t>, M., </a:t>
            </a:r>
            <a:r>
              <a:rPr lang="en-GB" sz="1000" dirty="0" err="1"/>
              <a:t>Embaby</a:t>
            </a:r>
            <a:r>
              <a:rPr lang="en-GB" sz="1000" dirty="0"/>
              <a:t>, O., </a:t>
            </a:r>
            <a:r>
              <a:rPr lang="en-GB" sz="1000" dirty="0" err="1"/>
              <a:t>Elsaidy</a:t>
            </a:r>
            <a:r>
              <a:rPr lang="en-GB" sz="1000" dirty="0"/>
              <a:t>, S. and </a:t>
            </a:r>
            <a:r>
              <a:rPr lang="en-GB" sz="1000" dirty="0" err="1"/>
              <a:t>Alsonbaty</a:t>
            </a:r>
            <a:r>
              <a:rPr lang="en-GB" sz="1000" dirty="0"/>
              <a:t>, M. (2025). Biceps Tendon Rupture: Contemporary Evidence, Evolving </a:t>
            </a:r>
          </a:p>
          <a:p>
            <a:pPr marL="0" lvl="0" indent="0" eaLnBrk="0" fontAlgn="base" hangingPunct="0">
              <a:spcBef>
                <a:spcPct val="0"/>
              </a:spcBef>
              <a:spcAft>
                <a:spcPct val="0"/>
              </a:spcAft>
              <a:buClrTx/>
              <a:buNone/>
            </a:pPr>
            <a:r>
              <a:rPr lang="en-GB" sz="1000" dirty="0"/>
              <a:t>Techniques, and a Mechanics-to-Management Clinical Framework. </a:t>
            </a:r>
            <a:r>
              <a:rPr lang="en-GB" sz="1000" i="1" dirty="0" err="1"/>
              <a:t>Cureus</a:t>
            </a:r>
            <a:r>
              <a:rPr lang="en-GB" sz="1000" dirty="0"/>
              <a:t>. </a:t>
            </a:r>
            <a:r>
              <a:rPr lang="en-GB" sz="1000" dirty="0" err="1"/>
              <a:t>doi:https</a:t>
            </a:r>
            <a:r>
              <a:rPr lang="en-GB" sz="1000" dirty="0"/>
              <a:t>://</a:t>
            </a:r>
            <a:r>
              <a:rPr lang="en-GB" sz="1000" dirty="0" err="1"/>
              <a:t>doi.org</a:t>
            </a:r>
            <a:r>
              <a:rPr lang="en-GB" sz="1000" dirty="0"/>
              <a:t>/10.7759/cureus.97718.</a:t>
            </a:r>
            <a:endParaRPr lang="en-US" altLang="en-US" sz="1000" dirty="0">
              <a:solidFill>
                <a:srgbClr val="2C3E5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endParaRPr>
          </a:p>
          <a:p>
            <a:pPr marL="0" lvl="0" indent="0" eaLnBrk="0" fontAlgn="base" hangingPunct="0">
              <a:spcBef>
                <a:spcPct val="0"/>
              </a:spcBef>
              <a:spcAft>
                <a:spcPct val="0"/>
              </a:spcAft>
              <a:buClrTx/>
              <a:buNone/>
            </a:pPr>
            <a:r>
              <a:rPr lang="en-GB" sz="1000" dirty="0"/>
              <a:t>Jaschke, M., Łukasz </a:t>
            </a:r>
            <a:r>
              <a:rPr lang="en-GB" sz="1000" dirty="0" err="1"/>
              <a:t>Kołodziej</a:t>
            </a:r>
            <a:r>
              <a:rPr lang="en-GB" sz="1000" dirty="0"/>
              <a:t>, Wilk, A. and Marek </a:t>
            </a:r>
            <a:r>
              <a:rPr lang="en-GB" sz="1000" dirty="0" err="1"/>
              <a:t>Droździk</a:t>
            </a:r>
            <a:r>
              <a:rPr lang="en-GB" sz="1000" dirty="0"/>
              <a:t> (2024). Which risk factors are involved in a distal biceps tendon injury? </a:t>
            </a:r>
          </a:p>
          <a:p>
            <a:pPr marL="0" lvl="0" indent="0" eaLnBrk="0" fontAlgn="base" hangingPunct="0">
              <a:spcBef>
                <a:spcPct val="0"/>
              </a:spcBef>
              <a:spcAft>
                <a:spcPct val="0"/>
              </a:spcAft>
              <a:buClrTx/>
              <a:buNone/>
            </a:pPr>
            <a:r>
              <a:rPr lang="en-GB" sz="1000" dirty="0"/>
              <a:t>A systematic review. </a:t>
            </a:r>
            <a:r>
              <a:rPr lang="en-GB" sz="1000" i="1" dirty="0"/>
              <a:t>Advances in Clinical and Experimental Medicine</a:t>
            </a:r>
            <a:r>
              <a:rPr lang="en-GB" sz="1000" dirty="0"/>
              <a:t>, 34(5). </a:t>
            </a:r>
            <a:r>
              <a:rPr lang="en-GB" sz="1000" dirty="0" err="1"/>
              <a:t>doi:https</a:t>
            </a:r>
            <a:r>
              <a:rPr lang="en-GB" sz="1000" dirty="0"/>
              <a:t>://</a:t>
            </a:r>
            <a:r>
              <a:rPr lang="en-GB" sz="1000" dirty="0" err="1"/>
              <a:t>doi.org</a:t>
            </a:r>
            <a:r>
              <a:rPr lang="en-GB" sz="1000" dirty="0"/>
              <a:t>/10.17219/</a:t>
            </a:r>
            <a:r>
              <a:rPr lang="en-GB" sz="1000" dirty="0" err="1"/>
              <a:t>acem</a:t>
            </a:r>
            <a:r>
              <a:rPr lang="en-GB" sz="1000" dirty="0"/>
              <a:t>/187891.</a:t>
            </a:r>
            <a:br>
              <a:rPr kumimoji="0" lang="en-US" altLang="en-US" sz="1000" b="0" i="0" u="none" strike="noStrike" cap="none" normalizeH="0" baseline="0" dirty="0">
                <a:ln>
                  <a:noFill/>
                </a:ln>
                <a:solidFill>
                  <a:schemeClr val="tx1"/>
                </a:solidFill>
                <a:effectLst/>
              </a:rPr>
            </a:br>
            <a:endParaRPr kumimoji="0" lang="en-US" altLang="en-US" sz="1000" b="0" i="0" u="none" strike="noStrike" cap="none" normalizeH="0" baseline="0" dirty="0">
              <a:ln>
                <a:noFill/>
              </a:ln>
              <a:solidFill>
                <a:schemeClr val="tx1"/>
              </a:solidFill>
              <a:effectLst/>
            </a:endParaRPr>
          </a:p>
          <a:p>
            <a:pPr marL="0" lvl="0" indent="0" eaLnBrk="0" fontAlgn="base" hangingPunct="0">
              <a:spcBef>
                <a:spcPct val="0"/>
              </a:spcBef>
              <a:spcAft>
                <a:spcPct val="0"/>
              </a:spcAft>
              <a:buClrTx/>
              <a:buNone/>
            </a:pPr>
            <a:r>
              <a:rPr lang="en-GB" sz="1000" dirty="0" err="1"/>
              <a:t>Boufadel</a:t>
            </a:r>
            <a:r>
              <a:rPr lang="en-GB" sz="1000" dirty="0"/>
              <a:t>, P., Daher, M., Lopez, R., Fares, M.Y., Jad Lawand, Khan, A.Z. and Abboud, J.A. (2025). Return to Sport After Distal Biceps </a:t>
            </a:r>
          </a:p>
          <a:p>
            <a:pPr marL="0" lvl="0" indent="0" eaLnBrk="0" fontAlgn="base" hangingPunct="0">
              <a:spcBef>
                <a:spcPct val="0"/>
              </a:spcBef>
              <a:spcAft>
                <a:spcPct val="0"/>
              </a:spcAft>
              <a:buClrTx/>
              <a:buNone/>
            </a:pPr>
            <a:r>
              <a:rPr lang="en-GB" sz="1000" dirty="0"/>
              <a:t>Tendon Repair: A Systematic Review. </a:t>
            </a:r>
            <a:r>
              <a:rPr lang="en-GB" sz="1000" i="1" dirty="0"/>
              <a:t>The American Journal of Sports Medicine</a:t>
            </a:r>
            <a:r>
              <a:rPr lang="en-GB" sz="1000" dirty="0"/>
              <a:t>. </a:t>
            </a:r>
            <a:r>
              <a:rPr lang="en-GB" sz="1000" dirty="0" err="1"/>
              <a:t>doi:https</a:t>
            </a:r>
            <a:r>
              <a:rPr lang="en-GB" sz="1000" dirty="0"/>
              <a:t>://</a:t>
            </a:r>
            <a:r>
              <a:rPr lang="en-GB" sz="1000" dirty="0" err="1"/>
              <a:t>doi.org</a:t>
            </a:r>
            <a:r>
              <a:rPr lang="en-GB" sz="1000" dirty="0"/>
              <a:t>/10.1177/03635465241295618.</a:t>
            </a:r>
          </a:p>
          <a:p>
            <a:pPr marL="0" lvl="0" indent="0" eaLnBrk="0" fontAlgn="base" hangingPunct="0">
              <a:spcBef>
                <a:spcPct val="0"/>
              </a:spcBef>
              <a:spcAft>
                <a:spcPct val="0"/>
              </a:spcAft>
              <a:buClrTx/>
              <a:buNone/>
            </a:pPr>
            <a:endParaRPr kumimoji="0" lang="en-GB" altLang="en-US" sz="1000" b="0" i="0" u="none" strike="noStrike" cap="none" normalizeH="0" baseline="0" dirty="0">
              <a:ln>
                <a:noFill/>
              </a:ln>
              <a:solidFill>
                <a:schemeClr val="tx1"/>
              </a:solidFill>
              <a:effectLst/>
            </a:endParaRPr>
          </a:p>
          <a:p>
            <a:pPr marL="0" lvl="0" indent="0" eaLnBrk="0" fontAlgn="base" hangingPunct="0">
              <a:spcBef>
                <a:spcPct val="0"/>
              </a:spcBef>
              <a:spcAft>
                <a:spcPct val="0"/>
              </a:spcAft>
              <a:buClrTx/>
              <a:buNone/>
            </a:pPr>
            <a:r>
              <a:rPr lang="en-GB" sz="1000" dirty="0"/>
              <a:t>Wörner, E., Nagel, M., </a:t>
            </a:r>
            <a:r>
              <a:rPr lang="en-GB" sz="1000" dirty="0" err="1"/>
              <a:t>Kodde</a:t>
            </a:r>
            <a:r>
              <a:rPr lang="en-GB" sz="1000" dirty="0"/>
              <a:t>, I.F., </a:t>
            </a:r>
            <a:r>
              <a:rPr lang="en-GB" sz="1000" dirty="0" err="1"/>
              <a:t>Eygendaal</a:t>
            </a:r>
            <a:r>
              <a:rPr lang="en-GB" sz="1000" dirty="0"/>
              <a:t>, D. and </a:t>
            </a:r>
            <a:r>
              <a:rPr lang="en-GB" sz="1000" dirty="0" err="1"/>
              <a:t>Thé</a:t>
            </a:r>
            <a:r>
              <a:rPr lang="en-GB" sz="1000" dirty="0"/>
              <a:t>, B. (2023). Return to sports following distal biceps tendon repair: </a:t>
            </a:r>
          </a:p>
          <a:p>
            <a:pPr marL="0" lvl="0" indent="0" eaLnBrk="0" fontAlgn="base" hangingPunct="0">
              <a:spcBef>
                <a:spcPct val="0"/>
              </a:spcBef>
              <a:spcAft>
                <a:spcPct val="0"/>
              </a:spcAft>
              <a:buClrTx/>
              <a:buNone/>
            </a:pPr>
            <a:r>
              <a:rPr lang="en-GB" sz="1000" dirty="0"/>
              <a:t>A current concepts review. </a:t>
            </a:r>
            <a:r>
              <a:rPr lang="en-GB" sz="1000" i="1" dirty="0"/>
              <a:t>Journal of ISAKOS</a:t>
            </a:r>
            <a:r>
              <a:rPr lang="en-GB" sz="1000" dirty="0"/>
              <a:t>, 8(4), pp.227–231. </a:t>
            </a:r>
            <a:r>
              <a:rPr lang="en-GB" sz="1000" dirty="0" err="1"/>
              <a:t>doi:https</a:t>
            </a:r>
            <a:r>
              <a:rPr lang="en-GB" sz="1000" dirty="0"/>
              <a:t>://</a:t>
            </a:r>
            <a:r>
              <a:rPr lang="en-GB" sz="1000" dirty="0" err="1"/>
              <a:t>doi.org</a:t>
            </a:r>
            <a:r>
              <a:rPr lang="en-GB" sz="1000" dirty="0"/>
              <a:t>/10.1016/j.jisako.2023.02.004.</a:t>
            </a:r>
          </a:p>
          <a:p>
            <a:pPr marL="0" lvl="0" indent="0" eaLnBrk="0" fontAlgn="base" hangingPunct="0">
              <a:spcBef>
                <a:spcPct val="0"/>
              </a:spcBef>
              <a:spcAft>
                <a:spcPct val="0"/>
              </a:spcAft>
              <a:buClrTx/>
              <a:buNone/>
            </a:pPr>
            <a:endParaRPr kumimoji="0" lang="en-GB" altLang="en-US" sz="1000" b="0" i="0" u="none" strike="noStrike" cap="none" normalizeH="0" baseline="0" dirty="0">
              <a:ln>
                <a:noFill/>
              </a:ln>
              <a:solidFill>
                <a:schemeClr val="tx1"/>
              </a:solidFill>
              <a:effectLst/>
            </a:endParaRPr>
          </a:p>
          <a:p>
            <a:pPr marL="0" indent="0" eaLnBrk="0" fontAlgn="base" hangingPunct="0">
              <a:spcBef>
                <a:spcPct val="0"/>
              </a:spcBef>
              <a:spcAft>
                <a:spcPct val="0"/>
              </a:spcAft>
              <a:buClrTx/>
              <a:buNone/>
            </a:pPr>
            <a:r>
              <a:rPr lang="en-US" sz="1000" dirty="0">
                <a:ea typeface="+mn-lt"/>
                <a:cs typeface="+mn-lt"/>
              </a:rPr>
              <a:t>Konrad, A., Reiner, M.M., Warneke, K., Keiner, M., Nakamura, M. and </a:t>
            </a:r>
            <a:r>
              <a:rPr lang="en-US" sz="1000" dirty="0" err="1">
                <a:ea typeface="+mn-lt"/>
                <a:cs typeface="+mn-lt"/>
              </a:rPr>
              <a:t>Tilp</a:t>
            </a:r>
            <a:r>
              <a:rPr lang="en-US" sz="1000" dirty="0">
                <a:ea typeface="+mn-lt"/>
                <a:cs typeface="+mn-lt"/>
              </a:rPr>
              <a:t>, M. (2024) ‘Relationship between pectoralis major stiffness </a:t>
            </a:r>
          </a:p>
          <a:p>
            <a:pPr marL="0" indent="0" eaLnBrk="0" fontAlgn="base" hangingPunct="0">
              <a:spcBef>
                <a:spcPct val="0"/>
              </a:spcBef>
              <a:spcAft>
                <a:spcPct val="0"/>
              </a:spcAft>
              <a:buClrTx/>
              <a:buNone/>
            </a:pPr>
            <a:r>
              <a:rPr lang="en-US" sz="1000" dirty="0">
                <a:ea typeface="+mn-lt"/>
                <a:cs typeface="+mn-lt"/>
              </a:rPr>
              <a:t>and shoulder extension range of motion’, </a:t>
            </a:r>
            <a:r>
              <a:rPr lang="en-US" sz="1000" i="1" dirty="0">
                <a:ea typeface="+mn-lt"/>
                <a:cs typeface="+mn-lt"/>
              </a:rPr>
              <a:t>Frontiers in Physiology</a:t>
            </a:r>
            <a:r>
              <a:rPr lang="en-US" sz="1000" dirty="0">
                <a:ea typeface="+mn-lt"/>
                <a:cs typeface="+mn-lt"/>
              </a:rPr>
              <a:t>, 15. Available at: </a:t>
            </a:r>
            <a:r>
              <a:rPr lang="en-US" sz="1000" dirty="0">
                <a:ea typeface="+mn-lt"/>
                <a:cs typeface="+mn-lt"/>
                <a:hlinkClick r:id="rId2"/>
              </a:rPr>
              <a:t>https://doi.org/10.3389/fphys.2024.1349426</a:t>
            </a:r>
            <a:endParaRPr lang="en-US" sz="1000" dirty="0">
              <a:ea typeface="+mn-lt"/>
              <a:cs typeface="+mn-lt"/>
            </a:endParaRPr>
          </a:p>
          <a:p>
            <a:pPr marL="0" indent="0" eaLnBrk="0" fontAlgn="base" hangingPunct="0">
              <a:spcBef>
                <a:spcPct val="0"/>
              </a:spcBef>
              <a:spcAft>
                <a:spcPct val="0"/>
              </a:spcAft>
              <a:buClrTx/>
              <a:buNone/>
            </a:pPr>
            <a:endParaRPr lang="en-US" sz="1000" dirty="0">
              <a:ea typeface="+mn-lt"/>
              <a:cs typeface="+mn-lt"/>
            </a:endParaRPr>
          </a:p>
          <a:p>
            <a:pPr marL="0" indent="0" eaLnBrk="0" fontAlgn="base" hangingPunct="0">
              <a:spcBef>
                <a:spcPct val="0"/>
              </a:spcBef>
              <a:spcAft>
                <a:spcPct val="0"/>
              </a:spcAft>
              <a:buClrTx/>
              <a:buNone/>
            </a:pPr>
            <a:r>
              <a:rPr lang="en-US" sz="1000" dirty="0">
                <a:ea typeface="+mn-lt"/>
                <a:cs typeface="+mn-lt"/>
              </a:rPr>
              <a:t>Engelhardt, L., Sachse, R., </a:t>
            </a:r>
            <a:r>
              <a:rPr lang="en-US" sz="1000" dirty="0" err="1">
                <a:ea typeface="+mn-lt"/>
                <a:cs typeface="+mn-lt"/>
              </a:rPr>
              <a:t>Burgkart</a:t>
            </a:r>
            <a:r>
              <a:rPr lang="en-US" sz="1000" dirty="0">
                <a:ea typeface="+mn-lt"/>
                <a:cs typeface="+mn-lt"/>
              </a:rPr>
              <a:t>, R. and Wall, W.A. (2024) ‘Constitutive models for active skeletal muscle: review, comparison, </a:t>
            </a:r>
          </a:p>
          <a:p>
            <a:pPr marL="0" indent="0" eaLnBrk="0" fontAlgn="base" hangingPunct="0">
              <a:spcBef>
                <a:spcPct val="0"/>
              </a:spcBef>
              <a:spcAft>
                <a:spcPct val="0"/>
              </a:spcAft>
              <a:buClrTx/>
              <a:buNone/>
            </a:pPr>
            <a:r>
              <a:rPr lang="en-US" sz="1000" dirty="0">
                <a:ea typeface="+mn-lt"/>
                <a:cs typeface="+mn-lt"/>
              </a:rPr>
              <a:t>and application in a novel continuum shoulder model’, </a:t>
            </a:r>
            <a:r>
              <a:rPr lang="en-US" sz="1000" i="1" dirty="0" err="1">
                <a:ea typeface="+mn-lt"/>
                <a:cs typeface="+mn-lt"/>
              </a:rPr>
              <a:t>arXiv</a:t>
            </a:r>
            <a:r>
              <a:rPr lang="en-US" sz="1000" dirty="0">
                <a:ea typeface="+mn-lt"/>
                <a:cs typeface="+mn-lt"/>
              </a:rPr>
              <a:t>. Available at: </a:t>
            </a:r>
            <a:r>
              <a:rPr lang="en-US" sz="1000" dirty="0">
                <a:ea typeface="+mn-lt"/>
                <a:cs typeface="+mn-lt"/>
                <a:hlinkClick r:id="rId3"/>
              </a:rPr>
              <a:t>https://arxiv.org/abs/2411.03015</a:t>
            </a:r>
            <a:r>
              <a:rPr lang="en-US" sz="1000" dirty="0">
                <a:ea typeface="+mn-lt"/>
                <a:cs typeface="+mn-lt"/>
              </a:rPr>
              <a:t> (Accessed: 16 April 2026).</a:t>
            </a:r>
          </a:p>
          <a:p>
            <a:pPr marL="0" indent="0" eaLnBrk="0" fontAlgn="base" hangingPunct="0">
              <a:spcBef>
                <a:spcPct val="0"/>
              </a:spcBef>
              <a:spcAft>
                <a:spcPct val="0"/>
              </a:spcAft>
              <a:buClrTx/>
              <a:buNone/>
            </a:pPr>
            <a:endParaRPr lang="en-US" sz="1000" dirty="0">
              <a:ea typeface="+mn-lt"/>
              <a:cs typeface="+mn-lt"/>
            </a:endParaRPr>
          </a:p>
          <a:p>
            <a:pPr marL="0" indent="0" eaLnBrk="0" fontAlgn="base" hangingPunct="0">
              <a:spcBef>
                <a:spcPct val="0"/>
              </a:spcBef>
              <a:spcAft>
                <a:spcPct val="0"/>
              </a:spcAft>
              <a:buClrTx/>
              <a:buNone/>
            </a:pPr>
            <a:r>
              <a:rPr lang="en-GB" sz="1050" dirty="0"/>
              <a:t>Bordoni, B. and </a:t>
            </a:r>
            <a:r>
              <a:rPr lang="en-GB" sz="1050" dirty="0" err="1"/>
              <a:t>Varacallo</a:t>
            </a:r>
            <a:r>
              <a:rPr lang="en-GB" sz="1050" dirty="0"/>
              <a:t>, M. (2019). </a:t>
            </a:r>
            <a:r>
              <a:rPr lang="en-GB" sz="1050" i="1" dirty="0"/>
              <a:t>Anatomy, Tendons</a:t>
            </a:r>
            <a:r>
              <a:rPr lang="en-GB" sz="1050" dirty="0"/>
              <a:t>. [online] </a:t>
            </a:r>
            <a:r>
              <a:rPr lang="en-GB" sz="1050" dirty="0" err="1"/>
              <a:t>Nih.gov</a:t>
            </a:r>
            <a:r>
              <a:rPr lang="en-GB" sz="1050" dirty="0"/>
              <a:t>. Available at: https://</a:t>
            </a:r>
            <a:r>
              <a:rPr lang="en-GB" sz="1050" dirty="0" err="1"/>
              <a:t>www.ncbi.nlm.nih.gov</a:t>
            </a:r>
            <a:r>
              <a:rPr lang="en-GB" sz="1050" dirty="0"/>
              <a:t>/books/NBK513237/.</a:t>
            </a:r>
            <a:endParaRPr lang="en-US" sz="500" dirty="0">
              <a:ea typeface="+mn-lt"/>
              <a:cs typeface="+mn-lt"/>
            </a:endParaRPr>
          </a:p>
        </p:txBody>
      </p:sp>
    </p:spTree>
    <p:extLst>
      <p:ext uri="{BB962C8B-B14F-4D97-AF65-F5344CB8AC3E}">
        <p14:creationId xmlns:p14="http://schemas.microsoft.com/office/powerpoint/2010/main" val="87439741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5585</TotalTime>
  <Words>1404</Words>
  <Application>Microsoft Macintosh PowerPoint</Application>
  <PresentationFormat>Widescreen</PresentationFormat>
  <Paragraphs>165</Paragraphs>
  <Slides>16</Slides>
  <Notes>1</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Gill Sans MT</vt:lpstr>
      <vt:lpstr>Parcel</vt:lpstr>
      <vt:lpstr>tHE KEY TO SUCCESFUL REHAB IS EXERCISE SELECTION</vt:lpstr>
      <vt:lpstr>Bicep tear overview</vt:lpstr>
      <vt:lpstr>Bicep tear overview</vt:lpstr>
      <vt:lpstr>Bicep tear overview</vt:lpstr>
      <vt:lpstr>Reducing the Risk of Injury</vt:lpstr>
      <vt:lpstr>Reducing the Risk of Injury</vt:lpstr>
      <vt:lpstr>Rehabilitation principles</vt:lpstr>
      <vt:lpstr>Rehabilitation principles</vt:lpstr>
      <vt:lpstr>rETURN TO PLAY</vt:lpstr>
      <vt:lpstr>Exercise 1 Strength  bicep curl</vt:lpstr>
      <vt:lpstr>Exercise 2 Hypertrophy Preacher curl</vt:lpstr>
      <vt:lpstr>Exercise 3 PLYOMETRIC Bicep tantrum</vt:lpstr>
      <vt:lpstr>Exercise 4  Acceleration Kneeling chest pass</vt:lpstr>
      <vt:lpstr>Exercise 5 deacceleration Drop catches </vt:lpstr>
      <vt:lpstr>Summary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KEY TO SUCCESFUL REHAB IS EXERCISE SELECTION</dc:title>
  <dc:creator>Iestyn Wood (2307863)</dc:creator>
  <cp:lastModifiedBy>Iestyn Wood (2307863)</cp:lastModifiedBy>
  <cp:revision>10</cp:revision>
  <dcterms:created xsi:type="dcterms:W3CDTF">2026-04-16T11:18:37Z</dcterms:created>
  <dcterms:modified xsi:type="dcterms:W3CDTF">2026-04-20T08:25:39Z</dcterms:modified>
</cp:coreProperties>
</file>