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rels" ContentType="application/vnd.openxmlformats-package.relationships+xml"/>
  <Default Extension="emf" ContentType="image/x-emf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4" r:id="rId6"/>
    <p:sldId id="265" r:id="rId7"/>
    <p:sldId id="263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37FF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255"/>
    <p:restoredTop sz="93890"/>
  </p:normalViewPr>
  <p:slideViewPr>
    <p:cSldViewPr snapToGrid="0" snapToObjects="1">
      <p:cViewPr>
        <p:scale>
          <a:sx n="112" d="100"/>
          <a:sy n="112" d="100"/>
        </p:scale>
        <p:origin x="608" y="3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theme" Target="theme/theme1.xml"/><Relationship Id="rId1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presProps" Target="presProps.xml"/><Relationship Id="rId10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y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y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3" Type="http://schemas.openxmlformats.org/officeDocument/2006/relationships/image" Target="../media/image1.emf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y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y-GB" smtClean="0"/>
              <a:t>Click to edit Master text styles</a:t>
            </a:r>
          </a:p>
          <a:p>
            <a:pPr lvl="1"/>
            <a:r>
              <a:rPr lang="cy-GB" smtClean="0"/>
              <a:t>Second level</a:t>
            </a:r>
          </a:p>
          <a:p>
            <a:pPr lvl="2"/>
            <a:r>
              <a:rPr lang="cy-GB" smtClean="0"/>
              <a:t>Third level</a:t>
            </a:r>
          </a:p>
          <a:p>
            <a:pPr lvl="3"/>
            <a:r>
              <a:rPr lang="cy-GB" smtClean="0"/>
              <a:t>Fourth level</a:t>
            </a:r>
          </a:p>
          <a:p>
            <a:pPr lvl="4"/>
            <a:r>
              <a:rPr lang="cy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EEAE7C-DAE4-0643-A213-ED7DDFC12C07}" type="datetimeFigureOut">
              <a:rPr lang="en-US" smtClean="0"/>
              <a:t>9/23/16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F6473CD-2DAB-F341-B9DB-2B73574D0D36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 descr="Peniarth powerpoint background.pdf"/>
          <p:cNvPicPr>
            <a:picLocks noChangeAspect="1"/>
          </p:cNvPicPr>
          <p:nvPr userDrawn="1"/>
        </p:nvPicPr>
        <p:blipFill>
          <a:blip r:embed="rId13"/>
          <a:stretch>
            <a:fillRect/>
          </a:stretch>
        </p:blipFill>
        <p:spPr>
          <a:xfrm>
            <a:off x="-370220" y="-423170"/>
            <a:ext cx="9989319" cy="7629637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tiff"/><Relationship Id="rId3" Type="http://schemas.openxmlformats.org/officeDocument/2006/relationships/image" Target="../media/image3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8fjUdJqa5Hg" TargetMode="Externa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Relationship Id="rId3" Type="http://schemas.openxmlformats.org/officeDocument/2006/relationships/image" Target="../media/image8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9.tiff"/><Relationship Id="rId3" Type="http://schemas.openxmlformats.org/officeDocument/2006/relationships/image" Target="../media/image10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13400" y="3462482"/>
            <a:ext cx="2844800" cy="285750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90" y="401637"/>
            <a:ext cx="3860800" cy="289187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 rot="19801757">
            <a:off x="512328" y="4014068"/>
            <a:ext cx="489363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cap="none" spc="0" dirty="0" smtClean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9437FF"/>
                </a:solidFill>
                <a:effectLst/>
              </a:rPr>
              <a:t>Pethau i’w gwella</a:t>
            </a:r>
            <a:endParaRPr lang="en-US" sz="5400" b="1" cap="none" spc="0" dirty="0">
              <a:ln w="12700" cmpd="sng">
                <a:solidFill>
                  <a:schemeClr val="accent4"/>
                </a:solidFill>
                <a:prstDash val="solid"/>
              </a:ln>
              <a:solidFill>
                <a:srgbClr val="9437FF"/>
              </a:solidFill>
              <a:effectLst/>
            </a:endParaRPr>
          </a:p>
        </p:txBody>
      </p:sp>
      <p:sp>
        <p:nvSpPr>
          <p:cNvPr id="8" name="5-Point Star 7"/>
          <p:cNvSpPr/>
          <p:nvPr/>
        </p:nvSpPr>
        <p:spPr>
          <a:xfrm>
            <a:off x="6697980" y="1193162"/>
            <a:ext cx="1252220" cy="1275718"/>
          </a:xfrm>
          <a:prstGeom prst="star5">
            <a:avLst/>
          </a:prstGeom>
          <a:solidFill>
            <a:schemeClr val="accent6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5-Point Star 8"/>
          <p:cNvSpPr/>
          <p:nvPr/>
        </p:nvSpPr>
        <p:spPr>
          <a:xfrm>
            <a:off x="4923155" y="1732553"/>
            <a:ext cx="1380489" cy="1176482"/>
          </a:xfrm>
          <a:prstGeom prst="star5">
            <a:avLst/>
          </a:prstGeom>
          <a:solidFill>
            <a:srgbClr val="FFFF00"/>
          </a:solidFill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Rhagenwau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>
                <a:solidFill>
                  <a:srgbClr val="FF0000"/>
                </a:solidFill>
              </a:rPr>
              <a:t>Ei (his) – treiglad meddal – ei dad, ei frawd</a:t>
            </a:r>
          </a:p>
          <a:p>
            <a:endParaRPr lang="cy-GB" dirty="0" smtClean="0"/>
          </a:p>
          <a:p>
            <a:r>
              <a:rPr lang="cy-GB" dirty="0" smtClean="0">
                <a:solidFill>
                  <a:srgbClr val="0070C0"/>
                </a:solidFill>
              </a:rPr>
              <a:t>Ei (her) Treiglad Llaes + H</a:t>
            </a:r>
          </a:p>
          <a:p>
            <a:r>
              <a:rPr lang="cy-GB" dirty="0" smtClean="0">
                <a:solidFill>
                  <a:srgbClr val="0070C0"/>
                </a:solidFill>
              </a:rPr>
              <a:t>Ei chath, Ei thad, ei hysgol</a:t>
            </a:r>
          </a:p>
          <a:p>
            <a:endParaRPr lang="cy-GB" dirty="0" smtClean="0">
              <a:solidFill>
                <a:srgbClr val="0070C0"/>
              </a:solidFill>
            </a:endParaRPr>
          </a:p>
          <a:p>
            <a:r>
              <a:rPr lang="cy-GB" dirty="0" smtClean="0"/>
              <a:t>Eu (their) – Dim treiglad ond ‘H’</a:t>
            </a:r>
          </a:p>
          <a:p>
            <a:r>
              <a:rPr lang="cy-GB" dirty="0" smtClean="0"/>
              <a:t>Eu cath, eu tad, eu hysgol</a:t>
            </a:r>
            <a:endParaRPr lang="cy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272229">
            <a:off x="5719942" y="2734659"/>
            <a:ext cx="2676542" cy="14988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88011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Treiglad meddal yn dilyn arddodiad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solidFill>
            <a:schemeClr val="accent2">
              <a:lumMod val="20000"/>
              <a:lumOff val="80000"/>
            </a:schemeClr>
          </a:solidFill>
        </p:spPr>
        <p:txBody>
          <a:bodyPr/>
          <a:lstStyle/>
          <a:p>
            <a:endParaRPr lang="en-US" dirty="0" smtClean="0"/>
          </a:p>
          <a:p>
            <a:endParaRPr lang="en-US" dirty="0"/>
          </a:p>
          <a:p>
            <a:endParaRPr lang="en-US" dirty="0" smtClean="0"/>
          </a:p>
          <a:p>
            <a:endParaRPr lang="en-US" dirty="0"/>
          </a:p>
          <a:p>
            <a:endParaRPr lang="en-US" dirty="0" smtClean="0">
              <a:hlinkClick r:id="rId2"/>
            </a:endParaRPr>
          </a:p>
          <a:p>
            <a:r>
              <a:rPr lang="en-US" dirty="0" smtClean="0">
                <a:hlinkClick r:id="rId2"/>
              </a:rPr>
              <a:t>Treiglad Meddal</a:t>
            </a:r>
            <a:endParaRPr lang="en-US" dirty="0"/>
          </a:p>
        </p:txBody>
      </p:sp>
      <p:sp>
        <p:nvSpPr>
          <p:cNvPr id="5" name="Rectangle 4"/>
          <p:cNvSpPr/>
          <p:nvPr/>
        </p:nvSpPr>
        <p:spPr>
          <a:xfrm>
            <a:off x="1680210" y="1600200"/>
            <a:ext cx="6320790" cy="34163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y-GB" sz="5400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am ar at gan </a:t>
            </a:r>
          </a:p>
          <a:p>
            <a:r>
              <a:rPr lang="cy-GB" sz="5400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heb i o dan </a:t>
            </a:r>
          </a:p>
          <a:p>
            <a:r>
              <a:rPr lang="cy-GB" sz="5400" dirty="0"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</a:effectLst>
              </a:rPr>
              <a:t>dros drwy wrth hyd</a:t>
            </a:r>
          </a:p>
          <a:p>
            <a:pPr algn="ctr"/>
            <a:endParaRPr lang="en-GB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80331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Treiglad</a:t>
            </a:r>
            <a:r>
              <a:rPr lang="en-US" dirty="0" smtClean="0"/>
              <a:t> </a:t>
            </a:r>
            <a:r>
              <a:rPr lang="en-US" dirty="0" err="1" smtClean="0"/>
              <a:t>Meddal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P &gt; B</a:t>
            </a:r>
          </a:p>
          <a:p>
            <a:r>
              <a:rPr lang="en-US" dirty="0" smtClean="0"/>
              <a:t>T &gt; D</a:t>
            </a:r>
          </a:p>
          <a:p>
            <a:r>
              <a:rPr lang="en-US" dirty="0" smtClean="0"/>
              <a:t>C &gt; G</a:t>
            </a:r>
          </a:p>
          <a:p>
            <a:r>
              <a:rPr lang="en-US" dirty="0" smtClean="0"/>
              <a:t>B &gt; F</a:t>
            </a:r>
          </a:p>
          <a:p>
            <a:r>
              <a:rPr lang="en-US" dirty="0" smtClean="0"/>
              <a:t>D &gt; DD</a:t>
            </a:r>
          </a:p>
          <a:p>
            <a:r>
              <a:rPr lang="en-US" dirty="0" smtClean="0"/>
              <a:t>G &gt; _</a:t>
            </a:r>
          </a:p>
          <a:p>
            <a:r>
              <a:rPr lang="en-US" dirty="0" smtClean="0"/>
              <a:t>LL &gt; L</a:t>
            </a:r>
          </a:p>
          <a:p>
            <a:r>
              <a:rPr lang="en-US" dirty="0" smtClean="0"/>
              <a:t>RH &gt; R</a:t>
            </a:r>
          </a:p>
          <a:p>
            <a:r>
              <a:rPr lang="en-US" dirty="0" smtClean="0"/>
              <a:t>M &gt; F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300" y="1673860"/>
            <a:ext cx="2298700" cy="35433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0748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Wnest ti??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y-GB" dirty="0" smtClean="0"/>
              <a:t>Wnes i + berf</a:t>
            </a:r>
          </a:p>
          <a:p>
            <a:r>
              <a:rPr lang="cy-GB" dirty="0" smtClean="0"/>
              <a:t>Wnaeth e/hi + berf</a:t>
            </a:r>
          </a:p>
          <a:p>
            <a:r>
              <a:rPr lang="cy-GB" dirty="0" smtClean="0"/>
              <a:t>Wnes i fynd …</a:t>
            </a:r>
          </a:p>
          <a:p>
            <a:r>
              <a:rPr lang="cy-GB" dirty="0" smtClean="0"/>
              <a:t>Wnaeth hi roi...</a:t>
            </a:r>
          </a:p>
          <a:p>
            <a:endParaRPr lang="is-IS" dirty="0"/>
          </a:p>
          <a:p>
            <a:r>
              <a:rPr lang="cy-GB" dirty="0" smtClean="0"/>
              <a:t>Berfau Cryno!</a:t>
            </a:r>
          </a:p>
          <a:p>
            <a:r>
              <a:rPr lang="cy-GB" dirty="0" smtClean="0"/>
              <a:t>Es i</a:t>
            </a:r>
          </a:p>
          <a:p>
            <a:r>
              <a:rPr lang="cy-GB" dirty="0" smtClean="0"/>
              <a:t>Rhoddodd hi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703816">
            <a:off x="6254017" y="1600200"/>
            <a:ext cx="1541474" cy="21936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96414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Bydda i/Byddai’n</a:t>
            </a:r>
            <a:endParaRPr lang="cy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Bydda(f) i </a:t>
            </a:r>
            <a:r>
              <a:rPr lang="en-US" dirty="0" smtClean="0"/>
              <a:t>– I will</a:t>
            </a:r>
          </a:p>
          <a:p>
            <a:r>
              <a:rPr lang="cy-GB" dirty="0" smtClean="0">
                <a:solidFill>
                  <a:srgbClr val="0070C0"/>
                </a:solidFill>
              </a:rPr>
              <a:t>Bydda i’n mynd allan heno</a:t>
            </a:r>
          </a:p>
          <a:p>
            <a:r>
              <a:rPr lang="cy-GB" dirty="0" smtClean="0"/>
              <a:t>Byddai’n</a:t>
            </a:r>
            <a:r>
              <a:rPr lang="en-US" dirty="0" smtClean="0"/>
              <a:t> – he or she would</a:t>
            </a:r>
          </a:p>
          <a:p>
            <a:pPr marL="0" indent="0">
              <a:buNone/>
            </a:pPr>
            <a:r>
              <a:rPr lang="en-US" dirty="0" smtClean="0"/>
              <a:t>(used to)</a:t>
            </a:r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1175217">
            <a:off x="5869738" y="1394459"/>
            <a:ext cx="2473960" cy="247396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0475897">
            <a:off x="4499364" y="3451510"/>
            <a:ext cx="1816255" cy="22680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34433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dirty="0" smtClean="0"/>
              <a:t>â/ag</a:t>
            </a:r>
            <a:endParaRPr lang="cy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y-GB" dirty="0" smtClean="0"/>
              <a:t>â/ag = with/by means of (gyda)</a:t>
            </a:r>
          </a:p>
          <a:p>
            <a:r>
              <a:rPr lang="cy-GB" dirty="0" smtClean="0"/>
              <a:t>Â = Treiglad Llaes TCP</a:t>
            </a:r>
          </a:p>
          <a:p>
            <a:r>
              <a:rPr lang="cy-GB" dirty="0" smtClean="0"/>
              <a:t>Mynd â chyllell i’r gegin</a:t>
            </a:r>
          </a:p>
          <a:p>
            <a:endParaRPr lang="cy-GB" dirty="0" smtClean="0"/>
          </a:p>
          <a:p>
            <a:r>
              <a:rPr lang="cy-GB" dirty="0" smtClean="0"/>
              <a:t>Ag – dim treiglad</a:t>
            </a:r>
          </a:p>
          <a:p>
            <a:r>
              <a:rPr lang="cy-GB" dirty="0" smtClean="0"/>
              <a:t>Mynd ag afal yn fy llaw</a:t>
            </a:r>
          </a:p>
          <a:p>
            <a:r>
              <a:rPr lang="cy-GB" dirty="0" smtClean="0"/>
              <a:t>Dod ag offer i’r wers</a:t>
            </a:r>
          </a:p>
          <a:p>
            <a:endParaRPr lang="en-US" dirty="0"/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458640">
            <a:off x="5956348" y="2294890"/>
            <a:ext cx="2677160" cy="1781528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301987">
            <a:off x="6200772" y="4327559"/>
            <a:ext cx="2486027" cy="17986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57804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158</TotalTime>
  <Words>183</Words>
  <Application>Microsoft Macintosh PowerPoint</Application>
  <PresentationFormat>On-screen Show (4:3)</PresentationFormat>
  <Paragraphs>51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Calibri</vt:lpstr>
      <vt:lpstr>Arial</vt:lpstr>
      <vt:lpstr>Office Theme</vt:lpstr>
      <vt:lpstr>PowerPoint Presentation</vt:lpstr>
      <vt:lpstr>Rhagenwau</vt:lpstr>
      <vt:lpstr>Treiglad meddal yn dilyn arddodiad</vt:lpstr>
      <vt:lpstr>Treiglad Meddal</vt:lpstr>
      <vt:lpstr>Wnest ti??</vt:lpstr>
      <vt:lpstr>Bydda i/Byddai’n</vt:lpstr>
      <vt:lpstr>â/ag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Rhiannon</dc:creator>
  <cp:lastModifiedBy>Nia Cole Jones</cp:lastModifiedBy>
  <cp:revision>10</cp:revision>
  <dcterms:created xsi:type="dcterms:W3CDTF">2014-09-17T09:59:26Z</dcterms:created>
  <dcterms:modified xsi:type="dcterms:W3CDTF">2016-09-23T12:04:37Z</dcterms:modified>
</cp:coreProperties>
</file>