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7" r:id="rId4"/>
  </p:sldMasterIdLst>
  <p:notesMasterIdLst>
    <p:notesMasterId r:id="rId29"/>
  </p:notesMasterIdLst>
  <p:handoutMasterIdLst>
    <p:handoutMasterId r:id="rId30"/>
  </p:handoutMasterIdLst>
  <p:sldIdLst>
    <p:sldId id="257" r:id="rId5"/>
    <p:sldId id="261" r:id="rId6"/>
    <p:sldId id="263" r:id="rId7"/>
    <p:sldId id="264" r:id="rId8"/>
    <p:sldId id="265" r:id="rId9"/>
    <p:sldId id="266" r:id="rId10"/>
    <p:sldId id="277" r:id="rId11"/>
    <p:sldId id="278" r:id="rId12"/>
    <p:sldId id="279" r:id="rId13"/>
    <p:sldId id="293" r:id="rId14"/>
    <p:sldId id="295" r:id="rId15"/>
    <p:sldId id="270" r:id="rId16"/>
    <p:sldId id="280" r:id="rId17"/>
    <p:sldId id="267" r:id="rId18"/>
    <p:sldId id="294" r:id="rId19"/>
    <p:sldId id="271" r:id="rId20"/>
    <p:sldId id="262" r:id="rId21"/>
    <p:sldId id="282" r:id="rId22"/>
    <p:sldId id="287" r:id="rId23"/>
    <p:sldId id="286" r:id="rId24"/>
    <p:sldId id="288" r:id="rId25"/>
    <p:sldId id="289" r:id="rId26"/>
    <p:sldId id="290" r:id="rId27"/>
    <p:sldId id="291" r:id="rId28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9DCAF9ED-07DC-4A11-8D7F-57B35C25682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483" autoAdjust="0"/>
    <p:restoredTop sz="94709" autoAdjust="0"/>
  </p:normalViewPr>
  <p:slideViewPr>
    <p:cSldViewPr snapToGrid="0">
      <p:cViewPr varScale="1">
        <p:scale>
          <a:sx n="101" d="100"/>
          <a:sy n="101" d="100"/>
        </p:scale>
        <p:origin x="138" y="18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757"/>
    </p:cViewPr>
  </p:sorterViewPr>
  <p:notesViewPr>
    <p:cSldViewPr snapToGrid="0">
      <p:cViewPr>
        <p:scale>
          <a:sx n="1" d="2"/>
          <a:sy n="1" d="2"/>
        </p:scale>
        <p:origin x="3480" y="55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35" Type="http://schemas.microsoft.com/office/2018/10/relationships/authors" Target="authors.xml"/><Relationship Id="rId8" Type="http://schemas.openxmlformats.org/officeDocument/2006/relationships/slide" Target="slides/slide4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C4D75A-31A3-403E-BF7B-F7109B9BEBE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9BEA45C-04C8-489C-8E8D-8602E769FA34}">
      <dgm:prSet custT="1"/>
      <dgm:spPr/>
      <dgm:t>
        <a:bodyPr/>
        <a:lstStyle/>
        <a:p>
          <a:r>
            <a:rPr lang="en-US" sz="1800" dirty="0"/>
            <a:t>Global and domestic competition is more vigorous  </a:t>
          </a:r>
        </a:p>
      </dgm:t>
    </dgm:pt>
    <dgm:pt modelId="{A935F604-12C9-4F6C-A0FD-9C5A193EEC8C}" type="parTrans" cxnId="{70239F38-F30A-43C1-B161-576B81FE45E8}">
      <dgm:prSet/>
      <dgm:spPr/>
      <dgm:t>
        <a:bodyPr/>
        <a:lstStyle/>
        <a:p>
          <a:endParaRPr lang="en-US"/>
        </a:p>
      </dgm:t>
    </dgm:pt>
    <dgm:pt modelId="{C375322B-915D-487A-9E93-0D48FC349090}" type="sibTrans" cxnId="{70239F38-F30A-43C1-B161-576B81FE45E8}">
      <dgm:prSet/>
      <dgm:spPr/>
      <dgm:t>
        <a:bodyPr/>
        <a:lstStyle/>
        <a:p>
          <a:endParaRPr lang="en-US"/>
        </a:p>
      </dgm:t>
    </dgm:pt>
    <dgm:pt modelId="{8FD7D795-3FA6-4661-A6BD-91554D682871}">
      <dgm:prSet custT="1"/>
      <dgm:spPr/>
      <dgm:t>
        <a:bodyPr/>
        <a:lstStyle/>
        <a:p>
          <a:r>
            <a:rPr lang="en-US" sz="2000" dirty="0"/>
            <a:t>Organizations are increasingly practicing </a:t>
          </a:r>
        </a:p>
        <a:p>
          <a:r>
            <a:rPr lang="en-US" sz="2000" i="1" dirty="0"/>
            <a:t>data mining,</a:t>
          </a:r>
          <a:r>
            <a:rPr lang="en-US" sz="2000" dirty="0"/>
            <a:t> </a:t>
          </a:r>
          <a:r>
            <a:rPr lang="en-US" sz="2000" i="1" dirty="0"/>
            <a:t>data warehousing, big data analysis, AI and machine learning</a:t>
          </a:r>
          <a:endParaRPr lang="en-US" sz="2000" dirty="0"/>
        </a:p>
      </dgm:t>
    </dgm:pt>
    <dgm:pt modelId="{6303EE96-0007-4DC1-823B-502D6C467F26}" type="parTrans" cxnId="{2E28F1D6-92F5-4FAC-A2A3-24F8E29DE4D5}">
      <dgm:prSet/>
      <dgm:spPr/>
      <dgm:t>
        <a:bodyPr/>
        <a:lstStyle/>
        <a:p>
          <a:endParaRPr lang="en-US"/>
        </a:p>
      </dgm:t>
    </dgm:pt>
    <dgm:pt modelId="{84C7A640-0B1F-48D2-85ED-DFB486B84CD3}" type="sibTrans" cxnId="{2E28F1D6-92F5-4FAC-A2A3-24F8E29DE4D5}">
      <dgm:prSet/>
      <dgm:spPr/>
      <dgm:t>
        <a:bodyPr/>
        <a:lstStyle/>
        <a:p>
          <a:endParaRPr lang="en-US"/>
        </a:p>
      </dgm:t>
    </dgm:pt>
    <dgm:pt modelId="{237B2EED-6DC7-45A1-A62D-BE689F5E4330}" type="pres">
      <dgm:prSet presAssocID="{D2C4D75A-31A3-403E-BF7B-F7109B9BEBE7}" presName="root" presStyleCnt="0">
        <dgm:presLayoutVars>
          <dgm:dir/>
          <dgm:resizeHandles val="exact"/>
        </dgm:presLayoutVars>
      </dgm:prSet>
      <dgm:spPr/>
    </dgm:pt>
    <dgm:pt modelId="{85BC38B3-7699-45CC-B6D2-03E3623722C4}" type="pres">
      <dgm:prSet presAssocID="{09BEA45C-04C8-489C-8E8D-8602E769FA34}" presName="compNode" presStyleCnt="0"/>
      <dgm:spPr/>
    </dgm:pt>
    <dgm:pt modelId="{28820938-A4F8-4761-95F6-F988F15EFF5A}" type="pres">
      <dgm:prSet presAssocID="{09BEA45C-04C8-489C-8E8D-8602E769FA3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C7C5A886-CE82-4C19-8BBE-10C8A27B8739}" type="pres">
      <dgm:prSet presAssocID="{09BEA45C-04C8-489C-8E8D-8602E769FA34}" presName="spaceRect" presStyleCnt="0"/>
      <dgm:spPr/>
    </dgm:pt>
    <dgm:pt modelId="{584A6CDA-B03F-4081-9812-1A63C8A5A8A4}" type="pres">
      <dgm:prSet presAssocID="{09BEA45C-04C8-489C-8E8D-8602E769FA34}" presName="textRect" presStyleLbl="revTx" presStyleIdx="0" presStyleCnt="2">
        <dgm:presLayoutVars>
          <dgm:chMax val="1"/>
          <dgm:chPref val="1"/>
        </dgm:presLayoutVars>
      </dgm:prSet>
      <dgm:spPr/>
    </dgm:pt>
    <dgm:pt modelId="{A0FEC6D8-6CEA-490F-85E3-D9B1768B8204}" type="pres">
      <dgm:prSet presAssocID="{C375322B-915D-487A-9E93-0D48FC349090}" presName="sibTrans" presStyleCnt="0"/>
      <dgm:spPr/>
    </dgm:pt>
    <dgm:pt modelId="{80D4ADFD-7EF9-425B-8D89-7FE510E1E593}" type="pres">
      <dgm:prSet presAssocID="{8FD7D795-3FA6-4661-A6BD-91554D682871}" presName="compNode" presStyleCnt="0"/>
      <dgm:spPr/>
    </dgm:pt>
    <dgm:pt modelId="{60076C8B-2870-42C4-8293-CB866D83F042}" type="pres">
      <dgm:prSet presAssocID="{8FD7D795-3FA6-4661-A6BD-91554D68287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D5C2C92B-2B9D-478F-9BDD-E688CBFB73A8}" type="pres">
      <dgm:prSet presAssocID="{8FD7D795-3FA6-4661-A6BD-91554D682871}" presName="spaceRect" presStyleCnt="0"/>
      <dgm:spPr/>
    </dgm:pt>
    <dgm:pt modelId="{B658BD64-034F-4BFF-9C5E-C4DA0CC6ECBB}" type="pres">
      <dgm:prSet presAssocID="{8FD7D795-3FA6-4661-A6BD-91554D682871}" presName="textRect" presStyleLbl="revTx" presStyleIdx="1" presStyleCnt="2" custScaleX="122386">
        <dgm:presLayoutVars>
          <dgm:chMax val="1"/>
          <dgm:chPref val="1"/>
        </dgm:presLayoutVars>
      </dgm:prSet>
      <dgm:spPr/>
    </dgm:pt>
  </dgm:ptLst>
  <dgm:cxnLst>
    <dgm:cxn modelId="{70239F38-F30A-43C1-B161-576B81FE45E8}" srcId="{D2C4D75A-31A3-403E-BF7B-F7109B9BEBE7}" destId="{09BEA45C-04C8-489C-8E8D-8602E769FA34}" srcOrd="0" destOrd="0" parTransId="{A935F604-12C9-4F6C-A0FD-9C5A193EEC8C}" sibTransId="{C375322B-915D-487A-9E93-0D48FC349090}"/>
    <dgm:cxn modelId="{6C22E481-100C-4921-B0AA-F585992A8985}" type="presOf" srcId="{09BEA45C-04C8-489C-8E8D-8602E769FA34}" destId="{584A6CDA-B03F-4081-9812-1A63C8A5A8A4}" srcOrd="0" destOrd="0" presId="urn:microsoft.com/office/officeart/2018/2/layout/IconLabelList"/>
    <dgm:cxn modelId="{995886AC-41FF-47A3-BA93-0258F8EF9AF7}" type="presOf" srcId="{8FD7D795-3FA6-4661-A6BD-91554D682871}" destId="{B658BD64-034F-4BFF-9C5E-C4DA0CC6ECBB}" srcOrd="0" destOrd="0" presId="urn:microsoft.com/office/officeart/2018/2/layout/IconLabelList"/>
    <dgm:cxn modelId="{2E28F1D6-92F5-4FAC-A2A3-24F8E29DE4D5}" srcId="{D2C4D75A-31A3-403E-BF7B-F7109B9BEBE7}" destId="{8FD7D795-3FA6-4661-A6BD-91554D682871}" srcOrd="1" destOrd="0" parTransId="{6303EE96-0007-4DC1-823B-502D6C467F26}" sibTransId="{84C7A640-0B1F-48D2-85ED-DFB486B84CD3}"/>
    <dgm:cxn modelId="{61AC14DC-FB30-458A-973A-6C14AB5B795B}" type="presOf" srcId="{D2C4D75A-31A3-403E-BF7B-F7109B9BEBE7}" destId="{237B2EED-6DC7-45A1-A62D-BE689F5E4330}" srcOrd="0" destOrd="0" presId="urn:microsoft.com/office/officeart/2018/2/layout/IconLabelList"/>
    <dgm:cxn modelId="{68227C84-79FC-4E56-B5B6-8B0E05047E15}" type="presParOf" srcId="{237B2EED-6DC7-45A1-A62D-BE689F5E4330}" destId="{85BC38B3-7699-45CC-B6D2-03E3623722C4}" srcOrd="0" destOrd="0" presId="urn:microsoft.com/office/officeart/2018/2/layout/IconLabelList"/>
    <dgm:cxn modelId="{C27450BE-4A66-48FB-B945-8C15E407A897}" type="presParOf" srcId="{85BC38B3-7699-45CC-B6D2-03E3623722C4}" destId="{28820938-A4F8-4761-95F6-F988F15EFF5A}" srcOrd="0" destOrd="0" presId="urn:microsoft.com/office/officeart/2018/2/layout/IconLabelList"/>
    <dgm:cxn modelId="{6FB33947-BEEA-4D6D-9C98-4DE182EAA170}" type="presParOf" srcId="{85BC38B3-7699-45CC-B6D2-03E3623722C4}" destId="{C7C5A886-CE82-4C19-8BBE-10C8A27B8739}" srcOrd="1" destOrd="0" presId="urn:microsoft.com/office/officeart/2018/2/layout/IconLabelList"/>
    <dgm:cxn modelId="{51EC7BB0-44AF-406D-A771-D3E77DEA5DBC}" type="presParOf" srcId="{85BC38B3-7699-45CC-B6D2-03E3623722C4}" destId="{584A6CDA-B03F-4081-9812-1A63C8A5A8A4}" srcOrd="2" destOrd="0" presId="urn:microsoft.com/office/officeart/2018/2/layout/IconLabelList"/>
    <dgm:cxn modelId="{400DD5D1-C61E-4093-82F5-F7810DE766B7}" type="presParOf" srcId="{237B2EED-6DC7-45A1-A62D-BE689F5E4330}" destId="{A0FEC6D8-6CEA-490F-85E3-D9B1768B8204}" srcOrd="1" destOrd="0" presId="urn:microsoft.com/office/officeart/2018/2/layout/IconLabelList"/>
    <dgm:cxn modelId="{3322FF95-4D95-462F-80E0-564788B01B1E}" type="presParOf" srcId="{237B2EED-6DC7-45A1-A62D-BE689F5E4330}" destId="{80D4ADFD-7EF9-425B-8D89-7FE510E1E593}" srcOrd="2" destOrd="0" presId="urn:microsoft.com/office/officeart/2018/2/layout/IconLabelList"/>
    <dgm:cxn modelId="{CF015556-45C6-453D-AA9E-AFC4C733507B}" type="presParOf" srcId="{80D4ADFD-7EF9-425B-8D89-7FE510E1E593}" destId="{60076C8B-2870-42C4-8293-CB866D83F042}" srcOrd="0" destOrd="0" presId="urn:microsoft.com/office/officeart/2018/2/layout/IconLabelList"/>
    <dgm:cxn modelId="{5CDE07AF-8976-4D28-B855-D0A3F867D8FB}" type="presParOf" srcId="{80D4ADFD-7EF9-425B-8D89-7FE510E1E593}" destId="{D5C2C92B-2B9D-478F-9BDD-E688CBFB73A8}" srcOrd="1" destOrd="0" presId="urn:microsoft.com/office/officeart/2018/2/layout/IconLabelList"/>
    <dgm:cxn modelId="{D6304615-3433-4B7C-94F3-71E807FE8F24}" type="presParOf" srcId="{80D4ADFD-7EF9-425B-8D89-7FE510E1E593}" destId="{B658BD64-034F-4BFF-9C5E-C4DA0CC6ECB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D5CA50E-3712-4BC7-BADB-C87907753843}" type="doc">
      <dgm:prSet loTypeId="urn:microsoft.com/office/officeart/2005/8/layout/hierarchy3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EA46253-C322-4CA8-92D4-0FCEB92CD1BF}">
      <dgm:prSet/>
      <dgm:spPr/>
      <dgm:t>
        <a:bodyPr/>
        <a:lstStyle/>
        <a:p>
          <a:r>
            <a:rPr lang="en-US"/>
            <a:t>Applied Research</a:t>
          </a:r>
        </a:p>
      </dgm:t>
    </dgm:pt>
    <dgm:pt modelId="{34C4AAE5-3BA1-4076-A66F-439AA81174FE}" type="parTrans" cxnId="{B5F2E1E6-F886-44BE-BF21-3F706FD6F4D8}">
      <dgm:prSet/>
      <dgm:spPr/>
      <dgm:t>
        <a:bodyPr/>
        <a:lstStyle/>
        <a:p>
          <a:endParaRPr lang="en-US"/>
        </a:p>
      </dgm:t>
    </dgm:pt>
    <dgm:pt modelId="{0BD0724E-9E04-49D2-B734-85CD0EE5F725}" type="sibTrans" cxnId="{B5F2E1E6-F886-44BE-BF21-3F706FD6F4D8}">
      <dgm:prSet/>
      <dgm:spPr/>
      <dgm:t>
        <a:bodyPr/>
        <a:lstStyle/>
        <a:p>
          <a:endParaRPr lang="en-US"/>
        </a:p>
      </dgm:t>
    </dgm:pt>
    <dgm:pt modelId="{B23C8C6D-4D9A-4033-A40B-A7168897721D}">
      <dgm:prSet/>
      <dgm:spPr/>
      <dgm:t>
        <a:bodyPr/>
        <a:lstStyle/>
        <a:p>
          <a:r>
            <a:rPr lang="en-US" dirty="0"/>
            <a:t>Pure Research (Basic Research)</a:t>
          </a:r>
        </a:p>
      </dgm:t>
    </dgm:pt>
    <dgm:pt modelId="{E62ABF56-A2BF-4126-AE0D-63CA0BD4CD53}" type="parTrans" cxnId="{5886BBC4-E426-4DD6-B574-0ACB95DF9DFA}">
      <dgm:prSet/>
      <dgm:spPr/>
      <dgm:t>
        <a:bodyPr/>
        <a:lstStyle/>
        <a:p>
          <a:endParaRPr lang="en-US"/>
        </a:p>
      </dgm:t>
    </dgm:pt>
    <dgm:pt modelId="{B8726BBB-46AD-4EEB-B371-DD9779CFDE6B}" type="sibTrans" cxnId="{5886BBC4-E426-4DD6-B574-0ACB95DF9DFA}">
      <dgm:prSet/>
      <dgm:spPr/>
      <dgm:t>
        <a:bodyPr/>
        <a:lstStyle/>
        <a:p>
          <a:endParaRPr lang="en-US"/>
        </a:p>
      </dgm:t>
    </dgm:pt>
    <dgm:pt modelId="{8AF76C72-A9D3-464D-9788-C5D1BDA515B5}" type="pres">
      <dgm:prSet presAssocID="{6D5CA50E-3712-4BC7-BADB-C87907753843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40E4738-610F-496F-93D6-834FD7527EE8}" type="pres">
      <dgm:prSet presAssocID="{FEA46253-C322-4CA8-92D4-0FCEB92CD1BF}" presName="root" presStyleCnt="0"/>
      <dgm:spPr/>
    </dgm:pt>
    <dgm:pt modelId="{52C3DDB2-31F1-4649-8D89-1EF02C40198B}" type="pres">
      <dgm:prSet presAssocID="{FEA46253-C322-4CA8-92D4-0FCEB92CD1BF}" presName="rootComposite" presStyleCnt="0"/>
      <dgm:spPr/>
    </dgm:pt>
    <dgm:pt modelId="{040CB5FF-3315-4F15-BCFF-18449D3F676F}" type="pres">
      <dgm:prSet presAssocID="{FEA46253-C322-4CA8-92D4-0FCEB92CD1BF}" presName="rootText" presStyleLbl="node1" presStyleIdx="0" presStyleCnt="2" custLinFactNeighborY="8231"/>
      <dgm:spPr/>
    </dgm:pt>
    <dgm:pt modelId="{DB5656D4-A8D8-4A5C-A49A-CBE7DB8A135E}" type="pres">
      <dgm:prSet presAssocID="{FEA46253-C322-4CA8-92D4-0FCEB92CD1BF}" presName="rootConnector" presStyleLbl="node1" presStyleIdx="0" presStyleCnt="2"/>
      <dgm:spPr/>
    </dgm:pt>
    <dgm:pt modelId="{AF25441B-4C24-4392-ADE3-69D23E603E80}" type="pres">
      <dgm:prSet presAssocID="{FEA46253-C322-4CA8-92D4-0FCEB92CD1BF}" presName="childShape" presStyleCnt="0"/>
      <dgm:spPr/>
    </dgm:pt>
    <dgm:pt modelId="{C54CB8A2-DA27-4B79-BB0A-53D6D6AB5783}" type="pres">
      <dgm:prSet presAssocID="{B23C8C6D-4D9A-4033-A40B-A7168897721D}" presName="root" presStyleCnt="0"/>
      <dgm:spPr/>
    </dgm:pt>
    <dgm:pt modelId="{A14DF5C9-5403-4D4A-95BB-1CE8926FBFC1}" type="pres">
      <dgm:prSet presAssocID="{B23C8C6D-4D9A-4033-A40B-A7168897721D}" presName="rootComposite" presStyleCnt="0"/>
      <dgm:spPr/>
    </dgm:pt>
    <dgm:pt modelId="{2165E6F4-D26F-4B7D-9759-395019E2984F}" type="pres">
      <dgm:prSet presAssocID="{B23C8C6D-4D9A-4033-A40B-A7168897721D}" presName="rootText" presStyleLbl="node1" presStyleIdx="1" presStyleCnt="2" custLinFactNeighborX="-2166" custLinFactNeighborY="8231"/>
      <dgm:spPr/>
    </dgm:pt>
    <dgm:pt modelId="{4A86A261-B012-47BD-BC31-94797CDBE10D}" type="pres">
      <dgm:prSet presAssocID="{B23C8C6D-4D9A-4033-A40B-A7168897721D}" presName="rootConnector" presStyleLbl="node1" presStyleIdx="1" presStyleCnt="2"/>
      <dgm:spPr/>
    </dgm:pt>
    <dgm:pt modelId="{9A20B141-945F-4207-A03E-85DAC6D5A3DD}" type="pres">
      <dgm:prSet presAssocID="{B23C8C6D-4D9A-4033-A40B-A7168897721D}" presName="childShape" presStyleCnt="0"/>
      <dgm:spPr/>
    </dgm:pt>
  </dgm:ptLst>
  <dgm:cxnLst>
    <dgm:cxn modelId="{9A85D10F-8E10-47C4-904E-A95A178FF5D2}" type="presOf" srcId="{FEA46253-C322-4CA8-92D4-0FCEB92CD1BF}" destId="{DB5656D4-A8D8-4A5C-A49A-CBE7DB8A135E}" srcOrd="1" destOrd="0" presId="urn:microsoft.com/office/officeart/2005/8/layout/hierarchy3"/>
    <dgm:cxn modelId="{61613F18-ECA6-491D-B501-5DE6E77F090C}" type="presOf" srcId="{B23C8C6D-4D9A-4033-A40B-A7168897721D}" destId="{4A86A261-B012-47BD-BC31-94797CDBE10D}" srcOrd="1" destOrd="0" presId="urn:microsoft.com/office/officeart/2005/8/layout/hierarchy3"/>
    <dgm:cxn modelId="{0C76136B-8FA0-4BA2-8572-9218E2558D15}" type="presOf" srcId="{B23C8C6D-4D9A-4033-A40B-A7168897721D}" destId="{2165E6F4-D26F-4B7D-9759-395019E2984F}" srcOrd="0" destOrd="0" presId="urn:microsoft.com/office/officeart/2005/8/layout/hierarchy3"/>
    <dgm:cxn modelId="{63028093-05B6-4840-82F6-49A4A160C965}" type="presOf" srcId="{6D5CA50E-3712-4BC7-BADB-C87907753843}" destId="{8AF76C72-A9D3-464D-9788-C5D1BDA515B5}" srcOrd="0" destOrd="0" presId="urn:microsoft.com/office/officeart/2005/8/layout/hierarchy3"/>
    <dgm:cxn modelId="{5886BBC4-E426-4DD6-B574-0ACB95DF9DFA}" srcId="{6D5CA50E-3712-4BC7-BADB-C87907753843}" destId="{B23C8C6D-4D9A-4033-A40B-A7168897721D}" srcOrd="1" destOrd="0" parTransId="{E62ABF56-A2BF-4126-AE0D-63CA0BD4CD53}" sibTransId="{B8726BBB-46AD-4EEB-B371-DD9779CFDE6B}"/>
    <dgm:cxn modelId="{A7BD90E3-CD13-4563-B47C-649802A863D6}" type="presOf" srcId="{FEA46253-C322-4CA8-92D4-0FCEB92CD1BF}" destId="{040CB5FF-3315-4F15-BCFF-18449D3F676F}" srcOrd="0" destOrd="0" presId="urn:microsoft.com/office/officeart/2005/8/layout/hierarchy3"/>
    <dgm:cxn modelId="{B5F2E1E6-F886-44BE-BF21-3F706FD6F4D8}" srcId="{6D5CA50E-3712-4BC7-BADB-C87907753843}" destId="{FEA46253-C322-4CA8-92D4-0FCEB92CD1BF}" srcOrd="0" destOrd="0" parTransId="{34C4AAE5-3BA1-4076-A66F-439AA81174FE}" sibTransId="{0BD0724E-9E04-49D2-B734-85CD0EE5F725}"/>
    <dgm:cxn modelId="{B478B6A2-1A6D-45B2-A7E1-735B4EED8FE5}" type="presParOf" srcId="{8AF76C72-A9D3-464D-9788-C5D1BDA515B5}" destId="{F40E4738-610F-496F-93D6-834FD7527EE8}" srcOrd="0" destOrd="0" presId="urn:microsoft.com/office/officeart/2005/8/layout/hierarchy3"/>
    <dgm:cxn modelId="{045275C5-10F6-4CBD-A364-5E42D08DE70E}" type="presParOf" srcId="{F40E4738-610F-496F-93D6-834FD7527EE8}" destId="{52C3DDB2-31F1-4649-8D89-1EF02C40198B}" srcOrd="0" destOrd="0" presId="urn:microsoft.com/office/officeart/2005/8/layout/hierarchy3"/>
    <dgm:cxn modelId="{94AF33CD-A7C8-45CA-92DC-08EA923296ED}" type="presParOf" srcId="{52C3DDB2-31F1-4649-8D89-1EF02C40198B}" destId="{040CB5FF-3315-4F15-BCFF-18449D3F676F}" srcOrd="0" destOrd="0" presId="urn:microsoft.com/office/officeart/2005/8/layout/hierarchy3"/>
    <dgm:cxn modelId="{8257E8A5-AFBE-4DC9-841A-02CA80C99A78}" type="presParOf" srcId="{52C3DDB2-31F1-4649-8D89-1EF02C40198B}" destId="{DB5656D4-A8D8-4A5C-A49A-CBE7DB8A135E}" srcOrd="1" destOrd="0" presId="urn:microsoft.com/office/officeart/2005/8/layout/hierarchy3"/>
    <dgm:cxn modelId="{EAF16BE6-B221-486E-8B19-0F924AF217FE}" type="presParOf" srcId="{F40E4738-610F-496F-93D6-834FD7527EE8}" destId="{AF25441B-4C24-4392-ADE3-69D23E603E80}" srcOrd="1" destOrd="0" presId="urn:microsoft.com/office/officeart/2005/8/layout/hierarchy3"/>
    <dgm:cxn modelId="{1F5FB76D-3D77-42B9-B4D6-42E33B4C9D3D}" type="presParOf" srcId="{8AF76C72-A9D3-464D-9788-C5D1BDA515B5}" destId="{C54CB8A2-DA27-4B79-BB0A-53D6D6AB5783}" srcOrd="1" destOrd="0" presId="urn:microsoft.com/office/officeart/2005/8/layout/hierarchy3"/>
    <dgm:cxn modelId="{E772A2C6-4085-420E-91FE-B78C0F730FB3}" type="presParOf" srcId="{C54CB8A2-DA27-4B79-BB0A-53D6D6AB5783}" destId="{A14DF5C9-5403-4D4A-95BB-1CE8926FBFC1}" srcOrd="0" destOrd="0" presId="urn:microsoft.com/office/officeart/2005/8/layout/hierarchy3"/>
    <dgm:cxn modelId="{F57C31D9-F38F-405F-AB11-2CCA08F9572A}" type="presParOf" srcId="{A14DF5C9-5403-4D4A-95BB-1CE8926FBFC1}" destId="{2165E6F4-D26F-4B7D-9759-395019E2984F}" srcOrd="0" destOrd="0" presId="urn:microsoft.com/office/officeart/2005/8/layout/hierarchy3"/>
    <dgm:cxn modelId="{CD359FF0-5625-497E-BD10-456D76AED8BB}" type="presParOf" srcId="{A14DF5C9-5403-4D4A-95BB-1CE8926FBFC1}" destId="{4A86A261-B012-47BD-BC31-94797CDBE10D}" srcOrd="1" destOrd="0" presId="urn:microsoft.com/office/officeart/2005/8/layout/hierarchy3"/>
    <dgm:cxn modelId="{C248DF0F-D4D3-4F92-9CB4-44001886AC96}" type="presParOf" srcId="{C54CB8A2-DA27-4B79-BB0A-53D6D6AB5783}" destId="{9A20B141-945F-4207-A03E-85DAC6D5A3DD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06A4809-D43D-407D-AD43-7E711BC25579}" type="doc">
      <dgm:prSet loTypeId="urn:microsoft.com/office/officeart/2005/8/layout/list1" loCatId="list" qsTypeId="urn:microsoft.com/office/officeart/2005/8/quickstyle/simple2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A66A3561-A155-4521-BC69-18CED94027B4}">
      <dgm:prSet/>
      <dgm:spPr/>
      <dgm:t>
        <a:bodyPr/>
        <a:lstStyle/>
        <a:p>
          <a:r>
            <a:rPr lang="en-US" dirty="0"/>
            <a:t>Manager’s obligations</a:t>
          </a:r>
        </a:p>
      </dgm:t>
    </dgm:pt>
    <dgm:pt modelId="{E78ED335-A282-4390-9AED-2F28568D8477}" type="parTrans" cxnId="{3A1876CF-A8CD-41D2-BE10-43B787B445AC}">
      <dgm:prSet/>
      <dgm:spPr/>
      <dgm:t>
        <a:bodyPr/>
        <a:lstStyle/>
        <a:p>
          <a:endParaRPr lang="en-US"/>
        </a:p>
      </dgm:t>
    </dgm:pt>
    <dgm:pt modelId="{646F350F-BF3F-4F77-9FEA-900BFC561FE2}" type="sibTrans" cxnId="{3A1876CF-A8CD-41D2-BE10-43B787B445AC}">
      <dgm:prSet/>
      <dgm:spPr/>
      <dgm:t>
        <a:bodyPr/>
        <a:lstStyle/>
        <a:p>
          <a:endParaRPr lang="en-US"/>
        </a:p>
      </dgm:t>
    </dgm:pt>
    <dgm:pt modelId="{4692AF2A-3BD7-4A6E-A9F9-7C13CF45E6F6}">
      <dgm:prSet/>
      <dgm:spPr/>
      <dgm:t>
        <a:bodyPr/>
        <a:lstStyle/>
        <a:p>
          <a:r>
            <a:rPr lang="en-US" dirty="0"/>
            <a:t>Specify problems</a:t>
          </a:r>
        </a:p>
      </dgm:t>
    </dgm:pt>
    <dgm:pt modelId="{85E186A4-19CF-4816-A9C2-FC126AC0F87F}" type="parTrans" cxnId="{991D6D1A-75EF-4DD8-A212-B15ECFC22FC6}">
      <dgm:prSet/>
      <dgm:spPr/>
      <dgm:t>
        <a:bodyPr/>
        <a:lstStyle/>
        <a:p>
          <a:endParaRPr lang="en-US"/>
        </a:p>
      </dgm:t>
    </dgm:pt>
    <dgm:pt modelId="{E6D56FEA-2A23-45BD-B9A5-9FFB0B3E2DA2}" type="sibTrans" cxnId="{991D6D1A-75EF-4DD8-A212-B15ECFC22FC6}">
      <dgm:prSet/>
      <dgm:spPr/>
      <dgm:t>
        <a:bodyPr/>
        <a:lstStyle/>
        <a:p>
          <a:endParaRPr lang="en-US"/>
        </a:p>
      </dgm:t>
    </dgm:pt>
    <dgm:pt modelId="{078CA795-9301-4DD3-8EC9-660361B361F4}">
      <dgm:prSet/>
      <dgm:spPr/>
      <dgm:t>
        <a:bodyPr/>
        <a:lstStyle/>
        <a:p>
          <a:r>
            <a:rPr lang="en-US"/>
            <a:t>Provide adequate background information</a:t>
          </a:r>
        </a:p>
      </dgm:t>
    </dgm:pt>
    <dgm:pt modelId="{ACAF17B9-DAFD-434A-98A4-006EC14F188B}" type="parTrans" cxnId="{87A7E26A-172F-4960-ACCE-81366D381C85}">
      <dgm:prSet/>
      <dgm:spPr/>
      <dgm:t>
        <a:bodyPr/>
        <a:lstStyle/>
        <a:p>
          <a:endParaRPr lang="en-US"/>
        </a:p>
      </dgm:t>
    </dgm:pt>
    <dgm:pt modelId="{C0A28AE4-55CC-401C-AC92-1F89F3B82360}" type="sibTrans" cxnId="{87A7E26A-172F-4960-ACCE-81366D381C85}">
      <dgm:prSet/>
      <dgm:spPr/>
      <dgm:t>
        <a:bodyPr/>
        <a:lstStyle/>
        <a:p>
          <a:endParaRPr lang="en-US"/>
        </a:p>
      </dgm:t>
    </dgm:pt>
    <dgm:pt modelId="{62C1C42F-1234-4B6F-8DE7-E166DD71DA5B}">
      <dgm:prSet/>
      <dgm:spPr/>
      <dgm:t>
        <a:bodyPr/>
        <a:lstStyle/>
        <a:p>
          <a:r>
            <a:rPr lang="en-US" dirty="0"/>
            <a:t>Access to company information gatekeepers</a:t>
          </a:r>
        </a:p>
      </dgm:t>
    </dgm:pt>
    <dgm:pt modelId="{9506E017-B74A-40CB-900B-6F09643C127B}" type="parTrans" cxnId="{C2DDD35E-977A-49B8-8032-404F2D6BCD73}">
      <dgm:prSet/>
      <dgm:spPr/>
      <dgm:t>
        <a:bodyPr/>
        <a:lstStyle/>
        <a:p>
          <a:endParaRPr lang="en-US"/>
        </a:p>
      </dgm:t>
    </dgm:pt>
    <dgm:pt modelId="{3622E4EA-A09C-415F-AB32-24718611F470}" type="sibTrans" cxnId="{C2DDD35E-977A-49B8-8032-404F2D6BCD73}">
      <dgm:prSet/>
      <dgm:spPr/>
      <dgm:t>
        <a:bodyPr/>
        <a:lstStyle/>
        <a:p>
          <a:endParaRPr lang="en-US"/>
        </a:p>
      </dgm:t>
    </dgm:pt>
    <dgm:pt modelId="{CBED726C-776F-4D5F-9B2C-A567A60EEFF3}">
      <dgm:prSet/>
      <dgm:spPr/>
      <dgm:t>
        <a:bodyPr/>
        <a:lstStyle/>
        <a:p>
          <a:r>
            <a:rPr lang="en-US" dirty="0"/>
            <a:t>Researcher’s obligations</a:t>
          </a:r>
        </a:p>
      </dgm:t>
    </dgm:pt>
    <dgm:pt modelId="{048B6901-8D59-4FDD-BB9E-9E3046D3304C}" type="parTrans" cxnId="{C29EA154-2C48-437C-9121-95C5DAFC44C8}">
      <dgm:prSet/>
      <dgm:spPr/>
      <dgm:t>
        <a:bodyPr/>
        <a:lstStyle/>
        <a:p>
          <a:endParaRPr lang="en-US"/>
        </a:p>
      </dgm:t>
    </dgm:pt>
    <dgm:pt modelId="{6C1AF742-B7D4-427C-825C-F8EA4B2DCD24}" type="sibTrans" cxnId="{C29EA154-2C48-437C-9121-95C5DAFC44C8}">
      <dgm:prSet/>
      <dgm:spPr/>
      <dgm:t>
        <a:bodyPr/>
        <a:lstStyle/>
        <a:p>
          <a:endParaRPr lang="en-US"/>
        </a:p>
      </dgm:t>
    </dgm:pt>
    <dgm:pt modelId="{EB0C0199-CBE0-447C-B02B-2C2770617F25}">
      <dgm:prSet/>
      <dgm:spPr/>
      <dgm:t>
        <a:bodyPr/>
        <a:lstStyle/>
        <a:p>
          <a:r>
            <a:rPr lang="en-US" dirty="0"/>
            <a:t>Develop a creative research design</a:t>
          </a:r>
        </a:p>
      </dgm:t>
    </dgm:pt>
    <dgm:pt modelId="{000E2F2E-F621-49BD-AE19-D4292FFBCC1C}" type="parTrans" cxnId="{32E13C46-5D72-4AB9-B677-A920233C7EEE}">
      <dgm:prSet/>
      <dgm:spPr/>
      <dgm:t>
        <a:bodyPr/>
        <a:lstStyle/>
        <a:p>
          <a:endParaRPr lang="en-US"/>
        </a:p>
      </dgm:t>
    </dgm:pt>
    <dgm:pt modelId="{57EF5FF7-1057-4FE2-8DC7-A4DA0DBEF8B1}" type="sibTrans" cxnId="{32E13C46-5D72-4AB9-B677-A920233C7EEE}">
      <dgm:prSet/>
      <dgm:spPr/>
      <dgm:t>
        <a:bodyPr/>
        <a:lstStyle/>
        <a:p>
          <a:endParaRPr lang="en-US"/>
        </a:p>
      </dgm:t>
    </dgm:pt>
    <dgm:pt modelId="{AF87BCAF-4CBD-4A99-A86E-2F1F56E02277}">
      <dgm:prSet/>
      <dgm:spPr/>
      <dgm:t>
        <a:bodyPr/>
        <a:lstStyle/>
        <a:p>
          <a:r>
            <a:rPr lang="en-US" dirty="0"/>
            <a:t>Provide answers to important business questions/problems</a:t>
          </a:r>
        </a:p>
      </dgm:t>
    </dgm:pt>
    <dgm:pt modelId="{4BD10DBC-685D-4CEB-B802-5E586E138A4B}" type="parTrans" cxnId="{B9ED568C-8D00-4A03-8354-342371B6A0AE}">
      <dgm:prSet/>
      <dgm:spPr/>
      <dgm:t>
        <a:bodyPr/>
        <a:lstStyle/>
        <a:p>
          <a:endParaRPr lang="en-US"/>
        </a:p>
      </dgm:t>
    </dgm:pt>
    <dgm:pt modelId="{B71692D2-7808-4082-9A10-6CE3B93EEB1E}" type="sibTrans" cxnId="{B9ED568C-8D00-4A03-8354-342371B6A0AE}">
      <dgm:prSet/>
      <dgm:spPr/>
      <dgm:t>
        <a:bodyPr/>
        <a:lstStyle/>
        <a:p>
          <a:endParaRPr lang="en-US"/>
        </a:p>
      </dgm:t>
    </dgm:pt>
    <dgm:pt modelId="{B6877A22-2577-4427-BFB6-BBAE45C893A7}" type="pres">
      <dgm:prSet presAssocID="{F06A4809-D43D-407D-AD43-7E711BC25579}" presName="linear" presStyleCnt="0">
        <dgm:presLayoutVars>
          <dgm:dir/>
          <dgm:animLvl val="lvl"/>
          <dgm:resizeHandles val="exact"/>
        </dgm:presLayoutVars>
      </dgm:prSet>
      <dgm:spPr/>
    </dgm:pt>
    <dgm:pt modelId="{4192E9DC-00D3-4637-9C55-6F6C820DDE52}" type="pres">
      <dgm:prSet presAssocID="{A66A3561-A155-4521-BC69-18CED94027B4}" presName="parentLin" presStyleCnt="0"/>
      <dgm:spPr/>
    </dgm:pt>
    <dgm:pt modelId="{880C1DC1-C273-4E5B-A144-8631CD9B3391}" type="pres">
      <dgm:prSet presAssocID="{A66A3561-A155-4521-BC69-18CED94027B4}" presName="parentLeftMargin" presStyleLbl="node1" presStyleIdx="0" presStyleCnt="2"/>
      <dgm:spPr/>
    </dgm:pt>
    <dgm:pt modelId="{6357D796-DC94-43E0-8FA4-ADF3D4271802}" type="pres">
      <dgm:prSet presAssocID="{A66A3561-A155-4521-BC69-18CED94027B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F596762-F6F9-4450-BFB1-E2A343F25707}" type="pres">
      <dgm:prSet presAssocID="{A66A3561-A155-4521-BC69-18CED94027B4}" presName="negativeSpace" presStyleCnt="0"/>
      <dgm:spPr/>
    </dgm:pt>
    <dgm:pt modelId="{BF62E84C-C4D9-4301-BE0F-DD19DA60C930}" type="pres">
      <dgm:prSet presAssocID="{A66A3561-A155-4521-BC69-18CED94027B4}" presName="childText" presStyleLbl="conFgAcc1" presStyleIdx="0" presStyleCnt="2">
        <dgm:presLayoutVars>
          <dgm:bulletEnabled val="1"/>
        </dgm:presLayoutVars>
      </dgm:prSet>
      <dgm:spPr/>
    </dgm:pt>
    <dgm:pt modelId="{D469D2B3-8068-40B9-BF2D-9D07CDD9D823}" type="pres">
      <dgm:prSet presAssocID="{646F350F-BF3F-4F77-9FEA-900BFC561FE2}" presName="spaceBetweenRectangles" presStyleCnt="0"/>
      <dgm:spPr/>
    </dgm:pt>
    <dgm:pt modelId="{D60E8535-EF4D-4AC5-B233-E971BAF2E35C}" type="pres">
      <dgm:prSet presAssocID="{CBED726C-776F-4D5F-9B2C-A567A60EEFF3}" presName="parentLin" presStyleCnt="0"/>
      <dgm:spPr/>
    </dgm:pt>
    <dgm:pt modelId="{2D294186-8093-4866-A295-63C969E012C8}" type="pres">
      <dgm:prSet presAssocID="{CBED726C-776F-4D5F-9B2C-A567A60EEFF3}" presName="parentLeftMargin" presStyleLbl="node1" presStyleIdx="0" presStyleCnt="2"/>
      <dgm:spPr/>
    </dgm:pt>
    <dgm:pt modelId="{4312BB7F-FADF-4BD6-9B35-3BD4108C7EEF}" type="pres">
      <dgm:prSet presAssocID="{CBED726C-776F-4D5F-9B2C-A567A60EEFF3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6CF1BBB2-547F-4A75-B08A-0EE88ED19340}" type="pres">
      <dgm:prSet presAssocID="{CBED726C-776F-4D5F-9B2C-A567A60EEFF3}" presName="negativeSpace" presStyleCnt="0"/>
      <dgm:spPr/>
    </dgm:pt>
    <dgm:pt modelId="{B0AA1D87-849F-4AC6-94F3-24FB1C097F3E}" type="pres">
      <dgm:prSet presAssocID="{CBED726C-776F-4D5F-9B2C-A567A60EEFF3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13437415-DCD3-40D4-B8CD-7425AE2E3C52}" type="presOf" srcId="{AF87BCAF-4CBD-4A99-A86E-2F1F56E02277}" destId="{B0AA1D87-849F-4AC6-94F3-24FB1C097F3E}" srcOrd="0" destOrd="1" presId="urn:microsoft.com/office/officeart/2005/8/layout/list1"/>
    <dgm:cxn modelId="{991D6D1A-75EF-4DD8-A212-B15ECFC22FC6}" srcId="{A66A3561-A155-4521-BC69-18CED94027B4}" destId="{4692AF2A-3BD7-4A6E-A9F9-7C13CF45E6F6}" srcOrd="0" destOrd="0" parTransId="{85E186A4-19CF-4816-A9C2-FC126AC0F87F}" sibTransId="{E6D56FEA-2A23-45BD-B9A5-9FFB0B3E2DA2}"/>
    <dgm:cxn modelId="{C2DDD35E-977A-49B8-8032-404F2D6BCD73}" srcId="{A66A3561-A155-4521-BC69-18CED94027B4}" destId="{62C1C42F-1234-4B6F-8DE7-E166DD71DA5B}" srcOrd="2" destOrd="0" parTransId="{9506E017-B74A-40CB-900B-6F09643C127B}" sibTransId="{3622E4EA-A09C-415F-AB32-24718611F470}"/>
    <dgm:cxn modelId="{A51C2D66-CC6C-4757-A857-EDD17F6C0783}" type="presOf" srcId="{F06A4809-D43D-407D-AD43-7E711BC25579}" destId="{B6877A22-2577-4427-BFB6-BBAE45C893A7}" srcOrd="0" destOrd="0" presId="urn:microsoft.com/office/officeart/2005/8/layout/list1"/>
    <dgm:cxn modelId="{32E13C46-5D72-4AB9-B677-A920233C7EEE}" srcId="{CBED726C-776F-4D5F-9B2C-A567A60EEFF3}" destId="{EB0C0199-CBE0-447C-B02B-2C2770617F25}" srcOrd="0" destOrd="0" parTransId="{000E2F2E-F621-49BD-AE19-D4292FFBCC1C}" sibTransId="{57EF5FF7-1057-4FE2-8DC7-A4DA0DBEF8B1}"/>
    <dgm:cxn modelId="{87A7E26A-172F-4960-ACCE-81366D381C85}" srcId="{A66A3561-A155-4521-BC69-18CED94027B4}" destId="{078CA795-9301-4DD3-8EC9-660361B361F4}" srcOrd="1" destOrd="0" parTransId="{ACAF17B9-DAFD-434A-98A4-006EC14F188B}" sibTransId="{C0A28AE4-55CC-401C-AC92-1F89F3B82360}"/>
    <dgm:cxn modelId="{CD9E336C-1239-4615-BE5B-731082E7E6AE}" type="presOf" srcId="{078CA795-9301-4DD3-8EC9-660361B361F4}" destId="{BF62E84C-C4D9-4301-BE0F-DD19DA60C930}" srcOrd="0" destOrd="1" presId="urn:microsoft.com/office/officeart/2005/8/layout/list1"/>
    <dgm:cxn modelId="{2D85CB70-E11D-46E2-8E18-8EACE3D71AC2}" type="presOf" srcId="{EB0C0199-CBE0-447C-B02B-2C2770617F25}" destId="{B0AA1D87-849F-4AC6-94F3-24FB1C097F3E}" srcOrd="0" destOrd="0" presId="urn:microsoft.com/office/officeart/2005/8/layout/list1"/>
    <dgm:cxn modelId="{C29EA154-2C48-437C-9121-95C5DAFC44C8}" srcId="{F06A4809-D43D-407D-AD43-7E711BC25579}" destId="{CBED726C-776F-4D5F-9B2C-A567A60EEFF3}" srcOrd="1" destOrd="0" parTransId="{048B6901-8D59-4FDD-BB9E-9E3046D3304C}" sibTransId="{6C1AF742-B7D4-427C-825C-F8EA4B2DCD24}"/>
    <dgm:cxn modelId="{B9ED568C-8D00-4A03-8354-342371B6A0AE}" srcId="{CBED726C-776F-4D5F-9B2C-A567A60EEFF3}" destId="{AF87BCAF-4CBD-4A99-A86E-2F1F56E02277}" srcOrd="1" destOrd="0" parTransId="{4BD10DBC-685D-4CEB-B802-5E586E138A4B}" sibTransId="{B71692D2-7808-4082-9A10-6CE3B93EEB1E}"/>
    <dgm:cxn modelId="{E2C2C697-B6A7-4EC2-9BCD-7AB9A1F158F1}" type="presOf" srcId="{CBED726C-776F-4D5F-9B2C-A567A60EEFF3}" destId="{2D294186-8093-4866-A295-63C969E012C8}" srcOrd="0" destOrd="0" presId="urn:microsoft.com/office/officeart/2005/8/layout/list1"/>
    <dgm:cxn modelId="{3A1876CF-A8CD-41D2-BE10-43B787B445AC}" srcId="{F06A4809-D43D-407D-AD43-7E711BC25579}" destId="{A66A3561-A155-4521-BC69-18CED94027B4}" srcOrd="0" destOrd="0" parTransId="{E78ED335-A282-4390-9AED-2F28568D8477}" sibTransId="{646F350F-BF3F-4F77-9FEA-900BFC561FE2}"/>
    <dgm:cxn modelId="{93B927DD-A651-4ECE-899F-A50EAFF596BE}" type="presOf" srcId="{4692AF2A-3BD7-4A6E-A9F9-7C13CF45E6F6}" destId="{BF62E84C-C4D9-4301-BE0F-DD19DA60C930}" srcOrd="0" destOrd="0" presId="urn:microsoft.com/office/officeart/2005/8/layout/list1"/>
    <dgm:cxn modelId="{2E2F8BDF-EECC-4200-B120-DED59FB23AF6}" type="presOf" srcId="{A66A3561-A155-4521-BC69-18CED94027B4}" destId="{6357D796-DC94-43E0-8FA4-ADF3D4271802}" srcOrd="1" destOrd="0" presId="urn:microsoft.com/office/officeart/2005/8/layout/list1"/>
    <dgm:cxn modelId="{BE227EF0-970C-483F-90AD-FB089711532C}" type="presOf" srcId="{CBED726C-776F-4D5F-9B2C-A567A60EEFF3}" destId="{4312BB7F-FADF-4BD6-9B35-3BD4108C7EEF}" srcOrd="1" destOrd="0" presId="urn:microsoft.com/office/officeart/2005/8/layout/list1"/>
    <dgm:cxn modelId="{7D44D1F4-D2D2-411D-B757-75287959A180}" type="presOf" srcId="{62C1C42F-1234-4B6F-8DE7-E166DD71DA5B}" destId="{BF62E84C-C4D9-4301-BE0F-DD19DA60C930}" srcOrd="0" destOrd="2" presId="urn:microsoft.com/office/officeart/2005/8/layout/list1"/>
    <dgm:cxn modelId="{A18B44F9-D4CE-497A-B02C-8AE4FDBCFEDA}" type="presOf" srcId="{A66A3561-A155-4521-BC69-18CED94027B4}" destId="{880C1DC1-C273-4E5B-A144-8631CD9B3391}" srcOrd="0" destOrd="0" presId="urn:microsoft.com/office/officeart/2005/8/layout/list1"/>
    <dgm:cxn modelId="{C7BD4233-7B5E-45DD-A4E2-80F7CDE5DE17}" type="presParOf" srcId="{B6877A22-2577-4427-BFB6-BBAE45C893A7}" destId="{4192E9DC-00D3-4637-9C55-6F6C820DDE52}" srcOrd="0" destOrd="0" presId="urn:microsoft.com/office/officeart/2005/8/layout/list1"/>
    <dgm:cxn modelId="{6F72DC2D-AD47-452C-8FBF-78F451328A5F}" type="presParOf" srcId="{4192E9DC-00D3-4637-9C55-6F6C820DDE52}" destId="{880C1DC1-C273-4E5B-A144-8631CD9B3391}" srcOrd="0" destOrd="0" presId="urn:microsoft.com/office/officeart/2005/8/layout/list1"/>
    <dgm:cxn modelId="{FCE86B32-B07F-427B-A7EE-12A6421C7380}" type="presParOf" srcId="{4192E9DC-00D3-4637-9C55-6F6C820DDE52}" destId="{6357D796-DC94-43E0-8FA4-ADF3D4271802}" srcOrd="1" destOrd="0" presId="urn:microsoft.com/office/officeart/2005/8/layout/list1"/>
    <dgm:cxn modelId="{10C3B94C-E401-4D73-AC86-2A7AD8C0723D}" type="presParOf" srcId="{B6877A22-2577-4427-BFB6-BBAE45C893A7}" destId="{4F596762-F6F9-4450-BFB1-E2A343F25707}" srcOrd="1" destOrd="0" presId="urn:microsoft.com/office/officeart/2005/8/layout/list1"/>
    <dgm:cxn modelId="{EC536A22-0A80-4227-9B3E-F262F8625AA4}" type="presParOf" srcId="{B6877A22-2577-4427-BFB6-BBAE45C893A7}" destId="{BF62E84C-C4D9-4301-BE0F-DD19DA60C930}" srcOrd="2" destOrd="0" presId="urn:microsoft.com/office/officeart/2005/8/layout/list1"/>
    <dgm:cxn modelId="{270B8F07-5CC4-4383-9226-F6FECCE05BD3}" type="presParOf" srcId="{B6877A22-2577-4427-BFB6-BBAE45C893A7}" destId="{D469D2B3-8068-40B9-BF2D-9D07CDD9D823}" srcOrd="3" destOrd="0" presId="urn:microsoft.com/office/officeart/2005/8/layout/list1"/>
    <dgm:cxn modelId="{198DBC3F-18AA-4278-917D-C002FE0E4233}" type="presParOf" srcId="{B6877A22-2577-4427-BFB6-BBAE45C893A7}" destId="{D60E8535-EF4D-4AC5-B233-E971BAF2E35C}" srcOrd="4" destOrd="0" presId="urn:microsoft.com/office/officeart/2005/8/layout/list1"/>
    <dgm:cxn modelId="{A2AF5D56-2EC2-4B08-8F22-50D9F2F12ACF}" type="presParOf" srcId="{D60E8535-EF4D-4AC5-B233-E971BAF2E35C}" destId="{2D294186-8093-4866-A295-63C969E012C8}" srcOrd="0" destOrd="0" presId="urn:microsoft.com/office/officeart/2005/8/layout/list1"/>
    <dgm:cxn modelId="{A419E266-2173-4672-90EA-961E98C2D7D7}" type="presParOf" srcId="{D60E8535-EF4D-4AC5-B233-E971BAF2E35C}" destId="{4312BB7F-FADF-4BD6-9B35-3BD4108C7EEF}" srcOrd="1" destOrd="0" presId="urn:microsoft.com/office/officeart/2005/8/layout/list1"/>
    <dgm:cxn modelId="{053C4357-80F2-457D-99B2-609957252613}" type="presParOf" srcId="{B6877A22-2577-4427-BFB6-BBAE45C893A7}" destId="{6CF1BBB2-547F-4A75-B08A-0EE88ED19340}" srcOrd="5" destOrd="0" presId="urn:microsoft.com/office/officeart/2005/8/layout/list1"/>
    <dgm:cxn modelId="{98A23B32-2465-4A72-AA84-6DA82DFD22E0}" type="presParOf" srcId="{B6877A22-2577-4427-BFB6-BBAE45C893A7}" destId="{B0AA1D87-849F-4AC6-94F3-24FB1C097F3E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6594B22-509F-4E36-B1E2-17BE8006A185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D831797-8EE7-4563-8098-CD4519D30DDA}">
      <dgm:prSet/>
      <dgm:spPr/>
      <dgm:t>
        <a:bodyPr/>
        <a:lstStyle/>
        <a:p>
          <a:r>
            <a:rPr lang="en-US"/>
            <a:t>Management’s limited exposure to research</a:t>
          </a:r>
        </a:p>
      </dgm:t>
    </dgm:pt>
    <dgm:pt modelId="{4B785926-3407-4F2E-B895-7437A626AABB}" type="parTrans" cxnId="{357F4E81-F450-4D57-ABDE-1F6FA3CE241A}">
      <dgm:prSet/>
      <dgm:spPr/>
      <dgm:t>
        <a:bodyPr/>
        <a:lstStyle/>
        <a:p>
          <a:endParaRPr lang="en-US"/>
        </a:p>
      </dgm:t>
    </dgm:pt>
    <dgm:pt modelId="{2593B8DE-FB66-441E-96C2-630F3F79108D}" type="sibTrans" cxnId="{357F4E81-F450-4D57-ABDE-1F6FA3CE241A}">
      <dgm:prSet/>
      <dgm:spPr/>
      <dgm:t>
        <a:bodyPr/>
        <a:lstStyle/>
        <a:p>
          <a:endParaRPr lang="en-US"/>
        </a:p>
      </dgm:t>
    </dgm:pt>
    <dgm:pt modelId="{A1E1C6F5-4CAF-48AE-99D9-FBC376C39579}">
      <dgm:prSet/>
      <dgm:spPr/>
      <dgm:t>
        <a:bodyPr/>
        <a:lstStyle/>
        <a:p>
          <a:r>
            <a:rPr lang="en-US"/>
            <a:t>Manager sees researcher as threat to personal status</a:t>
          </a:r>
        </a:p>
      </dgm:t>
    </dgm:pt>
    <dgm:pt modelId="{8C7EA647-7EBE-4369-814E-DB895B10CF47}" type="parTrans" cxnId="{764EB678-E917-43C0-AAE8-30AA29896891}">
      <dgm:prSet/>
      <dgm:spPr/>
      <dgm:t>
        <a:bodyPr/>
        <a:lstStyle/>
        <a:p>
          <a:endParaRPr lang="en-US"/>
        </a:p>
      </dgm:t>
    </dgm:pt>
    <dgm:pt modelId="{4775FAA4-6944-4AB7-889B-BF8BC9415022}" type="sibTrans" cxnId="{764EB678-E917-43C0-AAE8-30AA29896891}">
      <dgm:prSet/>
      <dgm:spPr/>
      <dgm:t>
        <a:bodyPr/>
        <a:lstStyle/>
        <a:p>
          <a:endParaRPr lang="en-US"/>
        </a:p>
      </dgm:t>
    </dgm:pt>
    <dgm:pt modelId="{4100A86F-3410-4FF5-BAA1-C8A7304482FE}">
      <dgm:prSet/>
      <dgm:spPr/>
      <dgm:t>
        <a:bodyPr/>
        <a:lstStyle/>
        <a:p>
          <a:r>
            <a:rPr lang="en-US"/>
            <a:t>Researcher has to consider corporate culture and political situations</a:t>
          </a:r>
        </a:p>
      </dgm:t>
    </dgm:pt>
    <dgm:pt modelId="{F49B87E2-A906-42BF-ADDE-25EE4B1C6354}" type="parTrans" cxnId="{D46FBE2E-A09A-44C2-9EE9-2EF9CDD503AD}">
      <dgm:prSet/>
      <dgm:spPr/>
      <dgm:t>
        <a:bodyPr/>
        <a:lstStyle/>
        <a:p>
          <a:endParaRPr lang="en-US"/>
        </a:p>
      </dgm:t>
    </dgm:pt>
    <dgm:pt modelId="{70ADB7F3-8E66-460C-B835-B7AF9F96532D}" type="sibTrans" cxnId="{D46FBE2E-A09A-44C2-9EE9-2EF9CDD503AD}">
      <dgm:prSet/>
      <dgm:spPr/>
      <dgm:t>
        <a:bodyPr/>
        <a:lstStyle/>
        <a:p>
          <a:endParaRPr lang="en-US"/>
        </a:p>
      </dgm:t>
    </dgm:pt>
    <dgm:pt modelId="{143CC35F-9496-4D87-A36F-DE59CC269846}">
      <dgm:prSet/>
      <dgm:spPr/>
      <dgm:t>
        <a:bodyPr/>
        <a:lstStyle/>
        <a:p>
          <a:r>
            <a:rPr lang="en-US"/>
            <a:t>Researcher’s isolation from managers</a:t>
          </a:r>
        </a:p>
      </dgm:t>
    </dgm:pt>
    <dgm:pt modelId="{0918CCD4-C3C6-414F-A755-1361CA615642}" type="parTrans" cxnId="{C8381814-21A5-4FC1-9401-280DF8893B57}">
      <dgm:prSet/>
      <dgm:spPr/>
      <dgm:t>
        <a:bodyPr/>
        <a:lstStyle/>
        <a:p>
          <a:endParaRPr lang="en-US"/>
        </a:p>
      </dgm:t>
    </dgm:pt>
    <dgm:pt modelId="{88A6A6DE-3F7D-4CDD-95FC-D1474C6A6469}" type="sibTrans" cxnId="{C8381814-21A5-4FC1-9401-280DF8893B57}">
      <dgm:prSet/>
      <dgm:spPr/>
      <dgm:t>
        <a:bodyPr/>
        <a:lstStyle/>
        <a:p>
          <a:endParaRPr lang="en-US"/>
        </a:p>
      </dgm:t>
    </dgm:pt>
    <dgm:pt modelId="{7BA2D0FE-B592-41D4-BEB6-B9F36DEBB0E0}" type="pres">
      <dgm:prSet presAssocID="{E6594B22-509F-4E36-B1E2-17BE8006A185}" presName="matrix" presStyleCnt="0">
        <dgm:presLayoutVars>
          <dgm:chMax val="1"/>
          <dgm:dir/>
          <dgm:resizeHandles val="exact"/>
        </dgm:presLayoutVars>
      </dgm:prSet>
      <dgm:spPr/>
    </dgm:pt>
    <dgm:pt modelId="{AB5D0383-0ADF-4775-B036-63EC814FC41C}" type="pres">
      <dgm:prSet presAssocID="{E6594B22-509F-4E36-B1E2-17BE8006A185}" presName="diamond" presStyleLbl="bgShp" presStyleIdx="0" presStyleCnt="1"/>
      <dgm:spPr/>
    </dgm:pt>
    <dgm:pt modelId="{65E190FE-C92F-4E50-A825-6DD4C2CDCA38}" type="pres">
      <dgm:prSet presAssocID="{E6594B22-509F-4E36-B1E2-17BE8006A185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10697F7-59C1-46C3-93E8-3A6A5D777811}" type="pres">
      <dgm:prSet presAssocID="{E6594B22-509F-4E36-B1E2-17BE8006A185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7510DC7-E7F5-4CA0-AAAE-49539F944DD2}" type="pres">
      <dgm:prSet presAssocID="{E6594B22-509F-4E36-B1E2-17BE8006A185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1092623-2C19-499D-8E67-C354347C31F3}" type="pres">
      <dgm:prSet presAssocID="{E6594B22-509F-4E36-B1E2-17BE8006A185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C8381814-21A5-4FC1-9401-280DF8893B57}" srcId="{E6594B22-509F-4E36-B1E2-17BE8006A185}" destId="{143CC35F-9496-4D87-A36F-DE59CC269846}" srcOrd="3" destOrd="0" parTransId="{0918CCD4-C3C6-414F-A755-1361CA615642}" sibTransId="{88A6A6DE-3F7D-4CDD-95FC-D1474C6A6469}"/>
    <dgm:cxn modelId="{D46FBE2E-A09A-44C2-9EE9-2EF9CDD503AD}" srcId="{E6594B22-509F-4E36-B1E2-17BE8006A185}" destId="{4100A86F-3410-4FF5-BAA1-C8A7304482FE}" srcOrd="2" destOrd="0" parTransId="{F49B87E2-A906-42BF-ADDE-25EE4B1C6354}" sibTransId="{70ADB7F3-8E66-460C-B835-B7AF9F96532D}"/>
    <dgm:cxn modelId="{54592E3F-ED04-4BFF-A1CA-DC257169852A}" type="presOf" srcId="{A1E1C6F5-4CAF-48AE-99D9-FBC376C39579}" destId="{210697F7-59C1-46C3-93E8-3A6A5D777811}" srcOrd="0" destOrd="0" presId="urn:microsoft.com/office/officeart/2005/8/layout/matrix3"/>
    <dgm:cxn modelId="{6D891D66-50C3-4755-802C-AF0759DC9469}" type="presOf" srcId="{143CC35F-9496-4D87-A36F-DE59CC269846}" destId="{81092623-2C19-499D-8E67-C354347C31F3}" srcOrd="0" destOrd="0" presId="urn:microsoft.com/office/officeart/2005/8/layout/matrix3"/>
    <dgm:cxn modelId="{644F2E4D-ECD9-4AB0-B76A-37D34057FB94}" type="presOf" srcId="{E6594B22-509F-4E36-B1E2-17BE8006A185}" destId="{7BA2D0FE-B592-41D4-BEB6-B9F36DEBB0E0}" srcOrd="0" destOrd="0" presId="urn:microsoft.com/office/officeart/2005/8/layout/matrix3"/>
    <dgm:cxn modelId="{764EB678-E917-43C0-AAE8-30AA29896891}" srcId="{E6594B22-509F-4E36-B1E2-17BE8006A185}" destId="{A1E1C6F5-4CAF-48AE-99D9-FBC376C39579}" srcOrd="1" destOrd="0" parTransId="{8C7EA647-7EBE-4369-814E-DB895B10CF47}" sibTransId="{4775FAA4-6944-4AB7-889B-BF8BC9415022}"/>
    <dgm:cxn modelId="{357F4E81-F450-4D57-ABDE-1F6FA3CE241A}" srcId="{E6594B22-509F-4E36-B1E2-17BE8006A185}" destId="{ED831797-8EE7-4563-8098-CD4519D30DDA}" srcOrd="0" destOrd="0" parTransId="{4B785926-3407-4F2E-B895-7437A626AABB}" sibTransId="{2593B8DE-FB66-441E-96C2-630F3F79108D}"/>
    <dgm:cxn modelId="{A4E4EA8C-3A8B-4C85-AC03-262299BD3387}" type="presOf" srcId="{ED831797-8EE7-4563-8098-CD4519D30DDA}" destId="{65E190FE-C92F-4E50-A825-6DD4C2CDCA38}" srcOrd="0" destOrd="0" presId="urn:microsoft.com/office/officeart/2005/8/layout/matrix3"/>
    <dgm:cxn modelId="{966D6D9B-4B58-4791-A6E8-893790C18115}" type="presOf" srcId="{4100A86F-3410-4FF5-BAA1-C8A7304482FE}" destId="{47510DC7-E7F5-4CA0-AAAE-49539F944DD2}" srcOrd="0" destOrd="0" presId="urn:microsoft.com/office/officeart/2005/8/layout/matrix3"/>
    <dgm:cxn modelId="{27041D4E-FEF9-43E0-83B3-327A252840CE}" type="presParOf" srcId="{7BA2D0FE-B592-41D4-BEB6-B9F36DEBB0E0}" destId="{AB5D0383-0ADF-4775-B036-63EC814FC41C}" srcOrd="0" destOrd="0" presId="urn:microsoft.com/office/officeart/2005/8/layout/matrix3"/>
    <dgm:cxn modelId="{DA1DD810-B69F-426B-9483-1BBBE06F49E0}" type="presParOf" srcId="{7BA2D0FE-B592-41D4-BEB6-B9F36DEBB0E0}" destId="{65E190FE-C92F-4E50-A825-6DD4C2CDCA38}" srcOrd="1" destOrd="0" presId="urn:microsoft.com/office/officeart/2005/8/layout/matrix3"/>
    <dgm:cxn modelId="{DEE4FB62-3BF3-4A2E-A4E8-4BAE0950161D}" type="presParOf" srcId="{7BA2D0FE-B592-41D4-BEB6-B9F36DEBB0E0}" destId="{210697F7-59C1-46C3-93E8-3A6A5D777811}" srcOrd="2" destOrd="0" presId="urn:microsoft.com/office/officeart/2005/8/layout/matrix3"/>
    <dgm:cxn modelId="{2EA678FC-120C-4639-9AC8-5073623F2352}" type="presParOf" srcId="{7BA2D0FE-B592-41D4-BEB6-B9F36DEBB0E0}" destId="{47510DC7-E7F5-4CA0-AAAE-49539F944DD2}" srcOrd="3" destOrd="0" presId="urn:microsoft.com/office/officeart/2005/8/layout/matrix3"/>
    <dgm:cxn modelId="{2B5100DF-4C98-46AD-9F87-0A2ACA877F92}" type="presParOf" srcId="{7BA2D0FE-B592-41D4-BEB6-B9F36DEBB0E0}" destId="{81092623-2C19-499D-8E67-C354347C31F3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820938-A4F8-4761-95F6-F988F15EFF5A}">
      <dsp:nvSpPr>
        <dsp:cNvPr id="0" name=""/>
        <dsp:cNvSpPr/>
      </dsp:nvSpPr>
      <dsp:spPr>
        <a:xfrm>
          <a:off x="1743553" y="38918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4A6CDA-B03F-4081-9812-1A63C8A5A8A4}">
      <dsp:nvSpPr>
        <dsp:cNvPr id="0" name=""/>
        <dsp:cNvSpPr/>
      </dsp:nvSpPr>
      <dsp:spPr>
        <a:xfrm>
          <a:off x="555553" y="2496727"/>
          <a:ext cx="4320000" cy="96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Global and domestic competition is more vigorous  </a:t>
          </a:r>
        </a:p>
      </dsp:txBody>
      <dsp:txXfrm>
        <a:off x="555553" y="2496727"/>
        <a:ext cx="4320000" cy="967500"/>
      </dsp:txXfrm>
    </dsp:sp>
    <dsp:sp modelId="{60076C8B-2870-42C4-8293-CB866D83F042}">
      <dsp:nvSpPr>
        <dsp:cNvPr id="0" name=""/>
        <dsp:cNvSpPr/>
      </dsp:nvSpPr>
      <dsp:spPr>
        <a:xfrm>
          <a:off x="7303091" y="38918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58BD64-034F-4BFF-9C5E-C4DA0CC6ECBB}">
      <dsp:nvSpPr>
        <dsp:cNvPr id="0" name=""/>
        <dsp:cNvSpPr/>
      </dsp:nvSpPr>
      <dsp:spPr>
        <a:xfrm>
          <a:off x="5631553" y="2496727"/>
          <a:ext cx="5287075" cy="96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Organizations are increasingly practicing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i="1" kern="1200" dirty="0"/>
            <a:t>data mining,</a:t>
          </a:r>
          <a:r>
            <a:rPr lang="en-US" sz="2000" kern="1200" dirty="0"/>
            <a:t> </a:t>
          </a:r>
          <a:r>
            <a:rPr lang="en-US" sz="2000" i="1" kern="1200" dirty="0"/>
            <a:t>data warehousing, big data analysis, AI and machine learning</a:t>
          </a:r>
          <a:endParaRPr lang="en-US" sz="2000" kern="1200" dirty="0"/>
        </a:p>
      </dsp:txBody>
      <dsp:txXfrm>
        <a:off x="5631553" y="2496727"/>
        <a:ext cx="5287075" cy="9675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0CB5FF-3315-4F15-BCFF-18449D3F676F}">
      <dsp:nvSpPr>
        <dsp:cNvPr id="0" name=""/>
        <dsp:cNvSpPr/>
      </dsp:nvSpPr>
      <dsp:spPr>
        <a:xfrm>
          <a:off x="1288" y="781600"/>
          <a:ext cx="4690705" cy="234535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585" tIns="72390" rIns="108585" bIns="72390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kern="1200"/>
            <a:t>Applied Research</a:t>
          </a:r>
        </a:p>
      </dsp:txBody>
      <dsp:txXfrm>
        <a:off x="69981" y="850293"/>
        <a:ext cx="4553319" cy="2207966"/>
      </dsp:txXfrm>
    </dsp:sp>
    <dsp:sp modelId="{2165E6F4-D26F-4B7D-9759-395019E2984F}">
      <dsp:nvSpPr>
        <dsp:cNvPr id="0" name=""/>
        <dsp:cNvSpPr/>
      </dsp:nvSpPr>
      <dsp:spPr>
        <a:xfrm>
          <a:off x="5763070" y="781600"/>
          <a:ext cx="4690705" cy="234535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585" tIns="72390" rIns="108585" bIns="72390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kern="1200" dirty="0"/>
            <a:t>Pure Research (Basic Research)</a:t>
          </a:r>
        </a:p>
      </dsp:txBody>
      <dsp:txXfrm>
        <a:off x="5831763" y="850293"/>
        <a:ext cx="4553319" cy="22079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62E84C-C4D9-4301-BE0F-DD19DA60C930}">
      <dsp:nvSpPr>
        <dsp:cNvPr id="0" name=""/>
        <dsp:cNvSpPr/>
      </dsp:nvSpPr>
      <dsp:spPr>
        <a:xfrm>
          <a:off x="0" y="383562"/>
          <a:ext cx="6238686" cy="158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4191" tIns="437388" rIns="484191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Specify problems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Provide adequate background information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Access to company information gatekeepers</a:t>
          </a:r>
        </a:p>
      </dsp:txBody>
      <dsp:txXfrm>
        <a:off x="0" y="383562"/>
        <a:ext cx="6238686" cy="1587600"/>
      </dsp:txXfrm>
    </dsp:sp>
    <dsp:sp modelId="{6357D796-DC94-43E0-8FA4-ADF3D4271802}">
      <dsp:nvSpPr>
        <dsp:cNvPr id="0" name=""/>
        <dsp:cNvSpPr/>
      </dsp:nvSpPr>
      <dsp:spPr>
        <a:xfrm>
          <a:off x="311934" y="73602"/>
          <a:ext cx="4367080" cy="619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65065" tIns="0" rIns="165065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Manager’s obligations</a:t>
          </a:r>
        </a:p>
      </dsp:txBody>
      <dsp:txXfrm>
        <a:off x="342196" y="103864"/>
        <a:ext cx="4306556" cy="559396"/>
      </dsp:txXfrm>
    </dsp:sp>
    <dsp:sp modelId="{B0AA1D87-849F-4AC6-94F3-24FB1C097F3E}">
      <dsp:nvSpPr>
        <dsp:cNvPr id="0" name=""/>
        <dsp:cNvSpPr/>
      </dsp:nvSpPr>
      <dsp:spPr>
        <a:xfrm>
          <a:off x="0" y="2394522"/>
          <a:ext cx="6238686" cy="15545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4191" tIns="437388" rIns="484191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Develop a creative research design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Provide answers to important business questions/problems</a:t>
          </a:r>
        </a:p>
      </dsp:txBody>
      <dsp:txXfrm>
        <a:off x="0" y="2394522"/>
        <a:ext cx="6238686" cy="1554525"/>
      </dsp:txXfrm>
    </dsp:sp>
    <dsp:sp modelId="{4312BB7F-FADF-4BD6-9B35-3BD4108C7EEF}">
      <dsp:nvSpPr>
        <dsp:cNvPr id="0" name=""/>
        <dsp:cNvSpPr/>
      </dsp:nvSpPr>
      <dsp:spPr>
        <a:xfrm>
          <a:off x="311934" y="2084562"/>
          <a:ext cx="4367080" cy="619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65065" tIns="0" rIns="165065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Researcher’s obligations</a:t>
          </a:r>
        </a:p>
      </dsp:txBody>
      <dsp:txXfrm>
        <a:off x="342196" y="2114824"/>
        <a:ext cx="4306556" cy="5593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5D0383-0ADF-4775-B036-63EC814FC41C}">
      <dsp:nvSpPr>
        <dsp:cNvPr id="0" name=""/>
        <dsp:cNvSpPr/>
      </dsp:nvSpPr>
      <dsp:spPr>
        <a:xfrm>
          <a:off x="843314" y="0"/>
          <a:ext cx="5588000" cy="558800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E190FE-C92F-4E50-A825-6DD4C2CDCA38}">
      <dsp:nvSpPr>
        <dsp:cNvPr id="0" name=""/>
        <dsp:cNvSpPr/>
      </dsp:nvSpPr>
      <dsp:spPr>
        <a:xfrm>
          <a:off x="1374173" y="530859"/>
          <a:ext cx="2179320" cy="21793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Management’s limited exposure to research</a:t>
          </a:r>
        </a:p>
      </dsp:txBody>
      <dsp:txXfrm>
        <a:off x="1480559" y="637245"/>
        <a:ext cx="1966548" cy="1966548"/>
      </dsp:txXfrm>
    </dsp:sp>
    <dsp:sp modelId="{210697F7-59C1-46C3-93E8-3A6A5D777811}">
      <dsp:nvSpPr>
        <dsp:cNvPr id="0" name=""/>
        <dsp:cNvSpPr/>
      </dsp:nvSpPr>
      <dsp:spPr>
        <a:xfrm>
          <a:off x="3721134" y="530859"/>
          <a:ext cx="2179320" cy="21793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Manager sees researcher as threat to personal status</a:t>
          </a:r>
        </a:p>
      </dsp:txBody>
      <dsp:txXfrm>
        <a:off x="3827520" y="637245"/>
        <a:ext cx="1966548" cy="1966548"/>
      </dsp:txXfrm>
    </dsp:sp>
    <dsp:sp modelId="{47510DC7-E7F5-4CA0-AAAE-49539F944DD2}">
      <dsp:nvSpPr>
        <dsp:cNvPr id="0" name=""/>
        <dsp:cNvSpPr/>
      </dsp:nvSpPr>
      <dsp:spPr>
        <a:xfrm>
          <a:off x="1374173" y="2877820"/>
          <a:ext cx="2179320" cy="21793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Researcher has to consider corporate culture and political situations</a:t>
          </a:r>
        </a:p>
      </dsp:txBody>
      <dsp:txXfrm>
        <a:off x="1480559" y="2984206"/>
        <a:ext cx="1966548" cy="1966548"/>
      </dsp:txXfrm>
    </dsp:sp>
    <dsp:sp modelId="{81092623-2C19-499D-8E67-C354347C31F3}">
      <dsp:nvSpPr>
        <dsp:cNvPr id="0" name=""/>
        <dsp:cNvSpPr/>
      </dsp:nvSpPr>
      <dsp:spPr>
        <a:xfrm>
          <a:off x="3721134" y="2877820"/>
          <a:ext cx="2179320" cy="21793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Researcher’s isolation from managers</a:t>
          </a:r>
        </a:p>
      </dsp:txBody>
      <dsp:txXfrm>
        <a:off x="3827520" y="2984206"/>
        <a:ext cx="1966548" cy="19665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976AB79-C677-3DB7-78CF-9305D586148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3AB137-CEA6-0244-F12B-1ECC21172D0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C994AA-C437-4EF4-8BEF-0B832D7FA420}" type="datetimeFigureOut">
              <a:rPr lang="en-US" smtClean="0"/>
              <a:t>7/30/2025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68EC96-C6CC-F2AF-D90F-143F4D20A07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0278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B16356-3B28-4AAF-8099-7941810E2475}" type="datetimeFigureOut">
              <a:rPr lang="en-US" smtClean="0"/>
              <a:t>7/30/2025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5DA344-5FA2-43F7-9D95-CA56C82B08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7629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5DA344-5FA2-43F7-9D95-CA56C82B080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40479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5DA344-5FA2-43F7-9D95-CA56C82B080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4402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5DA344-5FA2-43F7-9D95-CA56C82B080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083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5DA344-5FA2-43F7-9D95-CA56C82B080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57996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5DA344-5FA2-43F7-9D95-CA56C82B080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87698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5DA344-5FA2-43F7-9D95-CA56C82B080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99733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5DA344-5FA2-43F7-9D95-CA56C82B080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44152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7/30/2025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5657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7/30/2025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895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7/30/2025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6388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7/30/2025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81215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7/30/2025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2086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7/30/2025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8264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7/30/2025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831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7/30/2025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99839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7/30/2025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6634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E5C77-55F8-4677-A96C-E6D3F5545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A064EF-ADDA-4943-8F87-A7469D799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0D493-D1E7-4358-95E9-B5B80A49E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7/30/2025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98326-3276-4B9E-960F-10C6677BF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4C3AC2-288D-4FEE-BF80-0EAEDDFAB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8958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3C6A-5417-40BD-BF7A-9405832237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3BCB45-B343-46F6-9718-AA0D68CED1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DA2A4-FD34-4E17-908F-4367B1E64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7/30/2025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87AE3-776D-451D-AA52-C06B74724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0C4D5-BE1E-4D6A-9196-E0F9E42B2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2214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6CBD635-4863-B127-5668-D2C7DA8CDE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1629720-DD91-8012-686D-AABA439870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10911820" y="0"/>
            <a:ext cx="913577" cy="685800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70117" y="185195"/>
            <a:ext cx="6930838" cy="1505493"/>
          </a:xfrm>
        </p:spPr>
        <p:txBody>
          <a:bodyPr anchor="b" anchorCtr="0">
            <a:no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1FB27827-7491-B1C2-D9C5-975A9FF66EC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18788" y="-22860"/>
            <a:ext cx="3291840" cy="6903720"/>
          </a:xfrm>
        </p:spPr>
        <p:txBody>
          <a:bodyPr lIns="182880" tIns="274320" rIns="18288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7D4D4555-A25D-09B6-36AF-5977189F2DDE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3970116" y="2022395"/>
            <a:ext cx="6941703" cy="4297680"/>
          </a:xfrm>
        </p:spPr>
        <p:txBody>
          <a:bodyPr>
            <a:normAutofit/>
          </a:bodyPr>
          <a:lstStyle>
            <a:lvl1pPr marL="228600" indent="-228600">
              <a:spcBef>
                <a:spcPts val="1000"/>
              </a:spcBef>
              <a:spcAft>
                <a:spcPts val="1500"/>
              </a:spcAft>
              <a:buFont typeface="Arial" panose="020B0604020202020204" pitchFamily="34" charset="0"/>
              <a:buChar char="•"/>
              <a:defRPr sz="1800"/>
            </a:lvl1pPr>
            <a:lvl2pPr>
              <a:spcBef>
                <a:spcPts val="1000"/>
              </a:spcBef>
              <a:spcAft>
                <a:spcPts val="1500"/>
              </a:spcAft>
              <a:defRPr sz="1800"/>
            </a:lvl2pPr>
            <a:lvl3pPr>
              <a:spcBef>
                <a:spcPts val="1000"/>
              </a:spcBef>
              <a:spcAft>
                <a:spcPts val="1500"/>
              </a:spcAft>
              <a:defRPr sz="1800"/>
            </a:lvl3pPr>
            <a:lvl4pPr>
              <a:spcBef>
                <a:spcPts val="1000"/>
              </a:spcBef>
              <a:spcAft>
                <a:spcPts val="1500"/>
              </a:spcAft>
              <a:defRPr sz="1800"/>
            </a:lvl4pPr>
            <a:lvl5pPr>
              <a:spcBef>
                <a:spcPts val="1000"/>
              </a:spcBef>
              <a:spcAft>
                <a:spcPts val="1500"/>
              </a:spcAft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923740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10">
            <a:extLst>
              <a:ext uri="{FF2B5EF4-FFF2-40B4-BE49-F238E27FC236}">
                <a16:creationId xmlns:a16="http://schemas.microsoft.com/office/drawing/2014/main" id="{C4293765-78A6-5206-26C2-E8817B283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7470792" cy="6858000"/>
          </a:xfrm>
          <a:custGeom>
            <a:avLst/>
            <a:gdLst>
              <a:gd name="connsiteX0" fmla="*/ 0 w 7470792"/>
              <a:gd name="connsiteY0" fmla="*/ 0 h 6858000"/>
              <a:gd name="connsiteX1" fmla="*/ 7470792 w 7470792"/>
              <a:gd name="connsiteY1" fmla="*/ 0 h 6858000"/>
              <a:gd name="connsiteX2" fmla="*/ 5633197 w 7470792"/>
              <a:gd name="connsiteY2" fmla="*/ 6858000 h 6858000"/>
              <a:gd name="connsiteX3" fmla="*/ 0 w 747079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70792" h="6858000">
                <a:moveTo>
                  <a:pt x="0" y="0"/>
                </a:moveTo>
                <a:lnTo>
                  <a:pt x="7470792" y="0"/>
                </a:lnTo>
                <a:lnTo>
                  <a:pt x="563319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ln>
                <a:noFill/>
              </a:ln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B4E351F-7451-86A3-5271-0D00B9EFA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A860223-A40E-30ED-6832-0825A930B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0B6907E-F17B-783E-D454-DFC62D097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6B12211-7E94-9534-6F2D-2AFD2EBE3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6580245-E985-EC3F-9385-D0F517F0C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5A82A3-E3DF-978F-4BD7-10E0F1075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EDC40AE-D1CB-7535-22E2-E6D910FB8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685800"/>
            <a:ext cx="9144000" cy="3136738"/>
          </a:xfrm>
        </p:spPr>
        <p:txBody>
          <a:bodyPr anchor="b">
            <a:noAutofit/>
          </a:bodyPr>
          <a:lstStyle>
            <a:lvl1pPr algn="ctr">
              <a:defRPr sz="440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524000" y="3978800"/>
            <a:ext cx="9144000" cy="1965960"/>
          </a:xfrm>
        </p:spPr>
        <p:txBody>
          <a:bodyPr>
            <a:noAutofit/>
          </a:bodyPr>
          <a:lstStyle>
            <a:lvl1pPr marL="0" indent="0" algn="ctr">
              <a:buNone/>
              <a:defRPr sz="1800" b="1" cap="all" baseline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15355955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9E49FCE-658C-FF5A-6405-3D10F1AC1B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903C516-D418-5E3E-1E4E-1DF846433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7BF5B15-0E8A-A82C-6E9C-FCF3FBAAD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54B33CA-9490-C8E1-FE4F-06367AF29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586824F-3198-FE44-5A4A-70312048DA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058CD71-6E97-B6A9-11B6-867ED408DE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E9FDAA6-BDE8-D6C3-17CD-F87BFB54F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anchor="b" anchorCtr="0">
            <a:no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42A0738D-E9A9-14B7-4739-62E402B0C2DF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834961" y="2032663"/>
            <a:ext cx="4463005" cy="406749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500"/>
              </a:spcAft>
              <a:buNone/>
              <a:defRPr sz="1800"/>
            </a:lvl1pPr>
            <a:lvl2pPr marL="0">
              <a:spcBef>
                <a:spcPts val="1000"/>
              </a:spcBef>
              <a:spcAft>
                <a:spcPts val="500"/>
              </a:spcAft>
              <a:defRPr sz="1800"/>
            </a:lvl2pPr>
            <a:lvl3pPr marL="457200">
              <a:spcBef>
                <a:spcPts val="1000"/>
              </a:spcBef>
              <a:spcAft>
                <a:spcPts val="500"/>
              </a:spcAft>
              <a:defRPr sz="1800"/>
            </a:lvl3pPr>
            <a:lvl4pPr marL="685800">
              <a:spcBef>
                <a:spcPts val="1000"/>
              </a:spcBef>
              <a:spcAft>
                <a:spcPts val="500"/>
              </a:spcAft>
              <a:defRPr sz="1800"/>
            </a:lvl4pPr>
            <a:lvl5pPr marL="914400">
              <a:spcBef>
                <a:spcPts val="1000"/>
              </a:spcBef>
              <a:spcAft>
                <a:spcPts val="500"/>
              </a:spcAft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A766D4CB-8BCE-C6EE-EF57-A8A819EBD366}"/>
              </a:ext>
            </a:extLst>
          </p:cNvPr>
          <p:cNvSpPr>
            <a:spLocks noGrp="1"/>
          </p:cNvSpPr>
          <p:nvPr>
            <p:ph sz="half" idx="13" hasCustomPrompt="1"/>
          </p:nvPr>
        </p:nvSpPr>
        <p:spPr>
          <a:xfrm>
            <a:off x="6141720" y="2032663"/>
            <a:ext cx="5212080" cy="406749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500"/>
              </a:spcAft>
              <a:buNone/>
              <a:defRPr sz="1800"/>
            </a:lvl1pPr>
            <a:lvl2pPr marL="0">
              <a:spcBef>
                <a:spcPts val="1000"/>
              </a:spcBef>
              <a:spcAft>
                <a:spcPts val="500"/>
              </a:spcAft>
              <a:defRPr sz="1800"/>
            </a:lvl2pPr>
            <a:lvl3pPr marL="457200">
              <a:spcBef>
                <a:spcPts val="1000"/>
              </a:spcBef>
              <a:spcAft>
                <a:spcPts val="500"/>
              </a:spcAft>
              <a:defRPr sz="1800"/>
            </a:lvl3pPr>
            <a:lvl4pPr marL="685800">
              <a:spcBef>
                <a:spcPts val="1000"/>
              </a:spcBef>
              <a:spcAft>
                <a:spcPts val="500"/>
              </a:spcAft>
              <a:defRPr sz="1800"/>
            </a:lvl4pPr>
            <a:lvl5pPr marL="914400">
              <a:spcBef>
                <a:spcPts val="1000"/>
              </a:spcBef>
              <a:spcAft>
                <a:spcPts val="500"/>
              </a:spcAft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7/30/2025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7566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DD9208B-0FD2-A7E3-5202-0F18392AE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04010E2-9C6F-C582-1E3A-F5D43D0FF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3D2B8AF-94DE-C211-EAE7-0971C111B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247A2AC-F284-077E-9A14-EB7D1DE62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0E91F1F-5151-2442-2B89-CE0AB11785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FBD82AC-3C5B-819E-E0FF-157D74B84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F299648-2E6E-FA0D-85E4-8884BE34A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anchor="b" anchorCtr="0">
            <a:no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07BD0263-5D42-E696-F170-1F9CF5FF2A74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838199" y="2078963"/>
            <a:ext cx="3435628" cy="4067492"/>
          </a:xfrm>
        </p:spPr>
        <p:txBody>
          <a:bodyPr>
            <a:normAutofit/>
          </a:bodyPr>
          <a:lstStyle>
            <a:lvl1pPr marL="457200" indent="-457200">
              <a:spcBef>
                <a:spcPts val="1000"/>
              </a:spcBef>
              <a:spcAft>
                <a:spcPts val="500"/>
              </a:spcAft>
              <a:buFont typeface="+mj-lt"/>
              <a:buAutoNum type="arabicPeriod"/>
              <a:defRPr sz="1800"/>
            </a:lvl1pPr>
            <a:lvl2pPr marL="914400" indent="-457200">
              <a:spcBef>
                <a:spcPts val="1000"/>
              </a:spcBef>
              <a:spcAft>
                <a:spcPts val="500"/>
              </a:spcAft>
              <a:buFont typeface="+mj-lt"/>
              <a:buAutoNum type="alphaLcPeriod"/>
              <a:defRPr sz="1800"/>
            </a:lvl2pPr>
            <a:lvl3pPr marL="1371600" indent="-457200">
              <a:spcBef>
                <a:spcPts val="1000"/>
              </a:spcBef>
              <a:spcAft>
                <a:spcPts val="500"/>
              </a:spcAft>
              <a:buFont typeface="+mj-lt"/>
              <a:buAutoNum type="arabicParenR"/>
              <a:defRPr sz="1800"/>
            </a:lvl3pPr>
            <a:lvl4pPr marL="1828800" indent="-457200">
              <a:spcBef>
                <a:spcPts val="1000"/>
              </a:spcBef>
              <a:spcAft>
                <a:spcPts val="500"/>
              </a:spcAft>
              <a:buFont typeface="+mj-lt"/>
              <a:buAutoNum type="alphaLcParenR"/>
              <a:defRPr sz="1800"/>
            </a:lvl4pPr>
            <a:lvl5pPr marL="2228850" indent="-457200">
              <a:spcBef>
                <a:spcPts val="1000"/>
              </a:spcBef>
              <a:spcAft>
                <a:spcPts val="500"/>
              </a:spcAft>
              <a:buFont typeface="+mj-lt"/>
              <a:buAutoNum type="romanLcPeriod"/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1BEE7174-135F-6F9F-11B9-3C3F2F9CDEAA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4965539" y="2087315"/>
            <a:ext cx="6007261" cy="406749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0"/>
              </a:spcAft>
              <a:buNone/>
              <a:defRPr sz="1800"/>
            </a:lvl1pPr>
            <a:lvl2pPr marL="0">
              <a:spcBef>
                <a:spcPts val="1000"/>
              </a:spcBef>
              <a:spcAft>
                <a:spcPts val="500"/>
              </a:spcAft>
              <a:defRPr sz="1800"/>
            </a:lvl2pPr>
            <a:lvl3pPr marL="457200">
              <a:spcBef>
                <a:spcPts val="1000"/>
              </a:spcBef>
              <a:spcAft>
                <a:spcPts val="500"/>
              </a:spcAft>
              <a:defRPr sz="1800"/>
            </a:lvl3pPr>
            <a:lvl4pPr marL="685800">
              <a:spcBef>
                <a:spcPts val="1000"/>
              </a:spcBef>
              <a:spcAft>
                <a:spcPts val="500"/>
              </a:spcAft>
              <a:defRPr sz="1800"/>
            </a:lvl4pPr>
            <a:lvl5pPr marL="914400">
              <a:spcBef>
                <a:spcPts val="1000"/>
              </a:spcBef>
              <a:spcAft>
                <a:spcPts val="500"/>
              </a:spcAft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7/30/2025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20464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+ pictur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700B3A65-BB60-F2B4-4CF4-19A7C53F1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F1DB8D5-B954-BFC9-C8D8-F0491CCBE2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507D69F-27D7-2C68-A17D-3F1399C8B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6645965" cy="1325563"/>
          </a:xfrm>
        </p:spPr>
        <p:txBody>
          <a:bodyPr anchor="b" anchorCtr="0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838201" y="2055813"/>
            <a:ext cx="5781261" cy="406749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500"/>
              </a:spcAft>
              <a:buNone/>
              <a:defRPr sz="1800"/>
            </a:lvl1pPr>
            <a:lvl2pPr>
              <a:spcBef>
                <a:spcPts val="1000"/>
              </a:spcBef>
              <a:spcAft>
                <a:spcPts val="500"/>
              </a:spcAft>
              <a:defRPr sz="1600"/>
            </a:lvl2pPr>
            <a:lvl3pPr>
              <a:spcBef>
                <a:spcPts val="1000"/>
              </a:spcBef>
              <a:spcAft>
                <a:spcPts val="500"/>
              </a:spcAft>
              <a:defRPr sz="1400"/>
            </a:lvl3pPr>
            <a:lvl4pPr>
              <a:spcBef>
                <a:spcPts val="1000"/>
              </a:spcBef>
              <a:spcAft>
                <a:spcPts val="500"/>
              </a:spcAft>
              <a:defRPr sz="1200"/>
            </a:lvl4pPr>
            <a:lvl5pPr>
              <a:spcBef>
                <a:spcPts val="1000"/>
              </a:spcBef>
              <a:spcAft>
                <a:spcPts val="500"/>
              </a:spcAft>
              <a:defRPr sz="12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BC013AD6-0EF3-2B25-DDBD-2DF706123AE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66991" y="-22860"/>
            <a:ext cx="4625008" cy="6903720"/>
          </a:xfrm>
        </p:spPr>
        <p:txBody>
          <a:bodyPr tIns="27432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7/30/2025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68680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49C8ABD-000F-7A94-A7B0-9589F4FEFD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11575"/>
            <a:ext cx="3119718" cy="68580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DC3A554-E5A9-B3CB-913D-45DBFBA79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11575"/>
            <a:ext cx="903768" cy="65436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E3A8DF3-F55A-2494-C55D-8FB94BBC6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42863" y="5802775"/>
            <a:ext cx="6286501" cy="1066801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79DC86E-6F8A-B036-5CB2-AA8A79837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8462964" y="5859925"/>
            <a:ext cx="3729036" cy="100965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B9E0C03-C633-9356-4E28-678BAB7A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11543158" y="1659400"/>
            <a:ext cx="648842" cy="52101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0C8A4F7-6C4C-719B-298F-3B81223D1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781554" y="11575"/>
            <a:ext cx="1410446" cy="425834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E7E5D8B-D6BC-19AE-C0C9-249A556170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6529388" y="6812"/>
            <a:ext cx="5662612" cy="9319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anchor="b" anchorCtr="0">
            <a:no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7A6C5266-7ECA-B150-2C0F-8670F43AC82D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838200" y="1987669"/>
            <a:ext cx="6974711" cy="4297679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0"/>
              </a:spcAft>
              <a:buNone/>
              <a:defRPr sz="1800"/>
            </a:lvl1pPr>
            <a:lvl2pPr>
              <a:spcBef>
                <a:spcPts val="1000"/>
              </a:spcBef>
              <a:spcAft>
                <a:spcPts val="500"/>
              </a:spcAft>
              <a:defRPr sz="1800"/>
            </a:lvl2pPr>
            <a:lvl3pPr>
              <a:spcBef>
                <a:spcPts val="1000"/>
              </a:spcBef>
              <a:spcAft>
                <a:spcPts val="500"/>
              </a:spcAft>
              <a:defRPr sz="1800"/>
            </a:lvl3pPr>
            <a:lvl4pPr>
              <a:spcBef>
                <a:spcPts val="1000"/>
              </a:spcBef>
              <a:spcAft>
                <a:spcPts val="500"/>
              </a:spcAft>
              <a:defRPr sz="1800"/>
            </a:lvl4pPr>
            <a:lvl5pPr>
              <a:spcBef>
                <a:spcPts val="1000"/>
              </a:spcBef>
              <a:spcAft>
                <a:spcPts val="500"/>
              </a:spcAft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DFB03A-367B-9ADA-8071-E22871EC115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7917085" y="1987670"/>
            <a:ext cx="3436716" cy="4297680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500"/>
              </a:spcAft>
              <a:buNone/>
              <a:defRPr sz="1800"/>
            </a:lvl1pPr>
            <a:lvl2pPr>
              <a:spcBef>
                <a:spcPts val="1000"/>
              </a:spcBef>
              <a:spcAft>
                <a:spcPts val="500"/>
              </a:spcAft>
              <a:defRPr sz="1600"/>
            </a:lvl2pPr>
            <a:lvl3pPr>
              <a:spcBef>
                <a:spcPts val="1000"/>
              </a:spcBef>
              <a:spcAft>
                <a:spcPts val="500"/>
              </a:spcAft>
              <a:defRPr sz="1400"/>
            </a:lvl3pPr>
            <a:lvl4pPr>
              <a:spcBef>
                <a:spcPts val="1000"/>
              </a:spcBef>
              <a:spcAft>
                <a:spcPts val="500"/>
              </a:spcAft>
              <a:defRPr sz="1200"/>
            </a:lvl4pPr>
            <a:lvl5pPr>
              <a:spcBef>
                <a:spcPts val="1000"/>
              </a:spcBef>
              <a:spcAft>
                <a:spcPts val="500"/>
              </a:spcAft>
              <a:defRPr sz="12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7/30/2025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7899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3"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1843C0D-8C0B-0B3C-7014-7B7217C00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7B715CF-E60F-DDAE-369E-BCC2CE4FF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2BD8F5F-4228-6BB9-5EA6-5535908982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F721F95-97C0-7151-B9F6-C088CEA1A7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3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78AD50A-9C6A-454B-0CAD-EAB51844014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810" y="0"/>
            <a:ext cx="7816995" cy="6858000"/>
          </a:xfrm>
          <a:custGeom>
            <a:avLst/>
            <a:gdLst>
              <a:gd name="connsiteX0" fmla="*/ 0 w 7813675"/>
              <a:gd name="connsiteY0" fmla="*/ 0 h 6903720"/>
              <a:gd name="connsiteX1" fmla="*/ 7813675 w 7813675"/>
              <a:gd name="connsiteY1" fmla="*/ 0 h 6903720"/>
              <a:gd name="connsiteX2" fmla="*/ 7813675 w 7813675"/>
              <a:gd name="connsiteY2" fmla="*/ 6903720 h 6903720"/>
              <a:gd name="connsiteX3" fmla="*/ 0 w 7813675"/>
              <a:gd name="connsiteY3" fmla="*/ 6903720 h 6903720"/>
              <a:gd name="connsiteX4" fmla="*/ 0 w 7813675"/>
              <a:gd name="connsiteY4" fmla="*/ 0 h 6903720"/>
              <a:gd name="connsiteX0" fmla="*/ 0 w 7813675"/>
              <a:gd name="connsiteY0" fmla="*/ 0 h 6903720"/>
              <a:gd name="connsiteX1" fmla="*/ 7813675 w 7813675"/>
              <a:gd name="connsiteY1" fmla="*/ 0 h 6903720"/>
              <a:gd name="connsiteX2" fmla="*/ 7813675 w 7813675"/>
              <a:gd name="connsiteY2" fmla="*/ 6903720 h 6903720"/>
              <a:gd name="connsiteX3" fmla="*/ 798854 w 7813675"/>
              <a:gd name="connsiteY3" fmla="*/ 6867163 h 6903720"/>
              <a:gd name="connsiteX4" fmla="*/ 0 w 7813675"/>
              <a:gd name="connsiteY4" fmla="*/ 6903720 h 6903720"/>
              <a:gd name="connsiteX5" fmla="*/ 0 w 7813675"/>
              <a:gd name="connsiteY5" fmla="*/ 0 h 6903720"/>
              <a:gd name="connsiteX0" fmla="*/ 0 w 7813675"/>
              <a:gd name="connsiteY0" fmla="*/ 0 h 6907803"/>
              <a:gd name="connsiteX1" fmla="*/ 7813675 w 7813675"/>
              <a:gd name="connsiteY1" fmla="*/ 0 h 6907803"/>
              <a:gd name="connsiteX2" fmla="*/ 7813675 w 7813675"/>
              <a:gd name="connsiteY2" fmla="*/ 6903720 h 6907803"/>
              <a:gd name="connsiteX3" fmla="*/ 809014 w 7813675"/>
              <a:gd name="connsiteY3" fmla="*/ 6907803 h 6907803"/>
              <a:gd name="connsiteX4" fmla="*/ 0 w 7813675"/>
              <a:gd name="connsiteY4" fmla="*/ 6903720 h 6907803"/>
              <a:gd name="connsiteX5" fmla="*/ 0 w 7813675"/>
              <a:gd name="connsiteY5" fmla="*/ 0 h 6907803"/>
              <a:gd name="connsiteX0" fmla="*/ 0 w 7813675"/>
              <a:gd name="connsiteY0" fmla="*/ 0 h 6903720"/>
              <a:gd name="connsiteX1" fmla="*/ 7813675 w 7813675"/>
              <a:gd name="connsiteY1" fmla="*/ 0 h 6903720"/>
              <a:gd name="connsiteX2" fmla="*/ 7813675 w 7813675"/>
              <a:gd name="connsiteY2" fmla="*/ 6903720 h 6903720"/>
              <a:gd name="connsiteX3" fmla="*/ 809014 w 7813675"/>
              <a:gd name="connsiteY3" fmla="*/ 6887483 h 6903720"/>
              <a:gd name="connsiteX4" fmla="*/ 0 w 7813675"/>
              <a:gd name="connsiteY4" fmla="*/ 6903720 h 6903720"/>
              <a:gd name="connsiteX5" fmla="*/ 0 w 7813675"/>
              <a:gd name="connsiteY5" fmla="*/ 0 h 6903720"/>
              <a:gd name="connsiteX0" fmla="*/ 0 w 7813675"/>
              <a:gd name="connsiteY0" fmla="*/ 0 h 6903720"/>
              <a:gd name="connsiteX1" fmla="*/ 7813675 w 7813675"/>
              <a:gd name="connsiteY1" fmla="*/ 0 h 6903720"/>
              <a:gd name="connsiteX2" fmla="*/ 7813675 w 7813675"/>
              <a:gd name="connsiteY2" fmla="*/ 6903720 h 6903720"/>
              <a:gd name="connsiteX3" fmla="*/ 809014 w 7813675"/>
              <a:gd name="connsiteY3" fmla="*/ 6887483 h 6903720"/>
              <a:gd name="connsiteX4" fmla="*/ 0 w 7813675"/>
              <a:gd name="connsiteY4" fmla="*/ 6903720 h 6903720"/>
              <a:gd name="connsiteX5" fmla="*/ 0 w 7813675"/>
              <a:gd name="connsiteY5" fmla="*/ 0 h 6903720"/>
              <a:gd name="connsiteX0" fmla="*/ 0 w 7813675"/>
              <a:gd name="connsiteY0" fmla="*/ 0 h 6903720"/>
              <a:gd name="connsiteX1" fmla="*/ 7813675 w 7813675"/>
              <a:gd name="connsiteY1" fmla="*/ 0 h 6903720"/>
              <a:gd name="connsiteX2" fmla="*/ 7813675 w 7813675"/>
              <a:gd name="connsiteY2" fmla="*/ 6903720 h 6903720"/>
              <a:gd name="connsiteX3" fmla="*/ 809014 w 7813675"/>
              <a:gd name="connsiteY3" fmla="*/ 6898913 h 6903720"/>
              <a:gd name="connsiteX4" fmla="*/ 0 w 7813675"/>
              <a:gd name="connsiteY4" fmla="*/ 6903720 h 6903720"/>
              <a:gd name="connsiteX5" fmla="*/ 0 w 7813675"/>
              <a:gd name="connsiteY5" fmla="*/ 0 h 6903720"/>
              <a:gd name="connsiteX0" fmla="*/ 0 w 7813675"/>
              <a:gd name="connsiteY0" fmla="*/ 0 h 6903720"/>
              <a:gd name="connsiteX1" fmla="*/ 7813675 w 7813675"/>
              <a:gd name="connsiteY1" fmla="*/ 0 h 6903720"/>
              <a:gd name="connsiteX2" fmla="*/ 7813675 w 7813675"/>
              <a:gd name="connsiteY2" fmla="*/ 6903720 h 6903720"/>
              <a:gd name="connsiteX3" fmla="*/ 740434 w 7813675"/>
              <a:gd name="connsiteY3" fmla="*/ 6898913 h 6903720"/>
              <a:gd name="connsiteX4" fmla="*/ 0 w 7813675"/>
              <a:gd name="connsiteY4" fmla="*/ 6903720 h 6903720"/>
              <a:gd name="connsiteX5" fmla="*/ 0 w 7813675"/>
              <a:gd name="connsiteY5" fmla="*/ 0 h 6903720"/>
              <a:gd name="connsiteX0" fmla="*/ 0 w 7813675"/>
              <a:gd name="connsiteY0" fmla="*/ 0 h 6907385"/>
              <a:gd name="connsiteX1" fmla="*/ 7813675 w 7813675"/>
              <a:gd name="connsiteY1" fmla="*/ 0 h 6907385"/>
              <a:gd name="connsiteX2" fmla="*/ 7813675 w 7813675"/>
              <a:gd name="connsiteY2" fmla="*/ 6903720 h 6907385"/>
              <a:gd name="connsiteX3" fmla="*/ 6359380 w 7813675"/>
              <a:gd name="connsiteY3" fmla="*/ 6907385 h 6907385"/>
              <a:gd name="connsiteX4" fmla="*/ 740434 w 7813675"/>
              <a:gd name="connsiteY4" fmla="*/ 6898913 h 6907385"/>
              <a:gd name="connsiteX5" fmla="*/ 0 w 7813675"/>
              <a:gd name="connsiteY5" fmla="*/ 6903720 h 6907385"/>
              <a:gd name="connsiteX6" fmla="*/ 0 w 7813675"/>
              <a:gd name="connsiteY6" fmla="*/ 0 h 6907385"/>
              <a:gd name="connsiteX0" fmla="*/ 3320 w 7816995"/>
              <a:gd name="connsiteY0" fmla="*/ 0 h 6907385"/>
              <a:gd name="connsiteX1" fmla="*/ 7816995 w 7816995"/>
              <a:gd name="connsiteY1" fmla="*/ 0 h 6907385"/>
              <a:gd name="connsiteX2" fmla="*/ 7816995 w 7816995"/>
              <a:gd name="connsiteY2" fmla="*/ 6903720 h 6907385"/>
              <a:gd name="connsiteX3" fmla="*/ 6362700 w 7816995"/>
              <a:gd name="connsiteY3" fmla="*/ 6907385 h 6907385"/>
              <a:gd name="connsiteX4" fmla="*/ 743754 w 7816995"/>
              <a:gd name="connsiteY4" fmla="*/ 6898913 h 6907385"/>
              <a:gd name="connsiteX5" fmla="*/ 3320 w 7816995"/>
              <a:gd name="connsiteY5" fmla="*/ 6903720 h 6907385"/>
              <a:gd name="connsiteX6" fmla="*/ 0 w 7816995"/>
              <a:gd name="connsiteY6" fmla="*/ 2510645 h 6907385"/>
              <a:gd name="connsiteX7" fmla="*/ 3320 w 7816995"/>
              <a:gd name="connsiteY7" fmla="*/ 0 h 6907385"/>
              <a:gd name="connsiteX0" fmla="*/ 3320 w 7816995"/>
              <a:gd name="connsiteY0" fmla="*/ 0 h 6907385"/>
              <a:gd name="connsiteX1" fmla="*/ 7816995 w 7816995"/>
              <a:gd name="connsiteY1" fmla="*/ 0 h 6907385"/>
              <a:gd name="connsiteX2" fmla="*/ 7816995 w 7816995"/>
              <a:gd name="connsiteY2" fmla="*/ 6903720 h 6907385"/>
              <a:gd name="connsiteX3" fmla="*/ 6362700 w 7816995"/>
              <a:gd name="connsiteY3" fmla="*/ 6907385 h 6907385"/>
              <a:gd name="connsiteX4" fmla="*/ 743754 w 7816995"/>
              <a:gd name="connsiteY4" fmla="*/ 6898913 h 6907385"/>
              <a:gd name="connsiteX5" fmla="*/ 2876060 w 7816995"/>
              <a:gd name="connsiteY5" fmla="*/ 4644390 h 6907385"/>
              <a:gd name="connsiteX6" fmla="*/ 0 w 7816995"/>
              <a:gd name="connsiteY6" fmla="*/ 2510645 h 6907385"/>
              <a:gd name="connsiteX7" fmla="*/ 3320 w 7816995"/>
              <a:gd name="connsiteY7" fmla="*/ 0 h 6907385"/>
              <a:gd name="connsiteX0" fmla="*/ 3320 w 7816995"/>
              <a:gd name="connsiteY0" fmla="*/ 0 h 6907385"/>
              <a:gd name="connsiteX1" fmla="*/ 7816995 w 7816995"/>
              <a:gd name="connsiteY1" fmla="*/ 0 h 6907385"/>
              <a:gd name="connsiteX2" fmla="*/ 7816995 w 7816995"/>
              <a:gd name="connsiteY2" fmla="*/ 6903720 h 6907385"/>
              <a:gd name="connsiteX3" fmla="*/ 6362700 w 7816995"/>
              <a:gd name="connsiteY3" fmla="*/ 6907385 h 6907385"/>
              <a:gd name="connsiteX4" fmla="*/ 743754 w 7816995"/>
              <a:gd name="connsiteY4" fmla="*/ 6898913 h 6907385"/>
              <a:gd name="connsiteX5" fmla="*/ 2876060 w 7816995"/>
              <a:gd name="connsiteY5" fmla="*/ 4644390 h 6907385"/>
              <a:gd name="connsiteX6" fmla="*/ 0 w 7816995"/>
              <a:gd name="connsiteY6" fmla="*/ 2510645 h 6907385"/>
              <a:gd name="connsiteX7" fmla="*/ 3320 w 7816995"/>
              <a:gd name="connsiteY7" fmla="*/ 0 h 6907385"/>
              <a:gd name="connsiteX0" fmla="*/ 3320 w 7816995"/>
              <a:gd name="connsiteY0" fmla="*/ 0 h 6907385"/>
              <a:gd name="connsiteX1" fmla="*/ 7816995 w 7816995"/>
              <a:gd name="connsiteY1" fmla="*/ 0 h 6907385"/>
              <a:gd name="connsiteX2" fmla="*/ 7816995 w 7816995"/>
              <a:gd name="connsiteY2" fmla="*/ 6903720 h 6907385"/>
              <a:gd name="connsiteX3" fmla="*/ 6362700 w 7816995"/>
              <a:gd name="connsiteY3" fmla="*/ 6907385 h 6907385"/>
              <a:gd name="connsiteX4" fmla="*/ 743754 w 7816995"/>
              <a:gd name="connsiteY4" fmla="*/ 6898913 h 6907385"/>
              <a:gd name="connsiteX5" fmla="*/ 2876060 w 7816995"/>
              <a:gd name="connsiteY5" fmla="*/ 4644390 h 6907385"/>
              <a:gd name="connsiteX6" fmla="*/ 0 w 7816995"/>
              <a:gd name="connsiteY6" fmla="*/ 2510645 h 6907385"/>
              <a:gd name="connsiteX7" fmla="*/ 3320 w 7816995"/>
              <a:gd name="connsiteY7" fmla="*/ 0 h 6907385"/>
              <a:gd name="connsiteX0" fmla="*/ 3320 w 7816995"/>
              <a:gd name="connsiteY0" fmla="*/ 0 h 6907385"/>
              <a:gd name="connsiteX1" fmla="*/ 7816995 w 7816995"/>
              <a:gd name="connsiteY1" fmla="*/ 0 h 6907385"/>
              <a:gd name="connsiteX2" fmla="*/ 2899555 w 7816995"/>
              <a:gd name="connsiteY2" fmla="*/ 4648200 h 6907385"/>
              <a:gd name="connsiteX3" fmla="*/ 6362700 w 7816995"/>
              <a:gd name="connsiteY3" fmla="*/ 6907385 h 6907385"/>
              <a:gd name="connsiteX4" fmla="*/ 743754 w 7816995"/>
              <a:gd name="connsiteY4" fmla="*/ 6898913 h 6907385"/>
              <a:gd name="connsiteX5" fmla="*/ 2876060 w 7816995"/>
              <a:gd name="connsiteY5" fmla="*/ 4644390 h 6907385"/>
              <a:gd name="connsiteX6" fmla="*/ 0 w 7816995"/>
              <a:gd name="connsiteY6" fmla="*/ 2510645 h 6907385"/>
              <a:gd name="connsiteX7" fmla="*/ 3320 w 7816995"/>
              <a:gd name="connsiteY7" fmla="*/ 0 h 6907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16995" h="6907385">
                <a:moveTo>
                  <a:pt x="3320" y="0"/>
                </a:moveTo>
                <a:lnTo>
                  <a:pt x="7816995" y="0"/>
                </a:lnTo>
                <a:lnTo>
                  <a:pt x="2899555" y="4648200"/>
                </a:lnTo>
                <a:lnTo>
                  <a:pt x="6362700" y="6907385"/>
                </a:lnTo>
                <a:lnTo>
                  <a:pt x="743754" y="6898913"/>
                </a:lnTo>
                <a:lnTo>
                  <a:pt x="2876060" y="4644390"/>
                </a:lnTo>
                <a:cubicBezTo>
                  <a:pt x="1610033" y="3689302"/>
                  <a:pt x="1117437" y="3324763"/>
                  <a:pt x="0" y="2510645"/>
                </a:cubicBezTo>
                <a:cubicBezTo>
                  <a:pt x="1107" y="1673763"/>
                  <a:pt x="2213" y="836882"/>
                  <a:pt x="3320" y="0"/>
                </a:cubicBezTo>
                <a:close/>
              </a:path>
            </a:pathLst>
          </a:custGeom>
          <a:solidFill>
            <a:schemeClr val="tx2"/>
          </a:solidFill>
          <a:ln w="22225">
            <a:noFill/>
          </a:ln>
        </p:spPr>
        <p:txBody>
          <a:bodyPr lIns="274320" tIns="274320">
            <a:normAutofit/>
          </a:bodyPr>
          <a:lstStyle>
            <a:lvl1pPr marL="0" indent="0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0992" y="731562"/>
            <a:ext cx="4902843" cy="3526778"/>
          </a:xfrm>
          <a:noFill/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80992" y="4373217"/>
            <a:ext cx="4902843" cy="1753221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1000"/>
              </a:spcBef>
              <a:buNone/>
              <a:defRPr sz="1800">
                <a:solidFill>
                  <a:schemeClr val="tx1"/>
                </a:solidFill>
              </a:defRPr>
            </a:lvl1pPr>
            <a:lvl2pPr>
              <a:spcBef>
                <a:spcPts val="1000"/>
              </a:spcBef>
              <a:defRPr sz="1600">
                <a:solidFill>
                  <a:schemeClr val="tx1"/>
                </a:solidFill>
              </a:defRPr>
            </a:lvl2pPr>
            <a:lvl3pPr>
              <a:spcBef>
                <a:spcPts val="1000"/>
              </a:spcBef>
              <a:defRPr sz="1400">
                <a:solidFill>
                  <a:schemeClr val="tx1"/>
                </a:solidFill>
              </a:defRPr>
            </a:lvl3pPr>
            <a:lvl4pPr>
              <a:spcBef>
                <a:spcPts val="1000"/>
              </a:spcBef>
              <a:defRPr sz="1200">
                <a:solidFill>
                  <a:schemeClr val="tx1"/>
                </a:solidFill>
              </a:defRPr>
            </a:lvl4pPr>
            <a:lvl5pPr>
              <a:spcBef>
                <a:spcPts val="1000"/>
              </a:spcBef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25396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D6D8061D-18C3-4F4F-85EF-561633F58754}" type="datetimeFigureOut">
              <a:rPr lang="en-US" smtClean="0"/>
              <a:t>7/30/2025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CBD12358-51D2-46B3-9BDE-DF29528B94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065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83" r:id="rId12"/>
    <p:sldLayoutId id="2147483684" r:id="rId13"/>
    <p:sldLayoutId id="2147483685" r:id="rId14"/>
    <p:sldLayoutId id="2147483686" r:id="rId15"/>
    <p:sldLayoutId id="2147483687" r:id="rId16"/>
    <p:sldLayoutId id="2147483689" r:id="rId17"/>
    <p:sldLayoutId id="2147483691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336">
          <p15:clr>
            <a:srgbClr val="F26B43"/>
          </p15:clr>
        </p15:guide>
        <p15:guide id="4" orient="horz" pos="3984">
          <p15:clr>
            <a:srgbClr val="F26B43"/>
          </p15:clr>
        </p15:guide>
        <p15:guide id="5" pos="336">
          <p15:clr>
            <a:srgbClr val="F26B43"/>
          </p15:clr>
        </p15:guide>
        <p15:guide id="6" pos="7344">
          <p15:clr>
            <a:srgbClr val="F26B43"/>
          </p15:clr>
        </p15:guide>
        <p15:guide id="7" pos="720">
          <p15:clr>
            <a:srgbClr val="F26B43"/>
          </p15:clr>
        </p15:guide>
        <p15:guide id="8" pos="69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kpu.pressbooks.pub/doingresearch/chapter/popular-and-scholarly-articles/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academicjournals.org/journal/JODA/article-full-text/AA6177F64111" TargetMode="Externa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luediamondgallery.com/handwriting/t/theory.html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stop-drawing-icon-comics-road-sign-1207069/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www.wallpaperflare.com/brown-boat-artistic-painting-water-sea-sky-sunset-silhouette-wallpaper-qiups" TargetMode="External"/><Relationship Id="rId5" Type="http://schemas.openxmlformats.org/officeDocument/2006/relationships/image" Target="../media/image22.jpeg"/><Relationship Id="rId4" Type="http://schemas.openxmlformats.org/officeDocument/2006/relationships/hyperlink" Target="https://www.wallpaperflare.com/beige-concrete-statue-near-wall-paris-france-louvre-julius-caesar-wallpaper-wskmg/download/1920x1080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foto.wuestenigel.com/crime-text-on-blackboard/" TargetMode="Externa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63CB3-2956-E8D2-C23D-A3BAA7295D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34200" y="1000760"/>
            <a:ext cx="4338320" cy="3136738"/>
          </a:xfrm>
          <a:noFill/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Research in Business</a:t>
            </a:r>
          </a:p>
        </p:txBody>
      </p:sp>
      <p:grpSp>
        <p:nvGrpSpPr>
          <p:cNvPr id="4" name="Group 5">
            <a:extLst>
              <a:ext uri="{FF2B5EF4-FFF2-40B4-BE49-F238E27FC236}">
                <a16:creationId xmlns:a16="http://schemas.microsoft.com/office/drawing/2014/main" id="{D40D8F48-D62F-92E4-0704-A1253F9E0DB8}"/>
              </a:ext>
            </a:extLst>
          </p:cNvPr>
          <p:cNvGrpSpPr>
            <a:grpSpLocks/>
          </p:cNvGrpSpPr>
          <p:nvPr/>
        </p:nvGrpSpPr>
        <p:grpSpPr bwMode="auto">
          <a:xfrm>
            <a:off x="919480" y="263525"/>
            <a:ext cx="5311775" cy="5908675"/>
            <a:chOff x="720" y="418"/>
            <a:chExt cx="3888" cy="3888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001CEC2F-3997-BD56-4895-2B1284E9101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0" y="432"/>
              <a:ext cx="3868" cy="3868"/>
            </a:xfrm>
            <a:prstGeom prst="rect">
              <a:avLst/>
            </a:prstGeom>
            <a:solidFill>
              <a:srgbClr val="AFBAD5"/>
            </a:solidFill>
            <a:ln w="9525">
              <a:miter lim="800000"/>
              <a:headEnd/>
              <a:tailEnd/>
            </a:ln>
            <a:effectLst/>
            <a:scene3d>
              <a:camera prst="legacyObliqueBottomLeft"/>
              <a:lightRig rig="legacyFlat3" dir="t"/>
            </a:scene3d>
            <a:sp3d extrusionH="887400" prstMaterial="legacyMatte">
              <a:bevelT w="13500" h="13500" prst="angle"/>
              <a:bevelB w="13500" h="13500" prst="angle"/>
              <a:extrusionClr>
                <a:srgbClr val="AFBAD5"/>
              </a:extrusionClr>
              <a:contourClr>
                <a:srgbClr val="AFBAD5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>
              <a:lvl1pPr>
                <a:spcBef>
                  <a:spcPct val="20000"/>
                </a:spcBef>
                <a:buClr>
                  <a:srgbClr val="D80C46"/>
                </a:buClr>
                <a:buChar char="•"/>
                <a:defRPr sz="3200">
                  <a:solidFill>
                    <a:srgbClr val="33406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rgbClr val="D80C46"/>
                </a:buClr>
                <a:buChar char="–"/>
                <a:defRPr sz="2800">
                  <a:solidFill>
                    <a:srgbClr val="33406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D80C46"/>
                </a:buClr>
                <a:buChar char="•"/>
                <a:defRPr sz="2400">
                  <a:solidFill>
                    <a:srgbClr val="33406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rgbClr val="D80C46"/>
                </a:buClr>
                <a:buChar char="–"/>
                <a:defRPr sz="2000">
                  <a:solidFill>
                    <a:srgbClr val="33406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rgbClr val="D80C46"/>
                </a:buClr>
                <a:buChar char="»"/>
                <a:defRPr sz="2000">
                  <a:solidFill>
                    <a:srgbClr val="33406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D80C46"/>
                </a:buClr>
                <a:buChar char="»"/>
                <a:defRPr sz="2000">
                  <a:solidFill>
                    <a:srgbClr val="33406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D80C46"/>
                </a:buClr>
                <a:buChar char="»"/>
                <a:defRPr sz="2000">
                  <a:solidFill>
                    <a:srgbClr val="33406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D80C46"/>
                </a:buClr>
                <a:buChar char="»"/>
                <a:defRPr sz="2000">
                  <a:solidFill>
                    <a:srgbClr val="33406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D80C46"/>
                </a:buClr>
                <a:buChar char="»"/>
                <a:defRPr sz="2000">
                  <a:solidFill>
                    <a:srgbClr val="334061"/>
                  </a:solidFill>
                  <a:latin typeface="Arial" panose="020B0604020202020204" pitchFamily="34" charset="0"/>
                </a:defRPr>
              </a:lvl9pPr>
            </a:lstStyle>
            <a:p>
              <a:pPr defTabSz="457200">
                <a:spcBef>
                  <a:spcPct val="0"/>
                </a:spcBef>
                <a:buClrTx/>
                <a:buFontTx/>
                <a:buNone/>
              </a:pPr>
              <a:endParaRPr lang="zh-HK" altLang="en-US" sz="2400">
                <a:solidFill>
                  <a:prstClr val="black"/>
                </a:solidFill>
                <a:latin typeface="Times New Roman" panose="02020603050405020304" pitchFamily="18" charset="0"/>
                <a:ea typeface="PMingLiU" panose="02020500000000000000" pitchFamily="18" charset="-120"/>
              </a:endParaRPr>
            </a:p>
          </p:txBody>
        </p:sp>
        <p:pic>
          <p:nvPicPr>
            <p:cNvPr id="6" name="Picture 2" descr="P:\2003Proj_DoNotRemove\Irwin\Cooper\0072498706.tif">
              <a:extLst>
                <a:ext uri="{FF2B5EF4-FFF2-40B4-BE49-F238E27FC236}">
                  <a16:creationId xmlns:a16="http://schemas.microsoft.com/office/drawing/2014/main" id="{A9E1845B-98A1-9A85-49F5-FF2EBB9D4F6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0" y="418"/>
              <a:ext cx="3888" cy="388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107763" dir="2700000" algn="ctr" rotWithShape="0">
                      <a:schemeClr val="tx1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351953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5" name="Straight Connector 114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Connector 116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Straight Connector 122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Straight Connector 124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Straight Connector 126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9" name="Rectangle 128">
            <a:extLst>
              <a:ext uri="{FF2B5EF4-FFF2-40B4-BE49-F238E27FC236}">
                <a16:creationId xmlns:a16="http://schemas.microsoft.com/office/drawing/2014/main" id="{D0CC39F4-99BA-4473-BCF2-E7D825D2B5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1" name="Rectangle 13">
            <a:extLst>
              <a:ext uri="{FF2B5EF4-FFF2-40B4-BE49-F238E27FC236}">
                <a16:creationId xmlns:a16="http://schemas.microsoft.com/office/drawing/2014/main" id="{EE276A9A-B6BA-4B92-B08D-E27688412A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885249" y="563179"/>
            <a:ext cx="6869927" cy="5743575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  <a:gd name="connsiteX4" fmla="*/ 0 w 12192000"/>
              <a:gd name="connsiteY4" fmla="*/ 0 h 6858000"/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4647063 h 6858000"/>
              <a:gd name="connsiteX4" fmla="*/ 0 w 12192000"/>
              <a:gd name="connsiteY4" fmla="*/ 0 h 6858000"/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080078 h 6858000"/>
              <a:gd name="connsiteX4" fmla="*/ 0 w 12192000"/>
              <a:gd name="connsiteY4" fmla="*/ 0 h 6858000"/>
              <a:gd name="connsiteX0" fmla="*/ 0 w 12192000"/>
              <a:gd name="connsiteY0" fmla="*/ 0 h 6080078"/>
              <a:gd name="connsiteX1" fmla="*/ 12192000 w 12192000"/>
              <a:gd name="connsiteY1" fmla="*/ 0 h 6080078"/>
              <a:gd name="connsiteX2" fmla="*/ 11905397 w 12192000"/>
              <a:gd name="connsiteY2" fmla="*/ 1890215 h 6080078"/>
              <a:gd name="connsiteX3" fmla="*/ 0 w 12192000"/>
              <a:gd name="connsiteY3" fmla="*/ 6080078 h 6080078"/>
              <a:gd name="connsiteX4" fmla="*/ 0 w 12192000"/>
              <a:gd name="connsiteY4" fmla="*/ 0 h 6080078"/>
              <a:gd name="connsiteX0" fmla="*/ 0 w 12192000"/>
              <a:gd name="connsiteY0" fmla="*/ 0 h 6080078"/>
              <a:gd name="connsiteX1" fmla="*/ 12192000 w 12192000"/>
              <a:gd name="connsiteY1" fmla="*/ 0 h 6080078"/>
              <a:gd name="connsiteX2" fmla="*/ 12178353 w 12192000"/>
              <a:gd name="connsiteY2" fmla="*/ 1862920 h 6080078"/>
              <a:gd name="connsiteX3" fmla="*/ 0 w 12192000"/>
              <a:gd name="connsiteY3" fmla="*/ 6080078 h 6080078"/>
              <a:gd name="connsiteX4" fmla="*/ 0 w 12192000"/>
              <a:gd name="connsiteY4" fmla="*/ 0 h 6080078"/>
              <a:gd name="connsiteX0" fmla="*/ 0 w 12192000"/>
              <a:gd name="connsiteY0" fmla="*/ 0 h 4807869"/>
              <a:gd name="connsiteX1" fmla="*/ 12192000 w 12192000"/>
              <a:gd name="connsiteY1" fmla="*/ 0 h 4807869"/>
              <a:gd name="connsiteX2" fmla="*/ 12178353 w 12192000"/>
              <a:gd name="connsiteY2" fmla="*/ 1862920 h 4807869"/>
              <a:gd name="connsiteX3" fmla="*/ 0 w 12192000"/>
              <a:gd name="connsiteY3" fmla="*/ 4807869 h 4807869"/>
              <a:gd name="connsiteX4" fmla="*/ 0 w 12192000"/>
              <a:gd name="connsiteY4" fmla="*/ 0 h 4807869"/>
              <a:gd name="connsiteX0" fmla="*/ 0 w 12192000"/>
              <a:gd name="connsiteY0" fmla="*/ 0 h 4807869"/>
              <a:gd name="connsiteX1" fmla="*/ 12192000 w 12192000"/>
              <a:gd name="connsiteY1" fmla="*/ 0 h 4807869"/>
              <a:gd name="connsiteX2" fmla="*/ 12178353 w 12192000"/>
              <a:gd name="connsiteY2" fmla="*/ 2673953 h 4807869"/>
              <a:gd name="connsiteX3" fmla="*/ 0 w 12192000"/>
              <a:gd name="connsiteY3" fmla="*/ 4807869 h 4807869"/>
              <a:gd name="connsiteX4" fmla="*/ 0 w 12192000"/>
              <a:gd name="connsiteY4" fmla="*/ 0 h 4807869"/>
              <a:gd name="connsiteX0" fmla="*/ 0 w 12192000"/>
              <a:gd name="connsiteY0" fmla="*/ 0 h 4807869"/>
              <a:gd name="connsiteX1" fmla="*/ 12192000 w 12192000"/>
              <a:gd name="connsiteY1" fmla="*/ 0 h 4807869"/>
              <a:gd name="connsiteX2" fmla="*/ 12178355 w 12192000"/>
              <a:gd name="connsiteY2" fmla="*/ 2942477 h 4807869"/>
              <a:gd name="connsiteX3" fmla="*/ 0 w 12192000"/>
              <a:gd name="connsiteY3" fmla="*/ 4807869 h 4807869"/>
              <a:gd name="connsiteX4" fmla="*/ 0 w 12192000"/>
              <a:gd name="connsiteY4" fmla="*/ 0 h 4807869"/>
              <a:gd name="connsiteX0" fmla="*/ 0 w 12192000"/>
              <a:gd name="connsiteY0" fmla="*/ 0 h 4692789"/>
              <a:gd name="connsiteX1" fmla="*/ 12192000 w 12192000"/>
              <a:gd name="connsiteY1" fmla="*/ 0 h 4692789"/>
              <a:gd name="connsiteX2" fmla="*/ 12178355 w 12192000"/>
              <a:gd name="connsiteY2" fmla="*/ 2942477 h 4692789"/>
              <a:gd name="connsiteX3" fmla="*/ 1 w 12192000"/>
              <a:gd name="connsiteY3" fmla="*/ 4692789 h 4692789"/>
              <a:gd name="connsiteX4" fmla="*/ 0 w 12192000"/>
              <a:gd name="connsiteY4" fmla="*/ 0 h 4692789"/>
              <a:gd name="connsiteX0" fmla="*/ 0 w 12192000"/>
              <a:gd name="connsiteY0" fmla="*/ 0 h 4577707"/>
              <a:gd name="connsiteX1" fmla="*/ 12192000 w 12192000"/>
              <a:gd name="connsiteY1" fmla="*/ 0 h 4577707"/>
              <a:gd name="connsiteX2" fmla="*/ 12178355 w 12192000"/>
              <a:gd name="connsiteY2" fmla="*/ 2942477 h 4577707"/>
              <a:gd name="connsiteX3" fmla="*/ 2 w 12192000"/>
              <a:gd name="connsiteY3" fmla="*/ 4577707 h 4577707"/>
              <a:gd name="connsiteX4" fmla="*/ 0 w 12192000"/>
              <a:gd name="connsiteY4" fmla="*/ 0 h 4577707"/>
              <a:gd name="connsiteX0" fmla="*/ 12130 w 12204130"/>
              <a:gd name="connsiteY0" fmla="*/ 0 h 4583194"/>
              <a:gd name="connsiteX1" fmla="*/ 12204130 w 12204130"/>
              <a:gd name="connsiteY1" fmla="*/ 0 h 4583194"/>
              <a:gd name="connsiteX2" fmla="*/ 12190485 w 12204130"/>
              <a:gd name="connsiteY2" fmla="*/ 2942477 h 4583194"/>
              <a:gd name="connsiteX3" fmla="*/ 0 w 12204130"/>
              <a:gd name="connsiteY3" fmla="*/ 4583194 h 4583194"/>
              <a:gd name="connsiteX4" fmla="*/ 12130 w 12204130"/>
              <a:gd name="connsiteY4" fmla="*/ 0 h 4583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04130" h="4583194">
                <a:moveTo>
                  <a:pt x="12130" y="0"/>
                </a:moveTo>
                <a:lnTo>
                  <a:pt x="12204130" y="0"/>
                </a:lnTo>
                <a:cubicBezTo>
                  <a:pt x="12199582" y="980826"/>
                  <a:pt x="12195033" y="1961651"/>
                  <a:pt x="12190485" y="2942477"/>
                </a:cubicBezTo>
                <a:lnTo>
                  <a:pt x="0" y="4583194"/>
                </a:lnTo>
                <a:cubicBezTo>
                  <a:pt x="0" y="3018931"/>
                  <a:pt x="12130" y="1564263"/>
                  <a:pt x="12130" y="0"/>
                </a:cubicBez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35F5E3-2B1C-7C0A-8581-67A9052D1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33156" y="408863"/>
            <a:ext cx="4143770" cy="249044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altLang="zh-HK" sz="4400" b="1" dirty="0"/>
              <a:t>What is Business Research?</a:t>
            </a:r>
            <a:endParaRPr lang="en-US" sz="4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33159-D030-2F82-A142-F759407283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558479" y="3034377"/>
            <a:ext cx="4377697" cy="183202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r">
              <a:lnSpc>
                <a:spcPct val="110000"/>
              </a:lnSpc>
              <a:buNone/>
            </a:pPr>
            <a:r>
              <a:rPr lang="en-US" altLang="zh-HK" sz="2000" b="1" cap="all" spc="300" dirty="0"/>
              <a:t>A systematic Inquiry whose objective is to provide information to solve managerial problems</a:t>
            </a:r>
          </a:p>
        </p:txBody>
      </p:sp>
      <p:pic>
        <p:nvPicPr>
          <p:cNvPr id="24" name="Picture Placeholder 7" descr="Looking up view of tall buildings">
            <a:extLst>
              <a:ext uri="{FF2B5EF4-FFF2-40B4-BE49-F238E27FC236}">
                <a16:creationId xmlns:a16="http://schemas.microsoft.com/office/drawing/2014/main" id="{A672B903-78EE-718A-C122-69D51207883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747" r="1" b="28307"/>
          <a:stretch>
            <a:fillRect/>
          </a:stretch>
        </p:blipFill>
        <p:spPr>
          <a:xfrm>
            <a:off x="-3975" y="-19051"/>
            <a:ext cx="6800850" cy="5689426"/>
          </a:xfrm>
          <a:custGeom>
            <a:avLst/>
            <a:gdLst/>
            <a:ahLst/>
            <a:cxnLst/>
            <a:rect l="l" t="t" r="r" b="b"/>
            <a:pathLst>
              <a:path w="6800850" h="5689426">
                <a:moveTo>
                  <a:pt x="6486961" y="0"/>
                </a:moveTo>
                <a:lnTo>
                  <a:pt x="6800850" y="1075590"/>
                </a:lnTo>
                <a:lnTo>
                  <a:pt x="0" y="5689426"/>
                </a:lnTo>
                <a:lnTo>
                  <a:pt x="0" y="19051"/>
                </a:lnTo>
                <a:close/>
              </a:path>
            </a:pathLst>
          </a:custGeom>
          <a:noFill/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7FB3D57-4BFC-B5B6-CF23-C53CDC8424B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980" b="2"/>
          <a:stretch>
            <a:fillRect/>
          </a:stretch>
        </p:blipFill>
        <p:spPr>
          <a:xfrm>
            <a:off x="20" y="1059098"/>
            <a:ext cx="8523777" cy="5820356"/>
          </a:xfrm>
          <a:custGeom>
            <a:avLst/>
            <a:gdLst/>
            <a:ahLst/>
            <a:cxnLst/>
            <a:rect l="l" t="t" r="r" b="b"/>
            <a:pathLst>
              <a:path w="8523797" h="5820356">
                <a:moveTo>
                  <a:pt x="6790661" y="0"/>
                </a:moveTo>
                <a:lnTo>
                  <a:pt x="8523797" y="5816373"/>
                </a:lnTo>
                <a:lnTo>
                  <a:pt x="6377877" y="5820356"/>
                </a:lnTo>
                <a:lnTo>
                  <a:pt x="0" y="5820356"/>
                </a:lnTo>
                <a:lnTo>
                  <a:pt x="0" y="4600462"/>
                </a:lnTo>
                <a:close/>
              </a:path>
            </a:pathLst>
          </a:custGeom>
        </p:spPr>
      </p:pic>
      <p:cxnSp>
        <p:nvCxnSpPr>
          <p:cNvPr id="133" name="Straight Connector 132">
            <a:extLst>
              <a:ext uri="{FF2B5EF4-FFF2-40B4-BE49-F238E27FC236}">
                <a16:creationId xmlns:a16="http://schemas.microsoft.com/office/drawing/2014/main" id="{FB133E60-B422-46BB-AE0F-2E16F6C50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79325" y="3"/>
            <a:ext cx="2031757" cy="685083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Straight Connector 134">
            <a:extLst>
              <a:ext uri="{FF2B5EF4-FFF2-40B4-BE49-F238E27FC236}">
                <a16:creationId xmlns:a16="http://schemas.microsoft.com/office/drawing/2014/main" id="{FDF9A967-A2F5-4745-B54A-0ACE91464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0"/>
            <a:ext cx="8362666" cy="56703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Straight Connector 136">
            <a:extLst>
              <a:ext uri="{FF2B5EF4-FFF2-40B4-BE49-F238E27FC236}">
                <a16:creationId xmlns:a16="http://schemas.microsoft.com/office/drawing/2014/main" id="{D6FA3ECB-DB35-4534-9222-CCAF8377F1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2910177"/>
            <a:ext cx="3566344" cy="395975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Straight Connector 138">
            <a:extLst>
              <a:ext uri="{FF2B5EF4-FFF2-40B4-BE49-F238E27FC236}">
                <a16:creationId xmlns:a16="http://schemas.microsoft.com/office/drawing/2014/main" id="{D0712C9B-2454-487B-95B6-6C5AEB6C0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138382" y="5699964"/>
            <a:ext cx="7053618" cy="114610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6674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21FBE127-D2A6-4FA3-A6B9-B8FD1DE4B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8A15DE-D135-0710-9984-A0A55E960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9912" y="533400"/>
            <a:ext cx="4496228" cy="16906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zh-HK" sz="4400" b="1" dirty="0"/>
              <a:t>Why Study Research?</a:t>
            </a:r>
            <a:endParaRPr lang="en-US" sz="4400" b="1" dirty="0"/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DDD9C044-4B08-47CC-852C-B22B09675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4948518" cy="132453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5033687E-2F83-4E90-B11A-4B998C1540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818708" cy="642738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D292DBC3-1A72-41ED-8432-D0D64FD63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1" y="2743200"/>
            <a:ext cx="4477872" cy="4114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Placeholder 19" descr="City lights at night">
            <a:extLst>
              <a:ext uri="{FF2B5EF4-FFF2-40B4-BE49-F238E27FC236}">
                <a16:creationId xmlns:a16="http://schemas.microsoft.com/office/drawing/2014/main" id="{E5D7764F-CE06-1A00-3555-ACAE6ACDFE1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" b="52"/>
          <a:stretch/>
        </p:blipFill>
        <p:spPr>
          <a:xfrm>
            <a:off x="1372628" y="533400"/>
            <a:ext cx="3884143" cy="579119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8AA23-D8D0-93BE-5C5F-103A750B0D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46944" y="2290762"/>
            <a:ext cx="4572428" cy="40338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altLang="zh-HK" sz="2400" dirty="0"/>
              <a:t>Research provides you with the knowledge and skills needed for the fast-paced decision-making environment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99309E4A-5F81-4CAB-B5DB-AB4EB90C71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602477" y="2548218"/>
            <a:ext cx="589522" cy="430978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72412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7F430E9F-3B61-4A75-9A34-1EF839CC7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5A93CC3-99AA-471D-9142-5BD2235D6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3"/>
            <a:ext cx="12192000" cy="20089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5D5A1EFF-2E6F-4210-A283-AF9BE5B07C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24C9A7BB-4074-4704-B5B6-B526355DF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78117" y="0"/>
            <a:ext cx="340591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4D5622E3-2C65-496F-9C3F-CBEE21924A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1299548"/>
            <a:ext cx="1769035" cy="69557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B4ED111D-3746-4B9C-AEE8-7AB8346701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1150" y="1171094"/>
            <a:ext cx="4860850" cy="8240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75AE1D3C-1EF9-4A89-B613-EE7B789102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968704" y="0"/>
            <a:ext cx="2147217" cy="199511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7A9874B-BCA9-8420-1595-EDD1865A0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553" y="497395"/>
            <a:ext cx="10064376" cy="122975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zh-HK" sz="4100" b="1"/>
              <a:t>Why Managers need Better Information</a:t>
            </a:r>
            <a:endParaRPr lang="en-US" sz="4100" b="1"/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6DE80A3F-530A-4181-887F-9AAF6DCBF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94353" y="-14436"/>
            <a:ext cx="239059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89BB5DD9-C065-B6AF-F345-801CFCBEBE51}"/>
              </a:ext>
            </a:extLst>
          </p:cNvPr>
          <p:cNvGraphicFramePr>
            <a:graphicFrameLocks noGrp="1"/>
          </p:cNvGraphicFramePr>
          <p:nvPr>
            <p:ph sz="half" idx="14"/>
            <p:extLst>
              <p:ext uri="{D42A27DB-BD31-4B8C-83A1-F6EECF244321}">
                <p14:modId xmlns:p14="http://schemas.microsoft.com/office/powerpoint/2010/main" val="2035713319"/>
              </p:ext>
            </p:extLst>
          </p:nvPr>
        </p:nvGraphicFramePr>
        <p:xfrm>
          <a:off x="359229" y="2413350"/>
          <a:ext cx="11474183" cy="35031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374022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C27C8-165C-5513-DB4B-9D840097C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401321"/>
            <a:ext cx="9906000" cy="1382156"/>
          </a:xfrm>
          <a:noFill/>
        </p:spPr>
        <p:txBody>
          <a:bodyPr/>
          <a:lstStyle/>
          <a:p>
            <a:r>
              <a:rPr lang="en-US" altLang="zh-HK" b="1" dirty="0">
                <a:ea typeface="PMingLiU" panose="02020500000000000000" pitchFamily="18" charset="-120"/>
              </a:rPr>
              <a:t>The Value of Acquiring Research Skills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E640F-7F5A-BDB7-205D-765FA80B6796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1259841" y="2209235"/>
            <a:ext cx="9357359" cy="3338125"/>
          </a:xfrm>
          <a:noFill/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HK" sz="2400" dirty="0">
                <a:ea typeface="PMingLiU" panose="02020500000000000000" pitchFamily="18" charset="-120"/>
              </a:rPr>
              <a:t>To gather more information before selecting a course of action 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HK" sz="2400" dirty="0">
                <a:ea typeface="PMingLiU" panose="02020500000000000000" pitchFamily="18" charset="-120"/>
              </a:rPr>
              <a:t>To do a high-level research study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HK" sz="2400" dirty="0">
                <a:ea typeface="PMingLiU" panose="02020500000000000000" pitchFamily="18" charset="-120"/>
              </a:rPr>
              <a:t>To understand research design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HK" sz="2400" dirty="0">
                <a:ea typeface="PMingLiU" panose="02020500000000000000" pitchFamily="18" charset="-120"/>
              </a:rPr>
              <a:t>To evaluate and resolve a current management dilemma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HK" sz="2400" dirty="0">
                <a:ea typeface="PMingLiU" panose="02020500000000000000" pitchFamily="18" charset="-120"/>
              </a:rPr>
              <a:t>To establish a career as a research specialist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7296091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8B2BAECB-35E2-4DD9-8B8C-22D215DD0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Magnifying glass showing decling performance">
            <a:extLst>
              <a:ext uri="{FF2B5EF4-FFF2-40B4-BE49-F238E27FC236}">
                <a16:creationId xmlns:a16="http://schemas.microsoft.com/office/drawing/2014/main" id="{5FAADD2E-7CE7-B246-B4F3-665352AA9D7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152" r="39716" b="-1"/>
          <a:stretch>
            <a:fillRect/>
          </a:stretch>
        </p:blipFill>
        <p:spPr>
          <a:xfrm>
            <a:off x="6938682" y="10"/>
            <a:ext cx="5253320" cy="6857990"/>
          </a:xfrm>
          <a:custGeom>
            <a:avLst/>
            <a:gdLst/>
            <a:ahLst/>
            <a:cxnLst/>
            <a:rect l="l" t="t" r="r" b="b"/>
            <a:pathLst>
              <a:path w="5253320" h="6858000">
                <a:moveTo>
                  <a:pt x="722088" y="0"/>
                </a:moveTo>
                <a:lnTo>
                  <a:pt x="5253320" y="0"/>
                </a:lnTo>
                <a:lnTo>
                  <a:pt x="525332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D030A76-B788-B363-104E-266B7C7F7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416" y="256119"/>
            <a:ext cx="6132605" cy="173842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zh-HK" sz="3700" b="1" dirty="0"/>
              <a:t>Types of Studies Used to do Research</a:t>
            </a:r>
            <a:endParaRPr lang="en-US" sz="3700" b="1" dirty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13AC671C-E66F-43C5-A66A-C477339DD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5528235" y="0"/>
            <a:ext cx="6663765" cy="99209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E67564-0457-E486-97D0-8109D2C97B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0129" y="2250659"/>
            <a:ext cx="5586825" cy="354054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altLang="zh-HK" sz="2400" dirty="0"/>
              <a:t>Reporting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altLang="zh-HK" sz="2400" dirty="0"/>
              <a:t>Descriptive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altLang="zh-HK" sz="2400" dirty="0"/>
              <a:t>Explanatory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altLang="zh-HK" sz="2400" dirty="0"/>
              <a:t>Exploratory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altLang="zh-HK" sz="2400" dirty="0"/>
              <a:t>Predictive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altLang="zh-HK" sz="2400" dirty="0"/>
              <a:t>Many more…</a:t>
            </a:r>
          </a:p>
        </p:txBody>
      </p:sp>
    </p:spTree>
    <p:extLst>
      <p:ext uri="{BB962C8B-B14F-4D97-AF65-F5344CB8AC3E}">
        <p14:creationId xmlns:p14="http://schemas.microsoft.com/office/powerpoint/2010/main" val="6437779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9" name="Rectangle 10248">
            <a:extLst>
              <a:ext uri="{FF2B5EF4-FFF2-40B4-BE49-F238E27FC236}">
                <a16:creationId xmlns:a16="http://schemas.microsoft.com/office/drawing/2014/main" id="{03F1FC93-1440-4B98-BEA3-8750A1949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2" name="Rectangle 2">
            <a:extLst>
              <a:ext uri="{FF2B5EF4-FFF2-40B4-BE49-F238E27FC236}">
                <a16:creationId xmlns:a16="http://schemas.microsoft.com/office/drawing/2014/main" id="{991E89C9-CE70-222F-33BD-F7C3CC64A61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67510" y="465912"/>
            <a:ext cx="8256978" cy="1004704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zh-HK" sz="3600" b="1" dirty="0">
                <a:ea typeface="PMingLiU" panose="02020500000000000000" pitchFamily="18" charset="-120"/>
              </a:rPr>
              <a:t>Different Styles of Research</a:t>
            </a:r>
          </a:p>
        </p:txBody>
      </p:sp>
      <p:cxnSp>
        <p:nvCxnSpPr>
          <p:cNvPr id="10251" name="Straight Connector 10250">
            <a:extLst>
              <a:ext uri="{FF2B5EF4-FFF2-40B4-BE49-F238E27FC236}">
                <a16:creationId xmlns:a16="http://schemas.microsoft.com/office/drawing/2014/main" id="{EE8097BD-3640-487B-BBD8-EE139DA0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340570" y="0"/>
            <a:ext cx="5851430" cy="185798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3" name="Straight Connector 10252">
            <a:extLst>
              <a:ext uri="{FF2B5EF4-FFF2-40B4-BE49-F238E27FC236}">
                <a16:creationId xmlns:a16="http://schemas.microsoft.com/office/drawing/2014/main" id="{38B72F05-10A2-4D83-96F2-5DDFC587F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-27296" y="1006592"/>
            <a:ext cx="12246591" cy="92804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245" name="Rectangle 3">
            <a:extLst>
              <a:ext uri="{FF2B5EF4-FFF2-40B4-BE49-F238E27FC236}">
                <a16:creationId xmlns:a16="http://schemas.microsoft.com/office/drawing/2014/main" id="{8D3B4758-5F08-C1FF-0A4C-614149348E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1591953"/>
              </p:ext>
            </p:extLst>
          </p:nvPr>
        </p:nvGraphicFramePr>
        <p:xfrm>
          <a:off x="902862" y="1934640"/>
          <a:ext cx="10556665" cy="35224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309" name="Rectangle 11308">
            <a:extLst>
              <a:ext uri="{FF2B5EF4-FFF2-40B4-BE49-F238E27FC236}">
                <a16:creationId xmlns:a16="http://schemas.microsoft.com/office/drawing/2014/main" id="{D6309531-94CD-4CF6-AACE-80EC085E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66" name="Rectangle 2">
            <a:extLst>
              <a:ext uri="{FF2B5EF4-FFF2-40B4-BE49-F238E27FC236}">
                <a16:creationId xmlns:a16="http://schemas.microsoft.com/office/drawing/2014/main" id="{6C52F7E5-D4A9-06D7-1EED-19AADD4DC9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10879" y="665480"/>
            <a:ext cx="6238688" cy="1382233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zh-HK" b="1" dirty="0">
                <a:ea typeface="PMingLiU" panose="02020500000000000000" pitchFamily="18" charset="-120"/>
              </a:rPr>
              <a:t>What is Good Research?</a:t>
            </a:r>
          </a:p>
        </p:txBody>
      </p:sp>
      <p:pic>
        <p:nvPicPr>
          <p:cNvPr id="11286" name="Picture 11285" descr="Close up of glass laboratory equipment">
            <a:extLst>
              <a:ext uri="{FF2B5EF4-FFF2-40B4-BE49-F238E27FC236}">
                <a16:creationId xmlns:a16="http://schemas.microsoft.com/office/drawing/2014/main" id="{A38E6167-CC3A-7D7A-04C1-6AA85EB49B8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620" r="18156" b="2"/>
          <a:stretch>
            <a:fillRect/>
          </a:stretch>
        </p:blipFill>
        <p:spPr>
          <a:xfrm>
            <a:off x="20" y="-7444"/>
            <a:ext cx="4966427" cy="6874330"/>
          </a:xfrm>
          <a:custGeom>
            <a:avLst/>
            <a:gdLst/>
            <a:ahLst/>
            <a:cxnLst/>
            <a:rect l="l" t="t" r="r" b="b"/>
            <a:pathLst>
              <a:path w="4966447" h="6874330">
                <a:moveTo>
                  <a:pt x="0" y="0"/>
                </a:moveTo>
                <a:lnTo>
                  <a:pt x="4966447" y="0"/>
                </a:lnTo>
                <a:lnTo>
                  <a:pt x="3355712" y="6874330"/>
                </a:lnTo>
                <a:lnTo>
                  <a:pt x="0" y="6874330"/>
                </a:lnTo>
                <a:close/>
              </a:path>
            </a:pathLst>
          </a:custGeom>
        </p:spPr>
      </p:pic>
      <p:sp>
        <p:nvSpPr>
          <p:cNvPr id="11267" name="Rectangle 3">
            <a:extLst>
              <a:ext uri="{FF2B5EF4-FFF2-40B4-BE49-F238E27FC236}">
                <a16:creationId xmlns:a16="http://schemas.microsoft.com/office/drawing/2014/main" id="{D50269FC-AB21-E58F-7843-0F21F1088A6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146158" y="2301949"/>
            <a:ext cx="6598802" cy="4022650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US" altLang="zh-HK" sz="2800" dirty="0">
                <a:ea typeface="PMingLiU" panose="02020500000000000000" pitchFamily="18" charset="-120"/>
              </a:rPr>
              <a:t>Following the standards of the scientific method</a:t>
            </a:r>
          </a:p>
          <a:p>
            <a:pPr lvl="1" eaLnBrk="1" hangingPunct="1"/>
            <a:r>
              <a:rPr lang="en-US" altLang="zh-HK" sz="2400" dirty="0">
                <a:ea typeface="PMingLiU" panose="02020500000000000000" pitchFamily="18" charset="-120"/>
              </a:rPr>
              <a:t>Purpose clearly defined</a:t>
            </a:r>
          </a:p>
          <a:p>
            <a:pPr lvl="1" eaLnBrk="1" hangingPunct="1"/>
            <a:r>
              <a:rPr lang="en-US" altLang="zh-HK" sz="2400" dirty="0">
                <a:ea typeface="PMingLiU" panose="02020500000000000000" pitchFamily="18" charset="-120"/>
              </a:rPr>
              <a:t>Research process detailed</a:t>
            </a:r>
          </a:p>
          <a:p>
            <a:pPr lvl="1" eaLnBrk="1" hangingPunct="1"/>
            <a:r>
              <a:rPr lang="en-US" altLang="zh-HK" sz="2400" dirty="0">
                <a:ea typeface="PMingLiU" panose="02020500000000000000" pitchFamily="18" charset="-120"/>
              </a:rPr>
              <a:t>Research design thoroughly planned</a:t>
            </a:r>
          </a:p>
          <a:p>
            <a:pPr lvl="1" eaLnBrk="1" hangingPunct="1"/>
            <a:r>
              <a:rPr lang="en-US" altLang="zh-HK" sz="2400" dirty="0">
                <a:ea typeface="PMingLiU" panose="02020500000000000000" pitchFamily="18" charset="-120"/>
              </a:rPr>
              <a:t>Limitations frankly revealed</a:t>
            </a:r>
          </a:p>
          <a:p>
            <a:pPr lvl="1" eaLnBrk="1" hangingPunct="1"/>
            <a:r>
              <a:rPr lang="en-US" altLang="zh-HK" sz="2400" dirty="0">
                <a:ea typeface="PMingLiU" panose="02020500000000000000" pitchFamily="18" charset="-120"/>
              </a:rPr>
              <a:t>High ethical standards applied</a:t>
            </a:r>
          </a:p>
        </p:txBody>
      </p:sp>
      <p:cxnSp>
        <p:nvCxnSpPr>
          <p:cNvPr id="11311" name="Straight Connector 11310">
            <a:extLst>
              <a:ext uri="{FF2B5EF4-FFF2-40B4-BE49-F238E27FC236}">
                <a16:creationId xmlns:a16="http://schemas.microsoft.com/office/drawing/2014/main" id="{F75BF611-D2A5-4454-8C47-95B0BC422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627455" y="-19394"/>
            <a:ext cx="806149" cy="68773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7" name="Rectangle 12296">
            <a:extLst>
              <a:ext uri="{FF2B5EF4-FFF2-40B4-BE49-F238E27FC236}">
                <a16:creationId xmlns:a16="http://schemas.microsoft.com/office/drawing/2014/main" id="{D6309531-94CD-4CF6-AACE-80EC085E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0" name="Rectangle 2">
            <a:extLst>
              <a:ext uri="{FF2B5EF4-FFF2-40B4-BE49-F238E27FC236}">
                <a16:creationId xmlns:a16="http://schemas.microsoft.com/office/drawing/2014/main" id="{0B72175F-9FC4-9A97-CFD1-820020F2B11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146159" y="685800"/>
            <a:ext cx="6238688" cy="138223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zh-HK" b="1" dirty="0">
                <a:ea typeface="PMingLiU" panose="02020500000000000000" pitchFamily="18" charset="-120"/>
              </a:rPr>
              <a:t>What is Good Research? (cont.)</a:t>
            </a:r>
          </a:p>
        </p:txBody>
      </p:sp>
      <p:pic>
        <p:nvPicPr>
          <p:cNvPr id="12293" name="Picture 12292" descr="Person using microscope">
            <a:extLst>
              <a:ext uri="{FF2B5EF4-FFF2-40B4-BE49-F238E27FC236}">
                <a16:creationId xmlns:a16="http://schemas.microsoft.com/office/drawing/2014/main" id="{19A2F099-A91A-3358-844C-722248F1B0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774" r="40825"/>
          <a:stretch>
            <a:fillRect/>
          </a:stretch>
        </p:blipFill>
        <p:spPr>
          <a:xfrm>
            <a:off x="20" y="-7444"/>
            <a:ext cx="4966427" cy="6874330"/>
          </a:xfrm>
          <a:custGeom>
            <a:avLst/>
            <a:gdLst/>
            <a:ahLst/>
            <a:cxnLst/>
            <a:rect l="l" t="t" r="r" b="b"/>
            <a:pathLst>
              <a:path w="4966447" h="6874330">
                <a:moveTo>
                  <a:pt x="0" y="0"/>
                </a:moveTo>
                <a:lnTo>
                  <a:pt x="4966447" y="0"/>
                </a:lnTo>
                <a:lnTo>
                  <a:pt x="3355712" y="6874330"/>
                </a:lnTo>
                <a:lnTo>
                  <a:pt x="0" y="6874330"/>
                </a:lnTo>
                <a:close/>
              </a:path>
            </a:pathLst>
          </a:custGeom>
        </p:spPr>
      </p:pic>
      <p:sp>
        <p:nvSpPr>
          <p:cNvPr id="12291" name="Rectangle 3">
            <a:extLst>
              <a:ext uri="{FF2B5EF4-FFF2-40B4-BE49-F238E27FC236}">
                <a16:creationId xmlns:a16="http://schemas.microsoft.com/office/drawing/2014/main" id="{18B6DD53-C48F-390C-EF62-15D3AF18972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966447" y="2362909"/>
            <a:ext cx="6238687" cy="402265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zh-HK" dirty="0">
                <a:ea typeface="PMingLiU" panose="02020500000000000000" pitchFamily="18" charset="-120"/>
              </a:rPr>
              <a:t>Following the standards of the scientific method (cont.)</a:t>
            </a:r>
          </a:p>
          <a:p>
            <a:pPr lvl="1" eaLnBrk="1" hangingPunct="1"/>
            <a:r>
              <a:rPr lang="en-US" altLang="zh-HK" sz="2400" dirty="0">
                <a:ea typeface="PMingLiU" panose="02020500000000000000" pitchFamily="18" charset="-120"/>
              </a:rPr>
              <a:t>Adequate analysis for decision-maker’s needs</a:t>
            </a:r>
          </a:p>
          <a:p>
            <a:pPr lvl="1" eaLnBrk="1" hangingPunct="1"/>
            <a:r>
              <a:rPr lang="en-US" altLang="zh-HK" sz="2400" dirty="0">
                <a:ea typeface="PMingLiU" panose="02020500000000000000" pitchFamily="18" charset="-120"/>
              </a:rPr>
              <a:t>Findings presented unambiguously</a:t>
            </a:r>
          </a:p>
          <a:p>
            <a:pPr lvl="1" eaLnBrk="1" hangingPunct="1"/>
            <a:r>
              <a:rPr lang="en-US" altLang="zh-HK" sz="2400" dirty="0">
                <a:ea typeface="PMingLiU" panose="02020500000000000000" pitchFamily="18" charset="-120"/>
              </a:rPr>
              <a:t>Conclusions justified</a:t>
            </a:r>
          </a:p>
          <a:p>
            <a:pPr lvl="1" eaLnBrk="1" hangingPunct="1"/>
            <a:r>
              <a:rPr lang="en-US" altLang="zh-HK" sz="2400" dirty="0">
                <a:ea typeface="PMingLiU" panose="02020500000000000000" pitchFamily="18" charset="-120"/>
              </a:rPr>
              <a:t>Researcher’s experience reflected</a:t>
            </a:r>
          </a:p>
          <a:p>
            <a:pPr lvl="1" eaLnBrk="1" hangingPunct="1"/>
            <a:endParaRPr lang="en-US" altLang="zh-HK" sz="2400" dirty="0">
              <a:ea typeface="PMingLiU" panose="02020500000000000000" pitchFamily="18" charset="-120"/>
            </a:endParaRPr>
          </a:p>
        </p:txBody>
      </p:sp>
      <p:cxnSp>
        <p:nvCxnSpPr>
          <p:cNvPr id="12299" name="Straight Connector 12298">
            <a:extLst>
              <a:ext uri="{FF2B5EF4-FFF2-40B4-BE49-F238E27FC236}">
                <a16:creationId xmlns:a16="http://schemas.microsoft.com/office/drawing/2014/main" id="{F75BF611-D2A5-4454-8C47-95B0BC422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627455" y="-19394"/>
            <a:ext cx="806149" cy="68773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10A34275-CD0A-499C-9600-C96742FAC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1852546B-EF97-46E8-A930-3A03341066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7587" y="2720800"/>
            <a:ext cx="3470809" cy="413266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12801F4A-0A74-45E0-8E5A-65A65252A3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-4540"/>
            <a:ext cx="1274412" cy="49672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AD245F29-ABE7-4BB1-8164-5F4C4604B2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5257800" y="0"/>
            <a:ext cx="6926614" cy="112236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CF00EEAF-0634-4EEB-81E5-9FBC2170F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7102" y="6051582"/>
            <a:ext cx="4847312" cy="80641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53E11676-332F-449D-9A03-6CE4ED25CC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225160" y="0"/>
            <a:ext cx="3541141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Content Placeholder 8" descr="A table of articles with text&#10;&#10;Description automatically generated with medium confidence">
            <a:extLst>
              <a:ext uri="{FF2B5EF4-FFF2-40B4-BE49-F238E27FC236}">
                <a16:creationId xmlns:a16="http://schemas.microsoft.com/office/drawing/2014/main" id="{17EC7162-7FA4-EA7D-1D54-A44B611AC4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30082" y="108260"/>
            <a:ext cx="8701085" cy="6697044"/>
          </a:xfrm>
          <a:prstGeom prst="rect">
            <a:avLst/>
          </a:prstGeom>
        </p:spPr>
      </p:pic>
      <p:pic>
        <p:nvPicPr>
          <p:cNvPr id="33" name="Picture 32" descr="A logo with black text&#10;&#10;Description automatically generated">
            <a:extLst>
              <a:ext uri="{FF2B5EF4-FFF2-40B4-BE49-F238E27FC236}">
                <a16:creationId xmlns:a16="http://schemas.microsoft.com/office/drawing/2014/main" id="{FE63D598-9D4C-BD89-75C4-DF3559EBB1B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074030" y="1002018"/>
            <a:ext cx="2921245" cy="2921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5816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5A923A2-5A70-6E9A-BC35-ECAD7347CA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838" y="254145"/>
            <a:ext cx="3039921" cy="406429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3FC9F6B-E18C-FCF3-9C00-587C46321E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1105" y="254145"/>
            <a:ext cx="4418760" cy="600513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5D6EE49-B21B-6DCC-5190-81AD65DB44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21211" y="254145"/>
            <a:ext cx="3927430" cy="600513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B097B6A-4F7C-2A2A-113F-37416BF0B6FA}"/>
              </a:ext>
            </a:extLst>
          </p:cNvPr>
          <p:cNvSpPr txBox="1"/>
          <p:nvPr/>
        </p:nvSpPr>
        <p:spPr>
          <a:xfrm>
            <a:off x="-36249" y="4561550"/>
            <a:ext cx="32816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latin typeface="Arial Narrow" panose="020B0606020202030204" pitchFamily="34" charset="0"/>
              </a:rPr>
              <a:t>Academic or </a:t>
            </a:r>
          </a:p>
          <a:p>
            <a:pPr algn="ctr"/>
            <a:r>
              <a:rPr lang="en-US" sz="3200" dirty="0">
                <a:latin typeface="Arial Narrow" panose="020B0606020202030204" pitchFamily="34" charset="0"/>
              </a:rPr>
              <a:t>non-academic publication?</a:t>
            </a:r>
          </a:p>
        </p:txBody>
      </p:sp>
    </p:spTree>
    <p:extLst>
      <p:ext uri="{BB962C8B-B14F-4D97-AF65-F5344CB8AC3E}">
        <p14:creationId xmlns:p14="http://schemas.microsoft.com/office/powerpoint/2010/main" val="35269455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90" name="Rectangle 13389">
            <a:extLst>
              <a:ext uri="{FF2B5EF4-FFF2-40B4-BE49-F238E27FC236}">
                <a16:creationId xmlns:a16="http://schemas.microsoft.com/office/drawing/2014/main" id="{15F0A9D0-BB35-4CAB-B92D-E061B9D8E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392" name="Straight Connector 13391">
            <a:extLst>
              <a:ext uri="{FF2B5EF4-FFF2-40B4-BE49-F238E27FC236}">
                <a16:creationId xmlns:a16="http://schemas.microsoft.com/office/drawing/2014/main" id="{52F5DE35-776B-4C7D-AF2E-514E68BDD2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0"/>
            <a:ext cx="698360" cy="57024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94" name="Straight Connector 13393">
            <a:extLst>
              <a:ext uri="{FF2B5EF4-FFF2-40B4-BE49-F238E27FC236}">
                <a16:creationId xmlns:a16="http://schemas.microsoft.com/office/drawing/2014/main" id="{4A65E4E8-1272-4386-BDFE-0129D7A7E2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9642143" y="0"/>
            <a:ext cx="2549857" cy="207446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96" name="Straight Connector 13395">
            <a:extLst>
              <a:ext uri="{FF2B5EF4-FFF2-40B4-BE49-F238E27FC236}">
                <a16:creationId xmlns:a16="http://schemas.microsoft.com/office/drawing/2014/main" id="{A6515F51-DBC6-42B8-9C34-749F69BB6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97737" y="0"/>
            <a:ext cx="1294263" cy="599136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14" name="標題 1">
            <a:extLst>
              <a:ext uri="{FF2B5EF4-FFF2-40B4-BE49-F238E27FC236}">
                <a16:creationId xmlns:a16="http://schemas.microsoft.com/office/drawing/2014/main" id="{49F9B5E7-953A-0A05-004B-ECAEEAC8E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552" y="332181"/>
            <a:ext cx="10529048" cy="1476375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zh-HK" b="1" dirty="0">
                <a:ea typeface="PMingLiU" panose="02020500000000000000" pitchFamily="18" charset="-120"/>
              </a:rPr>
              <a:t>What is a good theory?</a:t>
            </a:r>
            <a:endParaRPr lang="zh-HK" altLang="en-US" b="1" dirty="0">
              <a:ea typeface="PMingLiU" panose="02020500000000000000" pitchFamily="18" charset="-120"/>
            </a:endParaRPr>
          </a:p>
        </p:txBody>
      </p:sp>
      <p:cxnSp>
        <p:nvCxnSpPr>
          <p:cNvPr id="13398" name="Straight Connector 13397">
            <a:extLst>
              <a:ext uri="{FF2B5EF4-FFF2-40B4-BE49-F238E27FC236}">
                <a16:creationId xmlns:a16="http://schemas.microsoft.com/office/drawing/2014/main" id="{873F5967-4993-405D-A3E6-84DCEFF44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2403086" cy="103723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15" name="內容版面配置區 2">
            <a:extLst>
              <a:ext uri="{FF2B5EF4-FFF2-40B4-BE49-F238E27FC236}">
                <a16:creationId xmlns:a16="http://schemas.microsoft.com/office/drawing/2014/main" id="{FD5ECC24-052F-CFF0-3C29-44ED47D1A0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0005" y="2124408"/>
            <a:ext cx="5228495" cy="4190331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zh-HK" sz="3200" dirty="0">
                <a:ea typeface="PMingLiU" panose="02020500000000000000" pitchFamily="18" charset="-120"/>
              </a:rPr>
              <a:t>Able to explain for the issue/phenomenon</a:t>
            </a:r>
          </a:p>
          <a:p>
            <a:pPr eaLnBrk="1" hangingPunct="1">
              <a:buFontTx/>
              <a:buNone/>
            </a:pPr>
            <a:endParaRPr lang="en-US" altLang="zh-HK" sz="3200" dirty="0">
              <a:ea typeface="PMingLiU" panose="02020500000000000000" pitchFamily="18" charset="-120"/>
            </a:endParaRPr>
          </a:p>
          <a:p>
            <a:pPr eaLnBrk="1" hangingPunct="1"/>
            <a:r>
              <a:rPr lang="en-US" altLang="zh-HK" sz="3200" dirty="0">
                <a:ea typeface="PMingLiU" panose="02020500000000000000" pitchFamily="18" charset="-120"/>
              </a:rPr>
              <a:t>Every academic research paper is to test or build up the theory</a:t>
            </a:r>
          </a:p>
          <a:p>
            <a:pPr eaLnBrk="1" hangingPunct="1">
              <a:buFontTx/>
              <a:buNone/>
            </a:pPr>
            <a:endParaRPr lang="zh-HK" altLang="en-US" sz="3200" dirty="0">
              <a:ea typeface="PMingLiU" panose="02020500000000000000" pitchFamily="18" charset="-120"/>
            </a:endParaRPr>
          </a:p>
        </p:txBody>
      </p:sp>
      <p:cxnSp>
        <p:nvCxnSpPr>
          <p:cNvPr id="13400" name="Straight Connector 13399">
            <a:extLst>
              <a:ext uri="{FF2B5EF4-FFF2-40B4-BE49-F238E27FC236}">
                <a16:creationId xmlns:a16="http://schemas.microsoft.com/office/drawing/2014/main" id="{A3A523CC-BD6C-4A0D-B9DB-1DC2CE1E2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6807758" y="5501473"/>
            <a:ext cx="5455709" cy="135652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A hand writing on a white board&#10;&#10;Description automatically generated">
            <a:extLst>
              <a:ext uri="{FF2B5EF4-FFF2-40B4-BE49-F238E27FC236}">
                <a16:creationId xmlns:a16="http://schemas.microsoft.com/office/drawing/2014/main" id="{BC7C1496-295C-015D-8EDD-C7E1FA4017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48437" y="2514058"/>
            <a:ext cx="5110163" cy="3411033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90" name="Rectangle 14389">
            <a:extLst>
              <a:ext uri="{FF2B5EF4-FFF2-40B4-BE49-F238E27FC236}">
                <a16:creationId xmlns:a16="http://schemas.microsoft.com/office/drawing/2014/main" id="{D6309531-94CD-4CF6-AACE-80EC085E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38" name="Rectangle 2">
            <a:extLst>
              <a:ext uri="{FF2B5EF4-FFF2-40B4-BE49-F238E27FC236}">
                <a16:creationId xmlns:a16="http://schemas.microsoft.com/office/drawing/2014/main" id="{B709F9D0-7C3D-D9A7-F4DA-0790324E13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146159" y="685800"/>
            <a:ext cx="6238688" cy="138223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zh-HK" sz="3100" b="1">
                <a:ea typeface="PMingLiU" panose="02020500000000000000" pitchFamily="18" charset="-120"/>
              </a:rPr>
              <a:t>The Manager-Researcher Relationship</a:t>
            </a:r>
          </a:p>
        </p:txBody>
      </p:sp>
      <p:pic>
        <p:nvPicPr>
          <p:cNvPr id="5" name="Picture 4" descr="People with tablet">
            <a:extLst>
              <a:ext uri="{FF2B5EF4-FFF2-40B4-BE49-F238E27FC236}">
                <a16:creationId xmlns:a16="http://schemas.microsoft.com/office/drawing/2014/main" id="{5BFFA031-C57E-EC3A-636E-8BEA1FC81A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27" r="23950" b="2"/>
          <a:stretch>
            <a:fillRect/>
          </a:stretch>
        </p:blipFill>
        <p:spPr>
          <a:xfrm>
            <a:off x="20" y="-7444"/>
            <a:ext cx="4966427" cy="6874330"/>
          </a:xfrm>
          <a:custGeom>
            <a:avLst/>
            <a:gdLst/>
            <a:ahLst/>
            <a:cxnLst/>
            <a:rect l="l" t="t" r="r" b="b"/>
            <a:pathLst>
              <a:path w="4966447" h="6874330">
                <a:moveTo>
                  <a:pt x="0" y="0"/>
                </a:moveTo>
                <a:lnTo>
                  <a:pt x="4966447" y="0"/>
                </a:lnTo>
                <a:lnTo>
                  <a:pt x="3355712" y="6874330"/>
                </a:lnTo>
                <a:lnTo>
                  <a:pt x="0" y="6874330"/>
                </a:lnTo>
                <a:close/>
              </a:path>
            </a:pathLst>
          </a:custGeom>
        </p:spPr>
      </p:pic>
      <p:cxnSp>
        <p:nvCxnSpPr>
          <p:cNvPr id="14392" name="Straight Connector 14391">
            <a:extLst>
              <a:ext uri="{FF2B5EF4-FFF2-40B4-BE49-F238E27FC236}">
                <a16:creationId xmlns:a16="http://schemas.microsoft.com/office/drawing/2014/main" id="{F75BF611-D2A5-4454-8C47-95B0BC422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627455" y="-19394"/>
            <a:ext cx="806149" cy="68773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341" name="Rectangle 3">
            <a:extLst>
              <a:ext uri="{FF2B5EF4-FFF2-40B4-BE49-F238E27FC236}">
                <a16:creationId xmlns:a16="http://schemas.microsoft.com/office/drawing/2014/main" id="{16243887-A999-9AC7-4766-20FC707834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8756374"/>
              </p:ext>
            </p:extLst>
          </p:nvPr>
        </p:nvGraphicFramePr>
        <p:xfrm>
          <a:off x="5146158" y="2301949"/>
          <a:ext cx="6238687" cy="40226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9" name="Rectangle 15368">
            <a:extLst>
              <a:ext uri="{FF2B5EF4-FFF2-40B4-BE49-F238E27FC236}">
                <a16:creationId xmlns:a16="http://schemas.microsoft.com/office/drawing/2014/main" id="{75A5BB70-1673-4097-A7F8-BCF5F4F19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71" name="Rectangle 23">
            <a:extLst>
              <a:ext uri="{FF2B5EF4-FFF2-40B4-BE49-F238E27FC236}">
                <a16:creationId xmlns:a16="http://schemas.microsoft.com/office/drawing/2014/main" id="{7AA72C55-67D2-47FE-9C0B-01A954C8B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4307196" cy="685799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2320626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320626 w 6125882"/>
              <a:gd name="connsiteY4" fmla="*/ 0 h 6857998"/>
              <a:gd name="connsiteX0" fmla="*/ 2034528 w 5839784"/>
              <a:gd name="connsiteY0" fmla="*/ 0 h 6857998"/>
              <a:gd name="connsiteX1" fmla="*/ 5839784 w 5839784"/>
              <a:gd name="connsiteY1" fmla="*/ 0 h 6857998"/>
              <a:gd name="connsiteX2" fmla="*/ 5839784 w 5839784"/>
              <a:gd name="connsiteY2" fmla="*/ 6857998 h 6857998"/>
              <a:gd name="connsiteX3" fmla="*/ 0 w 5839784"/>
              <a:gd name="connsiteY3" fmla="*/ 6856093 h 6857998"/>
              <a:gd name="connsiteX4" fmla="*/ 2034528 w 5839784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839784" h="6857998">
                <a:moveTo>
                  <a:pt x="2034528" y="0"/>
                </a:moveTo>
                <a:lnTo>
                  <a:pt x="5839784" y="0"/>
                </a:lnTo>
                <a:lnTo>
                  <a:pt x="5839784" y="6857998"/>
                </a:lnTo>
                <a:lnTo>
                  <a:pt x="0" y="6856093"/>
                </a:lnTo>
                <a:lnTo>
                  <a:pt x="2034528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362" name="Rectangle 2">
            <a:extLst>
              <a:ext uri="{FF2B5EF4-FFF2-40B4-BE49-F238E27FC236}">
                <a16:creationId xmlns:a16="http://schemas.microsoft.com/office/drawing/2014/main" id="{20EC9DC6-EB51-F948-7625-A8AD18351E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9280" y="820284"/>
            <a:ext cx="4197008" cy="2160911"/>
          </a:xfrm>
        </p:spPr>
        <p:txBody>
          <a:bodyPr anchor="t">
            <a:normAutofit/>
          </a:bodyPr>
          <a:lstStyle/>
          <a:p>
            <a:pPr eaLnBrk="1" hangingPunct="1"/>
            <a:r>
              <a:rPr lang="en-US" altLang="zh-HK" sz="3600" b="1" dirty="0">
                <a:ea typeface="PMingLiU" panose="02020500000000000000" pitchFamily="18" charset="-120"/>
              </a:rPr>
              <a:t>Manager-Researcher Conflicts</a:t>
            </a:r>
          </a:p>
        </p:txBody>
      </p:sp>
      <p:cxnSp>
        <p:nvCxnSpPr>
          <p:cNvPr id="15373" name="Straight Connector 15372">
            <a:extLst>
              <a:ext uri="{FF2B5EF4-FFF2-40B4-BE49-F238E27FC236}">
                <a16:creationId xmlns:a16="http://schemas.microsoft.com/office/drawing/2014/main" id="{CED23ACC-C318-4DEB-B776-570408C7FB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20896" y="4496637"/>
            <a:ext cx="3764149" cy="236136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75" name="Straight Connector 15374">
            <a:extLst>
              <a:ext uri="{FF2B5EF4-FFF2-40B4-BE49-F238E27FC236}">
                <a16:creationId xmlns:a16="http://schemas.microsoft.com/office/drawing/2014/main" id="{C5D9BE15-6B66-4F4C-B41A-B2A4C3049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884066"/>
            <a:ext cx="3140110" cy="497393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365" name="Rectangle 3">
            <a:extLst>
              <a:ext uri="{FF2B5EF4-FFF2-40B4-BE49-F238E27FC236}">
                <a16:creationId xmlns:a16="http://schemas.microsoft.com/office/drawing/2014/main" id="{D2630AFA-9111-1699-EBCE-4840A1F034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5772573"/>
              </p:ext>
            </p:extLst>
          </p:nvPr>
        </p:nvGraphicFramePr>
        <p:xfrm>
          <a:off x="4328092" y="657225"/>
          <a:ext cx="7274628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DD16DE02-C2C8-477C-9FD7-70A983BDE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13AF29F-D5EC-4489-BF8F-3B356C5972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3"/>
            <a:ext cx="12192000" cy="20089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60173A01-F891-430E-B39E-483E711B2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1E0363E9-7CD0-497E-88D7-9401364903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78117" y="0"/>
            <a:ext cx="340591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CCD4B14-FFCC-4CE5-BC9D-DF47AA1AD7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1150" y="1171094"/>
            <a:ext cx="4860850" cy="8240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15DED734-54E5-48ED-AEE6-165F24827C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968704" y="0"/>
            <a:ext cx="2147217" cy="199511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40BED69-6AD6-8761-4771-0458335A5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553" y="584791"/>
            <a:ext cx="10064376" cy="1086847"/>
          </a:xfrm>
        </p:spPr>
        <p:txBody>
          <a:bodyPr>
            <a:normAutofit/>
          </a:bodyPr>
          <a:lstStyle/>
          <a:p>
            <a:r>
              <a:rPr lang="en-US" sz="3700" b="1"/>
              <a:t>When Research should be avoided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34222167-616B-448F-A79B-219A4FD3DD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94353" y="0"/>
            <a:ext cx="239059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01A24-6A3A-6176-1ABE-1231B09F96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08" y="2133933"/>
            <a:ext cx="6696938" cy="3824906"/>
          </a:xfrm>
        </p:spPr>
        <p:txBody>
          <a:bodyPr anchor="ctr">
            <a:normAutofit/>
          </a:bodyPr>
          <a:lstStyle/>
          <a:p>
            <a:r>
              <a:rPr lang="en-US" sz="2800" dirty="0"/>
              <a:t>When information cannot be applied to a critical managerial decision</a:t>
            </a:r>
          </a:p>
          <a:p>
            <a:r>
              <a:rPr lang="en-US" sz="2800" dirty="0"/>
              <a:t>When managerial decision involves little risk</a:t>
            </a:r>
          </a:p>
          <a:p>
            <a:r>
              <a:rPr lang="en-US" sz="2800" dirty="0"/>
              <a:t>When management has insufficient resources to conduct a study</a:t>
            </a:r>
          </a:p>
          <a:p>
            <a:r>
              <a:rPr lang="en-US" sz="2800" dirty="0"/>
              <a:t>When the cost of the study outweighs the level of risk of the decision</a:t>
            </a:r>
          </a:p>
        </p:txBody>
      </p:sp>
      <p:pic>
        <p:nvPicPr>
          <p:cNvPr id="5" name="Picture 4" descr="A stick figure holding a stop sign&#10;&#10;Description automatically generated">
            <a:extLst>
              <a:ext uri="{FF2B5EF4-FFF2-40B4-BE49-F238E27FC236}">
                <a16:creationId xmlns:a16="http://schemas.microsoft.com/office/drawing/2014/main" id="{F5B81B27-9CC3-FBEA-3135-57F447290D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77255" y="2133933"/>
            <a:ext cx="4136627" cy="3949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06759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24" name="Rectangle 17423">
            <a:extLst>
              <a:ext uri="{FF2B5EF4-FFF2-40B4-BE49-F238E27FC236}">
                <a16:creationId xmlns:a16="http://schemas.microsoft.com/office/drawing/2014/main" id="{8B2BAECB-35E2-4DD9-8B8C-22D215DD0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413" name="Picture 17412" descr="Magnifying glass and question mark">
            <a:extLst>
              <a:ext uri="{FF2B5EF4-FFF2-40B4-BE49-F238E27FC236}">
                <a16:creationId xmlns:a16="http://schemas.microsoft.com/office/drawing/2014/main" id="{766EB8BC-C557-C28D-CE0D-C311EE0C9D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933" r="26979"/>
          <a:stretch>
            <a:fillRect/>
          </a:stretch>
        </p:blipFill>
        <p:spPr>
          <a:xfrm>
            <a:off x="6938682" y="10"/>
            <a:ext cx="5253320" cy="6857990"/>
          </a:xfrm>
          <a:custGeom>
            <a:avLst/>
            <a:gdLst/>
            <a:ahLst/>
            <a:cxnLst/>
            <a:rect l="l" t="t" r="r" b="b"/>
            <a:pathLst>
              <a:path w="5253320" h="6858000">
                <a:moveTo>
                  <a:pt x="722088" y="0"/>
                </a:moveTo>
                <a:lnTo>
                  <a:pt x="5253320" y="0"/>
                </a:lnTo>
                <a:lnTo>
                  <a:pt x="525332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7410" name="標題 1">
            <a:extLst>
              <a:ext uri="{FF2B5EF4-FFF2-40B4-BE49-F238E27FC236}">
                <a16:creationId xmlns:a16="http://schemas.microsoft.com/office/drawing/2014/main" id="{FD045AAF-B6E4-E96B-D761-A01D1C266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760" y="389583"/>
            <a:ext cx="6834840" cy="1738422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zh-HK" b="1" dirty="0">
                <a:ea typeface="PMingLiU" panose="02020500000000000000" pitchFamily="18" charset="-120"/>
              </a:rPr>
              <a:t>How to select a topic?</a:t>
            </a:r>
            <a:endParaRPr lang="zh-HK" altLang="en-US" b="1" dirty="0">
              <a:ea typeface="PMingLiU" panose="02020500000000000000" pitchFamily="18" charset="-120"/>
            </a:endParaRPr>
          </a:p>
        </p:txBody>
      </p:sp>
      <p:cxnSp>
        <p:nvCxnSpPr>
          <p:cNvPr id="17426" name="Straight Connector 17425">
            <a:extLst>
              <a:ext uri="{FF2B5EF4-FFF2-40B4-BE49-F238E27FC236}">
                <a16:creationId xmlns:a16="http://schemas.microsoft.com/office/drawing/2014/main" id="{13AC671C-E66F-43C5-A66A-C477339DD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5528235" y="0"/>
            <a:ext cx="6663765" cy="99209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11" name="內容版面配置區 2">
            <a:extLst>
              <a:ext uri="{FF2B5EF4-FFF2-40B4-BE49-F238E27FC236}">
                <a16:creationId xmlns:a16="http://schemas.microsoft.com/office/drawing/2014/main" id="{65228CB7-BCE9-5C4E-425A-86B564D04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6313" y="2271270"/>
            <a:ext cx="5487146" cy="4118345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zh-HK" dirty="0">
                <a:ea typeface="PMingLiU" panose="02020500000000000000" pitchFamily="18" charset="-120"/>
              </a:rPr>
              <a:t>Familiarity of the topic</a:t>
            </a:r>
          </a:p>
          <a:p>
            <a:pPr eaLnBrk="1" hangingPunct="1"/>
            <a:r>
              <a:rPr lang="en-US" altLang="zh-HK" dirty="0">
                <a:ea typeface="PMingLiU" panose="02020500000000000000" pitchFamily="18" charset="-120"/>
              </a:rPr>
              <a:t>Able to get access into data/information</a:t>
            </a:r>
          </a:p>
          <a:p>
            <a:pPr eaLnBrk="1" hangingPunct="1"/>
            <a:r>
              <a:rPr lang="en-US" altLang="zh-HK" dirty="0">
                <a:ea typeface="PMingLiU" panose="02020500000000000000" pitchFamily="18" charset="-120"/>
              </a:rPr>
              <a:t>Ability to have a deeper study</a:t>
            </a:r>
          </a:p>
          <a:p>
            <a:r>
              <a:rPr lang="en-US" dirty="0"/>
              <a:t>Align with career goals</a:t>
            </a:r>
          </a:p>
          <a:p>
            <a:r>
              <a:rPr lang="en-US" dirty="0"/>
              <a:t>Current trends and challenges</a:t>
            </a:r>
          </a:p>
          <a:p>
            <a:r>
              <a:rPr lang="en-US" dirty="0"/>
              <a:t>Passion and interest</a:t>
            </a:r>
            <a:endParaRPr lang="zh-HK" altLang="en-US" dirty="0">
              <a:ea typeface="PMingLiU" panose="02020500000000000000" pitchFamily="18" charset="-12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8" name="Straight Connector 137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Straight Connector 141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Straight Connector 143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Straight Connector 145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Straight Connector 147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Straight Connector 149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2" name="Rectangle 151">
            <a:extLst>
              <a:ext uri="{FF2B5EF4-FFF2-40B4-BE49-F238E27FC236}">
                <a16:creationId xmlns:a16="http://schemas.microsoft.com/office/drawing/2014/main" id="{6B1AB48C-975A-4A22-A0B1-E10B5D3B5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4BADCCFD-6F6D-40B8-9B9F-AB05B44E99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A statue of a person in a robe&#10;&#10;AI-generated content may be incorrect.">
            <a:extLst>
              <a:ext uri="{FF2B5EF4-FFF2-40B4-BE49-F238E27FC236}">
                <a16:creationId xmlns:a16="http://schemas.microsoft.com/office/drawing/2014/main" id="{D1974D69-9A36-D86D-CA62-1B78C7FC231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0831" r="8418" b="-1"/>
          <a:stretch>
            <a:fillRect/>
          </a:stretch>
        </p:blipFill>
        <p:spPr>
          <a:xfrm>
            <a:off x="5947577" y="1"/>
            <a:ext cx="6244424" cy="6861147"/>
          </a:xfrm>
          <a:custGeom>
            <a:avLst/>
            <a:gdLst/>
            <a:ahLst/>
            <a:cxnLst/>
            <a:rect l="l" t="t" r="r" b="b"/>
            <a:pathLst>
              <a:path w="6244424" h="6861147">
                <a:moveTo>
                  <a:pt x="2178658" y="0"/>
                </a:moveTo>
                <a:lnTo>
                  <a:pt x="6244424" y="0"/>
                </a:lnTo>
                <a:lnTo>
                  <a:pt x="6244424" y="6858000"/>
                </a:lnTo>
                <a:lnTo>
                  <a:pt x="0" y="6861147"/>
                </a:lnTo>
                <a:close/>
              </a:path>
            </a:pathLst>
          </a:custGeom>
        </p:spPr>
      </p:pic>
      <p:pic>
        <p:nvPicPr>
          <p:cNvPr id="11" name="Picture 10" descr="A painting of different colors&#10;&#10;AI-generated content may be incorrect.">
            <a:extLst>
              <a:ext uri="{FF2B5EF4-FFF2-40B4-BE49-F238E27FC236}">
                <a16:creationId xmlns:a16="http://schemas.microsoft.com/office/drawing/2014/main" id="{6A35EC40-C5BF-8242-65AF-E799E7263489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6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3071" r="16940" b="-1"/>
          <a:stretch>
            <a:fillRect/>
          </a:stretch>
        </p:blipFill>
        <p:spPr>
          <a:xfrm>
            <a:off x="5976" y="0"/>
            <a:ext cx="8124955" cy="6881851"/>
          </a:xfrm>
          <a:custGeom>
            <a:avLst/>
            <a:gdLst/>
            <a:ahLst/>
            <a:cxnLst/>
            <a:rect l="l" t="t" r="r" b="b"/>
            <a:pathLst>
              <a:path w="8124955" h="6881851">
                <a:moveTo>
                  <a:pt x="0" y="0"/>
                </a:moveTo>
                <a:lnTo>
                  <a:pt x="8124955" y="0"/>
                </a:lnTo>
                <a:lnTo>
                  <a:pt x="5946298" y="6865948"/>
                </a:lnTo>
                <a:lnTo>
                  <a:pt x="0" y="6881851"/>
                </a:lnTo>
                <a:close/>
              </a:path>
            </a:pathLst>
          </a:cu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225BC24-F85F-FF69-0D0A-99A0FFCFBFBD}"/>
              </a:ext>
            </a:extLst>
          </p:cNvPr>
          <p:cNvSpPr txBox="1"/>
          <p:nvPr/>
        </p:nvSpPr>
        <p:spPr>
          <a:xfrm>
            <a:off x="1668210" y="1046341"/>
            <a:ext cx="5295569" cy="30253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i="1" cap="all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Any examples?</a:t>
            </a:r>
          </a:p>
        </p:txBody>
      </p:sp>
      <p:cxnSp>
        <p:nvCxnSpPr>
          <p:cNvPr id="156" name="Straight Connector 155">
            <a:extLst>
              <a:ext uri="{FF2B5EF4-FFF2-40B4-BE49-F238E27FC236}">
                <a16:creationId xmlns:a16="http://schemas.microsoft.com/office/drawing/2014/main" id="{F4F76DA6-30B2-482B-99AC-6D9D8B25DF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52274" y="-17903"/>
            <a:ext cx="2178657" cy="6869926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Straight Connector 157">
            <a:extLst>
              <a:ext uri="{FF2B5EF4-FFF2-40B4-BE49-F238E27FC236}">
                <a16:creationId xmlns:a16="http://schemas.microsoft.com/office/drawing/2014/main" id="{A1717595-1686-4B1A-AB52-A85F814BD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4575356" y="-11925"/>
            <a:ext cx="7616644" cy="134766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Straight Connector 159">
            <a:extLst>
              <a:ext uri="{FF2B5EF4-FFF2-40B4-BE49-F238E27FC236}">
                <a16:creationId xmlns:a16="http://schemas.microsoft.com/office/drawing/2014/main" id="{9D08CAA0-C9C8-446F-8FD3-D92AEF1E4C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454595"/>
            <a:ext cx="3849804" cy="141533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08021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D0CC39F4-99BA-4473-BCF2-E7D825D2B5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13">
            <a:extLst>
              <a:ext uri="{FF2B5EF4-FFF2-40B4-BE49-F238E27FC236}">
                <a16:creationId xmlns:a16="http://schemas.microsoft.com/office/drawing/2014/main" id="{EE276A9A-B6BA-4B92-B08D-E27688412A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885249" y="563179"/>
            <a:ext cx="6869927" cy="5743575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  <a:gd name="connsiteX4" fmla="*/ 0 w 12192000"/>
              <a:gd name="connsiteY4" fmla="*/ 0 h 6858000"/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4647063 h 6858000"/>
              <a:gd name="connsiteX4" fmla="*/ 0 w 12192000"/>
              <a:gd name="connsiteY4" fmla="*/ 0 h 6858000"/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080078 h 6858000"/>
              <a:gd name="connsiteX4" fmla="*/ 0 w 12192000"/>
              <a:gd name="connsiteY4" fmla="*/ 0 h 6858000"/>
              <a:gd name="connsiteX0" fmla="*/ 0 w 12192000"/>
              <a:gd name="connsiteY0" fmla="*/ 0 h 6080078"/>
              <a:gd name="connsiteX1" fmla="*/ 12192000 w 12192000"/>
              <a:gd name="connsiteY1" fmla="*/ 0 h 6080078"/>
              <a:gd name="connsiteX2" fmla="*/ 11905397 w 12192000"/>
              <a:gd name="connsiteY2" fmla="*/ 1890215 h 6080078"/>
              <a:gd name="connsiteX3" fmla="*/ 0 w 12192000"/>
              <a:gd name="connsiteY3" fmla="*/ 6080078 h 6080078"/>
              <a:gd name="connsiteX4" fmla="*/ 0 w 12192000"/>
              <a:gd name="connsiteY4" fmla="*/ 0 h 6080078"/>
              <a:gd name="connsiteX0" fmla="*/ 0 w 12192000"/>
              <a:gd name="connsiteY0" fmla="*/ 0 h 6080078"/>
              <a:gd name="connsiteX1" fmla="*/ 12192000 w 12192000"/>
              <a:gd name="connsiteY1" fmla="*/ 0 h 6080078"/>
              <a:gd name="connsiteX2" fmla="*/ 12178353 w 12192000"/>
              <a:gd name="connsiteY2" fmla="*/ 1862920 h 6080078"/>
              <a:gd name="connsiteX3" fmla="*/ 0 w 12192000"/>
              <a:gd name="connsiteY3" fmla="*/ 6080078 h 6080078"/>
              <a:gd name="connsiteX4" fmla="*/ 0 w 12192000"/>
              <a:gd name="connsiteY4" fmla="*/ 0 h 6080078"/>
              <a:gd name="connsiteX0" fmla="*/ 0 w 12192000"/>
              <a:gd name="connsiteY0" fmla="*/ 0 h 4807869"/>
              <a:gd name="connsiteX1" fmla="*/ 12192000 w 12192000"/>
              <a:gd name="connsiteY1" fmla="*/ 0 h 4807869"/>
              <a:gd name="connsiteX2" fmla="*/ 12178353 w 12192000"/>
              <a:gd name="connsiteY2" fmla="*/ 1862920 h 4807869"/>
              <a:gd name="connsiteX3" fmla="*/ 0 w 12192000"/>
              <a:gd name="connsiteY3" fmla="*/ 4807869 h 4807869"/>
              <a:gd name="connsiteX4" fmla="*/ 0 w 12192000"/>
              <a:gd name="connsiteY4" fmla="*/ 0 h 4807869"/>
              <a:gd name="connsiteX0" fmla="*/ 0 w 12192000"/>
              <a:gd name="connsiteY0" fmla="*/ 0 h 4807869"/>
              <a:gd name="connsiteX1" fmla="*/ 12192000 w 12192000"/>
              <a:gd name="connsiteY1" fmla="*/ 0 h 4807869"/>
              <a:gd name="connsiteX2" fmla="*/ 12178353 w 12192000"/>
              <a:gd name="connsiteY2" fmla="*/ 2673953 h 4807869"/>
              <a:gd name="connsiteX3" fmla="*/ 0 w 12192000"/>
              <a:gd name="connsiteY3" fmla="*/ 4807869 h 4807869"/>
              <a:gd name="connsiteX4" fmla="*/ 0 w 12192000"/>
              <a:gd name="connsiteY4" fmla="*/ 0 h 4807869"/>
              <a:gd name="connsiteX0" fmla="*/ 0 w 12192000"/>
              <a:gd name="connsiteY0" fmla="*/ 0 h 4807869"/>
              <a:gd name="connsiteX1" fmla="*/ 12192000 w 12192000"/>
              <a:gd name="connsiteY1" fmla="*/ 0 h 4807869"/>
              <a:gd name="connsiteX2" fmla="*/ 12178355 w 12192000"/>
              <a:gd name="connsiteY2" fmla="*/ 2942477 h 4807869"/>
              <a:gd name="connsiteX3" fmla="*/ 0 w 12192000"/>
              <a:gd name="connsiteY3" fmla="*/ 4807869 h 4807869"/>
              <a:gd name="connsiteX4" fmla="*/ 0 w 12192000"/>
              <a:gd name="connsiteY4" fmla="*/ 0 h 4807869"/>
              <a:gd name="connsiteX0" fmla="*/ 0 w 12192000"/>
              <a:gd name="connsiteY0" fmla="*/ 0 h 4692789"/>
              <a:gd name="connsiteX1" fmla="*/ 12192000 w 12192000"/>
              <a:gd name="connsiteY1" fmla="*/ 0 h 4692789"/>
              <a:gd name="connsiteX2" fmla="*/ 12178355 w 12192000"/>
              <a:gd name="connsiteY2" fmla="*/ 2942477 h 4692789"/>
              <a:gd name="connsiteX3" fmla="*/ 1 w 12192000"/>
              <a:gd name="connsiteY3" fmla="*/ 4692789 h 4692789"/>
              <a:gd name="connsiteX4" fmla="*/ 0 w 12192000"/>
              <a:gd name="connsiteY4" fmla="*/ 0 h 4692789"/>
              <a:gd name="connsiteX0" fmla="*/ 0 w 12192000"/>
              <a:gd name="connsiteY0" fmla="*/ 0 h 4577707"/>
              <a:gd name="connsiteX1" fmla="*/ 12192000 w 12192000"/>
              <a:gd name="connsiteY1" fmla="*/ 0 h 4577707"/>
              <a:gd name="connsiteX2" fmla="*/ 12178355 w 12192000"/>
              <a:gd name="connsiteY2" fmla="*/ 2942477 h 4577707"/>
              <a:gd name="connsiteX3" fmla="*/ 2 w 12192000"/>
              <a:gd name="connsiteY3" fmla="*/ 4577707 h 4577707"/>
              <a:gd name="connsiteX4" fmla="*/ 0 w 12192000"/>
              <a:gd name="connsiteY4" fmla="*/ 0 h 4577707"/>
              <a:gd name="connsiteX0" fmla="*/ 12130 w 12204130"/>
              <a:gd name="connsiteY0" fmla="*/ 0 h 4583194"/>
              <a:gd name="connsiteX1" fmla="*/ 12204130 w 12204130"/>
              <a:gd name="connsiteY1" fmla="*/ 0 h 4583194"/>
              <a:gd name="connsiteX2" fmla="*/ 12190485 w 12204130"/>
              <a:gd name="connsiteY2" fmla="*/ 2942477 h 4583194"/>
              <a:gd name="connsiteX3" fmla="*/ 0 w 12204130"/>
              <a:gd name="connsiteY3" fmla="*/ 4583194 h 4583194"/>
              <a:gd name="connsiteX4" fmla="*/ 12130 w 12204130"/>
              <a:gd name="connsiteY4" fmla="*/ 0 h 4583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204130" h="4583194">
                <a:moveTo>
                  <a:pt x="12130" y="0"/>
                </a:moveTo>
                <a:lnTo>
                  <a:pt x="12204130" y="0"/>
                </a:lnTo>
                <a:cubicBezTo>
                  <a:pt x="12199582" y="980826"/>
                  <a:pt x="12195033" y="1961651"/>
                  <a:pt x="12190485" y="2942477"/>
                </a:cubicBezTo>
                <a:lnTo>
                  <a:pt x="0" y="4583194"/>
                </a:lnTo>
                <a:cubicBezTo>
                  <a:pt x="0" y="3018931"/>
                  <a:pt x="12130" y="1564263"/>
                  <a:pt x="12130" y="0"/>
                </a:cubicBez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C9938D-E098-FC2E-E78B-944B8D104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1908" y="1052920"/>
            <a:ext cx="4439465" cy="249044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3400" dirty="0"/>
              <a:t>Can you name any Popular research topic nowadays?</a:t>
            </a:r>
          </a:p>
        </p:txBody>
      </p:sp>
      <p:pic>
        <p:nvPicPr>
          <p:cNvPr id="4" name="Picture 3" descr="Puzzles in brain">
            <a:extLst>
              <a:ext uri="{FF2B5EF4-FFF2-40B4-BE49-F238E27FC236}">
                <a16:creationId xmlns:a16="http://schemas.microsoft.com/office/drawing/2014/main" id="{6FFE9876-4673-CE25-2764-583713D16D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10" r="1" b="1"/>
          <a:stretch>
            <a:fillRect/>
          </a:stretch>
        </p:blipFill>
        <p:spPr>
          <a:xfrm>
            <a:off x="-3975" y="-19051"/>
            <a:ext cx="6800850" cy="5689426"/>
          </a:xfrm>
          <a:custGeom>
            <a:avLst/>
            <a:gdLst/>
            <a:ahLst/>
            <a:cxnLst/>
            <a:rect l="l" t="t" r="r" b="b"/>
            <a:pathLst>
              <a:path w="6800850" h="5689426">
                <a:moveTo>
                  <a:pt x="6486961" y="0"/>
                </a:moveTo>
                <a:lnTo>
                  <a:pt x="6800850" y="1075590"/>
                </a:lnTo>
                <a:lnTo>
                  <a:pt x="0" y="5689426"/>
                </a:lnTo>
                <a:lnTo>
                  <a:pt x="0" y="19051"/>
                </a:lnTo>
                <a:close/>
              </a:path>
            </a:pathLst>
          </a:custGeom>
        </p:spPr>
      </p:pic>
      <p:pic>
        <p:nvPicPr>
          <p:cNvPr id="5" name="Picture 4" descr="Arrows pointing towards different directions">
            <a:extLst>
              <a:ext uri="{FF2B5EF4-FFF2-40B4-BE49-F238E27FC236}">
                <a16:creationId xmlns:a16="http://schemas.microsoft.com/office/drawing/2014/main" id="{ABCBC805-16D0-2E67-C291-8F44342D7F8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812" r="8811" b="-1"/>
          <a:stretch>
            <a:fillRect/>
          </a:stretch>
        </p:blipFill>
        <p:spPr>
          <a:xfrm>
            <a:off x="20" y="1059098"/>
            <a:ext cx="8523777" cy="5820356"/>
          </a:xfrm>
          <a:custGeom>
            <a:avLst/>
            <a:gdLst/>
            <a:ahLst/>
            <a:cxnLst/>
            <a:rect l="l" t="t" r="r" b="b"/>
            <a:pathLst>
              <a:path w="8523797" h="5820356">
                <a:moveTo>
                  <a:pt x="6790661" y="0"/>
                </a:moveTo>
                <a:lnTo>
                  <a:pt x="8523797" y="5816373"/>
                </a:lnTo>
                <a:lnTo>
                  <a:pt x="6377877" y="5820356"/>
                </a:lnTo>
                <a:lnTo>
                  <a:pt x="0" y="5820356"/>
                </a:lnTo>
                <a:lnTo>
                  <a:pt x="0" y="4600462"/>
                </a:lnTo>
                <a:close/>
              </a:path>
            </a:pathLst>
          </a:custGeom>
        </p:spPr>
      </p:pic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FB133E60-B422-46BB-AE0F-2E16F6C50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79325" y="3"/>
            <a:ext cx="2031757" cy="685083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FDF9A967-A2F5-4745-B54A-0ACE91464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0"/>
            <a:ext cx="8362666" cy="56703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D6FA3ECB-DB35-4534-9222-CCAF8377F1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2910177"/>
            <a:ext cx="3566344" cy="395975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D0712C9B-2454-487B-95B6-6C5AEB6C0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138382" y="5699964"/>
            <a:ext cx="7053618" cy="114610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3115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D23EF01-5C9E-4B1E-85FE-E230C5BC9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BCC071D4-4136-4240-B265-337677AD9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7103" y="1"/>
            <a:ext cx="9994895" cy="6857999"/>
          </a:xfrm>
          <a:custGeom>
            <a:avLst/>
            <a:gdLst>
              <a:gd name="connsiteX0" fmla="*/ 1986272 w 9994895"/>
              <a:gd name="connsiteY0" fmla="*/ 0 h 6857999"/>
              <a:gd name="connsiteX1" fmla="*/ 9994895 w 9994895"/>
              <a:gd name="connsiteY1" fmla="*/ 0 h 6857999"/>
              <a:gd name="connsiteX2" fmla="*/ 9994895 w 9994895"/>
              <a:gd name="connsiteY2" fmla="*/ 6857999 h 6857999"/>
              <a:gd name="connsiteX3" fmla="*/ 0 w 9994895"/>
              <a:gd name="connsiteY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994895" h="6857999">
                <a:moveTo>
                  <a:pt x="1986272" y="0"/>
                </a:moveTo>
                <a:lnTo>
                  <a:pt x="9994895" y="0"/>
                </a:lnTo>
                <a:lnTo>
                  <a:pt x="9994895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4BBA8B30-585D-4596-A896-BF3FD1FB2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94870472-9E8A-42D0-BDA3-B312F4C72A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" y="1686440"/>
            <a:ext cx="2972697" cy="5195466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BD280D8D-93BB-4BD4-86DA-25993A4B52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811459" y="5106780"/>
            <a:ext cx="5403199" cy="1775126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9FEC981-EB48-4A49-88DF-0A6DB2ECB0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602476" y="1392865"/>
            <a:ext cx="589524" cy="546513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FB91E5C6-85F3-4BA6-9D1E-794A781F62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303436" y="0"/>
            <a:ext cx="1888564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1DBFF75F-844B-447A-A83D-D0B0D85175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5640572" y="1"/>
            <a:ext cx="6551427" cy="675166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E5B9D81C-EBF9-B651-B95C-B1560E899970}"/>
              </a:ext>
            </a:extLst>
          </p:cNvPr>
          <p:cNvSpPr txBox="1"/>
          <p:nvPr/>
        </p:nvSpPr>
        <p:spPr>
          <a:xfrm>
            <a:off x="224165" y="101435"/>
            <a:ext cx="2195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/>
              <a:t>Reference #1</a:t>
            </a:r>
          </a:p>
        </p:txBody>
      </p:sp>
      <p:pic>
        <p:nvPicPr>
          <p:cNvPr id="13" name="Picture 12" descr="A screenshot of a computer&#10;&#10;Description automatically generated">
            <a:extLst>
              <a:ext uri="{FF2B5EF4-FFF2-40B4-BE49-F238E27FC236}">
                <a16:creationId xmlns:a16="http://schemas.microsoft.com/office/drawing/2014/main" id="{A43C92A8-597D-4BF6-EF43-11C71FEBC5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9865" y="675167"/>
            <a:ext cx="9484207" cy="5906744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CA362DC7-78AC-766C-6DDE-60734B90D80A}"/>
              </a:ext>
            </a:extLst>
          </p:cNvPr>
          <p:cNvSpPr/>
          <p:nvPr/>
        </p:nvSpPr>
        <p:spPr>
          <a:xfrm>
            <a:off x="2307472" y="1360967"/>
            <a:ext cx="2881526" cy="533148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4899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AF3C8EA-7A37-4A07-BDF2-89EBD3DF2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hand writing on a blackboard&#10;&#10;AI-generated content may be incorrect.">
            <a:extLst>
              <a:ext uri="{FF2B5EF4-FFF2-40B4-BE49-F238E27FC236}">
                <a16:creationId xmlns:a16="http://schemas.microsoft.com/office/drawing/2014/main" id="{9C7423FD-D36B-BE8B-F5BD-64E095FCD6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329" b="744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B592DAC-967E-EB19-DB8E-C77E79F74E03}"/>
              </a:ext>
            </a:extLst>
          </p:cNvPr>
          <p:cNvSpPr txBox="1"/>
          <p:nvPr/>
        </p:nvSpPr>
        <p:spPr>
          <a:xfrm>
            <a:off x="10223192" y="6657945"/>
            <a:ext cx="196880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foto.wuestenigel.com/crime-text-on-blackboard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47357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10A34275-CD0A-499C-9600-C96742FAC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852546B-EF97-46E8-A930-3A03341066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7587" y="2720800"/>
            <a:ext cx="3470809" cy="413266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12801F4A-0A74-45E0-8E5A-65A65252A3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-4540"/>
            <a:ext cx="1274412" cy="49672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AD245F29-ABE7-4BB1-8164-5F4C4604B2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5257800" y="0"/>
            <a:ext cx="6926614" cy="112236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91D75778-FF9A-16F5-C480-53B0FF8DE126}"/>
              </a:ext>
            </a:extLst>
          </p:cNvPr>
          <p:cNvSpPr txBox="1"/>
          <p:nvPr/>
        </p:nvSpPr>
        <p:spPr>
          <a:xfrm>
            <a:off x="7456715" y="1004568"/>
            <a:ext cx="4393416" cy="127054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indent="-228600"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SzPct val="80000"/>
            </a:pPr>
            <a:r>
              <a:rPr lang="en-US" sz="3600" i="1" cap="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Check with AI - Perplexity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CF00EEAF-0634-4EEB-81E5-9FBC2170F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7102" y="6051582"/>
            <a:ext cx="4847312" cy="80641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53E11676-332F-449D-9A03-6CE4ED25CC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225160" y="0"/>
            <a:ext cx="3541141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white paper with black text&#10;&#10;Description automatically generated">
            <a:extLst>
              <a:ext uri="{FF2B5EF4-FFF2-40B4-BE49-F238E27FC236}">
                <a16:creationId xmlns:a16="http://schemas.microsoft.com/office/drawing/2014/main" id="{32F42150-A987-7E6E-38A4-E744EBE0BF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8179" y="133786"/>
            <a:ext cx="5577326" cy="6719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300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8222250-799A-4AD0-9BD1-BE6EB7A06A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770432A-C0A6-4D4F-AE2C-705049DAB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6244921" y="-5976"/>
            <a:ext cx="5947079" cy="6874927"/>
          </a:xfrm>
          <a:custGeom>
            <a:avLst/>
            <a:gdLst>
              <a:gd name="connsiteX0" fmla="*/ 0 w 4584879"/>
              <a:gd name="connsiteY0" fmla="*/ 0 h 6863976"/>
              <a:gd name="connsiteX1" fmla="*/ 4584879 w 4584879"/>
              <a:gd name="connsiteY1" fmla="*/ 0 h 6863976"/>
              <a:gd name="connsiteX2" fmla="*/ 2493114 w 4584879"/>
              <a:gd name="connsiteY2" fmla="*/ 6863976 h 6863976"/>
              <a:gd name="connsiteX3" fmla="*/ 0 w 4584879"/>
              <a:gd name="connsiteY3" fmla="*/ 6863976 h 6863976"/>
              <a:gd name="connsiteX0" fmla="*/ 0 w 4584879"/>
              <a:gd name="connsiteY0" fmla="*/ 0 h 6863976"/>
              <a:gd name="connsiteX1" fmla="*/ 4584879 w 4584879"/>
              <a:gd name="connsiteY1" fmla="*/ 0 h 6863976"/>
              <a:gd name="connsiteX2" fmla="*/ 3571269 w 4584879"/>
              <a:gd name="connsiteY2" fmla="*/ 6853025 h 6863976"/>
              <a:gd name="connsiteX3" fmla="*/ 0 w 4584879"/>
              <a:gd name="connsiteY3" fmla="*/ 6863976 h 6863976"/>
              <a:gd name="connsiteX4" fmla="*/ 0 w 4584879"/>
              <a:gd name="connsiteY4" fmla="*/ 0 h 6863976"/>
              <a:gd name="connsiteX0" fmla="*/ 0 w 4584879"/>
              <a:gd name="connsiteY0" fmla="*/ 0 h 6863976"/>
              <a:gd name="connsiteX1" fmla="*/ 4584879 w 4584879"/>
              <a:gd name="connsiteY1" fmla="*/ 0 h 6863976"/>
              <a:gd name="connsiteX2" fmla="*/ 3571269 w 4584879"/>
              <a:gd name="connsiteY2" fmla="*/ 6853025 h 6863976"/>
              <a:gd name="connsiteX3" fmla="*/ 0 w 4584879"/>
              <a:gd name="connsiteY3" fmla="*/ 6863976 h 6863976"/>
              <a:gd name="connsiteX4" fmla="*/ 0 w 4584879"/>
              <a:gd name="connsiteY4" fmla="*/ 0 h 6863976"/>
              <a:gd name="connsiteX0" fmla="*/ 0 w 4584879"/>
              <a:gd name="connsiteY0" fmla="*/ 0 h 6863976"/>
              <a:gd name="connsiteX1" fmla="*/ 4584879 w 4584879"/>
              <a:gd name="connsiteY1" fmla="*/ 0 h 6863976"/>
              <a:gd name="connsiteX2" fmla="*/ 3677452 w 4584879"/>
              <a:gd name="connsiteY2" fmla="*/ 6853025 h 6863976"/>
              <a:gd name="connsiteX3" fmla="*/ 0 w 4584879"/>
              <a:gd name="connsiteY3" fmla="*/ 6863976 h 6863976"/>
              <a:gd name="connsiteX4" fmla="*/ 0 w 4584879"/>
              <a:gd name="connsiteY4" fmla="*/ 0 h 6863976"/>
              <a:gd name="connsiteX0" fmla="*/ 0 w 4584879"/>
              <a:gd name="connsiteY0" fmla="*/ 0 h 6874927"/>
              <a:gd name="connsiteX1" fmla="*/ 4584879 w 4584879"/>
              <a:gd name="connsiteY1" fmla="*/ 0 h 6874927"/>
              <a:gd name="connsiteX2" fmla="*/ 3693787 w 4584879"/>
              <a:gd name="connsiteY2" fmla="*/ 6874927 h 6874927"/>
              <a:gd name="connsiteX3" fmla="*/ 0 w 4584879"/>
              <a:gd name="connsiteY3" fmla="*/ 6863976 h 6874927"/>
              <a:gd name="connsiteX4" fmla="*/ 0 w 4584879"/>
              <a:gd name="connsiteY4" fmla="*/ 0 h 6874927"/>
              <a:gd name="connsiteX0" fmla="*/ 0 w 4584879"/>
              <a:gd name="connsiteY0" fmla="*/ 0 h 6874927"/>
              <a:gd name="connsiteX1" fmla="*/ 4584879 w 4584879"/>
              <a:gd name="connsiteY1" fmla="*/ 0 h 6874927"/>
              <a:gd name="connsiteX2" fmla="*/ 3842978 w 4584879"/>
              <a:gd name="connsiteY2" fmla="*/ 6874927 h 6874927"/>
              <a:gd name="connsiteX3" fmla="*/ 0 w 4584879"/>
              <a:gd name="connsiteY3" fmla="*/ 6863976 h 6874927"/>
              <a:gd name="connsiteX4" fmla="*/ 0 w 4584879"/>
              <a:gd name="connsiteY4" fmla="*/ 0 h 6874927"/>
              <a:gd name="connsiteX0" fmla="*/ 0 w 4435688"/>
              <a:gd name="connsiteY0" fmla="*/ 0 h 6874927"/>
              <a:gd name="connsiteX1" fmla="*/ 4435688 w 4435688"/>
              <a:gd name="connsiteY1" fmla="*/ 4763 h 6874927"/>
              <a:gd name="connsiteX2" fmla="*/ 3842978 w 4435688"/>
              <a:gd name="connsiteY2" fmla="*/ 6874927 h 6874927"/>
              <a:gd name="connsiteX3" fmla="*/ 0 w 4435688"/>
              <a:gd name="connsiteY3" fmla="*/ 6863976 h 6874927"/>
              <a:gd name="connsiteX4" fmla="*/ 0 w 4435688"/>
              <a:gd name="connsiteY4" fmla="*/ 0 h 68749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35688" h="6874927">
                <a:moveTo>
                  <a:pt x="0" y="0"/>
                </a:moveTo>
                <a:lnTo>
                  <a:pt x="4435688" y="4763"/>
                </a:lnTo>
                <a:lnTo>
                  <a:pt x="3842978" y="6874927"/>
                </a:lnTo>
                <a:lnTo>
                  <a:pt x="0" y="6863976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white and black checklist with black text&#10;&#10;Description automatically generated">
            <a:extLst>
              <a:ext uri="{FF2B5EF4-FFF2-40B4-BE49-F238E27FC236}">
                <a16:creationId xmlns:a16="http://schemas.microsoft.com/office/drawing/2014/main" id="{D13F91E9-EB4C-6C5E-036B-600996F36F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840" y="68831"/>
            <a:ext cx="5485428" cy="6589104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8FBE787-8B1D-40E5-8468-6F665BB5D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43268" y="0"/>
            <a:ext cx="488370" cy="688040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B9A6B3F2-DFD8-4C29-12E4-70C11132F9D0}"/>
              </a:ext>
            </a:extLst>
          </p:cNvPr>
          <p:cNvSpPr txBox="1"/>
          <p:nvPr/>
        </p:nvSpPr>
        <p:spPr>
          <a:xfrm>
            <a:off x="7140008" y="1323340"/>
            <a:ext cx="4439894" cy="56920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>
              <a:spcBef>
                <a:spcPct val="0"/>
              </a:spcBef>
              <a:spcAft>
                <a:spcPts val="600"/>
              </a:spcAft>
              <a:buSzPct val="80000"/>
            </a:pPr>
            <a:r>
              <a:rPr lang="en-US" sz="2400" i="1" cap="all" dirty="0">
                <a:solidFill>
                  <a:schemeClr val="tx2"/>
                </a:solidFill>
              </a:rPr>
              <a:t>Check with AI – Perplexity (revised )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D4BCF31-CEC6-9288-AB3E-E70E166E42D4}"/>
              </a:ext>
            </a:extLst>
          </p:cNvPr>
          <p:cNvCxnSpPr>
            <a:cxnSpLocks/>
          </p:cNvCxnSpPr>
          <p:nvPr/>
        </p:nvCxnSpPr>
        <p:spPr>
          <a:xfrm>
            <a:off x="757840" y="1099457"/>
            <a:ext cx="1005646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8ABA8CF6-2F12-0C4F-A08E-4C177A8C75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2812" y="2548821"/>
            <a:ext cx="5454287" cy="3368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3218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72990507-7B23-787D-49C2-5D42D702F4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5086" y="108145"/>
            <a:ext cx="7924211" cy="6641710"/>
          </a:xfr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829D887F-59F8-7E2F-50DE-927A576CF780}"/>
              </a:ext>
            </a:extLst>
          </p:cNvPr>
          <p:cNvSpPr/>
          <p:nvPr/>
        </p:nvSpPr>
        <p:spPr>
          <a:xfrm>
            <a:off x="3135086" y="1426029"/>
            <a:ext cx="1694984" cy="359228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651688-C862-9EEC-0BC3-7014864ED03B}"/>
              </a:ext>
            </a:extLst>
          </p:cNvPr>
          <p:cNvSpPr txBox="1"/>
          <p:nvPr/>
        </p:nvSpPr>
        <p:spPr>
          <a:xfrm>
            <a:off x="333022" y="308264"/>
            <a:ext cx="2195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/>
              <a:t>Reference #2</a:t>
            </a:r>
          </a:p>
        </p:txBody>
      </p:sp>
    </p:spTree>
    <p:extLst>
      <p:ext uri="{BB962C8B-B14F-4D97-AF65-F5344CB8AC3E}">
        <p14:creationId xmlns:p14="http://schemas.microsoft.com/office/powerpoint/2010/main" val="41630247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6309531-94CD-4CF6-AACE-80EC085E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2EE0D9-410A-E535-16F1-0BFF7077D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0305" y="370939"/>
            <a:ext cx="6238688" cy="67344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dirty="0"/>
              <a:t>Activity</a:t>
            </a:r>
          </a:p>
        </p:txBody>
      </p:sp>
      <p:pic>
        <p:nvPicPr>
          <p:cNvPr id="8" name="Picture 7" descr="Person looking through glass">
            <a:extLst>
              <a:ext uri="{FF2B5EF4-FFF2-40B4-BE49-F238E27FC236}">
                <a16:creationId xmlns:a16="http://schemas.microsoft.com/office/drawing/2014/main" id="{C511D6B2-C089-20FF-7D57-C5100C89DC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13" r="38263" b="2"/>
          <a:stretch>
            <a:fillRect/>
          </a:stretch>
        </p:blipFill>
        <p:spPr>
          <a:xfrm>
            <a:off x="20" y="-7444"/>
            <a:ext cx="4966427" cy="6874330"/>
          </a:xfrm>
          <a:custGeom>
            <a:avLst/>
            <a:gdLst/>
            <a:ahLst/>
            <a:cxnLst/>
            <a:rect l="l" t="t" r="r" b="b"/>
            <a:pathLst>
              <a:path w="4966447" h="6874330">
                <a:moveTo>
                  <a:pt x="0" y="0"/>
                </a:moveTo>
                <a:lnTo>
                  <a:pt x="4966447" y="0"/>
                </a:lnTo>
                <a:lnTo>
                  <a:pt x="3355712" y="6874330"/>
                </a:lnTo>
                <a:lnTo>
                  <a:pt x="0" y="6874330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75CCCDC-35F7-E5F9-D0D9-2722A1C533E0}"/>
              </a:ext>
            </a:extLst>
          </p:cNvPr>
          <p:cNvSpPr txBox="1"/>
          <p:nvPr/>
        </p:nvSpPr>
        <p:spPr>
          <a:xfrm>
            <a:off x="4712086" y="1214288"/>
            <a:ext cx="7395127" cy="53039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SzPct val="80000"/>
            </a:pPr>
            <a:r>
              <a:rPr lang="en-US" dirty="0">
                <a:solidFill>
                  <a:schemeClr val="tx2"/>
                </a:solidFill>
              </a:rPr>
              <a:t>With reference to the article “</a:t>
            </a:r>
            <a:r>
              <a:rPr lang="en-US" b="0" i="0" u="none" strike="noStrike" dirty="0">
                <a:solidFill>
                  <a:schemeClr val="tx2"/>
                </a:solidFill>
                <a:effectLst/>
              </a:rPr>
              <a:t>Batz, A., </a:t>
            </a:r>
            <a:r>
              <a:rPr lang="en-US" b="0" i="0" u="none" strike="noStrike" dirty="0" err="1">
                <a:solidFill>
                  <a:schemeClr val="tx2"/>
                </a:solidFill>
                <a:effectLst/>
              </a:rPr>
              <a:t>D’Croz-Barón</a:t>
            </a:r>
            <a:r>
              <a:rPr lang="en-US" b="0" i="0" u="none" strike="noStrike" dirty="0">
                <a:solidFill>
                  <a:schemeClr val="tx2"/>
                </a:solidFill>
                <a:effectLst/>
              </a:rPr>
              <a:t>, D. F., Vega Pérez, C. J., &amp; Ojeda-Sanchez, C. A. (2025). Integrating machine learning into business and management in the age of artificial intelligence. </a:t>
            </a:r>
            <a:r>
              <a:rPr lang="en-US" b="0" i="1" u="none" strike="noStrike" dirty="0">
                <a:solidFill>
                  <a:schemeClr val="tx2"/>
                </a:solidFill>
                <a:effectLst/>
              </a:rPr>
              <a:t>Humanities and Social Sciences Communications</a:t>
            </a:r>
            <a:r>
              <a:rPr lang="en-US" b="0" i="0" u="none" strike="noStrike" dirty="0">
                <a:solidFill>
                  <a:schemeClr val="tx2"/>
                </a:solidFill>
                <a:effectLst/>
              </a:rPr>
              <a:t>, </a:t>
            </a:r>
            <a:r>
              <a:rPr lang="en-US" b="0" i="1" u="none" strike="noStrike" dirty="0">
                <a:solidFill>
                  <a:schemeClr val="tx2"/>
                </a:solidFill>
                <a:effectLst/>
              </a:rPr>
              <a:t>12 </a:t>
            </a:r>
            <a:r>
              <a:rPr lang="en-US" b="0" i="0" u="none" strike="noStrike" dirty="0">
                <a:solidFill>
                  <a:schemeClr val="tx2"/>
                </a:solidFill>
                <a:effectLst/>
              </a:rPr>
              <a:t>(1), 1-20.”, </a:t>
            </a:r>
            <a:r>
              <a:rPr lang="en-US" dirty="0">
                <a:solidFill>
                  <a:schemeClr val="tx2"/>
                </a:solidFill>
              </a:rPr>
              <a:t> answer below questions.   Share your thought in the class.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endParaRPr lang="en-US" dirty="0">
              <a:solidFill>
                <a:schemeClr val="tx2"/>
              </a:solidFill>
            </a:endParaRPr>
          </a:p>
          <a:p>
            <a:pPr marL="457200" indent="-342900">
              <a:lnSpc>
                <a:spcPct val="90000"/>
              </a:lnSpc>
              <a:spcAft>
                <a:spcPts val="600"/>
              </a:spcAft>
              <a:buSzPct val="80000"/>
              <a:buFont typeface="+mj-lt"/>
              <a:buAutoNum type="arabicPeriod"/>
            </a:pPr>
            <a:r>
              <a:rPr lang="en-US" dirty="0">
                <a:solidFill>
                  <a:schemeClr val="tx2"/>
                </a:solidFill>
              </a:rPr>
              <a:t>Can you locate this journal in </a:t>
            </a:r>
            <a:r>
              <a:rPr lang="en-US" dirty="0" err="1">
                <a:solidFill>
                  <a:schemeClr val="tx2"/>
                </a:solidFill>
              </a:rPr>
              <a:t>SCImago</a:t>
            </a:r>
            <a:r>
              <a:rPr lang="en-US" dirty="0">
                <a:solidFill>
                  <a:schemeClr val="tx2"/>
                </a:solidFill>
              </a:rPr>
              <a:t> (SJR) list?  Which Quartile this article belongs to in 2024?</a:t>
            </a:r>
          </a:p>
          <a:p>
            <a:pPr marL="457200" indent="-342900">
              <a:lnSpc>
                <a:spcPct val="90000"/>
              </a:lnSpc>
              <a:spcAft>
                <a:spcPts val="600"/>
              </a:spcAft>
              <a:buSzPct val="80000"/>
              <a:buFont typeface="+mj-lt"/>
              <a:buAutoNum type="arabicPeriod"/>
            </a:pPr>
            <a:r>
              <a:rPr lang="en-US" dirty="0">
                <a:solidFill>
                  <a:schemeClr val="tx2"/>
                </a:solidFill>
              </a:rPr>
              <a:t>What is the type of research?</a:t>
            </a:r>
          </a:p>
          <a:p>
            <a:pPr marL="457200" indent="-342900">
              <a:lnSpc>
                <a:spcPct val="90000"/>
              </a:lnSpc>
              <a:spcAft>
                <a:spcPts val="600"/>
              </a:spcAft>
              <a:buSzPct val="80000"/>
              <a:buFont typeface="+mj-lt"/>
              <a:buAutoNum type="arabicPeriod"/>
            </a:pPr>
            <a:r>
              <a:rPr lang="en-US" dirty="0">
                <a:solidFill>
                  <a:schemeClr val="tx2"/>
                </a:solidFill>
              </a:rPr>
              <a:t>Any literature review in this paper?  </a:t>
            </a:r>
          </a:p>
          <a:p>
            <a:pPr marL="457200" indent="-342900">
              <a:lnSpc>
                <a:spcPct val="90000"/>
              </a:lnSpc>
              <a:spcAft>
                <a:spcPts val="600"/>
              </a:spcAft>
              <a:buSzPct val="80000"/>
              <a:buFont typeface="+mj-lt"/>
              <a:buAutoNum type="arabicPeriod"/>
            </a:pPr>
            <a:r>
              <a:rPr lang="en-US" dirty="0">
                <a:solidFill>
                  <a:schemeClr val="tx2"/>
                </a:solidFill>
              </a:rPr>
              <a:t>How many references were there?  Are they from appropriate sources? </a:t>
            </a:r>
          </a:p>
          <a:p>
            <a:pPr marL="457200" indent="-342900">
              <a:lnSpc>
                <a:spcPct val="90000"/>
              </a:lnSpc>
              <a:spcAft>
                <a:spcPts val="600"/>
              </a:spcAft>
              <a:buSzPct val="80000"/>
              <a:buFont typeface="+mj-lt"/>
              <a:buAutoNum type="arabicPeriod"/>
            </a:pPr>
            <a:r>
              <a:rPr lang="en-US" dirty="0">
                <a:solidFill>
                  <a:schemeClr val="tx2"/>
                </a:solidFill>
              </a:rPr>
              <a:t>What are the data sources? </a:t>
            </a:r>
            <a:r>
              <a:rPr lang="en-US" dirty="0" err="1">
                <a:solidFill>
                  <a:schemeClr val="tx2"/>
                </a:solidFill>
              </a:rPr>
              <a:t>Realiable</a:t>
            </a:r>
            <a:r>
              <a:rPr lang="en-US" dirty="0">
                <a:solidFill>
                  <a:schemeClr val="tx2"/>
                </a:solidFill>
              </a:rPr>
              <a:t>?</a:t>
            </a:r>
          </a:p>
          <a:p>
            <a:pPr marL="457200" indent="-342900">
              <a:lnSpc>
                <a:spcPct val="90000"/>
              </a:lnSpc>
              <a:spcAft>
                <a:spcPts val="600"/>
              </a:spcAft>
              <a:buSzPct val="80000"/>
              <a:buFont typeface="+mj-lt"/>
              <a:buAutoNum type="arabicPeriod"/>
            </a:pPr>
            <a:r>
              <a:rPr lang="en-US" dirty="0">
                <a:solidFill>
                  <a:schemeClr val="tx2"/>
                </a:solidFill>
              </a:rPr>
              <a:t>What research methods were used?</a:t>
            </a:r>
          </a:p>
          <a:p>
            <a:pPr marL="457200" indent="-342900">
              <a:lnSpc>
                <a:spcPct val="90000"/>
              </a:lnSpc>
              <a:spcAft>
                <a:spcPts val="600"/>
              </a:spcAft>
              <a:buSzPct val="80000"/>
              <a:buFont typeface="+mj-lt"/>
              <a:buAutoNum type="arabicPeriod"/>
            </a:pPr>
            <a:r>
              <a:rPr lang="en-US" dirty="0">
                <a:solidFill>
                  <a:schemeClr val="tx2"/>
                </a:solidFill>
              </a:rPr>
              <a:t>How many thematic clusters identified in the analysis?</a:t>
            </a:r>
          </a:p>
          <a:p>
            <a:pPr marL="457200" indent="-342900">
              <a:lnSpc>
                <a:spcPct val="90000"/>
              </a:lnSpc>
              <a:spcAft>
                <a:spcPts val="600"/>
              </a:spcAft>
              <a:buSzPct val="80000"/>
              <a:buFont typeface="+mj-lt"/>
              <a:buAutoNum type="arabicPeriod"/>
            </a:pPr>
            <a:r>
              <a:rPr lang="en-US" dirty="0">
                <a:solidFill>
                  <a:schemeClr val="tx2"/>
                </a:solidFill>
              </a:rPr>
              <a:t>Can the conclusion match up with the research objectives?</a:t>
            </a:r>
          </a:p>
          <a:p>
            <a:pPr marL="457200" indent="-342900">
              <a:lnSpc>
                <a:spcPct val="90000"/>
              </a:lnSpc>
              <a:spcAft>
                <a:spcPts val="600"/>
              </a:spcAft>
              <a:buSzPct val="80000"/>
              <a:buFont typeface="+mj-lt"/>
              <a:buAutoNum type="arabicPeriod"/>
            </a:pPr>
            <a:r>
              <a:rPr lang="en-US" dirty="0">
                <a:solidFill>
                  <a:schemeClr val="tx2"/>
                </a:solidFill>
              </a:rPr>
              <a:t>If I follow this research design and research method,  then expand it further for my DBA thesis, can I pass out successfully?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endParaRPr lang="en-US" dirty="0">
              <a:solidFill>
                <a:schemeClr val="tx2"/>
              </a:solidFill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endParaRPr lang="en-US" dirty="0">
              <a:solidFill>
                <a:schemeClr val="tx2"/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75BF611-D2A5-4454-8C47-95B0BC422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627455" y="-19394"/>
            <a:ext cx="806149" cy="68773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27EBA231-BB31-D3A6-82B8-5C7884C0A5F0}"/>
              </a:ext>
            </a:extLst>
          </p:cNvPr>
          <p:cNvSpPr txBox="1"/>
          <p:nvPr/>
        </p:nvSpPr>
        <p:spPr>
          <a:xfrm>
            <a:off x="10540238" y="55154"/>
            <a:ext cx="1918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/>
              <a:t>Reference #2</a:t>
            </a:r>
          </a:p>
        </p:txBody>
      </p:sp>
    </p:spTree>
    <p:extLst>
      <p:ext uri="{BB962C8B-B14F-4D97-AF65-F5344CB8AC3E}">
        <p14:creationId xmlns:p14="http://schemas.microsoft.com/office/powerpoint/2010/main" val="1790693788"/>
      </p:ext>
    </p:extLst>
  </p:cSld>
  <p:clrMapOvr>
    <a:masterClrMapping/>
  </p:clrMapOvr>
</p:sld>
</file>

<file path=ppt/theme/theme1.xml><?xml version="1.0" encoding="utf-8"?>
<a:theme xmlns:a="http://schemas.openxmlformats.org/drawingml/2006/main" name="AngleLinesVTI">
  <a:themeElements>
    <a:clrScheme name="Custom 34">
      <a:dk1>
        <a:sysClr val="windowText" lastClr="000000"/>
      </a:dk1>
      <a:lt1>
        <a:sysClr val="window" lastClr="FFFFFF"/>
      </a:lt1>
      <a:dk2>
        <a:srgbClr val="001E2E"/>
      </a:dk2>
      <a:lt2>
        <a:srgbClr val="F0ECEC"/>
      </a:lt2>
      <a:accent1>
        <a:srgbClr val="155767"/>
      </a:accent1>
      <a:accent2>
        <a:srgbClr val="BA9CA0"/>
      </a:accent2>
      <a:accent3>
        <a:srgbClr val="A57931"/>
      </a:accent3>
      <a:accent4>
        <a:srgbClr val="0E577C"/>
      </a:accent4>
      <a:accent5>
        <a:srgbClr val="CC846E"/>
      </a:accent5>
      <a:accent6>
        <a:srgbClr val="93767A"/>
      </a:accent6>
      <a:hlink>
        <a:srgbClr val="0563C1"/>
      </a:hlink>
      <a:folHlink>
        <a:srgbClr val="954F72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gleLinesVTI" id="{BC1FC193-C72F-4761-9899-1105EDF6BAE8}" vid="{64612625-F022-44B7-B9FA-9D26DEDBDC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0E62E91-3991-445A-ADE0-DB143B39320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C20BE78-9FDF-401B-B412-3AA10EC5BEA3}">
  <ds:schemaRefs>
    <ds:schemaRef ds:uri="http://schemas.openxmlformats.org/package/2006/metadata/core-properties"/>
    <ds:schemaRef ds:uri="71af3243-3dd4-4a8d-8c0d-dd76da1f02a5"/>
    <ds:schemaRef ds:uri="http://www.w3.org/XML/1998/namespace"/>
    <ds:schemaRef ds:uri="http://schemas.microsoft.com/office/2006/documentManagement/types"/>
    <ds:schemaRef ds:uri="http://purl.org/dc/terms/"/>
    <ds:schemaRef ds:uri="http://schemas.microsoft.com/sharepoint/v3"/>
    <ds:schemaRef ds:uri="230e9df3-be65-4c73-a93b-d1236ebd677e"/>
    <ds:schemaRef ds:uri="http://purl.org/dc/elements/1.1/"/>
    <ds:schemaRef ds:uri="http://schemas.microsoft.com/office/infopath/2007/PartnerControls"/>
    <ds:schemaRef ds:uri="16c05727-aa75-4e4a-9b5f-8a80a1165891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C180A77-4928-484F-9529-F716C85D6A6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{FAA28622-F0C9-4A02-92AD-2798CE39BA7D}TF020710ce-b2a3-4743-8ec4-0abcd2574951ef9f6aa4_win32-415a623b9e9a</Template>
  <TotalTime>358</TotalTime>
  <Words>594</Words>
  <Application>Microsoft Office PowerPoint</Application>
  <PresentationFormat>Widescreen</PresentationFormat>
  <Paragraphs>96</Paragraphs>
  <Slides>24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3" baseType="lpstr">
      <vt:lpstr>PMingLiU</vt:lpstr>
      <vt:lpstr>Aptos</vt:lpstr>
      <vt:lpstr>Arial</vt:lpstr>
      <vt:lpstr>Arial Narrow</vt:lpstr>
      <vt:lpstr>Calibri</vt:lpstr>
      <vt:lpstr>Times New Roman</vt:lpstr>
      <vt:lpstr>Univers Condensed Light</vt:lpstr>
      <vt:lpstr>Walbaum Display Light</vt:lpstr>
      <vt:lpstr>AngleLinesVTI</vt:lpstr>
      <vt:lpstr>Research in Business</vt:lpstr>
      <vt:lpstr>What is Business Research?</vt:lpstr>
      <vt:lpstr>Why Study Research?</vt:lpstr>
      <vt:lpstr>Why Managers need Better Information</vt:lpstr>
      <vt:lpstr>The Value of Acquiring Research Skills</vt:lpstr>
      <vt:lpstr>Types of Studies Used to do Research</vt:lpstr>
      <vt:lpstr>Different Styles of Research</vt:lpstr>
      <vt:lpstr>What is Good Research?</vt:lpstr>
      <vt:lpstr>What is Good Research? (cont.)</vt:lpstr>
      <vt:lpstr>PowerPoint Presentation</vt:lpstr>
      <vt:lpstr>PowerPoint Presentation</vt:lpstr>
      <vt:lpstr>What is a good theory?</vt:lpstr>
      <vt:lpstr>The Manager-Researcher Relationship</vt:lpstr>
      <vt:lpstr>Manager-Researcher Conflicts</vt:lpstr>
      <vt:lpstr>When Research should be avoided</vt:lpstr>
      <vt:lpstr>How to select a topic?</vt:lpstr>
      <vt:lpstr>PowerPoint Presentation</vt:lpstr>
      <vt:lpstr>Can you name any Popular research topic nowadays?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Activity</vt:lpstr>
    </vt:vector>
  </TitlesOfParts>
  <Company>Vorus.A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in Business</dc:title>
  <dc:creator>Chammy Lau [BHM]</dc:creator>
  <cp:lastModifiedBy>Chammy Lau [BHM]</cp:lastModifiedBy>
  <cp:revision>30</cp:revision>
  <cp:lastPrinted>2025-07-30T05:55:59Z</cp:lastPrinted>
  <dcterms:created xsi:type="dcterms:W3CDTF">2025-07-25T10:25:19Z</dcterms:created>
  <dcterms:modified xsi:type="dcterms:W3CDTF">2025-07-30T05:56:00Z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