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93" r:id="rId3"/>
    <p:sldId id="261" r:id="rId4"/>
    <p:sldId id="267" r:id="rId5"/>
    <p:sldId id="268" r:id="rId6"/>
    <p:sldId id="269" r:id="rId7"/>
    <p:sldId id="270" r:id="rId8"/>
    <p:sldId id="277" r:id="rId9"/>
    <p:sldId id="278" r:id="rId10"/>
    <p:sldId id="279" r:id="rId11"/>
    <p:sldId id="280" r:id="rId12"/>
    <p:sldId id="281" r:id="rId13"/>
    <p:sldId id="282" r:id="rId14"/>
    <p:sldId id="283" r:id="rId15"/>
    <p:sldId id="284" r:id="rId16"/>
    <p:sldId id="292" r:id="rId17"/>
    <p:sldId id="286" r:id="rId18"/>
    <p:sldId id="287" r:id="rId19"/>
    <p:sldId id="288" r:id="rId20"/>
    <p:sldId id="289" r:id="rId21"/>
    <p:sldId id="290" r:id="rId22"/>
    <p:sldId id="29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5CF63-F773-4065-B6D9-FC22E12320DA}" v="1" dt="2024-11-01T15:56:06.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78160" autoAdjust="0"/>
  </p:normalViewPr>
  <p:slideViewPr>
    <p:cSldViewPr snapToGrid="0">
      <p:cViewPr varScale="1">
        <p:scale>
          <a:sx n="85" d="100"/>
          <a:sy n="85" d="100"/>
        </p:scale>
        <p:origin x="147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DA75CF63-F773-4065-B6D9-FC22E12320DA}"/>
    <pc:docChg chg="custSel addSld delSld modSld">
      <pc:chgData name="Helen Evans (Institute of Management and Health)" userId="d9a8b39e-a9d4-4d81-a719-001f6364ef6d" providerId="ADAL" clId="{DA75CF63-F773-4065-B6D9-FC22E12320DA}" dt="2024-11-01T16:03:02.131" v="312" actId="20577"/>
      <pc:docMkLst>
        <pc:docMk/>
      </pc:docMkLst>
      <pc:sldChg chg="modSp mod">
        <pc:chgData name="Helen Evans (Institute of Management and Health)" userId="d9a8b39e-a9d4-4d81-a719-001f6364ef6d" providerId="ADAL" clId="{DA75CF63-F773-4065-B6D9-FC22E12320DA}" dt="2024-11-01T16:03:02.131" v="312" actId="20577"/>
        <pc:sldMkLst>
          <pc:docMk/>
          <pc:sldMk cId="3959527219" sldId="256"/>
        </pc:sldMkLst>
        <pc:spChg chg="mod">
          <ac:chgData name="Helen Evans (Institute of Management and Health)" userId="d9a8b39e-a9d4-4d81-a719-001f6364ef6d" providerId="ADAL" clId="{DA75CF63-F773-4065-B6D9-FC22E12320DA}" dt="2024-11-01T16:03:02.131" v="312" actId="20577"/>
          <ac:spMkLst>
            <pc:docMk/>
            <pc:sldMk cId="3959527219" sldId="256"/>
            <ac:spMk id="3" creationId="{D0A081F2-D6F4-4BEC-ACBE-AAF199F10370}"/>
          </ac:spMkLst>
        </pc:spChg>
      </pc:sldChg>
      <pc:sldChg chg="del">
        <pc:chgData name="Helen Evans (Institute of Management and Health)" userId="d9a8b39e-a9d4-4d81-a719-001f6364ef6d" providerId="ADAL" clId="{DA75CF63-F773-4065-B6D9-FC22E12320DA}" dt="2024-11-01T15:55:46.145" v="0" actId="47"/>
        <pc:sldMkLst>
          <pc:docMk/>
          <pc:sldMk cId="1733224925" sldId="257"/>
        </pc:sldMkLst>
      </pc:sldChg>
      <pc:sldChg chg="del">
        <pc:chgData name="Helen Evans (Institute of Management and Health)" userId="d9a8b39e-a9d4-4d81-a719-001f6364ef6d" providerId="ADAL" clId="{DA75CF63-F773-4065-B6D9-FC22E12320DA}" dt="2024-11-01T15:55:51.473" v="1" actId="47"/>
        <pc:sldMkLst>
          <pc:docMk/>
          <pc:sldMk cId="700973122" sldId="258"/>
        </pc:sldMkLst>
      </pc:sldChg>
      <pc:sldChg chg="modSp mod">
        <pc:chgData name="Helen Evans (Institute of Management and Health)" userId="d9a8b39e-a9d4-4d81-a719-001f6364ef6d" providerId="ADAL" clId="{DA75CF63-F773-4065-B6D9-FC22E12320DA}" dt="2024-11-01T15:56:40.194" v="16" actId="20577"/>
        <pc:sldMkLst>
          <pc:docMk/>
          <pc:sldMk cId="2030914887" sldId="261"/>
        </pc:sldMkLst>
        <pc:spChg chg="mod">
          <ac:chgData name="Helen Evans (Institute of Management and Health)" userId="d9a8b39e-a9d4-4d81-a719-001f6364ef6d" providerId="ADAL" clId="{DA75CF63-F773-4065-B6D9-FC22E12320DA}" dt="2024-11-01T15:56:27.925" v="15" actId="14100"/>
          <ac:spMkLst>
            <pc:docMk/>
            <pc:sldMk cId="2030914887" sldId="261"/>
            <ac:spMk id="2" creationId="{5BF4DEB8-F649-49EC-BA11-F718BE8F96D9}"/>
          </ac:spMkLst>
        </pc:spChg>
        <pc:spChg chg="mod">
          <ac:chgData name="Helen Evans (Institute of Management and Health)" userId="d9a8b39e-a9d4-4d81-a719-001f6364ef6d" providerId="ADAL" clId="{DA75CF63-F773-4065-B6D9-FC22E12320DA}" dt="2024-11-01T15:56:40.194" v="16" actId="20577"/>
          <ac:spMkLst>
            <pc:docMk/>
            <pc:sldMk cId="2030914887" sldId="261"/>
            <ac:spMk id="3" creationId="{32B1A27F-3FE6-4CE7-817D-4B505AE64F94}"/>
          </ac:spMkLst>
        </pc:spChg>
      </pc:sldChg>
      <pc:sldChg chg="modSp mod">
        <pc:chgData name="Helen Evans (Institute of Management and Health)" userId="d9a8b39e-a9d4-4d81-a719-001f6364ef6d" providerId="ADAL" clId="{DA75CF63-F773-4065-B6D9-FC22E12320DA}" dt="2024-11-01T15:56:50.351" v="17" actId="20577"/>
        <pc:sldMkLst>
          <pc:docMk/>
          <pc:sldMk cId="2809537252" sldId="267"/>
        </pc:sldMkLst>
        <pc:spChg chg="mod">
          <ac:chgData name="Helen Evans (Institute of Management and Health)" userId="d9a8b39e-a9d4-4d81-a719-001f6364ef6d" providerId="ADAL" clId="{DA75CF63-F773-4065-B6D9-FC22E12320DA}" dt="2024-11-01T15:56:50.351" v="17" actId="20577"/>
          <ac:spMkLst>
            <pc:docMk/>
            <pc:sldMk cId="2809537252" sldId="267"/>
            <ac:spMk id="3" creationId="{32B1A27F-3FE6-4CE7-817D-4B505AE64F94}"/>
          </ac:spMkLst>
        </pc:spChg>
      </pc:sldChg>
      <pc:sldChg chg="modSp mod modNotesTx">
        <pc:chgData name="Helen Evans (Institute of Management and Health)" userId="d9a8b39e-a9d4-4d81-a719-001f6364ef6d" providerId="ADAL" clId="{DA75CF63-F773-4065-B6D9-FC22E12320DA}" dt="2024-11-01T15:58:06.212" v="92" actId="20577"/>
        <pc:sldMkLst>
          <pc:docMk/>
          <pc:sldMk cId="2290281848" sldId="268"/>
        </pc:sldMkLst>
        <pc:spChg chg="mod">
          <ac:chgData name="Helen Evans (Institute of Management and Health)" userId="d9a8b39e-a9d4-4d81-a719-001f6364ef6d" providerId="ADAL" clId="{DA75CF63-F773-4065-B6D9-FC22E12320DA}" dt="2024-11-01T15:57:02.256" v="18" actId="20577"/>
          <ac:spMkLst>
            <pc:docMk/>
            <pc:sldMk cId="2290281848" sldId="268"/>
            <ac:spMk id="3" creationId="{32B1A27F-3FE6-4CE7-817D-4B505AE64F94}"/>
          </ac:spMkLst>
        </pc:spChg>
      </pc:sldChg>
      <pc:sldChg chg="modSp mod">
        <pc:chgData name="Helen Evans (Institute of Management and Health)" userId="d9a8b39e-a9d4-4d81-a719-001f6364ef6d" providerId="ADAL" clId="{DA75CF63-F773-4065-B6D9-FC22E12320DA}" dt="2024-11-01T15:58:18.269" v="94" actId="14100"/>
        <pc:sldMkLst>
          <pc:docMk/>
          <pc:sldMk cId="143523568" sldId="269"/>
        </pc:sldMkLst>
        <pc:spChg chg="mod">
          <ac:chgData name="Helen Evans (Institute of Management and Health)" userId="d9a8b39e-a9d4-4d81-a719-001f6364ef6d" providerId="ADAL" clId="{DA75CF63-F773-4065-B6D9-FC22E12320DA}" dt="2024-11-01T15:58:18.269" v="94" actId="14100"/>
          <ac:spMkLst>
            <pc:docMk/>
            <pc:sldMk cId="143523568" sldId="269"/>
            <ac:spMk id="2" creationId="{5BF4DEB8-F649-49EC-BA11-F718BE8F96D9}"/>
          </ac:spMkLst>
        </pc:spChg>
        <pc:spChg chg="mod">
          <ac:chgData name="Helen Evans (Institute of Management and Health)" userId="d9a8b39e-a9d4-4d81-a719-001f6364ef6d" providerId="ADAL" clId="{DA75CF63-F773-4065-B6D9-FC22E12320DA}" dt="2024-11-01T15:56:06.214" v="9" actId="27636"/>
          <ac:spMkLst>
            <pc:docMk/>
            <pc:sldMk cId="143523568" sldId="269"/>
            <ac:spMk id="3" creationId="{32B1A27F-3FE6-4CE7-817D-4B505AE64F94}"/>
          </ac:spMkLst>
        </pc:spChg>
      </pc:sldChg>
      <pc:sldChg chg="modSp mod">
        <pc:chgData name="Helen Evans (Institute of Management and Health)" userId="d9a8b39e-a9d4-4d81-a719-001f6364ef6d" providerId="ADAL" clId="{DA75CF63-F773-4065-B6D9-FC22E12320DA}" dt="2024-11-01T15:58:58.674" v="105" actId="14100"/>
        <pc:sldMkLst>
          <pc:docMk/>
          <pc:sldMk cId="740840245" sldId="270"/>
        </pc:sldMkLst>
        <pc:spChg chg="mod">
          <ac:chgData name="Helen Evans (Institute of Management and Health)" userId="d9a8b39e-a9d4-4d81-a719-001f6364ef6d" providerId="ADAL" clId="{DA75CF63-F773-4065-B6D9-FC22E12320DA}" dt="2024-11-01T15:58:58.674" v="105" actId="14100"/>
          <ac:spMkLst>
            <pc:docMk/>
            <pc:sldMk cId="740840245" sldId="270"/>
            <ac:spMk id="2" creationId="{5BF4DEB8-F649-49EC-BA11-F718BE8F96D9}"/>
          </ac:spMkLst>
        </pc:spChg>
        <pc:spChg chg="mod">
          <ac:chgData name="Helen Evans (Institute of Management and Health)" userId="d9a8b39e-a9d4-4d81-a719-001f6364ef6d" providerId="ADAL" clId="{DA75CF63-F773-4065-B6D9-FC22E12320DA}" dt="2024-11-01T15:58:38.423" v="95" actId="20577"/>
          <ac:spMkLst>
            <pc:docMk/>
            <pc:sldMk cId="740840245" sldId="270"/>
            <ac:spMk id="3" creationId="{32B1A27F-3FE6-4CE7-817D-4B505AE64F94}"/>
          </ac:spMkLst>
        </pc:spChg>
        <pc:spChg chg="mod">
          <ac:chgData name="Helen Evans (Institute of Management and Health)" userId="d9a8b39e-a9d4-4d81-a719-001f6364ef6d" providerId="ADAL" clId="{DA75CF63-F773-4065-B6D9-FC22E12320DA}" dt="2024-11-01T15:58:41.664" v="97" actId="20577"/>
          <ac:spMkLst>
            <pc:docMk/>
            <pc:sldMk cId="740840245" sldId="270"/>
            <ac:spMk id="4" creationId="{0A65DA75-9DF3-4E87-9713-47C92762DBE2}"/>
          </ac:spMkLst>
        </pc:spChg>
      </pc:sldChg>
      <pc:sldChg chg="modSp mod">
        <pc:chgData name="Helen Evans (Institute of Management and Health)" userId="d9a8b39e-a9d4-4d81-a719-001f6364ef6d" providerId="ADAL" clId="{DA75CF63-F773-4065-B6D9-FC22E12320DA}" dt="2024-11-01T15:56:01.359" v="5" actId="20577"/>
        <pc:sldMkLst>
          <pc:docMk/>
          <pc:sldMk cId="172873927" sldId="277"/>
        </pc:sldMkLst>
        <pc:spChg chg="mod">
          <ac:chgData name="Helen Evans (Institute of Management and Health)" userId="d9a8b39e-a9d4-4d81-a719-001f6364ef6d" providerId="ADAL" clId="{DA75CF63-F773-4065-B6D9-FC22E12320DA}" dt="2024-11-01T15:55:56.036" v="3" actId="20577"/>
          <ac:spMkLst>
            <pc:docMk/>
            <pc:sldMk cId="172873927" sldId="277"/>
            <ac:spMk id="8" creationId="{00000000-0000-0000-0000-000000000000}"/>
          </ac:spMkLst>
        </pc:spChg>
        <pc:spChg chg="mod">
          <ac:chgData name="Helen Evans (Institute of Management and Health)" userId="d9a8b39e-a9d4-4d81-a719-001f6364ef6d" providerId="ADAL" clId="{DA75CF63-F773-4065-B6D9-FC22E12320DA}" dt="2024-11-01T15:56:01.359" v="5" actId="20577"/>
          <ac:spMkLst>
            <pc:docMk/>
            <pc:sldMk cId="172873927" sldId="277"/>
            <ac:spMk id="9" creationId="{00000000-0000-0000-0000-000000000000}"/>
          </ac:spMkLst>
        </pc:spChg>
      </pc:sldChg>
      <pc:sldChg chg="modSp mod">
        <pc:chgData name="Helen Evans (Institute of Management and Health)" userId="d9a8b39e-a9d4-4d81-a719-001f6364ef6d" providerId="ADAL" clId="{DA75CF63-F773-4065-B6D9-FC22E12320DA}" dt="2024-11-01T15:59:27.296" v="109" actId="20577"/>
        <pc:sldMkLst>
          <pc:docMk/>
          <pc:sldMk cId="2206129734" sldId="278"/>
        </pc:sldMkLst>
        <pc:spChg chg="mod">
          <ac:chgData name="Helen Evans (Institute of Management and Health)" userId="d9a8b39e-a9d4-4d81-a719-001f6364ef6d" providerId="ADAL" clId="{DA75CF63-F773-4065-B6D9-FC22E12320DA}" dt="2024-11-01T15:59:18.817" v="107" actId="20577"/>
          <ac:spMkLst>
            <pc:docMk/>
            <pc:sldMk cId="2206129734" sldId="278"/>
            <ac:spMk id="6" creationId="{00000000-0000-0000-0000-000000000000}"/>
          </ac:spMkLst>
        </pc:spChg>
        <pc:spChg chg="mod">
          <ac:chgData name="Helen Evans (Institute of Management and Health)" userId="d9a8b39e-a9d4-4d81-a719-001f6364ef6d" providerId="ADAL" clId="{DA75CF63-F773-4065-B6D9-FC22E12320DA}" dt="2024-11-01T15:59:27.296" v="109" actId="20577"/>
          <ac:spMkLst>
            <pc:docMk/>
            <pc:sldMk cId="2206129734" sldId="278"/>
            <ac:spMk id="8" creationId="{00000000-0000-0000-0000-000000000000}"/>
          </ac:spMkLst>
        </pc:spChg>
      </pc:sldChg>
      <pc:sldChg chg="modSp mod">
        <pc:chgData name="Helen Evans (Institute of Management and Health)" userId="d9a8b39e-a9d4-4d81-a719-001f6364ef6d" providerId="ADAL" clId="{DA75CF63-F773-4065-B6D9-FC22E12320DA}" dt="2024-11-01T16:00:02.207" v="125" actId="20577"/>
        <pc:sldMkLst>
          <pc:docMk/>
          <pc:sldMk cId="2914231995" sldId="279"/>
        </pc:sldMkLst>
        <pc:spChg chg="mod">
          <ac:chgData name="Helen Evans (Institute of Management and Health)" userId="d9a8b39e-a9d4-4d81-a719-001f6364ef6d" providerId="ADAL" clId="{DA75CF63-F773-4065-B6D9-FC22E12320DA}" dt="2024-11-01T16:00:02.207" v="125" actId="20577"/>
          <ac:spMkLst>
            <pc:docMk/>
            <pc:sldMk cId="2914231995" sldId="279"/>
            <ac:spMk id="9" creationId="{00000000-0000-0000-0000-000000000000}"/>
          </ac:spMkLst>
        </pc:spChg>
      </pc:sldChg>
      <pc:sldChg chg="modSp new mod">
        <pc:chgData name="Helen Evans (Institute of Management and Health)" userId="d9a8b39e-a9d4-4d81-a719-001f6364ef6d" providerId="ADAL" clId="{DA75CF63-F773-4065-B6D9-FC22E12320DA}" dt="2024-11-01T16:02:44.654" v="301" actId="20577"/>
        <pc:sldMkLst>
          <pc:docMk/>
          <pc:sldMk cId="663944276" sldId="293"/>
        </pc:sldMkLst>
        <pc:spChg chg="mod">
          <ac:chgData name="Helen Evans (Institute of Management and Health)" userId="d9a8b39e-a9d4-4d81-a719-001f6364ef6d" providerId="ADAL" clId="{DA75CF63-F773-4065-B6D9-FC22E12320DA}" dt="2024-11-01T16:00:50.761" v="165" actId="5793"/>
          <ac:spMkLst>
            <pc:docMk/>
            <pc:sldMk cId="663944276" sldId="293"/>
            <ac:spMk id="2" creationId="{BD1041FC-0FD0-4D49-A98D-0A1D33C4C0F8}"/>
          </ac:spMkLst>
        </pc:spChg>
        <pc:spChg chg="mod">
          <ac:chgData name="Helen Evans (Institute of Management and Health)" userId="d9a8b39e-a9d4-4d81-a719-001f6364ef6d" providerId="ADAL" clId="{DA75CF63-F773-4065-B6D9-FC22E12320DA}" dt="2024-11-01T16:02:44.654" v="301" actId="20577"/>
          <ac:spMkLst>
            <pc:docMk/>
            <pc:sldMk cId="663944276" sldId="293"/>
            <ac:spMk id="3" creationId="{5A23A5C3-BEA1-45CB-AD3F-6A77508A517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6E294A-6E93-4C80-B780-B29BF47D4DF7}" type="datetimeFigureOut">
              <a:rPr lang="en-GB" smtClean="0"/>
              <a:t>01/11/2024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BFBB9E-4234-4929-8A6C-CF50F8782AC7}" type="slidenum">
              <a:rPr lang="en-GB" smtClean="0"/>
              <a:t>‹#›</a:t>
            </a:fld>
            <a:endParaRPr lang="en-GB"/>
          </a:p>
        </p:txBody>
      </p:sp>
    </p:spTree>
    <p:extLst>
      <p:ext uri="{BB962C8B-B14F-4D97-AF65-F5344CB8AC3E}">
        <p14:creationId xmlns:p14="http://schemas.microsoft.com/office/powerpoint/2010/main" val="3083784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9.1: Compare the complex processes of diversity and inclusion. </a:t>
            </a:r>
          </a:p>
          <a:p>
            <a:endParaRPr lang="en-US" dirty="0"/>
          </a:p>
          <a:p>
            <a:pPr marL="171450" indent="-171450">
              <a:buFont typeface="Arial" panose="020B0604020202020204" pitchFamily="34" charset="0"/>
              <a:buChar char="•"/>
            </a:pPr>
            <a:r>
              <a:rPr lang="en-US" dirty="0"/>
              <a:t>In the most general sense, </a:t>
            </a:r>
            <a:r>
              <a:rPr lang="en-US" b="1" dirty="0"/>
              <a:t>diversity </a:t>
            </a:r>
            <a:r>
              <a:rPr lang="en-US" dirty="0"/>
              <a:t>is about variety or difference. There are many different ways that researchers have defined diversity.</a:t>
            </a:r>
          </a:p>
          <a:p>
            <a:pPr marL="171450" indent="-171450">
              <a:buFont typeface="Arial" panose="020B0604020202020204" pitchFamily="34" charset="0"/>
              <a:buChar char="•"/>
            </a:pPr>
            <a:r>
              <a:rPr lang="en-US" dirty="0"/>
              <a:t>The definition of diversity being utilized here is the amount of difference among members of a group or an organization.</a:t>
            </a:r>
          </a:p>
          <a:p>
            <a:pPr marL="171450" indent="-171450">
              <a:buFont typeface="Arial" panose="020B0604020202020204" pitchFamily="34" charset="0"/>
              <a:buChar char="•"/>
            </a:pPr>
            <a:r>
              <a:rPr lang="en-US" dirty="0"/>
              <a:t>The core dimensions of diversity include age, gender, race, mental and physical abilities, ethnicity, and sexual orientation.</a:t>
            </a:r>
          </a:p>
          <a:p>
            <a:pPr marL="171450" indent="-171450">
              <a:buFont typeface="Arial" panose="020B0604020202020204" pitchFamily="34" charset="0"/>
              <a:buChar char="•"/>
            </a:pPr>
            <a:r>
              <a:rPr lang="en-US" dirty="0"/>
              <a:t>These core dimensions can be referred to as </a:t>
            </a:r>
            <a:r>
              <a:rPr lang="en-US" b="1" dirty="0"/>
              <a:t>social identities</a:t>
            </a:r>
            <a:r>
              <a:rPr lang="en-US" dirty="0"/>
              <a:t>. These are part of our self concept that come from our group memberships.</a:t>
            </a:r>
          </a:p>
          <a:p>
            <a:pPr marL="171450" indent="-171450">
              <a:buFont typeface="Arial" panose="020B0604020202020204" pitchFamily="34" charset="0"/>
              <a:buChar char="•"/>
            </a:pPr>
            <a:r>
              <a:rPr lang="en-US" dirty="0"/>
              <a:t>There are secondary dimensions including geographic location, military and work experience, family status, income, religion, education, first language, organizational role and level, and communication and work style.</a:t>
            </a:r>
          </a:p>
        </p:txBody>
      </p:sp>
      <p:sp>
        <p:nvSpPr>
          <p:cNvPr id="4" name="Slide Number Placeholder 3"/>
          <p:cNvSpPr>
            <a:spLocks noGrp="1"/>
          </p:cNvSpPr>
          <p:nvPr>
            <p:ph type="sldNum" sz="quarter" idx="5"/>
          </p:nvPr>
        </p:nvSpPr>
        <p:spPr/>
        <p:txBody>
          <a:bodyPr/>
          <a:lstStyle/>
          <a:p>
            <a:fld id="{39974C31-EB4A-4B21-8134-CB5741A1DC5F}" type="slidenum">
              <a:rPr lang="en-US" smtClean="0"/>
              <a:t>3</a:t>
            </a:fld>
            <a:endParaRPr lang="en-US" dirty="0"/>
          </a:p>
        </p:txBody>
      </p:sp>
    </p:spTree>
    <p:extLst>
      <p:ext uri="{BB962C8B-B14F-4D97-AF65-F5344CB8AC3E}">
        <p14:creationId xmlns:p14="http://schemas.microsoft.com/office/powerpoint/2010/main" val="3101527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9.1: Compare the complex processes of diversity and inclusion. </a:t>
            </a:r>
          </a:p>
          <a:p>
            <a:endParaRPr lang="en-US" dirty="0"/>
          </a:p>
          <a:p>
            <a:pPr marL="171450" indent="-171450">
              <a:buFont typeface="Arial" panose="020B0604020202020204" pitchFamily="34" charset="0"/>
              <a:buChar char="•"/>
            </a:pPr>
            <a:r>
              <a:rPr lang="en-US" b="1" dirty="0"/>
              <a:t>Inclusion</a:t>
            </a:r>
            <a:r>
              <a:rPr lang="en-US" dirty="0"/>
              <a:t> refers to the process of incorporating differing individuals into a group. This is about the majority incorporating the opinions of the minority in giving voice to people seldom heard.</a:t>
            </a:r>
          </a:p>
          <a:p>
            <a:pPr marL="171450" indent="-171450">
              <a:buFont typeface="Arial" panose="020B0604020202020204" pitchFamily="34" charset="0"/>
              <a:buChar char="•"/>
            </a:pPr>
            <a:r>
              <a:rPr lang="en-US" dirty="0"/>
              <a:t>Inclusion is our need to belong, feel accepted, and be connected to others as well as keeping a sense of ourselves as unique individuals.</a:t>
            </a:r>
          </a:p>
          <a:p>
            <a:pPr marL="171450" indent="-171450">
              <a:buFont typeface="Arial" panose="020B0604020202020204" pitchFamily="34" charset="0"/>
              <a:buChar char="•"/>
            </a:pPr>
            <a:r>
              <a:rPr lang="en-US" b="1" dirty="0"/>
              <a:t>Equity </a:t>
            </a:r>
            <a:r>
              <a:rPr lang="en-US" dirty="0"/>
              <a:t>is the recognition that many individuals do not start from the same place It is this recognition of the historic inequalities that have kept some groups from having access to programs, financial resources, and jobs.</a:t>
            </a:r>
          </a:p>
          <a:p>
            <a:pPr marL="171450" indent="-171450">
              <a:buFont typeface="Arial" panose="020B0604020202020204" pitchFamily="34" charset="0"/>
              <a:buChar char="•"/>
            </a:pPr>
            <a:r>
              <a:rPr lang="en-US" dirty="0"/>
              <a:t>Diversity focuses on recognizing differences. Inclusion is concerned with embracing those differences. Equity aims to provide equal access to resources for historically disadvantaged people.</a:t>
            </a:r>
          </a:p>
        </p:txBody>
      </p:sp>
      <p:sp>
        <p:nvSpPr>
          <p:cNvPr id="4" name="Slide Number Placeholder 3"/>
          <p:cNvSpPr>
            <a:spLocks noGrp="1"/>
          </p:cNvSpPr>
          <p:nvPr>
            <p:ph type="sldNum" sz="quarter" idx="5"/>
          </p:nvPr>
        </p:nvSpPr>
        <p:spPr/>
        <p:txBody>
          <a:bodyPr/>
          <a:lstStyle/>
          <a:p>
            <a:fld id="{39974C31-EB4A-4B21-8134-CB5741A1DC5F}" type="slidenum">
              <a:rPr lang="en-US" smtClean="0"/>
              <a:t>4</a:t>
            </a:fld>
            <a:endParaRPr lang="en-US" dirty="0"/>
          </a:p>
        </p:txBody>
      </p:sp>
    </p:spTree>
    <p:extLst>
      <p:ext uri="{BB962C8B-B14F-4D97-AF65-F5344CB8AC3E}">
        <p14:creationId xmlns:p14="http://schemas.microsoft.com/office/powerpoint/2010/main" val="1459985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9.1: Compare the complex processes of diversity and inclusion. </a:t>
            </a:r>
          </a:p>
          <a:p>
            <a:endParaRPr lang="en-US" dirty="0"/>
          </a:p>
          <a:p>
            <a:pPr marL="171450" indent="-171450">
              <a:buFont typeface="Arial" panose="020B0604020202020204" pitchFamily="34" charset="0"/>
              <a:buChar char="•"/>
            </a:pPr>
            <a:r>
              <a:rPr lang="en-US" dirty="0"/>
              <a:t>The early years of diversity demonstrated the passing of a series of landmark equal employment opportunity laws by the Government. </a:t>
            </a:r>
            <a:r>
              <a:rPr lang="en-US" dirty="0" err="1"/>
              <a:t>Joning</a:t>
            </a:r>
            <a:r>
              <a:rPr lang="en-US" dirty="0"/>
              <a:t> the EU in the different laws becoming the EA 2008/2010</a:t>
            </a:r>
          </a:p>
          <a:p>
            <a:pPr marL="171450" indent="-171450">
              <a:buFont typeface="Arial" panose="020B0604020202020204" pitchFamily="34" charset="0"/>
              <a:buChar char="•"/>
            </a:pPr>
            <a:r>
              <a:rPr lang="en-US" dirty="0"/>
              <a:t>The focus of diversity at this point was on “righting the wrongs.”</a:t>
            </a:r>
          </a:p>
          <a:p>
            <a:pPr marL="171450" indent="-171450">
              <a:buFont typeface="Arial" panose="020B0604020202020204" pitchFamily="34" charset="0"/>
              <a:buChar char="•"/>
            </a:pPr>
            <a:r>
              <a:rPr lang="en-US" dirty="0"/>
              <a:t>The term </a:t>
            </a:r>
            <a:r>
              <a:rPr lang="en-US" b="1" dirty="0"/>
              <a:t>melting pot </a:t>
            </a:r>
            <a:r>
              <a:rPr lang="en-US" dirty="0"/>
              <a:t>was one used during these early years meaning a blending of many into one.</a:t>
            </a:r>
          </a:p>
          <a:p>
            <a:pPr marL="171450" indent="-171450">
              <a:buFont typeface="Arial" panose="020B0604020202020204" pitchFamily="34" charset="0"/>
              <a:buChar char="•"/>
            </a:pPr>
            <a:r>
              <a:rPr lang="en-US" dirty="0"/>
              <a:t>Sociologically, diversity was thought of as an </a:t>
            </a:r>
            <a:r>
              <a:rPr lang="en-US" b="1" dirty="0"/>
              <a:t>assimilation</a:t>
            </a:r>
            <a:r>
              <a:rPr lang="en-US" dirty="0"/>
              <a:t> process which focused on making people from diverse cultures come together to create one </a:t>
            </a:r>
          </a:p>
          <a:p>
            <a:pPr marL="171450" indent="-171450">
              <a:buFont typeface="Arial" panose="020B0604020202020204" pitchFamily="34" charset="0"/>
              <a:buChar char="•"/>
            </a:pPr>
            <a:r>
              <a:rPr lang="en-US" dirty="0"/>
              <a:t> culture.</a:t>
            </a:r>
          </a:p>
        </p:txBody>
      </p:sp>
      <p:sp>
        <p:nvSpPr>
          <p:cNvPr id="4" name="Slide Number Placeholder 3"/>
          <p:cNvSpPr>
            <a:spLocks noGrp="1"/>
          </p:cNvSpPr>
          <p:nvPr>
            <p:ph type="sldNum" sz="quarter" idx="5"/>
          </p:nvPr>
        </p:nvSpPr>
        <p:spPr/>
        <p:txBody>
          <a:bodyPr/>
          <a:lstStyle/>
          <a:p>
            <a:fld id="{39974C31-EB4A-4B21-8134-CB5741A1DC5F}" type="slidenum">
              <a:rPr lang="en-US" smtClean="0"/>
              <a:t>5</a:t>
            </a:fld>
            <a:endParaRPr lang="en-US" dirty="0"/>
          </a:p>
        </p:txBody>
      </p:sp>
    </p:spTree>
    <p:extLst>
      <p:ext uri="{BB962C8B-B14F-4D97-AF65-F5344CB8AC3E}">
        <p14:creationId xmlns:p14="http://schemas.microsoft.com/office/powerpoint/2010/main" val="1283537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9.1: Compare the complex processes of diversity and inclusion. </a:t>
            </a:r>
          </a:p>
          <a:p>
            <a:endParaRPr lang="en-US" dirty="0"/>
          </a:p>
          <a:p>
            <a:pPr marL="171450" indent="-171450">
              <a:buFont typeface="Arial" panose="020B0604020202020204" pitchFamily="34" charset="0"/>
              <a:buChar char="•"/>
            </a:pPr>
            <a:r>
              <a:rPr lang="en-US" dirty="0"/>
              <a:t>The second approach to diversity was the era of valuing diversity encompassing the 1980s and 1990s.</a:t>
            </a:r>
          </a:p>
          <a:p>
            <a:pPr marL="171450" indent="-171450">
              <a:buFont typeface="Arial" panose="020B0604020202020204" pitchFamily="34" charset="0"/>
              <a:buChar char="•"/>
            </a:pPr>
            <a:r>
              <a:rPr lang="en-US" dirty="0"/>
              <a:t>During this period, there was a new approach to diversity that emphasized acceptance and celebration of differences.</a:t>
            </a:r>
          </a:p>
          <a:p>
            <a:pPr marL="171450" indent="-171450">
              <a:buFont typeface="Arial" panose="020B0604020202020204" pitchFamily="34" charset="0"/>
              <a:buChar char="•"/>
            </a:pPr>
            <a:r>
              <a:rPr lang="en-US" dirty="0"/>
              <a:t>The metaphor of the melting pot changed to the metaphor of a salad bowl meaning a salad is composed of different ingredients mixing together their unique characteristics into one. This was a multicultural approach.</a:t>
            </a:r>
          </a:p>
          <a:p>
            <a:pPr marL="171450" indent="-171450">
              <a:buFont typeface="Arial" panose="020B0604020202020204" pitchFamily="34" charset="0"/>
              <a:buChar char="•"/>
            </a:pPr>
            <a:r>
              <a:rPr lang="en-US" b="1" dirty="0"/>
              <a:t>Pluralism</a:t>
            </a:r>
            <a:r>
              <a:rPr lang="en-US" dirty="0"/>
              <a:t>, the recognition of different cultures traditions and values, was also emphasized during this period.</a:t>
            </a:r>
          </a:p>
        </p:txBody>
      </p:sp>
      <p:sp>
        <p:nvSpPr>
          <p:cNvPr id="4" name="Slide Number Placeholder 3"/>
          <p:cNvSpPr>
            <a:spLocks noGrp="1"/>
          </p:cNvSpPr>
          <p:nvPr>
            <p:ph type="sldNum" sz="quarter" idx="5"/>
          </p:nvPr>
        </p:nvSpPr>
        <p:spPr/>
        <p:txBody>
          <a:bodyPr/>
          <a:lstStyle/>
          <a:p>
            <a:fld id="{39974C31-EB4A-4B21-8134-CB5741A1DC5F}" type="slidenum">
              <a:rPr lang="en-US" smtClean="0"/>
              <a:t>6</a:t>
            </a:fld>
            <a:endParaRPr lang="en-US" dirty="0"/>
          </a:p>
        </p:txBody>
      </p:sp>
    </p:spTree>
    <p:extLst>
      <p:ext uri="{BB962C8B-B14F-4D97-AF65-F5344CB8AC3E}">
        <p14:creationId xmlns:p14="http://schemas.microsoft.com/office/powerpoint/2010/main" val="2123520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9.1: Compare the complex processes of diversity and inclusion. </a:t>
            </a:r>
          </a:p>
          <a:p>
            <a:endParaRPr lang="en-US" dirty="0"/>
          </a:p>
          <a:p>
            <a:pPr marL="171450" indent="-171450">
              <a:buFont typeface="Arial" panose="020B0604020202020204" pitchFamily="34" charset="0"/>
              <a:buChar char="•"/>
            </a:pPr>
            <a:r>
              <a:rPr lang="en-US" dirty="0"/>
              <a:t>The era from the year 2000 to the present is known as the diversity management and inclusion in the 21</a:t>
            </a:r>
            <a:r>
              <a:rPr lang="en-US" baseline="30000" dirty="0"/>
              <a:t>st</a:t>
            </a:r>
            <a:r>
              <a:rPr lang="en-US" dirty="0"/>
              <a:t> century.</a:t>
            </a:r>
          </a:p>
          <a:p>
            <a:pPr marL="171450" indent="-171450">
              <a:buFont typeface="Arial" panose="020B0604020202020204" pitchFamily="34" charset="0"/>
              <a:buChar char="•"/>
            </a:pPr>
            <a:r>
              <a:rPr lang="en-US" dirty="0"/>
              <a:t>Diversity continues to be a major concern. The laws continue to be important to achieve diversity, and multiculturalism is widely accepted and celebrated today.</a:t>
            </a:r>
          </a:p>
          <a:p>
            <a:pPr marL="171450" indent="-171450">
              <a:buFont typeface="Arial" panose="020B0604020202020204" pitchFamily="34" charset="0"/>
              <a:buChar char="•"/>
            </a:pPr>
            <a:r>
              <a:rPr lang="en-US" dirty="0"/>
              <a:t>Over the last 20 years an emphasis on creating inclusive organizations has come to the forefront. This approach acknowledges differences among people and values those differences integrating them into the organization.</a:t>
            </a:r>
          </a:p>
          <a:p>
            <a:pPr marL="171450" indent="-171450">
              <a:buFont typeface="Arial" panose="020B0604020202020204" pitchFamily="34" charset="0"/>
              <a:buChar char="•"/>
            </a:pPr>
            <a:r>
              <a:rPr lang="en-US" dirty="0"/>
              <a:t>The metaphor has evolved into that of a smorgasbord that celebrates the unique qualities of a variety of different people.</a:t>
            </a:r>
          </a:p>
        </p:txBody>
      </p:sp>
      <p:sp>
        <p:nvSpPr>
          <p:cNvPr id="4" name="Slide Number Placeholder 3"/>
          <p:cNvSpPr>
            <a:spLocks noGrp="1"/>
          </p:cNvSpPr>
          <p:nvPr>
            <p:ph type="sldNum" sz="quarter" idx="5"/>
          </p:nvPr>
        </p:nvSpPr>
        <p:spPr/>
        <p:txBody>
          <a:bodyPr/>
          <a:lstStyle/>
          <a:p>
            <a:fld id="{39974C31-EB4A-4B21-8134-CB5741A1DC5F}" type="slidenum">
              <a:rPr lang="en-US" smtClean="0"/>
              <a:t>7</a:t>
            </a:fld>
            <a:endParaRPr lang="en-US" dirty="0"/>
          </a:p>
        </p:txBody>
      </p:sp>
    </p:spTree>
    <p:extLst>
      <p:ext uri="{BB962C8B-B14F-4D97-AF65-F5344CB8AC3E}">
        <p14:creationId xmlns:p14="http://schemas.microsoft.com/office/powerpoint/2010/main" val="1329265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11.6</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Describe the relationship between being an authentic leader and its influence on follower behavior and the ethical values of a business.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integration of ethics and culture can’t be taken for granted, but must be actively created and sustained through constant communication.</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Ethics can be approached from either an individual or organizational perspective.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Ethical breakdowns in the banking and finance industry during the 2008 financial crisis nearly brought down the U.S. economy.</a:t>
            </a:r>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dirty="0"/>
          </a:p>
        </p:txBody>
      </p:sp>
    </p:spTree>
    <p:extLst>
      <p:ext uri="{BB962C8B-B14F-4D97-AF65-F5344CB8AC3E}">
        <p14:creationId xmlns:p14="http://schemas.microsoft.com/office/powerpoint/2010/main" val="3957066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11.6</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Describe the relationship between being an authentic leader and its influence on follower behavior and the ethical values of a business.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Authenticity involves genuineness and a value system that prioritizes truthfulness with oneself and others.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Authentic leaders often possess an introspective quality that allows them to reflect on their own actions and values.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Authentic leadership: </a:t>
            </a:r>
            <a:r>
              <a:rPr lang="en-US" sz="1200" i="0" kern="1200" dirty="0">
                <a:solidFill>
                  <a:schemeClr val="tx1"/>
                </a:solidFill>
                <a:effectLst/>
                <a:latin typeface="+mn-lt"/>
                <a:ea typeface="+mn-ea"/>
                <a:cs typeface="+mn-cs"/>
              </a:rPr>
              <a:t>An approach to leading that relies on building the leader’s legitimacy through honest relationships with followers and is built on an ethical foundation.</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Authentic leaders emphasize honesty and transparency, which results in high levels of trust, team-spirit, and productivity among their employees.</a:t>
            </a:r>
          </a:p>
        </p:txBody>
      </p:sp>
      <p:sp>
        <p:nvSpPr>
          <p:cNvPr id="4" name="Slide Number Placeholder 3"/>
          <p:cNvSpPr>
            <a:spLocks noGrp="1"/>
          </p:cNvSpPr>
          <p:nvPr>
            <p:ph type="sldNum" sz="quarter" idx="10"/>
          </p:nvPr>
        </p:nvSpPr>
        <p:spPr/>
        <p:txBody>
          <a:bodyPr/>
          <a:lstStyle/>
          <a:p>
            <a:fld id="{39974C31-EB4A-4B21-8134-CB5741A1DC5F}" type="slidenum">
              <a:rPr lang="en-US" smtClean="0"/>
              <a:t>9</a:t>
            </a:fld>
            <a:endParaRPr lang="en-US" dirty="0"/>
          </a:p>
        </p:txBody>
      </p:sp>
    </p:spTree>
    <p:extLst>
      <p:ext uri="{BB962C8B-B14F-4D97-AF65-F5344CB8AC3E}">
        <p14:creationId xmlns:p14="http://schemas.microsoft.com/office/powerpoint/2010/main" val="2872425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11.7</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Explain the importance of understanding cultural differences in an increasing globalized society.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growing global community makes it more important than ever for leaders to understand cultural differences.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emergence of a global labor market has encouraged companies to establish presences in foreign countries.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Mr. Donald, the CEO of Carnival Cruise lines, made a deliberate effort to promote diversity within the highest levels of his leadership team.</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Indian-Americans lead many of the world’s largest technology companies, bringing to play their unique cultural knowledge and attitude toward diversity.</a:t>
            </a:r>
          </a:p>
        </p:txBody>
      </p:sp>
      <p:sp>
        <p:nvSpPr>
          <p:cNvPr id="4" name="Slide Number Placeholder 3"/>
          <p:cNvSpPr>
            <a:spLocks noGrp="1"/>
          </p:cNvSpPr>
          <p:nvPr>
            <p:ph type="sldNum" sz="quarter" idx="10"/>
          </p:nvPr>
        </p:nvSpPr>
        <p:spPr/>
        <p:txBody>
          <a:bodyPr/>
          <a:lstStyle/>
          <a:p>
            <a:fld id="{39974C31-EB4A-4B21-8134-CB5741A1DC5F}" type="slidenum">
              <a:rPr lang="en-US" smtClean="0"/>
              <a:t>10</a:t>
            </a:fld>
            <a:endParaRPr lang="en-US" dirty="0"/>
          </a:p>
        </p:txBody>
      </p:sp>
    </p:spTree>
    <p:extLst>
      <p:ext uri="{BB962C8B-B14F-4D97-AF65-F5344CB8AC3E}">
        <p14:creationId xmlns:p14="http://schemas.microsoft.com/office/powerpoint/2010/main" val="912981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11.7</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Explain the importance of understanding cultural differences in an increasing globalized society.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As the workforce becomes increasingly diverse, leaders with multicultural backgrounds and experiences are becoming increasingly valuable.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Cultural differences often result in interpersonal difficulties, such as miscommunication and conflict.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Leveraging an increasingly diverse workforce requires leaders with diversity competencies.</a:t>
            </a:r>
          </a:p>
        </p:txBody>
      </p:sp>
      <p:sp>
        <p:nvSpPr>
          <p:cNvPr id="4" name="Slide Number Placeholder 3"/>
          <p:cNvSpPr>
            <a:spLocks noGrp="1"/>
          </p:cNvSpPr>
          <p:nvPr>
            <p:ph type="sldNum" sz="quarter" idx="10"/>
          </p:nvPr>
        </p:nvSpPr>
        <p:spPr/>
        <p:txBody>
          <a:bodyPr/>
          <a:lstStyle/>
          <a:p>
            <a:fld id="{39974C31-EB4A-4B21-8134-CB5741A1DC5F}" type="slidenum">
              <a:rPr lang="en-US" smtClean="0"/>
              <a:t>11</a:t>
            </a:fld>
            <a:endParaRPr lang="en-US" dirty="0"/>
          </a:p>
        </p:txBody>
      </p:sp>
    </p:spTree>
    <p:extLst>
      <p:ext uri="{BB962C8B-B14F-4D97-AF65-F5344CB8AC3E}">
        <p14:creationId xmlns:p14="http://schemas.microsoft.com/office/powerpoint/2010/main" val="17393784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11.8</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Explain why diversity, equity, and inclusion are seen as a leadership and organizational imperative in today’s business environment.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Diversity: </a:t>
            </a:r>
            <a:r>
              <a:rPr lang="en-US" sz="1200" b="0" i="0" kern="1200" dirty="0">
                <a:solidFill>
                  <a:schemeClr val="tx1"/>
                </a:solidFill>
                <a:effectLst/>
                <a:latin typeface="+mn-lt"/>
                <a:ea typeface="+mn-ea"/>
                <a:cs typeface="+mn-cs"/>
              </a:rPr>
              <a:t>T</a:t>
            </a:r>
            <a:r>
              <a:rPr lang="en-US" sz="1200" i="0" kern="1200" dirty="0">
                <a:solidFill>
                  <a:schemeClr val="tx1"/>
                </a:solidFill>
                <a:effectLst/>
                <a:latin typeface="+mn-lt"/>
                <a:ea typeface="+mn-ea"/>
                <a:cs typeface="+mn-cs"/>
              </a:rPr>
              <a:t>he inclusion of all groups at all levels in an organization.</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Equity: </a:t>
            </a:r>
            <a:r>
              <a:rPr lang="en-US" sz="1200" b="0" i="0" kern="1200" dirty="0">
                <a:solidFill>
                  <a:schemeClr val="tx1"/>
                </a:solidFill>
                <a:effectLst/>
                <a:latin typeface="+mn-lt"/>
                <a:ea typeface="+mn-ea"/>
                <a:cs typeface="+mn-cs"/>
              </a:rPr>
              <a:t>T</a:t>
            </a:r>
            <a:r>
              <a:rPr lang="en-US" sz="1200" i="0" kern="1200" dirty="0">
                <a:solidFill>
                  <a:schemeClr val="tx1"/>
                </a:solidFill>
                <a:effectLst/>
                <a:latin typeface="+mn-lt"/>
                <a:ea typeface="+mn-ea"/>
                <a:cs typeface="+mn-cs"/>
              </a:rPr>
              <a:t>he fair treatment, access, opportunity, and advancement for all people, while at the same time striving to identify and eliminate systemic barriers that have prevented the full participation of some groups.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Inclusion:</a:t>
            </a:r>
            <a:r>
              <a:rPr lang="en-US" sz="1200" i="0" kern="1200" dirty="0">
                <a:solidFill>
                  <a:schemeClr val="tx1"/>
                </a:solidFill>
                <a:effectLst/>
                <a:latin typeface="+mn-lt"/>
                <a:ea typeface="+mn-ea"/>
                <a:cs typeface="+mn-cs"/>
              </a:rPr>
              <a:t> Providing a workplace where all individuals feel respected, accepted and valued in words and deeds.</a:t>
            </a: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37784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11.8</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Explain why diversity, equity, and inclusion are seen as a leadership and organizational imperative in today’s business environment.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overall percentage of Caucasians in the United States is decreasing, and are predicted to represent less than half of the U.S. population by 2050.</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More women are entering the workplace, but they are still under-represented in leadership roles.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Aging trends have led to the presence of four distinct generations in the workplace today: Traditionalists, Baby Boomers, Generation Xers, and Millennials.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Americans with Disabilities Act has further increased workplace diversity by incentivizing the employment of people with disabilities.</a:t>
            </a:r>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dirty="0"/>
          </a:p>
        </p:txBody>
      </p:sp>
    </p:spTree>
    <p:extLst>
      <p:ext uri="{BB962C8B-B14F-4D97-AF65-F5344CB8AC3E}">
        <p14:creationId xmlns:p14="http://schemas.microsoft.com/office/powerpoint/2010/main" val="28305880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11.8</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Explain why diversity, equity, and inclusion are seen as a leadership and organizational imperative in today’s business environment.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success of DE&amp;I initiatives relies on the support and leadership of senior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Support of DE&amp;I must extend beyond lip service; DE&amp;I concepts must be woven into the fabric of institutional culture.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Leaders need to create workspace cultures that support the growing diversity of the U.S. workforce.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14</a:t>
            </a:fld>
            <a:endParaRPr lang="en-US" dirty="0"/>
          </a:p>
        </p:txBody>
      </p:sp>
    </p:spTree>
    <p:extLst>
      <p:ext uri="{BB962C8B-B14F-4D97-AF65-F5344CB8AC3E}">
        <p14:creationId xmlns:p14="http://schemas.microsoft.com/office/powerpoint/2010/main" val="3454587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11.8</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Explain why diversity, equity, and inclusion are seen as a leadership and organizational imperative in today’s business environment.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Marriott’s “</a:t>
            </a:r>
            <a:r>
              <a:rPr lang="en-US" sz="1200" b="0" i="0" kern="1200" dirty="0" err="1">
                <a:solidFill>
                  <a:schemeClr val="tx1"/>
                </a:solidFill>
                <a:effectLst/>
                <a:latin typeface="+mn-lt"/>
                <a:ea typeface="+mn-ea"/>
                <a:cs typeface="+mn-cs"/>
              </a:rPr>
              <a:t>TakeCare</a:t>
            </a:r>
            <a:r>
              <a:rPr lang="en-US" sz="1200" b="0" i="0" kern="1200" dirty="0">
                <a:solidFill>
                  <a:schemeClr val="tx1"/>
                </a:solidFill>
                <a:effectLst/>
                <a:latin typeface="+mn-lt"/>
                <a:ea typeface="+mn-ea"/>
                <a:cs typeface="+mn-cs"/>
              </a:rPr>
              <a:t> Community” programs empower employees to provide their views on DE&amp;I issues while fostering communication between employees and executive leadership.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Boston Scientific set a goal of being recognized as a top 10% inclusive place to work, with 20% people of color at the manager and supervisor level, and 40% women at the manager and supervisor level.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15</a:t>
            </a:fld>
            <a:endParaRPr lang="en-US" dirty="0"/>
          </a:p>
        </p:txBody>
      </p:sp>
    </p:spTree>
    <p:extLst>
      <p:ext uri="{BB962C8B-B14F-4D97-AF65-F5344CB8AC3E}">
        <p14:creationId xmlns:p14="http://schemas.microsoft.com/office/powerpoint/2010/main" val="13998636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11.9</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Explain the moral, legal and business case for embracing diversity, equity and inclusion.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From a moral perspective, strong DE&amp;I programs represent a commitment to principles of fairness and inclusion.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From a legal perspective, business can face severe penalties for failing to comply with regulation such as the Civil Rights Act </a:t>
            </a:r>
            <a:r>
              <a:rPr lang="en-US" sz="1200" b="0" i="0" kern="1200">
                <a:solidFill>
                  <a:schemeClr val="tx1"/>
                </a:solidFill>
                <a:effectLst/>
                <a:latin typeface="+mn-lt"/>
                <a:ea typeface="+mn-ea"/>
                <a:cs typeface="+mn-cs"/>
              </a:rPr>
              <a:t>or the Americans </a:t>
            </a:r>
            <a:r>
              <a:rPr lang="en-US" sz="1200" b="0" i="0" kern="1200" dirty="0">
                <a:solidFill>
                  <a:schemeClr val="tx1"/>
                </a:solidFill>
                <a:effectLst/>
                <a:latin typeface="+mn-lt"/>
                <a:ea typeface="+mn-ea"/>
                <a:cs typeface="+mn-cs"/>
              </a:rPr>
              <a:t>with Disabilities Act.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From a business perspective, implementing DE&amp;I programs can have numerous advantages in areas including marketing, talent recruitment, problem-solving, cost, and profit.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17</a:t>
            </a:fld>
            <a:endParaRPr lang="en-US" dirty="0"/>
          </a:p>
        </p:txBody>
      </p:sp>
    </p:spTree>
    <p:extLst>
      <p:ext uri="{BB962C8B-B14F-4D97-AF65-F5344CB8AC3E}">
        <p14:creationId xmlns:p14="http://schemas.microsoft.com/office/powerpoint/2010/main" val="29498611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11.10</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Identify contributing factors to a strong diversity, equity and inclusion culture.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It’s not enough to simply give lip-service to DE&amp;I issues; organizations must take concrete action in support of these ideals.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American Express is investing $1 billion to advance racial and gender equality.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Bank of America has committed to providing more funding toward advocacy and equality for communities of color.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18</a:t>
            </a:fld>
            <a:endParaRPr lang="en-US" dirty="0"/>
          </a:p>
        </p:txBody>
      </p:sp>
    </p:spTree>
    <p:extLst>
      <p:ext uri="{BB962C8B-B14F-4D97-AF65-F5344CB8AC3E}">
        <p14:creationId xmlns:p14="http://schemas.microsoft.com/office/powerpoint/2010/main" val="7759274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11.10</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Identify contributing factors to a strong diversity, equity and inclusion culture.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Simply publishing a statement in support of diversity isn’t enough.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Role-modeling behavior from top leaders sends a clear message that management is committed to DE&amp;I principles.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Role-modeling behavior and support of DE&amp;I must start at the Board.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19</a:t>
            </a:fld>
            <a:endParaRPr lang="en-US" dirty="0"/>
          </a:p>
        </p:txBody>
      </p:sp>
    </p:spTree>
    <p:extLst>
      <p:ext uri="{BB962C8B-B14F-4D97-AF65-F5344CB8AC3E}">
        <p14:creationId xmlns:p14="http://schemas.microsoft.com/office/powerpoint/2010/main" val="2672481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dirty="0">
                <a:solidFill>
                  <a:schemeClr val="tx1"/>
                </a:solidFill>
                <a:effectLst/>
                <a:latin typeface="+mn-lt"/>
                <a:ea typeface="+mn-ea"/>
                <a:cs typeface="+mn-cs"/>
              </a:rPr>
              <a:t>11.10</a:t>
            </a:r>
            <a:r>
              <a:rPr lang="en-US" sz="1200" b="0" i="0" kern="1200" dirty="0">
                <a:solidFill>
                  <a:schemeClr val="tx1"/>
                </a:solidFill>
                <a:effectLst/>
                <a:latin typeface="+mn-lt"/>
                <a:ea typeface="+mn-ea"/>
                <a:cs typeface="+mn-cs"/>
              </a:rPr>
              <a:t> </a:t>
            </a:r>
            <a:r>
              <a:rPr lang="en-US" sz="1200" i="0" kern="1200" dirty="0">
                <a:solidFill>
                  <a:schemeClr val="tx1"/>
                </a:solidFill>
                <a:effectLst/>
                <a:latin typeface="+mn-lt"/>
                <a:ea typeface="+mn-ea"/>
                <a:cs typeface="+mn-cs"/>
              </a:rPr>
              <a:t>Identify contributing factors to a strong diversity, equity and inclusion culture.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Stereotype:</a:t>
            </a:r>
            <a:r>
              <a:rPr lang="en-US" sz="1200" i="0" kern="1200" dirty="0">
                <a:solidFill>
                  <a:schemeClr val="tx1"/>
                </a:solidFill>
                <a:effectLst/>
                <a:latin typeface="+mn-lt"/>
                <a:ea typeface="+mn-ea"/>
                <a:cs typeface="+mn-cs"/>
              </a:rPr>
              <a:t> An assumption, without evidence, that people who are not part of the mainstream culture are inherently inferior, less competent at their jobs, and less suitable for leadership positions.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Ethnocentrism: </a:t>
            </a:r>
            <a:r>
              <a:rPr lang="en-US" sz="1200" i="0" kern="1200" dirty="0">
                <a:solidFill>
                  <a:schemeClr val="tx1"/>
                </a:solidFill>
                <a:effectLst/>
                <a:latin typeface="+mn-lt"/>
                <a:ea typeface="+mn-ea"/>
                <a:cs typeface="+mn-cs"/>
              </a:rPr>
              <a:t>The belief that one’s own group or subculture is naturally superior to other groups and cultures.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Sexual stigma is a diversity blocker, sharing similarities with racial discrimination.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Glass ceiling: </a:t>
            </a:r>
            <a:r>
              <a:rPr lang="en-US" sz="1200" i="0" kern="1200" dirty="0">
                <a:solidFill>
                  <a:schemeClr val="tx1"/>
                </a:solidFill>
                <a:effectLst/>
                <a:latin typeface="+mn-lt"/>
                <a:ea typeface="+mn-ea"/>
                <a:cs typeface="+mn-cs"/>
              </a:rPr>
              <a:t>An invisible barrier that keeps women from reaching top leadership positions.</a:t>
            </a: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20</a:t>
            </a:fld>
            <a:endParaRPr lang="en-US" dirty="0"/>
          </a:p>
        </p:txBody>
      </p:sp>
    </p:spTree>
    <p:extLst>
      <p:ext uri="{BB962C8B-B14F-4D97-AF65-F5344CB8AC3E}">
        <p14:creationId xmlns:p14="http://schemas.microsoft.com/office/powerpoint/2010/main" val="10280784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dirty="0">
                <a:solidFill>
                  <a:schemeClr val="tx1"/>
                </a:solidFill>
                <a:effectLst/>
                <a:latin typeface="+mn-lt"/>
                <a:ea typeface="+mn-ea"/>
                <a:cs typeface="+mn-cs"/>
              </a:rPr>
              <a:t>11.10</a:t>
            </a:r>
            <a:r>
              <a:rPr lang="en-US" sz="1200" b="0" i="0" kern="1200" dirty="0">
                <a:solidFill>
                  <a:schemeClr val="tx1"/>
                </a:solidFill>
                <a:effectLst/>
                <a:latin typeface="+mn-lt"/>
                <a:ea typeface="+mn-ea"/>
                <a:cs typeface="+mn-cs"/>
              </a:rPr>
              <a:t> </a:t>
            </a:r>
            <a:r>
              <a:rPr lang="en-US" sz="1200" i="0" kern="1200" dirty="0">
                <a:solidFill>
                  <a:schemeClr val="tx1"/>
                </a:solidFill>
                <a:effectLst/>
                <a:latin typeface="+mn-lt"/>
                <a:ea typeface="+mn-ea"/>
                <a:cs typeface="+mn-cs"/>
              </a:rPr>
              <a:t>Identify contributing factors to a strong diversity, equity and inclusion culture.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Tying DE&amp;I metrics to business metrics is one way of ensuring that the measurements for measuring DE&amp;I success are clear and concrete.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Some kinds of bias are more subtle, such as excluding people of color from social activities or making them feel invisible during meetings.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Publicizing DE&amp;I success stories within the organization is one way of reinforcing DE&amp;I initiatives.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21</a:t>
            </a:fld>
            <a:endParaRPr lang="en-US" dirty="0"/>
          </a:p>
        </p:txBody>
      </p:sp>
    </p:spTree>
    <p:extLst>
      <p:ext uri="{BB962C8B-B14F-4D97-AF65-F5344CB8AC3E}">
        <p14:creationId xmlns:p14="http://schemas.microsoft.com/office/powerpoint/2010/main" val="10842000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dirty="0">
                <a:solidFill>
                  <a:schemeClr val="tx1"/>
                </a:solidFill>
                <a:effectLst/>
                <a:latin typeface="+mn-lt"/>
                <a:ea typeface="+mn-ea"/>
                <a:cs typeface="+mn-cs"/>
              </a:rPr>
              <a:t>11.10</a:t>
            </a:r>
            <a:r>
              <a:rPr lang="en-US" sz="1200" b="0" i="0" kern="1200" dirty="0">
                <a:solidFill>
                  <a:schemeClr val="tx1"/>
                </a:solidFill>
                <a:effectLst/>
                <a:latin typeface="+mn-lt"/>
                <a:ea typeface="+mn-ea"/>
                <a:cs typeface="+mn-cs"/>
              </a:rPr>
              <a:t> </a:t>
            </a:r>
            <a:r>
              <a:rPr lang="en-US" sz="1200" i="0" kern="1200" dirty="0">
                <a:solidFill>
                  <a:schemeClr val="tx1"/>
                </a:solidFill>
                <a:effectLst/>
                <a:latin typeface="+mn-lt"/>
                <a:ea typeface="+mn-ea"/>
                <a:cs typeface="+mn-cs"/>
              </a:rPr>
              <a:t>Identify contributing factors to a strong diversity, equity and inclusion culture.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People who violate stated DE&amp;I policies should be held accountable to ensure that DE&amp;I gains are not reversed.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DE&amp;I training can take many forms, including role-playing, self-assessment, and sensitivity projects.</a:t>
            </a:r>
          </a:p>
        </p:txBody>
      </p:sp>
      <p:sp>
        <p:nvSpPr>
          <p:cNvPr id="4" name="Slide Number Placeholder 3"/>
          <p:cNvSpPr>
            <a:spLocks noGrp="1"/>
          </p:cNvSpPr>
          <p:nvPr>
            <p:ph type="sldNum" sz="quarter" idx="10"/>
          </p:nvPr>
        </p:nvSpPr>
        <p:spPr/>
        <p:txBody>
          <a:bodyPr/>
          <a:lstStyle/>
          <a:p>
            <a:fld id="{39974C31-EB4A-4B21-8134-CB5741A1DC5F}" type="slidenum">
              <a:rPr lang="en-US" smtClean="0"/>
              <a:t>22</a:t>
            </a:fld>
            <a:endParaRPr lang="en-US" dirty="0"/>
          </a:p>
        </p:txBody>
      </p:sp>
    </p:spTree>
    <p:extLst>
      <p:ext uri="{BB962C8B-B14F-4D97-AF65-F5344CB8AC3E}">
        <p14:creationId xmlns:p14="http://schemas.microsoft.com/office/powerpoint/2010/main" val="10478463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58C1A48-FA2C-4A0F-8BED-E19F6BAB24F3}" type="datetimeFigureOut">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1427568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8C1A48-FA2C-4A0F-8BED-E19F6BAB24F3}" type="datetimeFigureOut">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829322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8C1A48-FA2C-4A0F-8BED-E19F6BAB24F3}" type="datetimeFigureOut">
              <a:rPr lang="en-GB" smtClean="0"/>
              <a:t>31/10/2024</a:t>
            </a:fld>
            <a:endParaRPr lang="en-GB"/>
          </a:p>
        </p:txBody>
      </p:sp>
      <p:sp>
        <p:nvSpPr>
          <p:cNvPr id="6" name="Slide Number Placeholder 5"/>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1792270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8C1A48-FA2C-4A0F-8BED-E19F6BAB24F3}" type="datetimeFigureOut">
              <a:rPr lang="en-GB" smtClean="0"/>
              <a:t>31/10/2024</a:t>
            </a:fld>
            <a:endParaRPr lang="en-GB"/>
          </a:p>
        </p:txBody>
      </p:sp>
      <p:sp>
        <p:nvSpPr>
          <p:cNvPr id="7" name="Slide Number Placeholder 6"/>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2597971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58C1A48-FA2C-4A0F-8BED-E19F6BAB24F3}" type="datetimeFigureOut">
              <a:rPr lang="en-GB" smtClean="0"/>
              <a:t>31/10/2024</a:t>
            </a:fld>
            <a:endParaRPr lang="en-GB"/>
          </a:p>
        </p:txBody>
      </p:sp>
      <p:sp>
        <p:nvSpPr>
          <p:cNvPr id="9" name="Slide Number Placeholder 8"/>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3343362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58C1A48-FA2C-4A0F-8BED-E19F6BAB24F3}" type="datetimeFigureOut">
              <a:rPr lang="en-GB" smtClean="0"/>
              <a:t>31/10/2024</a:t>
            </a:fld>
            <a:endParaRPr lang="en-GB"/>
          </a:p>
        </p:txBody>
      </p:sp>
      <p:sp>
        <p:nvSpPr>
          <p:cNvPr id="5" name="Slide Number Placeholder 4"/>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1993831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8C1A48-FA2C-4A0F-8BED-E19F6BAB24F3}" type="datetimeFigureOut">
              <a:rPr lang="en-GB" smtClean="0"/>
              <a:t>31/10/2024</a:t>
            </a:fld>
            <a:endParaRPr lang="en-GB"/>
          </a:p>
        </p:txBody>
      </p:sp>
      <p:sp>
        <p:nvSpPr>
          <p:cNvPr id="4" name="Slide Number Placeholder 3"/>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1493606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8C1A48-FA2C-4A0F-8BED-E19F6BAB24F3}" type="datetimeFigureOut">
              <a:rPr lang="en-GB" smtClean="0"/>
              <a:t>31/10/2024</a:t>
            </a:fld>
            <a:endParaRPr lang="en-GB"/>
          </a:p>
        </p:txBody>
      </p:sp>
      <p:sp>
        <p:nvSpPr>
          <p:cNvPr id="7" name="Slide Number Placeholder 6"/>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2807487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8C1A48-FA2C-4A0F-8BED-E19F6BAB24F3}" type="datetimeFigureOut">
              <a:rPr lang="en-GB" smtClean="0"/>
              <a:t>31/10/2024</a:t>
            </a:fld>
            <a:endParaRPr lang="en-GB"/>
          </a:p>
        </p:txBody>
      </p:sp>
      <p:sp>
        <p:nvSpPr>
          <p:cNvPr id="7" name="Slide Number Placeholder 6"/>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1363305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8C1A48-FA2C-4A0F-8BED-E19F6BAB24F3}" type="datetimeFigureOut">
              <a:rPr lang="en-GB" smtClean="0"/>
              <a:t>31/10/2024</a:t>
            </a:fld>
            <a:endParaRPr lang="en-GB"/>
          </a:p>
        </p:txBody>
      </p:sp>
      <p:sp>
        <p:nvSpPr>
          <p:cNvPr id="6" name="Slide Number Placeholder 5"/>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3361582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8C1A48-FA2C-4A0F-8BED-E19F6BAB24F3}" type="datetimeFigureOut">
              <a:rPr lang="en-GB" smtClean="0"/>
              <a:t>31/10/2024</a:t>
            </a:fld>
            <a:endParaRPr lang="en-GB"/>
          </a:p>
        </p:txBody>
      </p:sp>
      <p:sp>
        <p:nvSpPr>
          <p:cNvPr id="6" name="Slide Number Placeholder 5"/>
          <p:cNvSpPr>
            <a:spLocks noGrp="1"/>
          </p:cNvSpPr>
          <p:nvPr>
            <p:ph type="sldNum" sz="quarter" idx="12"/>
          </p:nvPr>
        </p:nvSpPr>
        <p:spPr/>
        <p:txBody>
          <a:bodyPr/>
          <a:lstStyle/>
          <a:p>
            <a:fld id="{BC3C0FFF-873C-42DC-B45F-82CC2EF8CE54}" type="slidenum">
              <a:rPr lang="en-GB" smtClean="0"/>
              <a:t>‹#›</a:t>
            </a:fld>
            <a:endParaRPr lang="en-GB"/>
          </a:p>
        </p:txBody>
      </p:sp>
    </p:spTree>
    <p:extLst>
      <p:ext uri="{BB962C8B-B14F-4D97-AF65-F5344CB8AC3E}">
        <p14:creationId xmlns:p14="http://schemas.microsoft.com/office/powerpoint/2010/main" val="296104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58C1A48-FA2C-4A0F-8BED-E19F6BAB24F3}" type="datetimeFigureOut">
              <a:rPr lang="en-GB" smtClean="0"/>
              <a:t>31/10/2024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C3C0FFF-873C-42DC-B45F-82CC2EF8CE54}" type="slidenum">
              <a:rPr lang="en-GB" smtClean="0"/>
              <a:t>‹#›</a:t>
            </a:fld>
            <a:endParaRPr lang="en-GB"/>
          </a:p>
        </p:txBody>
      </p:sp>
    </p:spTree>
    <p:extLst>
      <p:ext uri="{BB962C8B-B14F-4D97-AF65-F5344CB8AC3E}">
        <p14:creationId xmlns:p14="http://schemas.microsoft.com/office/powerpoint/2010/main" val="10933797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fa.com/news/2024/oct/24/refereeing-strategy-year-one-update-20242410#:~:text=Enhancing%20referee%20performance%20and%20development,investment%20in%20our%20development%20system.&amp;text=Key%20progress%20made%20in%20the,Grow%2C%20Guide%20%26%20Govern%20include%3A&amp;text=An%20increase%20in%20the%20total,officials%20by%2020%20per%20cen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file:///C:\Users\h.evans1\Downloads\the-fa-refereeing-strategy-year-1-review.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5063B-F8ED-400C-82B9-BE703524B8EB}"/>
              </a:ext>
            </a:extLst>
          </p:cNvPr>
          <p:cNvSpPr>
            <a:spLocks noGrp="1"/>
          </p:cNvSpPr>
          <p:nvPr>
            <p:ph type="ctrTitle"/>
          </p:nvPr>
        </p:nvSpPr>
        <p:spPr/>
        <p:txBody>
          <a:bodyPr/>
          <a:lstStyle/>
          <a:p>
            <a:r>
              <a:rPr lang="en-GB" dirty="0"/>
              <a:t>Leadership and Management in context</a:t>
            </a:r>
          </a:p>
        </p:txBody>
      </p:sp>
      <p:sp>
        <p:nvSpPr>
          <p:cNvPr id="3" name="Subtitle 2">
            <a:extLst>
              <a:ext uri="{FF2B5EF4-FFF2-40B4-BE49-F238E27FC236}">
                <a16:creationId xmlns:a16="http://schemas.microsoft.com/office/drawing/2014/main" id="{D0A081F2-D6F4-4BEC-ACBE-AAF199F10370}"/>
              </a:ext>
            </a:extLst>
          </p:cNvPr>
          <p:cNvSpPr>
            <a:spLocks noGrp="1"/>
          </p:cNvSpPr>
          <p:nvPr>
            <p:ph type="subTitle" idx="1"/>
          </p:nvPr>
        </p:nvSpPr>
        <p:spPr/>
        <p:txBody>
          <a:bodyPr/>
          <a:lstStyle/>
          <a:p>
            <a:r>
              <a:rPr lang="en-GB" dirty="0"/>
              <a:t>Diversity, Equality and Inclusion </a:t>
            </a:r>
          </a:p>
        </p:txBody>
      </p:sp>
    </p:spTree>
    <p:extLst>
      <p:ext uri="{BB962C8B-B14F-4D97-AF65-F5344CB8AC3E}">
        <p14:creationId xmlns:p14="http://schemas.microsoft.com/office/powerpoint/2010/main" val="3959527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041FC-0FD0-4D49-A98D-0A1D33C4C0F8}"/>
              </a:ext>
            </a:extLst>
          </p:cNvPr>
          <p:cNvSpPr>
            <a:spLocks noGrp="1"/>
          </p:cNvSpPr>
          <p:nvPr>
            <p:ph type="title"/>
          </p:nvPr>
        </p:nvSpPr>
        <p:spPr/>
        <p:txBody>
          <a:bodyPr/>
          <a:lstStyle/>
          <a:p>
            <a:r>
              <a:rPr lang="en-GB" dirty="0"/>
              <a:t>Outcomes </a:t>
            </a:r>
          </a:p>
        </p:txBody>
      </p:sp>
      <p:sp>
        <p:nvSpPr>
          <p:cNvPr id="3" name="Content Placeholder 2">
            <a:extLst>
              <a:ext uri="{FF2B5EF4-FFF2-40B4-BE49-F238E27FC236}">
                <a16:creationId xmlns:a16="http://schemas.microsoft.com/office/drawing/2014/main" id="{5A23A5C3-BEA1-45CB-AD3F-6A77508A517B}"/>
              </a:ext>
            </a:extLst>
          </p:cNvPr>
          <p:cNvSpPr>
            <a:spLocks noGrp="1"/>
          </p:cNvSpPr>
          <p:nvPr>
            <p:ph idx="1"/>
          </p:nvPr>
        </p:nvSpPr>
        <p:spPr/>
        <p:txBody>
          <a:bodyPr/>
          <a:lstStyle/>
          <a:p>
            <a:r>
              <a:rPr lang="en-US" dirty="0"/>
              <a:t>Part 1 - Diversity and Inclusion Explained</a:t>
            </a:r>
          </a:p>
          <a:p>
            <a:r>
              <a:rPr lang="en-US" dirty="0" err="1"/>
              <a:t>Globalisation</a:t>
            </a:r>
            <a:r>
              <a:rPr lang="en-US" dirty="0"/>
              <a:t> </a:t>
            </a:r>
          </a:p>
          <a:p>
            <a:r>
              <a:rPr lang="en-US" dirty="0"/>
              <a:t>Culture and Leadership</a:t>
            </a:r>
          </a:p>
          <a:p>
            <a:r>
              <a:rPr lang="en-US" dirty="0"/>
              <a:t>Case study examples </a:t>
            </a:r>
          </a:p>
          <a:p>
            <a:r>
              <a:rPr lang="en-US" sz="3200" dirty="0"/>
              <a:t>Factors That Contribute to a Strong DE&amp;I Culture</a:t>
            </a:r>
          </a:p>
          <a:p>
            <a:r>
              <a:rPr lang="en-US" dirty="0"/>
              <a:t>Part 2 - Assignment – implementation plan </a:t>
            </a:r>
          </a:p>
          <a:p>
            <a:endParaRPr lang="en-GB" dirty="0"/>
          </a:p>
        </p:txBody>
      </p:sp>
    </p:spTree>
    <p:extLst>
      <p:ext uri="{BB962C8B-B14F-4D97-AF65-F5344CB8AC3E}">
        <p14:creationId xmlns:p14="http://schemas.microsoft.com/office/powerpoint/2010/main" val="663944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B1A27F-3FE6-4CE7-817D-4B505AE64F94}"/>
              </a:ext>
            </a:extLst>
          </p:cNvPr>
          <p:cNvSpPr>
            <a:spLocks noGrp="1"/>
          </p:cNvSpPr>
          <p:nvPr>
            <p:ph type="title"/>
          </p:nvPr>
        </p:nvSpPr>
        <p:spPr/>
        <p:txBody>
          <a:bodyPr>
            <a:normAutofit/>
          </a:bodyPr>
          <a:lstStyle/>
          <a:p>
            <a:r>
              <a:rPr lang="en-US" dirty="0"/>
              <a:t>Diversity and Inclusion Explained</a:t>
            </a:r>
          </a:p>
        </p:txBody>
      </p:sp>
      <p:sp>
        <p:nvSpPr>
          <p:cNvPr id="4" name="Content Placeholder 3">
            <a:extLst>
              <a:ext uri="{FF2B5EF4-FFF2-40B4-BE49-F238E27FC236}">
                <a16:creationId xmlns:a16="http://schemas.microsoft.com/office/drawing/2014/main" id="{0A65DA75-9DF3-4E87-9713-47C92762DBE2}"/>
              </a:ext>
            </a:extLst>
          </p:cNvPr>
          <p:cNvSpPr>
            <a:spLocks noGrp="1"/>
          </p:cNvSpPr>
          <p:nvPr>
            <p:ph idx="1"/>
          </p:nvPr>
        </p:nvSpPr>
        <p:spPr/>
        <p:txBody>
          <a:bodyPr/>
          <a:lstStyle/>
          <a:p>
            <a:pPr marL="0" indent="0">
              <a:buNone/>
            </a:pPr>
            <a:r>
              <a:rPr lang="en-US" dirty="0"/>
              <a:t>Definitions</a:t>
            </a:r>
          </a:p>
          <a:p>
            <a:r>
              <a:rPr lang="en-US" dirty="0"/>
              <a:t>Diversity broadly about variety.</a:t>
            </a:r>
          </a:p>
          <a:p>
            <a:r>
              <a:rPr lang="en-US" dirty="0"/>
              <a:t>Amount of difference among members.</a:t>
            </a:r>
          </a:p>
          <a:p>
            <a:r>
              <a:rPr lang="en-US" dirty="0"/>
              <a:t>Social identities.</a:t>
            </a:r>
          </a:p>
          <a:p>
            <a:pPr marL="0" indent="0">
              <a:buNone/>
            </a:pPr>
            <a:endParaRPr lang="en-US" dirty="0"/>
          </a:p>
        </p:txBody>
      </p:sp>
      <p:sp>
        <p:nvSpPr>
          <p:cNvPr id="2" name="Footer Placeholder 1">
            <a:extLst>
              <a:ext uri="{FF2B5EF4-FFF2-40B4-BE49-F238E27FC236}">
                <a16:creationId xmlns:a16="http://schemas.microsoft.com/office/drawing/2014/main" id="{5BF4DEB8-F649-49EC-BA11-F718BE8F96D9}"/>
              </a:ext>
            </a:extLst>
          </p:cNvPr>
          <p:cNvSpPr>
            <a:spLocks noGrp="1"/>
          </p:cNvSpPr>
          <p:nvPr>
            <p:ph type="ftr" sz="quarter" idx="11"/>
          </p:nvPr>
        </p:nvSpPr>
        <p:spPr>
          <a:xfrm>
            <a:off x="1862666" y="6461781"/>
            <a:ext cx="9719733" cy="365125"/>
          </a:xfrm>
        </p:spPr>
        <p:txBody>
          <a:bodyPr/>
          <a:lstStyle/>
          <a:p>
            <a:r>
              <a:rPr lang="en-US" b="0" i="0" dirty="0">
                <a:solidFill>
                  <a:srgbClr val="1D2228"/>
                </a:solidFill>
                <a:effectLst/>
                <a:latin typeface="Calibri" panose="020F0502020204030204" pitchFamily="34" charset="0"/>
              </a:rPr>
              <a:t>Northouse, </a:t>
            </a:r>
            <a:r>
              <a:rPr lang="en-US" b="0" i="1" dirty="0">
                <a:solidFill>
                  <a:srgbClr val="1D2228"/>
                </a:solidFill>
                <a:effectLst/>
                <a:latin typeface="Calibri" panose="020F0502020204030204" pitchFamily="34" charset="0"/>
              </a:rPr>
              <a:t>Introduction to Leadership: Concepts and Practice 6e</a:t>
            </a:r>
            <a:r>
              <a:rPr lang="en-US" b="0" i="0" dirty="0">
                <a:solidFill>
                  <a:srgbClr val="1D2228"/>
                </a:solidFill>
                <a:effectLst/>
                <a:latin typeface="Calibri" panose="020F0502020204030204" pitchFamily="34" charset="0"/>
              </a:rPr>
              <a:t>. © 2025 SAGE Publishing.</a:t>
            </a:r>
            <a:endParaRPr lang="en-US" dirty="0"/>
          </a:p>
        </p:txBody>
      </p:sp>
      <p:sp>
        <p:nvSpPr>
          <p:cNvPr id="5" name="Slide Number Placeholder 4">
            <a:extLst>
              <a:ext uri="{FF2B5EF4-FFF2-40B4-BE49-F238E27FC236}">
                <a16:creationId xmlns:a16="http://schemas.microsoft.com/office/drawing/2014/main" id="{FFD2FDB6-4F42-4D21-9CEE-5F1D8B87AB35}"/>
              </a:ext>
            </a:extLst>
          </p:cNvPr>
          <p:cNvSpPr>
            <a:spLocks noGrp="1"/>
          </p:cNvSpPr>
          <p:nvPr>
            <p:ph type="sldNum" sz="quarter" idx="12"/>
          </p:nvPr>
        </p:nvSpPr>
        <p:spPr/>
        <p:txBody>
          <a:bodyPr/>
          <a:lstStyle/>
          <a:p>
            <a:fld id="{B6F15528-21DE-4FAA-801E-634DDDAF4B2B}" type="slidenum">
              <a:rPr lang="en-US" smtClean="0"/>
              <a:pPr/>
              <a:t>3</a:t>
            </a:fld>
            <a:endParaRPr lang="en-US" dirty="0"/>
          </a:p>
        </p:txBody>
      </p:sp>
    </p:spTree>
    <p:extLst>
      <p:ext uri="{BB962C8B-B14F-4D97-AF65-F5344CB8AC3E}">
        <p14:creationId xmlns:p14="http://schemas.microsoft.com/office/powerpoint/2010/main" val="2030914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B1A27F-3FE6-4CE7-817D-4B505AE64F94}"/>
              </a:ext>
            </a:extLst>
          </p:cNvPr>
          <p:cNvSpPr>
            <a:spLocks noGrp="1"/>
          </p:cNvSpPr>
          <p:nvPr>
            <p:ph type="title"/>
          </p:nvPr>
        </p:nvSpPr>
        <p:spPr/>
        <p:txBody>
          <a:bodyPr>
            <a:normAutofit/>
          </a:bodyPr>
          <a:lstStyle/>
          <a:p>
            <a:r>
              <a:rPr lang="en-US" dirty="0"/>
              <a:t>Diversity and Inclusion Explained</a:t>
            </a:r>
          </a:p>
        </p:txBody>
      </p:sp>
      <p:sp>
        <p:nvSpPr>
          <p:cNvPr id="4" name="Content Placeholder 3">
            <a:extLst>
              <a:ext uri="{FF2B5EF4-FFF2-40B4-BE49-F238E27FC236}">
                <a16:creationId xmlns:a16="http://schemas.microsoft.com/office/drawing/2014/main" id="{0A65DA75-9DF3-4E87-9713-47C92762DBE2}"/>
              </a:ext>
            </a:extLst>
          </p:cNvPr>
          <p:cNvSpPr>
            <a:spLocks noGrp="1"/>
          </p:cNvSpPr>
          <p:nvPr>
            <p:ph idx="1"/>
          </p:nvPr>
        </p:nvSpPr>
        <p:spPr/>
        <p:txBody>
          <a:bodyPr/>
          <a:lstStyle/>
          <a:p>
            <a:pPr marL="0" indent="0">
              <a:buNone/>
            </a:pPr>
            <a:r>
              <a:rPr lang="en-US" dirty="0"/>
              <a:t>Definitions</a:t>
            </a:r>
          </a:p>
          <a:p>
            <a:r>
              <a:rPr lang="en-US" dirty="0"/>
              <a:t>Inclusion process incorporation.</a:t>
            </a:r>
          </a:p>
          <a:p>
            <a:r>
              <a:rPr lang="en-US" dirty="0"/>
              <a:t>Majority incorporating minority.</a:t>
            </a:r>
          </a:p>
          <a:p>
            <a:r>
              <a:rPr lang="en-US" dirty="0"/>
              <a:t>Equity—historic inequalities.</a:t>
            </a:r>
          </a:p>
          <a:p>
            <a:r>
              <a:rPr lang="en-US" dirty="0"/>
              <a:t>Do not start from same place.</a:t>
            </a:r>
          </a:p>
          <a:p>
            <a:pPr marL="0" indent="0">
              <a:buNone/>
            </a:pPr>
            <a:endParaRPr lang="en-US" dirty="0"/>
          </a:p>
        </p:txBody>
      </p:sp>
      <p:sp>
        <p:nvSpPr>
          <p:cNvPr id="2" name="Footer Placeholder 1">
            <a:extLst>
              <a:ext uri="{FF2B5EF4-FFF2-40B4-BE49-F238E27FC236}">
                <a16:creationId xmlns:a16="http://schemas.microsoft.com/office/drawing/2014/main" id="{5BF4DEB8-F649-49EC-BA11-F718BE8F96D9}"/>
              </a:ext>
            </a:extLst>
          </p:cNvPr>
          <p:cNvSpPr>
            <a:spLocks noGrp="1"/>
          </p:cNvSpPr>
          <p:nvPr>
            <p:ph type="ftr" sz="quarter" idx="11"/>
          </p:nvPr>
        </p:nvSpPr>
        <p:spPr/>
        <p:txBody>
          <a:bodyPr/>
          <a:lstStyle/>
          <a:p>
            <a:r>
              <a:rPr lang="en-US" b="0" i="0" dirty="0">
                <a:solidFill>
                  <a:srgbClr val="1D2228"/>
                </a:solidFill>
                <a:effectLst/>
                <a:latin typeface="Calibri" panose="020F0502020204030204" pitchFamily="34" charset="0"/>
              </a:rPr>
              <a:t>Northouse, </a:t>
            </a:r>
            <a:r>
              <a:rPr lang="en-US" b="0" i="1" dirty="0">
                <a:solidFill>
                  <a:srgbClr val="1D2228"/>
                </a:solidFill>
                <a:effectLst/>
                <a:latin typeface="Calibri" panose="020F0502020204030204" pitchFamily="34" charset="0"/>
              </a:rPr>
              <a:t>Introduction to Leadership: Concepts and Practice 6e</a:t>
            </a:r>
            <a:r>
              <a:rPr lang="en-US" b="0" i="0" dirty="0">
                <a:solidFill>
                  <a:srgbClr val="1D2228"/>
                </a:solidFill>
                <a:effectLst/>
                <a:latin typeface="Calibri" panose="020F0502020204030204" pitchFamily="34" charset="0"/>
              </a:rPr>
              <a:t>. © 2025 SAGE Publishing.</a:t>
            </a:r>
            <a:endParaRPr lang="en-US" dirty="0"/>
          </a:p>
        </p:txBody>
      </p:sp>
      <p:sp>
        <p:nvSpPr>
          <p:cNvPr id="5" name="Slide Number Placeholder 4">
            <a:extLst>
              <a:ext uri="{FF2B5EF4-FFF2-40B4-BE49-F238E27FC236}">
                <a16:creationId xmlns:a16="http://schemas.microsoft.com/office/drawing/2014/main" id="{FFD2FDB6-4F42-4D21-9CEE-5F1D8B87AB35}"/>
              </a:ext>
            </a:extLst>
          </p:cNvPr>
          <p:cNvSpPr>
            <a:spLocks noGrp="1"/>
          </p:cNvSpPr>
          <p:nvPr>
            <p:ph type="sldNum" sz="quarter" idx="12"/>
          </p:nvPr>
        </p:nvSpPr>
        <p:spPr/>
        <p:txBody>
          <a:bodyPr/>
          <a:lstStyle/>
          <a:p>
            <a:fld id="{B6F15528-21DE-4FAA-801E-634DDDAF4B2B}" type="slidenum">
              <a:rPr lang="en-US" smtClean="0"/>
              <a:pPr/>
              <a:t>4</a:t>
            </a:fld>
            <a:endParaRPr lang="en-US" dirty="0"/>
          </a:p>
        </p:txBody>
      </p:sp>
    </p:spTree>
    <p:extLst>
      <p:ext uri="{BB962C8B-B14F-4D97-AF65-F5344CB8AC3E}">
        <p14:creationId xmlns:p14="http://schemas.microsoft.com/office/powerpoint/2010/main" val="2809537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B1A27F-3FE6-4CE7-817D-4B505AE64F94}"/>
              </a:ext>
            </a:extLst>
          </p:cNvPr>
          <p:cNvSpPr>
            <a:spLocks noGrp="1"/>
          </p:cNvSpPr>
          <p:nvPr>
            <p:ph type="title"/>
          </p:nvPr>
        </p:nvSpPr>
        <p:spPr/>
        <p:txBody>
          <a:bodyPr>
            <a:normAutofit/>
          </a:bodyPr>
          <a:lstStyle/>
          <a:p>
            <a:r>
              <a:rPr lang="en-US" dirty="0"/>
              <a:t>Diversity and Inclusion Explained</a:t>
            </a:r>
          </a:p>
        </p:txBody>
      </p:sp>
      <p:sp>
        <p:nvSpPr>
          <p:cNvPr id="4" name="Content Placeholder 3">
            <a:extLst>
              <a:ext uri="{FF2B5EF4-FFF2-40B4-BE49-F238E27FC236}">
                <a16:creationId xmlns:a16="http://schemas.microsoft.com/office/drawing/2014/main" id="{0A65DA75-9DF3-4E87-9713-47C92762DBE2}"/>
              </a:ext>
            </a:extLst>
          </p:cNvPr>
          <p:cNvSpPr>
            <a:spLocks noGrp="1"/>
          </p:cNvSpPr>
          <p:nvPr>
            <p:ph idx="1"/>
          </p:nvPr>
        </p:nvSpPr>
        <p:spPr/>
        <p:txBody>
          <a:bodyPr/>
          <a:lstStyle/>
          <a:p>
            <a:pPr marL="0" indent="0">
              <a:buNone/>
            </a:pPr>
            <a:r>
              <a:rPr lang="en-US" dirty="0"/>
              <a:t>Approaches to Diversity</a:t>
            </a:r>
          </a:p>
          <a:p>
            <a:r>
              <a:rPr lang="en-US" dirty="0"/>
              <a:t>Early years (1960s–1970s)</a:t>
            </a:r>
          </a:p>
          <a:p>
            <a:r>
              <a:rPr lang="en-US" dirty="0"/>
              <a:t>Landmark laws.</a:t>
            </a:r>
          </a:p>
          <a:p>
            <a:r>
              <a:rPr lang="en-US" dirty="0"/>
              <a:t>Melting pot.</a:t>
            </a:r>
          </a:p>
          <a:p>
            <a:r>
              <a:rPr lang="en-US" dirty="0"/>
              <a:t>Assimilation.</a:t>
            </a:r>
          </a:p>
          <a:p>
            <a:endParaRPr lang="en-US" dirty="0"/>
          </a:p>
          <a:p>
            <a:pPr marL="0" indent="0">
              <a:buNone/>
            </a:pPr>
            <a:endParaRPr lang="en-US" dirty="0"/>
          </a:p>
        </p:txBody>
      </p:sp>
      <p:sp>
        <p:nvSpPr>
          <p:cNvPr id="2" name="Footer Placeholder 1">
            <a:extLst>
              <a:ext uri="{FF2B5EF4-FFF2-40B4-BE49-F238E27FC236}">
                <a16:creationId xmlns:a16="http://schemas.microsoft.com/office/drawing/2014/main" id="{5BF4DEB8-F649-49EC-BA11-F718BE8F96D9}"/>
              </a:ext>
            </a:extLst>
          </p:cNvPr>
          <p:cNvSpPr>
            <a:spLocks noGrp="1"/>
          </p:cNvSpPr>
          <p:nvPr>
            <p:ph type="ftr" sz="quarter" idx="11"/>
          </p:nvPr>
        </p:nvSpPr>
        <p:spPr/>
        <p:txBody>
          <a:bodyPr/>
          <a:lstStyle/>
          <a:p>
            <a:r>
              <a:rPr lang="en-US" b="0" i="0" dirty="0">
                <a:solidFill>
                  <a:srgbClr val="1D2228"/>
                </a:solidFill>
                <a:effectLst/>
                <a:latin typeface="Calibri" panose="020F0502020204030204" pitchFamily="34" charset="0"/>
              </a:rPr>
              <a:t>Northouse, </a:t>
            </a:r>
            <a:r>
              <a:rPr lang="en-US" b="0" i="1" dirty="0">
                <a:solidFill>
                  <a:srgbClr val="1D2228"/>
                </a:solidFill>
                <a:effectLst/>
                <a:latin typeface="Calibri" panose="020F0502020204030204" pitchFamily="34" charset="0"/>
              </a:rPr>
              <a:t>Introduction to Leadership: Concepts and Practice 6e</a:t>
            </a:r>
            <a:r>
              <a:rPr lang="en-US" b="0" i="0" dirty="0">
                <a:solidFill>
                  <a:srgbClr val="1D2228"/>
                </a:solidFill>
                <a:effectLst/>
                <a:latin typeface="Calibri" panose="020F0502020204030204" pitchFamily="34" charset="0"/>
              </a:rPr>
              <a:t>. © 2025 SAGE Publishing.</a:t>
            </a:r>
            <a:endParaRPr lang="en-US" dirty="0"/>
          </a:p>
        </p:txBody>
      </p:sp>
      <p:sp>
        <p:nvSpPr>
          <p:cNvPr id="5" name="Slide Number Placeholder 4">
            <a:extLst>
              <a:ext uri="{FF2B5EF4-FFF2-40B4-BE49-F238E27FC236}">
                <a16:creationId xmlns:a16="http://schemas.microsoft.com/office/drawing/2014/main" id="{FFD2FDB6-4F42-4D21-9CEE-5F1D8B87AB35}"/>
              </a:ext>
            </a:extLst>
          </p:cNvPr>
          <p:cNvSpPr>
            <a:spLocks noGrp="1"/>
          </p:cNvSpPr>
          <p:nvPr>
            <p:ph type="sldNum" sz="quarter" idx="12"/>
          </p:nvPr>
        </p:nvSpPr>
        <p:spPr/>
        <p:txBody>
          <a:bodyPr/>
          <a:lstStyle/>
          <a:p>
            <a:fld id="{B6F15528-21DE-4FAA-801E-634DDDAF4B2B}" type="slidenum">
              <a:rPr lang="en-US" smtClean="0"/>
              <a:pPr/>
              <a:t>5</a:t>
            </a:fld>
            <a:endParaRPr lang="en-US" dirty="0"/>
          </a:p>
        </p:txBody>
      </p:sp>
    </p:spTree>
    <p:extLst>
      <p:ext uri="{BB962C8B-B14F-4D97-AF65-F5344CB8AC3E}">
        <p14:creationId xmlns:p14="http://schemas.microsoft.com/office/powerpoint/2010/main" val="2290281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B1A27F-3FE6-4CE7-817D-4B505AE64F94}"/>
              </a:ext>
            </a:extLst>
          </p:cNvPr>
          <p:cNvSpPr>
            <a:spLocks noGrp="1"/>
          </p:cNvSpPr>
          <p:nvPr>
            <p:ph type="title"/>
          </p:nvPr>
        </p:nvSpPr>
        <p:spPr/>
        <p:txBody>
          <a:bodyPr>
            <a:normAutofit/>
          </a:bodyPr>
          <a:lstStyle/>
          <a:p>
            <a:r>
              <a:rPr lang="en-US" dirty="0"/>
              <a:t>Diversity and Inclusion Explained </a:t>
            </a:r>
            <a:r>
              <a:rPr lang="en-US" sz="2400" dirty="0"/>
              <a:t>(4 of 5)</a:t>
            </a:r>
            <a:endParaRPr lang="en-US" dirty="0"/>
          </a:p>
        </p:txBody>
      </p:sp>
      <p:sp>
        <p:nvSpPr>
          <p:cNvPr id="4" name="Content Placeholder 3">
            <a:extLst>
              <a:ext uri="{FF2B5EF4-FFF2-40B4-BE49-F238E27FC236}">
                <a16:creationId xmlns:a16="http://schemas.microsoft.com/office/drawing/2014/main" id="{0A65DA75-9DF3-4E87-9713-47C92762DBE2}"/>
              </a:ext>
            </a:extLst>
          </p:cNvPr>
          <p:cNvSpPr>
            <a:spLocks noGrp="1"/>
          </p:cNvSpPr>
          <p:nvPr>
            <p:ph idx="1"/>
          </p:nvPr>
        </p:nvSpPr>
        <p:spPr/>
        <p:txBody>
          <a:bodyPr/>
          <a:lstStyle/>
          <a:p>
            <a:pPr marL="0" indent="0">
              <a:buNone/>
            </a:pPr>
            <a:r>
              <a:rPr lang="en-US" dirty="0"/>
              <a:t>Approaches to Diversity</a:t>
            </a:r>
          </a:p>
          <a:p>
            <a:r>
              <a:rPr lang="en-US" dirty="0"/>
              <a:t>Valuing Diversity (1980s–1990s).</a:t>
            </a:r>
          </a:p>
          <a:p>
            <a:r>
              <a:rPr lang="en-US" dirty="0"/>
              <a:t>Acceptance and celebration.</a:t>
            </a:r>
          </a:p>
          <a:p>
            <a:r>
              <a:rPr lang="en-US" dirty="0"/>
              <a:t>Multicultural approach</a:t>
            </a:r>
          </a:p>
          <a:p>
            <a:r>
              <a:rPr lang="en-US" dirty="0"/>
              <a:t>Pluralism.</a:t>
            </a:r>
          </a:p>
          <a:p>
            <a:pPr marL="0" indent="0">
              <a:buNone/>
            </a:pPr>
            <a:endParaRPr lang="en-US" dirty="0"/>
          </a:p>
        </p:txBody>
      </p:sp>
      <p:sp>
        <p:nvSpPr>
          <p:cNvPr id="2" name="Footer Placeholder 1">
            <a:extLst>
              <a:ext uri="{FF2B5EF4-FFF2-40B4-BE49-F238E27FC236}">
                <a16:creationId xmlns:a16="http://schemas.microsoft.com/office/drawing/2014/main" id="{5BF4DEB8-F649-49EC-BA11-F718BE8F96D9}"/>
              </a:ext>
            </a:extLst>
          </p:cNvPr>
          <p:cNvSpPr>
            <a:spLocks noGrp="1"/>
          </p:cNvSpPr>
          <p:nvPr>
            <p:ph type="ftr" sz="quarter" idx="11"/>
          </p:nvPr>
        </p:nvSpPr>
        <p:spPr>
          <a:xfrm>
            <a:off x="1467556" y="6461781"/>
            <a:ext cx="10972800" cy="365125"/>
          </a:xfrm>
        </p:spPr>
        <p:txBody>
          <a:bodyPr/>
          <a:lstStyle/>
          <a:p>
            <a:r>
              <a:rPr lang="en-US" b="0" i="0" dirty="0">
                <a:solidFill>
                  <a:srgbClr val="1D2228"/>
                </a:solidFill>
                <a:effectLst/>
                <a:latin typeface="Calibri" panose="020F0502020204030204" pitchFamily="34" charset="0"/>
              </a:rPr>
              <a:t>Northouse, </a:t>
            </a:r>
            <a:r>
              <a:rPr lang="en-US" b="0" i="1" dirty="0">
                <a:solidFill>
                  <a:srgbClr val="1D2228"/>
                </a:solidFill>
                <a:effectLst/>
                <a:latin typeface="Calibri" panose="020F0502020204030204" pitchFamily="34" charset="0"/>
              </a:rPr>
              <a:t>Introduction to Leadership: Concepts and Practice 6e</a:t>
            </a:r>
            <a:r>
              <a:rPr lang="en-US" b="0" i="0" dirty="0">
                <a:solidFill>
                  <a:srgbClr val="1D2228"/>
                </a:solidFill>
                <a:effectLst/>
                <a:latin typeface="Calibri" panose="020F0502020204030204" pitchFamily="34" charset="0"/>
              </a:rPr>
              <a:t>. © 2025 SAGE Publishing.</a:t>
            </a:r>
            <a:endParaRPr lang="en-US" dirty="0"/>
          </a:p>
        </p:txBody>
      </p:sp>
      <p:sp>
        <p:nvSpPr>
          <p:cNvPr id="5" name="Slide Number Placeholder 4">
            <a:extLst>
              <a:ext uri="{FF2B5EF4-FFF2-40B4-BE49-F238E27FC236}">
                <a16:creationId xmlns:a16="http://schemas.microsoft.com/office/drawing/2014/main" id="{FFD2FDB6-4F42-4D21-9CEE-5F1D8B87AB35}"/>
              </a:ext>
            </a:extLst>
          </p:cNvPr>
          <p:cNvSpPr>
            <a:spLocks noGrp="1"/>
          </p:cNvSpPr>
          <p:nvPr>
            <p:ph type="sldNum" sz="quarter" idx="12"/>
          </p:nvPr>
        </p:nvSpPr>
        <p:spPr/>
        <p:txBody>
          <a:bodyPr/>
          <a:lstStyle/>
          <a:p>
            <a:fld id="{B6F15528-21DE-4FAA-801E-634DDDAF4B2B}" type="slidenum">
              <a:rPr lang="en-US" smtClean="0"/>
              <a:pPr/>
              <a:t>6</a:t>
            </a:fld>
            <a:endParaRPr lang="en-US" dirty="0"/>
          </a:p>
        </p:txBody>
      </p:sp>
    </p:spTree>
    <p:extLst>
      <p:ext uri="{BB962C8B-B14F-4D97-AF65-F5344CB8AC3E}">
        <p14:creationId xmlns:p14="http://schemas.microsoft.com/office/powerpoint/2010/main" val="143523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B1A27F-3FE6-4CE7-817D-4B505AE64F94}"/>
              </a:ext>
            </a:extLst>
          </p:cNvPr>
          <p:cNvSpPr>
            <a:spLocks noGrp="1"/>
          </p:cNvSpPr>
          <p:nvPr>
            <p:ph type="title"/>
          </p:nvPr>
        </p:nvSpPr>
        <p:spPr/>
        <p:txBody>
          <a:bodyPr>
            <a:normAutofit/>
          </a:bodyPr>
          <a:lstStyle/>
          <a:p>
            <a:r>
              <a:rPr lang="en-US" dirty="0"/>
              <a:t>Diversity and Inclusion Explained</a:t>
            </a:r>
          </a:p>
        </p:txBody>
      </p:sp>
      <p:sp>
        <p:nvSpPr>
          <p:cNvPr id="4" name="Content Placeholder 3">
            <a:extLst>
              <a:ext uri="{FF2B5EF4-FFF2-40B4-BE49-F238E27FC236}">
                <a16:creationId xmlns:a16="http://schemas.microsoft.com/office/drawing/2014/main" id="{0A65DA75-9DF3-4E87-9713-47C92762DBE2}"/>
              </a:ext>
            </a:extLst>
          </p:cNvPr>
          <p:cNvSpPr>
            <a:spLocks noGrp="1"/>
          </p:cNvSpPr>
          <p:nvPr>
            <p:ph idx="1"/>
          </p:nvPr>
        </p:nvSpPr>
        <p:spPr/>
        <p:txBody>
          <a:bodyPr/>
          <a:lstStyle/>
          <a:p>
            <a:pPr marL="0" indent="0">
              <a:buNone/>
            </a:pPr>
            <a:r>
              <a:rPr lang="en-US" dirty="0"/>
              <a:t>Approaches to Diversity</a:t>
            </a:r>
          </a:p>
          <a:p>
            <a:r>
              <a:rPr lang="en-US" dirty="0"/>
              <a:t>Management and inclusion (2000–present).</a:t>
            </a:r>
          </a:p>
          <a:p>
            <a:r>
              <a:rPr lang="en-US" dirty="0"/>
              <a:t>Major concern.</a:t>
            </a:r>
          </a:p>
          <a:p>
            <a:r>
              <a:rPr lang="en-US" dirty="0"/>
              <a:t>Emphasis on inclusivity.</a:t>
            </a:r>
          </a:p>
          <a:p>
            <a:r>
              <a:rPr lang="en-US" dirty="0"/>
              <a:t>Smorgasbord. </a:t>
            </a:r>
          </a:p>
          <a:p>
            <a:endParaRPr lang="en-US" dirty="0"/>
          </a:p>
          <a:p>
            <a:pPr marL="0" indent="0">
              <a:buNone/>
            </a:pPr>
            <a:endParaRPr lang="en-US" dirty="0"/>
          </a:p>
        </p:txBody>
      </p:sp>
      <p:sp>
        <p:nvSpPr>
          <p:cNvPr id="2" name="Footer Placeholder 1">
            <a:extLst>
              <a:ext uri="{FF2B5EF4-FFF2-40B4-BE49-F238E27FC236}">
                <a16:creationId xmlns:a16="http://schemas.microsoft.com/office/drawing/2014/main" id="{5BF4DEB8-F649-49EC-BA11-F718BE8F96D9}"/>
              </a:ext>
            </a:extLst>
          </p:cNvPr>
          <p:cNvSpPr>
            <a:spLocks noGrp="1"/>
          </p:cNvSpPr>
          <p:nvPr>
            <p:ph type="ftr" sz="quarter" idx="11"/>
          </p:nvPr>
        </p:nvSpPr>
        <p:spPr>
          <a:xfrm>
            <a:off x="5011165" y="4655558"/>
            <a:ext cx="5261724" cy="365125"/>
          </a:xfrm>
        </p:spPr>
        <p:txBody>
          <a:bodyPr/>
          <a:lstStyle/>
          <a:p>
            <a:r>
              <a:rPr lang="en-US" b="0" i="0" dirty="0">
                <a:solidFill>
                  <a:srgbClr val="1D2228"/>
                </a:solidFill>
                <a:effectLst/>
                <a:latin typeface="Calibri" panose="020F0502020204030204" pitchFamily="34" charset="0"/>
              </a:rPr>
              <a:t>Northouse, </a:t>
            </a:r>
            <a:r>
              <a:rPr lang="en-US" b="0" i="1" dirty="0">
                <a:solidFill>
                  <a:srgbClr val="1D2228"/>
                </a:solidFill>
                <a:effectLst/>
                <a:latin typeface="Calibri" panose="020F0502020204030204" pitchFamily="34" charset="0"/>
              </a:rPr>
              <a:t>Introduction to Leadership: Concepts and Practice 6e</a:t>
            </a:r>
            <a:r>
              <a:rPr lang="en-US" b="0" i="0" dirty="0">
                <a:solidFill>
                  <a:srgbClr val="1D2228"/>
                </a:solidFill>
                <a:effectLst/>
                <a:latin typeface="Calibri" panose="020F0502020204030204" pitchFamily="34" charset="0"/>
              </a:rPr>
              <a:t> (2025)</a:t>
            </a:r>
            <a:endParaRPr lang="en-US" dirty="0"/>
          </a:p>
        </p:txBody>
      </p:sp>
      <p:sp>
        <p:nvSpPr>
          <p:cNvPr id="5" name="Slide Number Placeholder 4">
            <a:extLst>
              <a:ext uri="{FF2B5EF4-FFF2-40B4-BE49-F238E27FC236}">
                <a16:creationId xmlns:a16="http://schemas.microsoft.com/office/drawing/2014/main" id="{FFD2FDB6-4F42-4D21-9CEE-5F1D8B87AB35}"/>
              </a:ext>
            </a:extLst>
          </p:cNvPr>
          <p:cNvSpPr>
            <a:spLocks noGrp="1"/>
          </p:cNvSpPr>
          <p:nvPr>
            <p:ph type="sldNum" sz="quarter" idx="12"/>
          </p:nvPr>
        </p:nvSpPr>
        <p:spPr/>
        <p:txBody>
          <a:bodyPr/>
          <a:lstStyle/>
          <a:p>
            <a:fld id="{B6F15528-21DE-4FAA-801E-634DDDAF4B2B}" type="slidenum">
              <a:rPr lang="en-US" smtClean="0"/>
              <a:pPr/>
              <a:t>7</a:t>
            </a:fld>
            <a:endParaRPr lang="en-US" dirty="0"/>
          </a:p>
        </p:txBody>
      </p:sp>
    </p:spTree>
    <p:extLst>
      <p:ext uri="{BB962C8B-B14F-4D97-AF65-F5344CB8AC3E}">
        <p14:creationId xmlns:p14="http://schemas.microsoft.com/office/powerpoint/2010/main" val="740840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4000" dirty="0"/>
              <a:t>Ethical </a:t>
            </a:r>
            <a:r>
              <a:rPr lang="en-US" sz="4000" dirty="0" err="1"/>
              <a:t>Organisational</a:t>
            </a:r>
            <a:r>
              <a:rPr lang="en-US" sz="4000" dirty="0"/>
              <a:t> Culture and Authentic Leadership</a:t>
            </a:r>
            <a:r>
              <a:rPr lang="en-US" sz="4500" dirty="0"/>
              <a:t> </a:t>
            </a:r>
            <a:r>
              <a:rPr lang="en-US" sz="2200" dirty="0"/>
              <a:t>(1 of 2)</a:t>
            </a:r>
          </a:p>
        </p:txBody>
      </p:sp>
      <p:sp>
        <p:nvSpPr>
          <p:cNvPr id="9" name="Content Placeholder 8"/>
          <p:cNvSpPr>
            <a:spLocks noGrp="1"/>
          </p:cNvSpPr>
          <p:nvPr>
            <p:ph idx="1"/>
          </p:nvPr>
        </p:nvSpPr>
        <p:spPr/>
        <p:txBody>
          <a:bodyPr>
            <a:normAutofit/>
          </a:bodyPr>
          <a:lstStyle/>
          <a:p>
            <a:r>
              <a:rPr lang="en-US" dirty="0"/>
              <a:t>Constant communication.</a:t>
            </a:r>
          </a:p>
          <a:p>
            <a:r>
              <a:rPr lang="en-US" dirty="0" err="1"/>
              <a:t>Organisational</a:t>
            </a:r>
            <a:r>
              <a:rPr lang="en-US" dirty="0"/>
              <a:t> perspective.</a:t>
            </a:r>
          </a:p>
          <a:p>
            <a:r>
              <a:rPr lang="en-US" dirty="0"/>
              <a:t>Ethical breakdowns.</a:t>
            </a:r>
          </a:p>
          <a:p>
            <a:endParaRPr lang="en-US" dirty="0"/>
          </a:p>
        </p:txBody>
      </p:sp>
      <p:sp>
        <p:nvSpPr>
          <p:cNvPr id="6" name="Footer Placeholder 5"/>
          <p:cNvSpPr>
            <a:spLocks noGrp="1"/>
          </p:cNvSpPr>
          <p:nvPr>
            <p:ph type="ftr" sz="quarter" idx="11"/>
          </p:nvPr>
        </p:nvSpPr>
        <p:spPr>
          <a:xfrm>
            <a:off x="6005146" y="5517233"/>
            <a:ext cx="5249426" cy="365125"/>
          </a:xfrm>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8</a:t>
            </a:fld>
            <a:endParaRPr lang="en-US" dirty="0"/>
          </a:p>
        </p:txBody>
      </p:sp>
    </p:spTree>
    <p:extLst>
      <p:ext uri="{BB962C8B-B14F-4D97-AF65-F5344CB8AC3E}">
        <p14:creationId xmlns:p14="http://schemas.microsoft.com/office/powerpoint/2010/main" val="172873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4000" dirty="0"/>
              <a:t>Ethical </a:t>
            </a:r>
            <a:r>
              <a:rPr lang="en-US" sz="4000" dirty="0" err="1"/>
              <a:t>Organisational</a:t>
            </a:r>
            <a:r>
              <a:rPr lang="en-US" sz="4000" dirty="0"/>
              <a:t> Culture and Authentic Leadership</a:t>
            </a:r>
            <a:r>
              <a:rPr lang="en-US" sz="4500" dirty="0"/>
              <a:t> </a:t>
            </a:r>
            <a:r>
              <a:rPr lang="en-US" sz="2200" dirty="0"/>
              <a:t>(2 of 2)</a:t>
            </a:r>
          </a:p>
        </p:txBody>
      </p:sp>
      <p:sp>
        <p:nvSpPr>
          <p:cNvPr id="9" name="Content Placeholder 8"/>
          <p:cNvSpPr>
            <a:spLocks noGrp="1"/>
          </p:cNvSpPr>
          <p:nvPr>
            <p:ph idx="1"/>
          </p:nvPr>
        </p:nvSpPr>
        <p:spPr/>
        <p:txBody>
          <a:bodyPr>
            <a:normAutofit/>
          </a:bodyPr>
          <a:lstStyle/>
          <a:p>
            <a:pPr marL="0" indent="0">
              <a:buNone/>
            </a:pPr>
            <a:r>
              <a:rPr lang="en-US" dirty="0"/>
              <a:t>Authentic Leadership</a:t>
            </a:r>
          </a:p>
          <a:p>
            <a:r>
              <a:rPr lang="en-US" dirty="0"/>
              <a:t>Personality profile.</a:t>
            </a:r>
          </a:p>
          <a:p>
            <a:r>
              <a:rPr lang="en-US" dirty="0"/>
              <a:t>Introspective quality.</a:t>
            </a:r>
          </a:p>
          <a:p>
            <a:r>
              <a:rPr lang="en-US" dirty="0"/>
              <a:t>Influence on followers.</a:t>
            </a:r>
          </a:p>
          <a:p>
            <a:pPr marL="0" indent="0">
              <a:buNone/>
            </a:pPr>
            <a:endParaRPr lang="en-US" dirty="0"/>
          </a:p>
          <a:p>
            <a:endParaRPr lang="en-US" dirty="0"/>
          </a:p>
        </p:txBody>
      </p:sp>
      <p:sp>
        <p:nvSpPr>
          <p:cNvPr id="6" name="Footer Placeholder 5"/>
          <p:cNvSpPr>
            <a:spLocks noGrp="1"/>
          </p:cNvSpPr>
          <p:nvPr>
            <p:ph type="ftr" sz="quarter" idx="11"/>
          </p:nvPr>
        </p:nvSpPr>
        <p:spPr>
          <a:xfrm>
            <a:off x="1975556" y="6461781"/>
            <a:ext cx="6061031" cy="365125"/>
          </a:xfrm>
        </p:spPr>
        <p:txBody>
          <a:bodyPr/>
          <a:lstStyle/>
          <a:p>
            <a:r>
              <a:rPr lang="en-US" dirty="0"/>
              <a:t>Lussier, Leadership 7e. © 2023</a:t>
            </a:r>
          </a:p>
        </p:txBody>
      </p:sp>
      <p:sp>
        <p:nvSpPr>
          <p:cNvPr id="7" name="Slide Number Placeholder 6"/>
          <p:cNvSpPr>
            <a:spLocks noGrp="1"/>
          </p:cNvSpPr>
          <p:nvPr>
            <p:ph type="sldNum" sz="quarter" idx="12"/>
          </p:nvPr>
        </p:nvSpPr>
        <p:spPr/>
        <p:txBody>
          <a:bodyPr/>
          <a:lstStyle/>
          <a:p>
            <a:fld id="{B6F15528-21DE-4FAA-801E-634DDDAF4B2B}" type="slidenum">
              <a:rPr lang="en-US" smtClean="0"/>
              <a:pPr/>
              <a:t>9</a:t>
            </a:fld>
            <a:endParaRPr lang="en-US" dirty="0"/>
          </a:p>
        </p:txBody>
      </p:sp>
    </p:spTree>
    <p:extLst>
      <p:ext uri="{BB962C8B-B14F-4D97-AF65-F5344CB8AC3E}">
        <p14:creationId xmlns:p14="http://schemas.microsoft.com/office/powerpoint/2010/main" val="2206129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Global Leadership</a:t>
            </a:r>
            <a:r>
              <a:rPr lang="en-US" sz="4500" dirty="0"/>
              <a:t> </a:t>
            </a:r>
            <a:r>
              <a:rPr lang="en-US" sz="2200" dirty="0"/>
              <a:t>(1 of 2)</a:t>
            </a:r>
          </a:p>
        </p:txBody>
      </p:sp>
      <p:sp>
        <p:nvSpPr>
          <p:cNvPr id="9" name="Content Placeholder 8"/>
          <p:cNvSpPr>
            <a:spLocks noGrp="1"/>
          </p:cNvSpPr>
          <p:nvPr>
            <p:ph idx="1"/>
          </p:nvPr>
        </p:nvSpPr>
        <p:spPr/>
        <p:txBody>
          <a:bodyPr>
            <a:normAutofit/>
          </a:bodyPr>
          <a:lstStyle/>
          <a:p>
            <a:r>
              <a:rPr lang="en-US" dirty="0"/>
              <a:t>Understanding cultural differences.</a:t>
            </a:r>
          </a:p>
          <a:p>
            <a:r>
              <a:rPr lang="en-US" dirty="0"/>
              <a:t>Emergence of global </a:t>
            </a:r>
            <a:r>
              <a:rPr lang="en-US" dirty="0" err="1"/>
              <a:t>labour</a:t>
            </a:r>
            <a:r>
              <a:rPr lang="en-US" dirty="0"/>
              <a:t> market.</a:t>
            </a:r>
          </a:p>
          <a:p>
            <a:r>
              <a:rPr lang="en-US" dirty="0"/>
              <a:t>Carnival Cruise Lines.</a:t>
            </a:r>
          </a:p>
          <a:p>
            <a:r>
              <a:rPr lang="en-US" dirty="0"/>
              <a:t>Microsoft.</a:t>
            </a:r>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10</a:t>
            </a:fld>
            <a:endParaRPr lang="en-US" dirty="0"/>
          </a:p>
        </p:txBody>
      </p:sp>
    </p:spTree>
    <p:extLst>
      <p:ext uri="{BB962C8B-B14F-4D97-AF65-F5344CB8AC3E}">
        <p14:creationId xmlns:p14="http://schemas.microsoft.com/office/powerpoint/2010/main" val="2914231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Global Leadership</a:t>
            </a:r>
            <a:r>
              <a:rPr lang="en-US" sz="4500" dirty="0"/>
              <a:t> </a:t>
            </a:r>
            <a:r>
              <a:rPr lang="en-US" sz="2200" dirty="0"/>
              <a:t>(2 of 2)</a:t>
            </a:r>
          </a:p>
        </p:txBody>
      </p:sp>
      <p:sp>
        <p:nvSpPr>
          <p:cNvPr id="9" name="Content Placeholder 8"/>
          <p:cNvSpPr>
            <a:spLocks noGrp="1"/>
          </p:cNvSpPr>
          <p:nvPr>
            <p:ph idx="1"/>
          </p:nvPr>
        </p:nvSpPr>
        <p:spPr/>
        <p:txBody>
          <a:bodyPr>
            <a:normAutofit/>
          </a:bodyPr>
          <a:lstStyle/>
          <a:p>
            <a:pPr marL="0" indent="0">
              <a:buNone/>
            </a:pPr>
            <a:r>
              <a:rPr lang="en-US" dirty="0"/>
              <a:t>Implications for Leadership</a:t>
            </a:r>
          </a:p>
          <a:p>
            <a:r>
              <a:rPr lang="en-US" dirty="0"/>
              <a:t>Need for multicultural background.</a:t>
            </a:r>
          </a:p>
          <a:p>
            <a:r>
              <a:rPr lang="en-US" dirty="0"/>
              <a:t>Effects of cultural differences.</a:t>
            </a:r>
          </a:p>
          <a:p>
            <a:r>
              <a:rPr lang="en-US" dirty="0"/>
              <a:t>Leveraging diverse workforces.</a:t>
            </a:r>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a:xfrm>
            <a:off x="7974064" y="5766540"/>
            <a:ext cx="3860800" cy="365125"/>
          </a:xfrm>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11</a:t>
            </a:fld>
            <a:endParaRPr lang="en-US" dirty="0"/>
          </a:p>
        </p:txBody>
      </p:sp>
    </p:spTree>
    <p:extLst>
      <p:ext uri="{BB962C8B-B14F-4D97-AF65-F5344CB8AC3E}">
        <p14:creationId xmlns:p14="http://schemas.microsoft.com/office/powerpoint/2010/main" val="345535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Diversity, Equity, and Inclusion (DE&amp;I)</a:t>
            </a:r>
            <a:r>
              <a:rPr lang="en-US" sz="4500" dirty="0"/>
              <a:t> </a:t>
            </a:r>
            <a:br>
              <a:rPr lang="en-US" sz="4500" dirty="0"/>
            </a:br>
            <a:r>
              <a:rPr lang="en-US" sz="2200" dirty="0"/>
              <a:t>(1 of 4)</a:t>
            </a:r>
          </a:p>
        </p:txBody>
      </p:sp>
      <p:sp>
        <p:nvSpPr>
          <p:cNvPr id="9" name="Content Placeholder 8"/>
          <p:cNvSpPr>
            <a:spLocks noGrp="1"/>
          </p:cNvSpPr>
          <p:nvPr>
            <p:ph idx="1"/>
          </p:nvPr>
        </p:nvSpPr>
        <p:spPr/>
        <p:txBody>
          <a:bodyPr>
            <a:normAutofit/>
          </a:bodyPr>
          <a:lstStyle/>
          <a:p>
            <a:pPr marL="0" indent="0">
              <a:buNone/>
            </a:pPr>
            <a:r>
              <a:rPr lang="en-US" dirty="0"/>
              <a:t>What does “DE&amp;I” stand for?</a:t>
            </a:r>
          </a:p>
          <a:p>
            <a:r>
              <a:rPr lang="en-US" dirty="0"/>
              <a:t>Diversity.</a:t>
            </a:r>
          </a:p>
          <a:p>
            <a:r>
              <a:rPr lang="en-US" dirty="0"/>
              <a:t>Equity.</a:t>
            </a:r>
          </a:p>
          <a:p>
            <a:r>
              <a:rPr lang="en-US" dirty="0"/>
              <a:t>Inclusion.</a:t>
            </a:r>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a:xfrm>
            <a:off x="3569677" y="5699796"/>
            <a:ext cx="6102279" cy="365125"/>
          </a:xfrm>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12</a:t>
            </a:fld>
            <a:endParaRPr lang="en-US" dirty="0"/>
          </a:p>
        </p:txBody>
      </p:sp>
    </p:spTree>
    <p:extLst>
      <p:ext uri="{BB962C8B-B14F-4D97-AF65-F5344CB8AC3E}">
        <p14:creationId xmlns:p14="http://schemas.microsoft.com/office/powerpoint/2010/main" val="3384157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Diversity, Equity, and Inclusion (DE&amp;I)</a:t>
            </a:r>
            <a:r>
              <a:rPr lang="en-US" sz="4500" dirty="0"/>
              <a:t> </a:t>
            </a:r>
            <a:br>
              <a:rPr lang="en-US" sz="4500" dirty="0"/>
            </a:br>
            <a:r>
              <a:rPr lang="en-US" sz="2200" dirty="0"/>
              <a:t>(2 of 4)</a:t>
            </a:r>
          </a:p>
        </p:txBody>
      </p:sp>
      <p:sp>
        <p:nvSpPr>
          <p:cNvPr id="9" name="Content Placeholder 8"/>
          <p:cNvSpPr>
            <a:spLocks noGrp="1"/>
          </p:cNvSpPr>
          <p:nvPr>
            <p:ph idx="1"/>
          </p:nvPr>
        </p:nvSpPr>
        <p:spPr/>
        <p:txBody>
          <a:bodyPr>
            <a:normAutofit/>
          </a:bodyPr>
          <a:lstStyle/>
          <a:p>
            <a:pPr marL="0" indent="0">
              <a:buNone/>
            </a:pPr>
            <a:r>
              <a:rPr lang="en-US" dirty="0"/>
              <a:t>The Nature of the U.K. Changing Workplace</a:t>
            </a:r>
          </a:p>
          <a:p>
            <a:r>
              <a:rPr lang="en-US" dirty="0"/>
              <a:t>Racial demographic shifts.</a:t>
            </a:r>
          </a:p>
          <a:p>
            <a:r>
              <a:rPr lang="en-US" dirty="0"/>
              <a:t>Age and gender shifts.</a:t>
            </a:r>
          </a:p>
          <a:p>
            <a:r>
              <a:rPr lang="en-US" dirty="0"/>
              <a:t>Age diversity.</a:t>
            </a:r>
          </a:p>
          <a:p>
            <a:r>
              <a:rPr lang="en-US" dirty="0"/>
              <a:t>Equality Act 2010.</a:t>
            </a:r>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a:xfrm>
            <a:off x="6031523" y="5766540"/>
            <a:ext cx="5424854" cy="365125"/>
          </a:xfrm>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13</a:t>
            </a:fld>
            <a:endParaRPr lang="en-US" dirty="0"/>
          </a:p>
        </p:txBody>
      </p:sp>
    </p:spTree>
    <p:extLst>
      <p:ext uri="{BB962C8B-B14F-4D97-AF65-F5344CB8AC3E}">
        <p14:creationId xmlns:p14="http://schemas.microsoft.com/office/powerpoint/2010/main" val="1203611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Diversity, Equity, and Inclusion (DE&amp;I)</a:t>
            </a:r>
            <a:r>
              <a:rPr lang="en-US" sz="4500" dirty="0"/>
              <a:t> </a:t>
            </a:r>
            <a:br>
              <a:rPr lang="en-US" sz="4500" dirty="0"/>
            </a:br>
            <a:r>
              <a:rPr lang="en-US" sz="2200" dirty="0"/>
              <a:t>(3 of 4)</a:t>
            </a:r>
          </a:p>
        </p:txBody>
      </p:sp>
      <p:sp>
        <p:nvSpPr>
          <p:cNvPr id="9" name="Content Placeholder 8"/>
          <p:cNvSpPr>
            <a:spLocks noGrp="1"/>
          </p:cNvSpPr>
          <p:nvPr>
            <p:ph idx="1"/>
          </p:nvPr>
        </p:nvSpPr>
        <p:spPr/>
        <p:txBody>
          <a:bodyPr>
            <a:normAutofit/>
          </a:bodyPr>
          <a:lstStyle/>
          <a:p>
            <a:pPr marL="0" indent="0">
              <a:buNone/>
            </a:pPr>
            <a:r>
              <a:rPr lang="en-US" dirty="0"/>
              <a:t>DE&amp;I—A Leadership and </a:t>
            </a:r>
            <a:r>
              <a:rPr lang="en-US" dirty="0" err="1"/>
              <a:t>Organisational</a:t>
            </a:r>
            <a:r>
              <a:rPr lang="en-US" dirty="0"/>
              <a:t> Imperative</a:t>
            </a:r>
          </a:p>
          <a:p>
            <a:r>
              <a:rPr lang="en-US" dirty="0"/>
              <a:t>Leadership support.</a:t>
            </a:r>
          </a:p>
          <a:p>
            <a:r>
              <a:rPr lang="en-US" dirty="0"/>
              <a:t>Conceptual </a:t>
            </a:r>
            <a:r>
              <a:rPr lang="en-US" dirty="0" err="1"/>
              <a:t>institutionalisation</a:t>
            </a:r>
            <a:r>
              <a:rPr lang="en-US" dirty="0"/>
              <a:t>.</a:t>
            </a:r>
          </a:p>
          <a:p>
            <a:r>
              <a:rPr lang="en-US" dirty="0"/>
              <a:t>Why DE&amp;I is imperative.</a:t>
            </a:r>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a:xfrm>
            <a:off x="7458901" y="6015848"/>
            <a:ext cx="3860800" cy="365125"/>
          </a:xfrm>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14</a:t>
            </a:fld>
            <a:endParaRPr lang="en-US" dirty="0"/>
          </a:p>
        </p:txBody>
      </p:sp>
    </p:spTree>
    <p:extLst>
      <p:ext uri="{BB962C8B-B14F-4D97-AF65-F5344CB8AC3E}">
        <p14:creationId xmlns:p14="http://schemas.microsoft.com/office/powerpoint/2010/main" val="826780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Diversity, Equity, and Inclusion (DE&amp;I)</a:t>
            </a:r>
            <a:r>
              <a:rPr lang="en-US" sz="4500" dirty="0"/>
              <a:t> </a:t>
            </a:r>
            <a:br>
              <a:rPr lang="en-US" sz="4500" dirty="0"/>
            </a:br>
            <a:r>
              <a:rPr lang="en-US" sz="2200" dirty="0"/>
              <a:t>(4 of 4)</a:t>
            </a:r>
          </a:p>
        </p:txBody>
      </p:sp>
      <p:sp>
        <p:nvSpPr>
          <p:cNvPr id="9" name="Content Placeholder 8"/>
          <p:cNvSpPr>
            <a:spLocks noGrp="1"/>
          </p:cNvSpPr>
          <p:nvPr>
            <p:ph idx="1"/>
          </p:nvPr>
        </p:nvSpPr>
        <p:spPr/>
        <p:txBody>
          <a:bodyPr>
            <a:normAutofit/>
          </a:bodyPr>
          <a:lstStyle/>
          <a:p>
            <a:pPr marL="0" indent="0">
              <a:buNone/>
            </a:pPr>
            <a:r>
              <a:rPr lang="en-US" dirty="0"/>
              <a:t>Spotlight on DE&amp;I in Action</a:t>
            </a:r>
          </a:p>
          <a:p>
            <a:r>
              <a:rPr lang="en-GB" dirty="0">
                <a:hlinkClick r:id="rId3"/>
              </a:rPr>
              <a:t>The FA's refereeing strategy year one review is published</a:t>
            </a:r>
            <a:endParaRPr lang="en-US" dirty="0"/>
          </a:p>
          <a:p>
            <a:pPr marL="0" indent="0">
              <a:buNone/>
            </a:pPr>
            <a:endParaRPr lang="en-US" dirty="0"/>
          </a:p>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15</a:t>
            </a:fld>
            <a:endParaRPr lang="en-US" dirty="0"/>
          </a:p>
        </p:txBody>
      </p:sp>
      <p:pic>
        <p:nvPicPr>
          <p:cNvPr id="3" name="Picture 2">
            <a:hlinkClick r:id="rId4"/>
            <a:extLst>
              <a:ext uri="{FF2B5EF4-FFF2-40B4-BE49-F238E27FC236}">
                <a16:creationId xmlns:a16="http://schemas.microsoft.com/office/drawing/2014/main" id="{57A3D1AA-4625-4ED2-B3BE-C730F2B41CB5}"/>
              </a:ext>
            </a:extLst>
          </p:cNvPr>
          <p:cNvPicPr>
            <a:picLocks noChangeAspect="1"/>
          </p:cNvPicPr>
          <p:nvPr/>
        </p:nvPicPr>
        <p:blipFill>
          <a:blip r:embed="rId5"/>
          <a:stretch>
            <a:fillRect/>
          </a:stretch>
        </p:blipFill>
        <p:spPr>
          <a:xfrm>
            <a:off x="6796088" y="3189949"/>
            <a:ext cx="3144203" cy="2509847"/>
          </a:xfrm>
          <a:prstGeom prst="rect">
            <a:avLst/>
          </a:prstGeom>
        </p:spPr>
      </p:pic>
      <p:pic>
        <p:nvPicPr>
          <p:cNvPr id="5" name="Picture 4">
            <a:extLst>
              <a:ext uri="{FF2B5EF4-FFF2-40B4-BE49-F238E27FC236}">
                <a16:creationId xmlns:a16="http://schemas.microsoft.com/office/drawing/2014/main" id="{EAE648E4-30F2-495B-8A8D-C29E40EDEF43}"/>
              </a:ext>
            </a:extLst>
          </p:cNvPr>
          <p:cNvPicPr>
            <a:picLocks noChangeAspect="1"/>
          </p:cNvPicPr>
          <p:nvPr/>
        </p:nvPicPr>
        <p:blipFill>
          <a:blip r:embed="rId6"/>
          <a:stretch>
            <a:fillRect/>
          </a:stretch>
        </p:blipFill>
        <p:spPr>
          <a:xfrm>
            <a:off x="1309688" y="2898951"/>
            <a:ext cx="4786312" cy="3386137"/>
          </a:xfrm>
          <a:prstGeom prst="rect">
            <a:avLst/>
          </a:prstGeom>
        </p:spPr>
      </p:pic>
    </p:spTree>
    <p:extLst>
      <p:ext uri="{BB962C8B-B14F-4D97-AF65-F5344CB8AC3E}">
        <p14:creationId xmlns:p14="http://schemas.microsoft.com/office/powerpoint/2010/main" val="3248771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C383BCC-1DE4-E988-DE03-DF2C2C428431}"/>
              </a:ext>
            </a:extLst>
          </p:cNvPr>
          <p:cNvSpPr>
            <a:spLocks noGrp="1"/>
          </p:cNvSpPr>
          <p:nvPr>
            <p:ph type="title"/>
          </p:nvPr>
        </p:nvSpPr>
        <p:spPr>
          <a:xfrm>
            <a:off x="609600" y="274638"/>
            <a:ext cx="10972800" cy="1143000"/>
          </a:xfrm>
        </p:spPr>
        <p:txBody>
          <a:bodyPr/>
          <a:lstStyle/>
          <a:p>
            <a:r>
              <a:rPr lang="en-US" dirty="0"/>
              <a:t>Women in engineering </a:t>
            </a:r>
          </a:p>
        </p:txBody>
      </p:sp>
      <p:sp>
        <p:nvSpPr>
          <p:cNvPr id="3" name="Content Placeholder 2">
            <a:extLst>
              <a:ext uri="{FF2B5EF4-FFF2-40B4-BE49-F238E27FC236}">
                <a16:creationId xmlns:a16="http://schemas.microsoft.com/office/drawing/2014/main" id="{E67206C2-342F-4321-8305-5E5065296C13}"/>
              </a:ext>
            </a:extLst>
          </p:cNvPr>
          <p:cNvSpPr>
            <a:spLocks noGrp="1"/>
          </p:cNvSpPr>
          <p:nvPr>
            <p:ph sz="half" idx="1"/>
          </p:nvPr>
        </p:nvSpPr>
        <p:spPr>
          <a:xfrm>
            <a:off x="609599" y="1600201"/>
            <a:ext cx="8218311" cy="3989040"/>
          </a:xfrm>
        </p:spPr>
        <p:txBody>
          <a:bodyPr>
            <a:normAutofit/>
          </a:bodyPr>
          <a:lstStyle/>
          <a:p>
            <a:r>
              <a:rPr lang="en-GB" dirty="0"/>
              <a:t>Underrepresentation in mechanical engineering: Women are underrepresented in many engineering disciplines, including mechanical engineering, where only 9% of engineers are female.</a:t>
            </a:r>
          </a:p>
          <a:p>
            <a:r>
              <a:rPr lang="en-GB" dirty="0"/>
              <a:t>Growth sector but.. </a:t>
            </a:r>
          </a:p>
          <a:p>
            <a:r>
              <a:rPr lang="en-GB" dirty="0"/>
              <a:t>Google search –results…</a:t>
            </a:r>
          </a:p>
        </p:txBody>
      </p:sp>
      <p:pic>
        <p:nvPicPr>
          <p:cNvPr id="5" name="Picture 4">
            <a:extLst>
              <a:ext uri="{FF2B5EF4-FFF2-40B4-BE49-F238E27FC236}">
                <a16:creationId xmlns:a16="http://schemas.microsoft.com/office/drawing/2014/main" id="{76F4C6A2-785A-4A7C-B840-77CEFD50C1E9}"/>
              </a:ext>
            </a:extLst>
          </p:cNvPr>
          <p:cNvPicPr>
            <a:picLocks noChangeAspect="1"/>
          </p:cNvPicPr>
          <p:nvPr/>
        </p:nvPicPr>
        <p:blipFill>
          <a:blip r:embed="rId2"/>
          <a:stretch>
            <a:fillRect/>
          </a:stretch>
        </p:blipFill>
        <p:spPr>
          <a:xfrm>
            <a:off x="9265531" y="1600201"/>
            <a:ext cx="2105025" cy="847725"/>
          </a:xfrm>
          <a:prstGeom prst="rect">
            <a:avLst/>
          </a:prstGeom>
        </p:spPr>
      </p:pic>
      <p:pic>
        <p:nvPicPr>
          <p:cNvPr id="6" name="Picture 5">
            <a:extLst>
              <a:ext uri="{FF2B5EF4-FFF2-40B4-BE49-F238E27FC236}">
                <a16:creationId xmlns:a16="http://schemas.microsoft.com/office/drawing/2014/main" id="{66ED1770-9C0F-445B-BA24-2FC37CFA0C57}"/>
              </a:ext>
            </a:extLst>
          </p:cNvPr>
          <p:cNvPicPr>
            <a:picLocks noChangeAspect="1"/>
          </p:cNvPicPr>
          <p:nvPr/>
        </p:nvPicPr>
        <p:blipFill>
          <a:blip r:embed="rId3"/>
          <a:stretch>
            <a:fillRect/>
          </a:stretch>
        </p:blipFill>
        <p:spPr>
          <a:xfrm>
            <a:off x="6750756" y="3554766"/>
            <a:ext cx="5125155" cy="2778302"/>
          </a:xfrm>
          <a:prstGeom prst="rect">
            <a:avLst/>
          </a:prstGeom>
        </p:spPr>
      </p:pic>
    </p:spTree>
    <p:extLst>
      <p:ext uri="{BB962C8B-B14F-4D97-AF65-F5344CB8AC3E}">
        <p14:creationId xmlns:p14="http://schemas.microsoft.com/office/powerpoint/2010/main" val="1620476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4000" dirty="0"/>
              <a:t>The Case for Diversity, Equity, and Inclusion (DE&amp;I)</a:t>
            </a:r>
            <a:endParaRPr lang="en-US" sz="2200" dirty="0"/>
          </a:p>
        </p:txBody>
      </p:sp>
      <p:sp>
        <p:nvSpPr>
          <p:cNvPr id="9" name="Content Placeholder 8"/>
          <p:cNvSpPr>
            <a:spLocks noGrp="1"/>
          </p:cNvSpPr>
          <p:nvPr>
            <p:ph idx="1"/>
          </p:nvPr>
        </p:nvSpPr>
        <p:spPr/>
        <p:txBody>
          <a:bodyPr>
            <a:normAutofit/>
          </a:bodyPr>
          <a:lstStyle/>
          <a:p>
            <a:pPr marL="0" indent="0">
              <a:buNone/>
            </a:pPr>
            <a:r>
              <a:rPr lang="en-US" dirty="0"/>
              <a:t>Spotlight on DE&amp;I in Action</a:t>
            </a:r>
          </a:p>
          <a:p>
            <a:r>
              <a:rPr lang="en-US" dirty="0"/>
              <a:t>The moral case.</a:t>
            </a:r>
          </a:p>
          <a:p>
            <a:r>
              <a:rPr lang="en-US" dirty="0"/>
              <a:t>The legal case.</a:t>
            </a:r>
          </a:p>
          <a:p>
            <a:r>
              <a:rPr lang="en-US" dirty="0"/>
              <a:t>The business case.</a:t>
            </a:r>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17</a:t>
            </a:fld>
            <a:endParaRPr lang="en-US" dirty="0"/>
          </a:p>
        </p:txBody>
      </p:sp>
    </p:spTree>
    <p:extLst>
      <p:ext uri="{BB962C8B-B14F-4D97-AF65-F5344CB8AC3E}">
        <p14:creationId xmlns:p14="http://schemas.microsoft.com/office/powerpoint/2010/main" val="2822537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4000" dirty="0"/>
              <a:t>Factors That Contribute to a Strong DE&amp;I Culture </a:t>
            </a:r>
            <a:r>
              <a:rPr lang="en-US" sz="2200" dirty="0"/>
              <a:t>(1 of 5)</a:t>
            </a:r>
          </a:p>
        </p:txBody>
      </p:sp>
      <p:sp>
        <p:nvSpPr>
          <p:cNvPr id="9" name="Content Placeholder 8"/>
          <p:cNvSpPr>
            <a:spLocks noGrp="1"/>
          </p:cNvSpPr>
          <p:nvPr>
            <p:ph idx="1"/>
          </p:nvPr>
        </p:nvSpPr>
        <p:spPr/>
        <p:txBody>
          <a:bodyPr>
            <a:normAutofit fontScale="85000" lnSpcReduction="20000"/>
          </a:bodyPr>
          <a:lstStyle/>
          <a:p>
            <a:r>
              <a:rPr lang="en-US" dirty="0"/>
              <a:t>Doers vs pretenders.</a:t>
            </a:r>
          </a:p>
          <a:p>
            <a:r>
              <a:rPr lang="en-US" dirty="0">
                <a:solidFill>
                  <a:srgbClr val="FF0000"/>
                </a:solidFill>
              </a:rPr>
              <a:t>American Express.</a:t>
            </a:r>
          </a:p>
          <a:p>
            <a:r>
              <a:rPr lang="en-GB" dirty="0">
                <a:solidFill>
                  <a:srgbClr val="FF0000"/>
                </a:solidFill>
              </a:rPr>
              <a:t>The Bank of England </a:t>
            </a:r>
            <a:r>
              <a:rPr lang="en-GB" dirty="0"/>
              <a:t>- target 18-20% Black, Asian and Minority Ethnic (BAME) leaders in UK senior management roles by 2028, build a more inclusive culture with mandatory training for all colleagues and an ethnicity ally programme. </a:t>
            </a:r>
          </a:p>
          <a:p>
            <a:r>
              <a:rPr lang="en-GB" dirty="0"/>
              <a:t>But …. Research shows sector doesn’t support people returning to work after children, limited flexibility and parenting schemes available, highlighting returners as an underrepresented demographic...</a:t>
            </a:r>
            <a:endParaRPr lang="en-US" dirty="0"/>
          </a:p>
          <a:p>
            <a:endParaRPr lang="en-US" dirty="0"/>
          </a:p>
          <a:p>
            <a:pPr marL="0" indent="0">
              <a:buNone/>
            </a:pPr>
            <a:endParaRPr lang="en-US" dirty="0"/>
          </a:p>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18</a:t>
            </a:fld>
            <a:endParaRPr lang="en-US" dirty="0"/>
          </a:p>
        </p:txBody>
      </p:sp>
    </p:spTree>
    <p:extLst>
      <p:ext uri="{BB962C8B-B14F-4D97-AF65-F5344CB8AC3E}">
        <p14:creationId xmlns:p14="http://schemas.microsoft.com/office/powerpoint/2010/main" val="2688808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4000" dirty="0"/>
              <a:t>Factors That Contribute to a Strong DE&amp;I Culture </a:t>
            </a:r>
            <a:r>
              <a:rPr lang="en-US" sz="2200" dirty="0"/>
              <a:t>(2 of 5)</a:t>
            </a:r>
          </a:p>
        </p:txBody>
      </p:sp>
      <p:sp>
        <p:nvSpPr>
          <p:cNvPr id="9" name="Content Placeholder 8"/>
          <p:cNvSpPr>
            <a:spLocks noGrp="1"/>
          </p:cNvSpPr>
          <p:nvPr>
            <p:ph idx="1"/>
          </p:nvPr>
        </p:nvSpPr>
        <p:spPr/>
        <p:txBody>
          <a:bodyPr>
            <a:normAutofit/>
          </a:bodyPr>
          <a:lstStyle/>
          <a:p>
            <a:pPr marL="0" indent="0">
              <a:buNone/>
            </a:pPr>
            <a:r>
              <a:rPr lang="en-US" dirty="0"/>
              <a:t>Senior Leadership’s Role-Modeling Behavior</a:t>
            </a:r>
          </a:p>
          <a:p>
            <a:r>
              <a:rPr lang="en-US" dirty="0"/>
              <a:t>Lip-service.</a:t>
            </a:r>
          </a:p>
          <a:p>
            <a:r>
              <a:rPr lang="en-US" dirty="0"/>
              <a:t>Sends message.</a:t>
            </a:r>
          </a:p>
          <a:p>
            <a:r>
              <a:rPr lang="en-US" dirty="0"/>
              <a:t>Boardroom downward.</a:t>
            </a:r>
          </a:p>
          <a:p>
            <a:endParaRPr lang="en-US" dirty="0"/>
          </a:p>
          <a:p>
            <a:endParaRPr lang="en-US" dirty="0"/>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19</a:t>
            </a:fld>
            <a:endParaRPr lang="en-US" dirty="0"/>
          </a:p>
        </p:txBody>
      </p:sp>
    </p:spTree>
    <p:extLst>
      <p:ext uri="{BB962C8B-B14F-4D97-AF65-F5344CB8AC3E}">
        <p14:creationId xmlns:p14="http://schemas.microsoft.com/office/powerpoint/2010/main" val="838507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4000" dirty="0"/>
              <a:t>Factors That Contribute to a Strong DE&amp;I Culture </a:t>
            </a:r>
            <a:r>
              <a:rPr lang="en-US" sz="2200" dirty="0"/>
              <a:t>(3 of 5)</a:t>
            </a:r>
          </a:p>
        </p:txBody>
      </p:sp>
      <p:sp>
        <p:nvSpPr>
          <p:cNvPr id="9" name="Content Placeholder 8"/>
          <p:cNvSpPr>
            <a:spLocks noGrp="1"/>
          </p:cNvSpPr>
          <p:nvPr>
            <p:ph idx="1"/>
          </p:nvPr>
        </p:nvSpPr>
        <p:spPr/>
        <p:txBody>
          <a:bodyPr>
            <a:normAutofit/>
          </a:bodyPr>
          <a:lstStyle/>
          <a:p>
            <a:pPr marL="0" indent="0">
              <a:buNone/>
            </a:pPr>
            <a:r>
              <a:rPr lang="en-US" dirty="0"/>
              <a:t>Removing DE&amp;I Obstacles/Blockers</a:t>
            </a:r>
          </a:p>
          <a:p>
            <a:r>
              <a:rPr lang="en-US" dirty="0"/>
              <a:t>Stereotype.</a:t>
            </a:r>
          </a:p>
          <a:p>
            <a:r>
              <a:rPr lang="en-US" dirty="0"/>
              <a:t>Ethnocentrism.</a:t>
            </a:r>
          </a:p>
          <a:p>
            <a:r>
              <a:rPr lang="en-US" dirty="0"/>
              <a:t>Sexual stigma.</a:t>
            </a:r>
          </a:p>
          <a:p>
            <a:r>
              <a:rPr lang="en-US" dirty="0"/>
              <a:t>Glass ceiling.</a:t>
            </a:r>
          </a:p>
          <a:p>
            <a:endParaRPr lang="en-US" dirty="0"/>
          </a:p>
          <a:p>
            <a:endParaRPr lang="en-US" dirty="0"/>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20</a:t>
            </a:fld>
            <a:endParaRPr lang="en-US" dirty="0"/>
          </a:p>
        </p:txBody>
      </p:sp>
    </p:spTree>
    <p:extLst>
      <p:ext uri="{BB962C8B-B14F-4D97-AF65-F5344CB8AC3E}">
        <p14:creationId xmlns:p14="http://schemas.microsoft.com/office/powerpoint/2010/main" val="25819703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4000" dirty="0"/>
              <a:t>Factors That Contribute to a Strong DE&amp;I Culture </a:t>
            </a:r>
            <a:r>
              <a:rPr lang="en-US" sz="2200" dirty="0"/>
              <a:t>(4 of 5)</a:t>
            </a:r>
          </a:p>
        </p:txBody>
      </p:sp>
      <p:sp>
        <p:nvSpPr>
          <p:cNvPr id="9" name="Content Placeholder 8"/>
          <p:cNvSpPr>
            <a:spLocks noGrp="1"/>
          </p:cNvSpPr>
          <p:nvPr>
            <p:ph idx="1"/>
          </p:nvPr>
        </p:nvSpPr>
        <p:spPr/>
        <p:txBody>
          <a:bodyPr>
            <a:normAutofit/>
          </a:bodyPr>
          <a:lstStyle/>
          <a:p>
            <a:pPr marL="0" indent="0">
              <a:buNone/>
            </a:pPr>
            <a:r>
              <a:rPr lang="en-US" dirty="0"/>
              <a:t>Supportive DE&amp;I Policies and Practices (1 of 2)</a:t>
            </a:r>
          </a:p>
          <a:p>
            <a:r>
              <a:rPr lang="en-US" dirty="0"/>
              <a:t>DE&amp;I criteria as performance metric.</a:t>
            </a:r>
          </a:p>
          <a:p>
            <a:r>
              <a:rPr lang="en-US" dirty="0"/>
              <a:t>Addressing unconscious bias.</a:t>
            </a:r>
          </a:p>
          <a:p>
            <a:r>
              <a:rPr lang="en-US" dirty="0" err="1"/>
              <a:t>Recognising</a:t>
            </a:r>
            <a:r>
              <a:rPr lang="en-US" dirty="0"/>
              <a:t> and rewarding DE&amp;I successes.</a:t>
            </a:r>
          </a:p>
          <a:p>
            <a:endParaRPr lang="en-US" dirty="0"/>
          </a:p>
          <a:p>
            <a:endParaRPr lang="en-US" dirty="0"/>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21</a:t>
            </a:fld>
            <a:endParaRPr lang="en-US" dirty="0"/>
          </a:p>
        </p:txBody>
      </p:sp>
    </p:spTree>
    <p:extLst>
      <p:ext uri="{BB962C8B-B14F-4D97-AF65-F5344CB8AC3E}">
        <p14:creationId xmlns:p14="http://schemas.microsoft.com/office/powerpoint/2010/main" val="2977701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4000" dirty="0"/>
              <a:t>Factors That Contribute to a Strong DE&amp;I Culture </a:t>
            </a:r>
            <a:r>
              <a:rPr lang="en-US" sz="2200" dirty="0"/>
              <a:t>(5 of 5)</a:t>
            </a:r>
          </a:p>
        </p:txBody>
      </p:sp>
      <p:sp>
        <p:nvSpPr>
          <p:cNvPr id="9" name="Content Placeholder 8"/>
          <p:cNvSpPr>
            <a:spLocks noGrp="1"/>
          </p:cNvSpPr>
          <p:nvPr>
            <p:ph idx="1"/>
          </p:nvPr>
        </p:nvSpPr>
        <p:spPr/>
        <p:txBody>
          <a:bodyPr>
            <a:normAutofit/>
          </a:bodyPr>
          <a:lstStyle/>
          <a:p>
            <a:pPr marL="0" indent="0">
              <a:buNone/>
            </a:pPr>
            <a:r>
              <a:rPr lang="en-US" dirty="0"/>
              <a:t>Supportive DE&amp;I Policies and Practices (2 of 2)</a:t>
            </a:r>
          </a:p>
          <a:p>
            <a:r>
              <a:rPr lang="en-US" dirty="0"/>
              <a:t>Enforce accountability.</a:t>
            </a:r>
          </a:p>
          <a:p>
            <a:r>
              <a:rPr lang="en-US" dirty="0"/>
              <a:t>Training and education.</a:t>
            </a:r>
          </a:p>
          <a:p>
            <a:endParaRPr lang="en-US" dirty="0"/>
          </a:p>
          <a:p>
            <a:endParaRPr lang="en-US" dirty="0"/>
          </a:p>
          <a:p>
            <a:endParaRPr lang="en-US" dirty="0"/>
          </a:p>
          <a:p>
            <a:pPr marL="0" indent="0">
              <a:buNone/>
            </a:pPr>
            <a:endParaRPr lang="en-US" dirty="0"/>
          </a:p>
          <a:p>
            <a:endParaRPr lang="en-US" dirty="0"/>
          </a:p>
        </p:txBody>
      </p:sp>
      <p:sp>
        <p:nvSpPr>
          <p:cNvPr id="6" name="Footer Placeholder 5"/>
          <p:cNvSpPr>
            <a:spLocks noGrp="1"/>
          </p:cNvSpPr>
          <p:nvPr>
            <p:ph type="ftr" sz="quarter" idx="11"/>
          </p:nvPr>
        </p:nvSpPr>
        <p:spPr/>
        <p:txBody>
          <a:bodyPr/>
          <a:lstStyle/>
          <a:p>
            <a:r>
              <a:rPr lang="en-US" dirty="0"/>
              <a:t>Lussier, Leadership 7e. © 2023 SAGE Publishing.</a:t>
            </a:r>
          </a:p>
        </p:txBody>
      </p:sp>
      <p:sp>
        <p:nvSpPr>
          <p:cNvPr id="7" name="Slide Number Placeholder 6"/>
          <p:cNvSpPr>
            <a:spLocks noGrp="1"/>
          </p:cNvSpPr>
          <p:nvPr>
            <p:ph type="sldNum" sz="quarter" idx="12"/>
          </p:nvPr>
        </p:nvSpPr>
        <p:spPr/>
        <p:txBody>
          <a:bodyPr/>
          <a:lstStyle/>
          <a:p>
            <a:fld id="{B6F15528-21DE-4FAA-801E-634DDDAF4B2B}" type="slidenum">
              <a:rPr lang="en-US" smtClean="0"/>
              <a:pPr/>
              <a:t>22</a:t>
            </a:fld>
            <a:endParaRPr lang="en-US" dirty="0"/>
          </a:p>
        </p:txBody>
      </p:sp>
    </p:spTree>
    <p:extLst>
      <p:ext uri="{BB962C8B-B14F-4D97-AF65-F5344CB8AC3E}">
        <p14:creationId xmlns:p14="http://schemas.microsoft.com/office/powerpoint/2010/main" val="1524452732"/>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2707</Words>
  <Application>Microsoft Office PowerPoint</Application>
  <PresentationFormat>Widescreen</PresentationFormat>
  <Paragraphs>288</Paragraphs>
  <Slides>22</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Calibri</vt:lpstr>
      <vt:lpstr>UWTSD</vt:lpstr>
      <vt:lpstr>Leadership and Management in context</vt:lpstr>
      <vt:lpstr>Outcomes </vt:lpstr>
      <vt:lpstr>Diversity and Inclusion Explained</vt:lpstr>
      <vt:lpstr>Diversity and Inclusion Explained</vt:lpstr>
      <vt:lpstr>Diversity and Inclusion Explained</vt:lpstr>
      <vt:lpstr>Diversity and Inclusion Explained (4 of 5)</vt:lpstr>
      <vt:lpstr>Diversity and Inclusion Explained</vt:lpstr>
      <vt:lpstr>Ethical Organisational Culture and Authentic Leadership (1 of 2)</vt:lpstr>
      <vt:lpstr>Ethical Organisational Culture and Authentic Leadership (2 of 2)</vt:lpstr>
      <vt:lpstr>Global Leadership (1 of 2)</vt:lpstr>
      <vt:lpstr>Global Leadership (2 of 2)</vt:lpstr>
      <vt:lpstr>Diversity, Equity, and Inclusion (DE&amp;I)  (1 of 4)</vt:lpstr>
      <vt:lpstr>Diversity, Equity, and Inclusion (DE&amp;I)  (2 of 4)</vt:lpstr>
      <vt:lpstr>Diversity, Equity, and Inclusion (DE&amp;I)  (3 of 4)</vt:lpstr>
      <vt:lpstr>Diversity, Equity, and Inclusion (DE&amp;I)  (4 of 4)</vt:lpstr>
      <vt:lpstr>Women in engineering </vt:lpstr>
      <vt:lpstr>The Case for Diversity, Equity, and Inclusion (DE&amp;I)</vt:lpstr>
      <vt:lpstr>Factors That Contribute to a Strong DE&amp;I Culture (1 of 5)</vt:lpstr>
      <vt:lpstr>Factors That Contribute to a Strong DE&amp;I Culture (2 of 5)</vt:lpstr>
      <vt:lpstr>Factors That Contribute to a Strong DE&amp;I Culture (3 of 5)</vt:lpstr>
      <vt:lpstr>Factors That Contribute to a Strong DE&amp;I Culture (4 of 5)</vt:lpstr>
      <vt:lpstr>Factors That Contribute to a Strong DE&amp;I Culture (5 of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in context</dc:title>
  <dc:creator>Helen Evans (Institute of Management and Health)</dc:creator>
  <cp:lastModifiedBy>Helen Evans (Institute of Management and Health)</cp:lastModifiedBy>
  <cp:revision>3</cp:revision>
  <dcterms:created xsi:type="dcterms:W3CDTF">2024-11-01T15:36:47Z</dcterms:created>
  <dcterms:modified xsi:type="dcterms:W3CDTF">2024-11-01T16:03:07Z</dcterms:modified>
</cp:coreProperties>
</file>