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0" autoAdjust="0"/>
  </p:normalViewPr>
  <p:slideViewPr>
    <p:cSldViewPr snapToGrid="0">
      <p:cViewPr varScale="1">
        <p:scale>
          <a:sx n="69" d="100"/>
          <a:sy n="69" d="100"/>
        </p:scale>
        <p:origin x="12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E7DCFE-FD3D-B544-BEBD-9B1850FB151F}" type="datetimeFigureOut">
              <a:rPr lang="en-BD" smtClean="0"/>
              <a:t>11/12/2023</a:t>
            </a:fld>
            <a:endParaRPr lang="en-BD"/>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4DF0E8-BD77-BA43-A1E2-54BB39A4B967}" type="slidenum">
              <a:rPr lang="en-BD" smtClean="0"/>
              <a:t>‹#›</a:t>
            </a:fld>
            <a:endParaRPr lang="en-BD"/>
          </a:p>
        </p:txBody>
      </p:sp>
    </p:spTree>
    <p:extLst>
      <p:ext uri="{BB962C8B-B14F-4D97-AF65-F5344CB8AC3E}">
        <p14:creationId xmlns:p14="http://schemas.microsoft.com/office/powerpoint/2010/main" val="2772846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Introduction</a:t>
            </a:r>
            <a:endParaRPr lang="en-BD"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By using an employee engagement model and incorporating best industry practices, we hope to empower our team and foster an excellence-</a:t>
            </a:r>
            <a:r>
              <a:rPr lang="en-GB" sz="1800" dirty="0" err="1">
                <a:effectLst/>
                <a:latin typeface="Arial" panose="020B0604020202020204" pitchFamily="34" charset="0"/>
                <a:ea typeface="Calibri" panose="020F0502020204030204" pitchFamily="34" charset="0"/>
                <a:cs typeface="Vrinda" panose="020B0502040204020203" pitchFamily="34" charset="0"/>
              </a:rPr>
              <a:t>centered</a:t>
            </a:r>
            <a:r>
              <a:rPr lang="en-GB" sz="1800" dirty="0">
                <a:effectLst/>
                <a:latin typeface="Arial" panose="020B0604020202020204" pitchFamily="34" charset="0"/>
                <a:ea typeface="Calibri" panose="020F0502020204030204" pitchFamily="34" charset="0"/>
                <a:cs typeface="Vrinda" panose="020B0502040204020203" pitchFamily="34" charset="0"/>
              </a:rPr>
              <a:t> culture that permeates every guest experience. Marriott Hotel County Hall London prioritizes excellence, and this training report details a comprehensive program created to align with our brand standards, prioritize employee engagement, and ensure strict adherence to health and safety procedures (Hughes and </a:t>
            </a:r>
            <a:r>
              <a:rPr lang="en-GB" sz="1800" dirty="0" err="1">
                <a:effectLst/>
                <a:latin typeface="Arial" panose="020B0604020202020204" pitchFamily="34" charset="0"/>
                <a:ea typeface="Calibri" panose="020F0502020204030204" pitchFamily="34" charset="0"/>
                <a:cs typeface="Vrinda" panose="020B0502040204020203" pitchFamily="34" charset="0"/>
              </a:rPr>
              <a:t>Ferrett</a:t>
            </a:r>
            <a:r>
              <a:rPr lang="en-GB" sz="1800" dirty="0">
                <a:effectLst/>
                <a:latin typeface="Arial" panose="020B0604020202020204" pitchFamily="34" charset="0"/>
                <a:ea typeface="Calibri" panose="020F0502020204030204" pitchFamily="34" charset="0"/>
                <a:cs typeface="Vrinda" panose="020B0502040204020203" pitchFamily="34" charset="0"/>
              </a:rPr>
              <a:t>, 2017). Our dedication to provide unmatched service is consistent with our brand's values of luxury, painstaking attention to detail, and the highest level of guest pleasure. We will engage in a number of carefully designed exercises in this engaging training session that are not only meant to improve your abilities but also to emphasize safety and conform to our brand standards.</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
        <p:nvSpPr>
          <p:cNvPr id="4" name="Slide Number Placeholder 3"/>
          <p:cNvSpPr>
            <a:spLocks noGrp="1"/>
          </p:cNvSpPr>
          <p:nvPr>
            <p:ph type="sldNum" sz="quarter" idx="5"/>
          </p:nvPr>
        </p:nvSpPr>
        <p:spPr/>
        <p:txBody>
          <a:bodyPr/>
          <a:lstStyle/>
          <a:p>
            <a:fld id="{2B4DF0E8-BD77-BA43-A1E2-54BB39A4B967}" type="slidenum">
              <a:rPr lang="en-BD" smtClean="0"/>
              <a:t>3</a:t>
            </a:fld>
            <a:endParaRPr lang="en-BD"/>
          </a:p>
        </p:txBody>
      </p:sp>
    </p:spTree>
    <p:extLst>
      <p:ext uri="{BB962C8B-B14F-4D97-AF65-F5344CB8AC3E}">
        <p14:creationId xmlns:p14="http://schemas.microsoft.com/office/powerpoint/2010/main" val="48090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Work health and safety</a:t>
            </a:r>
            <a:endPar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There are several legislations to safeguard staff, visitors and those who enter the promise of Marriott Hotel County Hall London. Included are laws and rules such as the Health and Safety at Work Act of 1974, the Workplace Regulations of 1992, and the Health and Safety at Work Regulations of 1999 (</a:t>
            </a:r>
            <a:r>
              <a:rPr lang="en-GB" sz="1800" dirty="0" err="1">
                <a:effectLst/>
                <a:latin typeface="Arial" panose="020B0604020202020204" pitchFamily="34" charset="0"/>
                <a:ea typeface="Calibri" panose="020F0502020204030204" pitchFamily="34" charset="0"/>
                <a:cs typeface="Vrinda" panose="020B0502040204020203" pitchFamily="34" charset="0"/>
              </a:rPr>
              <a:t>Barbazette</a:t>
            </a:r>
            <a:r>
              <a:rPr lang="en-GB" sz="1800" dirty="0">
                <a:effectLst/>
                <a:latin typeface="Arial" panose="020B0604020202020204" pitchFamily="34" charset="0"/>
                <a:ea typeface="Calibri" panose="020F0502020204030204" pitchFamily="34" charset="0"/>
                <a:cs typeface="Vrinda" panose="020B0502040204020203" pitchFamily="34" charset="0"/>
              </a:rPr>
              <a:t>, 2016). In this respect, the cleaning crew will be given comprehensive training on what to dress while doing their duties. They won't be getting in any exercise. They will be instructed not to move bulky items like vacuum cleaners and encouraged to wear shoes with enough arch support. They will be educated about the uses and dangers of a wide range of chemicals, from those used for floor cleaning to acids. To create an informed housekeeping service team, we will show you how to store, handle, and utilize your supplies (Yan, 2019). The housekeeping crew will be given and shown how to utilize a variety of safety gear, such as shoes, a PPE kit, a helmet, and gloves.</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
        <p:nvSpPr>
          <p:cNvPr id="4" name="Slide Number Placeholder 3"/>
          <p:cNvSpPr>
            <a:spLocks noGrp="1"/>
          </p:cNvSpPr>
          <p:nvPr>
            <p:ph type="sldNum" sz="quarter" idx="5"/>
          </p:nvPr>
        </p:nvSpPr>
        <p:spPr/>
        <p:txBody>
          <a:bodyPr/>
          <a:lstStyle/>
          <a:p>
            <a:fld id="{2B4DF0E8-BD77-BA43-A1E2-54BB39A4B967}" type="slidenum">
              <a:rPr lang="en-BD" smtClean="0"/>
              <a:t>4</a:t>
            </a:fld>
            <a:endParaRPr lang="en-BD"/>
          </a:p>
        </p:txBody>
      </p:sp>
    </p:spTree>
    <p:extLst>
      <p:ext uri="{BB962C8B-B14F-4D97-AF65-F5344CB8AC3E}">
        <p14:creationId xmlns:p14="http://schemas.microsoft.com/office/powerpoint/2010/main" val="3187741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Vrinda" panose="020B0502040204020203" pitchFamily="34" charset="0"/>
              </a:rPr>
              <a:t>Let's now examine the artistic process involved in classifying linen. Although this work is often overlooked, it is essential to our dedication to excellence (Cannon et al., 2013). We'll explore appropriate linen sorting methods with hands-on demonstrations. It's critical to comprehend how properly arranged linen affects visitor pleasure. We will demonstrate how this apparently little chore significantly adds to the opulent experience Marriott is known for as we stay true to our brand's dedication to excellence.</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
        <p:nvSpPr>
          <p:cNvPr id="4" name="Slide Number Placeholder 3"/>
          <p:cNvSpPr>
            <a:spLocks noGrp="1"/>
          </p:cNvSpPr>
          <p:nvPr>
            <p:ph type="sldNum" sz="quarter" idx="5"/>
          </p:nvPr>
        </p:nvSpPr>
        <p:spPr/>
        <p:txBody>
          <a:bodyPr/>
          <a:lstStyle/>
          <a:p>
            <a:fld id="{2B4DF0E8-BD77-BA43-A1E2-54BB39A4B967}" type="slidenum">
              <a:rPr lang="en-BD" smtClean="0"/>
              <a:t>5</a:t>
            </a:fld>
            <a:endParaRPr lang="en-BD"/>
          </a:p>
        </p:txBody>
      </p:sp>
    </p:spTree>
    <p:extLst>
      <p:ext uri="{BB962C8B-B14F-4D97-AF65-F5344CB8AC3E}">
        <p14:creationId xmlns:p14="http://schemas.microsoft.com/office/powerpoint/2010/main" val="2428795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The foundation of open service is effective communication (</a:t>
            </a:r>
            <a:r>
              <a:rPr lang="en-GB" sz="1800" dirty="0" err="1">
                <a:effectLst/>
                <a:latin typeface="Arial" panose="020B0604020202020204" pitchFamily="34" charset="0"/>
                <a:ea typeface="Calibri" panose="020F0502020204030204" pitchFamily="34" charset="0"/>
                <a:cs typeface="Vrinda" panose="020B0502040204020203" pitchFamily="34" charset="0"/>
              </a:rPr>
              <a:t>Enaohwo</a:t>
            </a:r>
            <a:r>
              <a:rPr lang="en-GB" sz="1800" dirty="0">
                <a:effectLst/>
                <a:latin typeface="Arial" panose="020B0604020202020204" pitchFamily="34" charset="0"/>
                <a:ea typeface="Calibri" panose="020F0502020204030204" pitchFamily="34" charset="0"/>
                <a:cs typeface="Vrinda" panose="020B0502040204020203" pitchFamily="34" charset="0"/>
              </a:rPr>
              <a:t>, 2022). We'll learn together how to gracefully and effectively handle returned goods. We'll use real-world examples to demonstrate how openness improves operational flow and fits with our brand. Your skill in handling rejections not only helps our team work together seamlessly, but it also demonstrates our dedication to quality.</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Trolley Assembly - Cleaning</a:t>
            </a:r>
            <a:endPar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Think of your housekeeping cart as a portable command </a:t>
            </a:r>
            <a:r>
              <a:rPr lang="en-GB" sz="1800" dirty="0" err="1">
                <a:effectLst/>
                <a:latin typeface="Arial" panose="020B0604020202020204" pitchFamily="34" charset="0"/>
                <a:ea typeface="Calibri" panose="020F0502020204030204" pitchFamily="34" charset="0"/>
                <a:cs typeface="Vrinda" panose="020B0502040204020203" pitchFamily="34" charset="0"/>
              </a:rPr>
              <a:t>center</a:t>
            </a:r>
            <a:r>
              <a:rPr lang="en-GB" sz="1800" dirty="0">
                <a:effectLst/>
                <a:latin typeface="Arial" panose="020B0604020202020204" pitchFamily="34" charset="0"/>
                <a:ea typeface="Calibri" panose="020F0502020204030204" pitchFamily="34" charset="0"/>
                <a:cs typeface="Vrinda" panose="020B0502040204020203" pitchFamily="34" charset="0"/>
              </a:rPr>
              <a:t>. Your ability to neatly organize cleaning materials will be enhanced by today's instruction, turning your trolley into a representation of flawless service. See for yourself how a well-stocked trolley boosts productivity and helps </a:t>
            </a:r>
            <a:r>
              <a:rPr lang="en-GB" sz="1800" dirty="0" err="1">
                <a:effectLst/>
                <a:latin typeface="Arial" panose="020B0604020202020204" pitchFamily="34" charset="0"/>
                <a:ea typeface="Calibri" panose="020F0502020204030204" pitchFamily="34" charset="0"/>
                <a:cs typeface="Vrinda" panose="020B0502040204020203" pitchFamily="34" charset="0"/>
              </a:rPr>
              <a:t>fulfill</a:t>
            </a:r>
            <a:r>
              <a:rPr lang="en-GB" sz="1800" dirty="0">
                <a:effectLst/>
                <a:latin typeface="Arial" panose="020B0604020202020204" pitchFamily="34" charset="0"/>
                <a:ea typeface="Calibri" panose="020F0502020204030204" pitchFamily="34" charset="0"/>
                <a:cs typeface="Vrinda" panose="020B0502040204020203" pitchFamily="34" charset="0"/>
              </a:rPr>
              <a:t> the brand's guarantee of a faultless stay. Your planning and attention to detail are essential to meeting our promise of providing unmatched service (Roberts, 2019).</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
        <p:nvSpPr>
          <p:cNvPr id="4" name="Slide Number Placeholder 3"/>
          <p:cNvSpPr>
            <a:spLocks noGrp="1"/>
          </p:cNvSpPr>
          <p:nvPr>
            <p:ph type="sldNum" sz="quarter" idx="5"/>
          </p:nvPr>
        </p:nvSpPr>
        <p:spPr/>
        <p:txBody>
          <a:bodyPr/>
          <a:lstStyle/>
          <a:p>
            <a:fld id="{2B4DF0E8-BD77-BA43-A1E2-54BB39A4B967}" type="slidenum">
              <a:rPr lang="en-BD" smtClean="0"/>
              <a:t>6</a:t>
            </a:fld>
            <a:endParaRPr lang="en-BD"/>
          </a:p>
        </p:txBody>
      </p:sp>
    </p:spTree>
    <p:extLst>
      <p:ext uri="{BB962C8B-B14F-4D97-AF65-F5344CB8AC3E}">
        <p14:creationId xmlns:p14="http://schemas.microsoft.com/office/powerpoint/2010/main" val="873231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i="0" dirty="0">
                <a:solidFill>
                  <a:srgbClr val="404040"/>
                </a:solidFill>
                <a:effectLst/>
                <a:latin typeface="Arial" panose="020B0604020202020204" pitchFamily="34" charset="0"/>
                <a:ea typeface="Times New Roman" panose="02020603050405020304" pitchFamily="18" charset="0"/>
                <a:cs typeface="Vrinda" panose="020B0502040204020203" pitchFamily="34" charset="0"/>
              </a:rPr>
              <a:t>Maintenance of the Vacuum - Housekeeping</a:t>
            </a:r>
            <a:endPar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Our equipment maintenance is part of our dedication to operational excellence (Jobs, 2022). You'll master the skill of vacuum maintenance via practical instruction. By using industry best practices, your responsibility as a defender of operational effectiveness is in direct line with our brand's dedication to provide visitors an impeccable experience. Our commitment to quality is shown in our well-maintained equipment.</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Instruments for the Job-In Room-Maintenance</a:t>
            </a:r>
            <a:endPar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Let's examine how to utilize tools in guest rooms efficiently. Your adept use of tools reduces disturbance for visitors and is consistent with our brand's emphasis on a pleasant stay (</a:t>
            </a:r>
            <a:r>
              <a:rPr lang="en-GB" sz="1800" dirty="0" err="1">
                <a:effectLst/>
                <a:latin typeface="Arial" panose="020B0604020202020204" pitchFamily="34" charset="0"/>
                <a:ea typeface="Calibri" panose="020F0502020204030204" pitchFamily="34" charset="0"/>
                <a:cs typeface="Vrinda" panose="020B0502040204020203" pitchFamily="34" charset="0"/>
              </a:rPr>
              <a:t>Chakravarti</a:t>
            </a:r>
            <a:r>
              <a:rPr lang="en-GB" sz="1800" dirty="0">
                <a:effectLst/>
                <a:latin typeface="Arial" panose="020B0604020202020204" pitchFamily="34" charset="0"/>
                <a:ea typeface="Calibri" panose="020F0502020204030204" pitchFamily="34" charset="0"/>
                <a:cs typeface="Vrinda" panose="020B0502040204020203" pitchFamily="34" charset="0"/>
              </a:rPr>
              <a:t>, 2018). You'll understand how each item in your toolbox adds to a smooth and delightful visitor experience via real-world examples. Your proficiency with these tools is essential to making our visitors' stay unforgettable.</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
        <p:nvSpPr>
          <p:cNvPr id="4" name="Slide Number Placeholder 3"/>
          <p:cNvSpPr>
            <a:spLocks noGrp="1"/>
          </p:cNvSpPr>
          <p:nvPr>
            <p:ph type="sldNum" sz="quarter" idx="5"/>
          </p:nvPr>
        </p:nvSpPr>
        <p:spPr/>
        <p:txBody>
          <a:bodyPr/>
          <a:lstStyle/>
          <a:p>
            <a:fld id="{2B4DF0E8-BD77-BA43-A1E2-54BB39A4B967}" type="slidenum">
              <a:rPr lang="en-BD" smtClean="0"/>
              <a:t>7</a:t>
            </a:fld>
            <a:endParaRPr lang="en-BD"/>
          </a:p>
        </p:txBody>
      </p:sp>
    </p:spTree>
    <p:extLst>
      <p:ext uri="{BB962C8B-B14F-4D97-AF65-F5344CB8AC3E}">
        <p14:creationId xmlns:p14="http://schemas.microsoft.com/office/powerpoint/2010/main" val="2186047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COSHH &amp; PPE</a:t>
            </a:r>
            <a:endPar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In housekeeping, safety is an absolute need. We will teach you the significance of COSHH (Control of Substances Hazardous to Health) and how to use personal protective equipment (PPE) correctly. The idea will be made clear by using real-world examples that demonstrate how following safety procedures protects both you and our visitors (Jackson, 2018). Our brand is built on this dedication to safety, creating an atmosphere that benefits both visitors and staff.</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Layout of the Linen Room - Cleaning</a:t>
            </a:r>
            <a:endPar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Organization is the foundation of efficiency, and our linen room is no exception. You'll learn how to set up the linen room optimally via examples. Effective linen management shows our commitment to upholding the highest standards and helps prevent shortages and overstocking (</a:t>
            </a:r>
            <a:r>
              <a:rPr lang="en-GB" sz="1800" dirty="0" err="1">
                <a:effectLst/>
                <a:latin typeface="Arial" panose="020B0604020202020204" pitchFamily="34" charset="0"/>
                <a:ea typeface="Calibri" panose="020F0502020204030204" pitchFamily="34" charset="0"/>
                <a:cs typeface="Vrinda" panose="020B0502040204020203" pitchFamily="34" charset="0"/>
              </a:rPr>
              <a:t>Tanji</a:t>
            </a:r>
            <a:r>
              <a:rPr lang="en-GB" sz="1800" dirty="0">
                <a:effectLst/>
                <a:latin typeface="Arial" panose="020B0604020202020204" pitchFamily="34" charset="0"/>
                <a:ea typeface="Calibri" panose="020F0502020204030204" pitchFamily="34" charset="0"/>
                <a:cs typeface="Vrinda" panose="020B0502040204020203" pitchFamily="34" charset="0"/>
              </a:rPr>
              <a:t>, 2016). Maintaining this effectiveness is essential to establishing a smooth and effective business.</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
        <p:nvSpPr>
          <p:cNvPr id="4" name="Slide Number Placeholder 3"/>
          <p:cNvSpPr>
            <a:spLocks noGrp="1"/>
          </p:cNvSpPr>
          <p:nvPr>
            <p:ph type="sldNum" sz="quarter" idx="5"/>
          </p:nvPr>
        </p:nvSpPr>
        <p:spPr/>
        <p:txBody>
          <a:bodyPr/>
          <a:lstStyle/>
          <a:p>
            <a:fld id="{2B4DF0E8-BD77-BA43-A1E2-54BB39A4B967}" type="slidenum">
              <a:rPr lang="en-BD" smtClean="0"/>
              <a:t>8</a:t>
            </a:fld>
            <a:endParaRPr lang="en-BD"/>
          </a:p>
        </p:txBody>
      </p:sp>
    </p:spTree>
    <p:extLst>
      <p:ext uri="{BB962C8B-B14F-4D97-AF65-F5344CB8AC3E}">
        <p14:creationId xmlns:p14="http://schemas.microsoft.com/office/powerpoint/2010/main" val="1776302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Vrinda" panose="020B0502040204020203" pitchFamily="34" charset="0"/>
              </a:rPr>
              <a:t>You have more to do than just clean; you also have to modify procedures to fit the particular characteristics of every kind of area. We'll highlight via instances how your attention to detail guarantees a customized experience, perfectly matching our brand promise of offering first-rate hospitality. You become a crucial component in creating unique and unforgettable experiences for our visitors by being aware of the subtleties inherent in each style of accommodation.</a:t>
            </a:r>
            <a:endParaRPr lang="en-BD" sz="1800" dirty="0">
              <a:effectLst/>
              <a:latin typeface="Arial" panose="020B0604020202020204" pitchFamily="34"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2B4DF0E8-BD77-BA43-A1E2-54BB39A4B967}" type="slidenum">
              <a:rPr lang="en-BD" smtClean="0"/>
              <a:t>9</a:t>
            </a:fld>
            <a:endParaRPr lang="en-BD"/>
          </a:p>
        </p:txBody>
      </p:sp>
    </p:spTree>
    <p:extLst>
      <p:ext uri="{BB962C8B-B14F-4D97-AF65-F5344CB8AC3E}">
        <p14:creationId xmlns:p14="http://schemas.microsoft.com/office/powerpoint/2010/main" val="3009525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Vrinda" panose="020B0502040204020203" pitchFamily="34" charset="0"/>
              </a:rPr>
              <a:t>As this extensive training session comes to an end, keep in mind that every work you do at Marriott Hotel County Hall London is a note in the symphony of greatness. Our flawless guest experiences are </a:t>
            </a:r>
            <a:r>
              <a:rPr lang="en-GB" sz="1800" dirty="0" err="1">
                <a:effectLst/>
                <a:latin typeface="Arial" panose="020B0604020202020204" pitchFamily="34" charset="0"/>
                <a:ea typeface="Calibri" panose="020F0502020204030204" pitchFamily="34" charset="0"/>
                <a:cs typeface="Vrinda" panose="020B0502040204020203" pitchFamily="34" charset="0"/>
              </a:rPr>
              <a:t>fueled</a:t>
            </a:r>
            <a:r>
              <a:rPr lang="en-GB" sz="1800" dirty="0">
                <a:effectLst/>
                <a:latin typeface="Arial" panose="020B0604020202020204" pitchFamily="34" charset="0"/>
                <a:ea typeface="Calibri" panose="020F0502020204030204" pitchFamily="34" charset="0"/>
                <a:cs typeface="Vrinda" panose="020B0502040204020203" pitchFamily="34" charset="0"/>
              </a:rPr>
              <a:t> by your abilities, which are in line with our brand standards and put safety first. Accept these abilities, live up to the high standards of excellence set by our brand, and let's keep pushing the envelope of housekeeping excellence in tandem.</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
        <p:nvSpPr>
          <p:cNvPr id="4" name="Slide Number Placeholder 3"/>
          <p:cNvSpPr>
            <a:spLocks noGrp="1"/>
          </p:cNvSpPr>
          <p:nvPr>
            <p:ph type="sldNum" sz="quarter" idx="5"/>
          </p:nvPr>
        </p:nvSpPr>
        <p:spPr/>
        <p:txBody>
          <a:bodyPr/>
          <a:lstStyle/>
          <a:p>
            <a:fld id="{2B4DF0E8-BD77-BA43-A1E2-54BB39A4B967}" type="slidenum">
              <a:rPr lang="en-BD" smtClean="0"/>
              <a:t>10</a:t>
            </a:fld>
            <a:endParaRPr lang="en-BD"/>
          </a:p>
        </p:txBody>
      </p:sp>
    </p:spTree>
    <p:extLst>
      <p:ext uri="{BB962C8B-B14F-4D97-AF65-F5344CB8AC3E}">
        <p14:creationId xmlns:p14="http://schemas.microsoft.com/office/powerpoint/2010/main" val="2730508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11/12/2023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11/12/2023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11/12/2023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11/12/2023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11/12/2023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11/12/2023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11/12/2023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11/12/2023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F25C3-5C1A-222F-F6FB-52C35B496CF2}"/>
              </a:ext>
            </a:extLst>
          </p:cNvPr>
          <p:cNvSpPr>
            <a:spLocks noGrp="1"/>
          </p:cNvSpPr>
          <p:nvPr>
            <p:ph type="ctrTitle"/>
          </p:nvPr>
        </p:nvSpPr>
        <p:spPr/>
        <p:txBody>
          <a:bodyPr>
            <a:noAutofit/>
          </a:bodyPr>
          <a:lstStyle/>
          <a:p>
            <a:r>
              <a:rPr lang="en-GB" sz="4000" dirty="0">
                <a:effectLst/>
                <a:latin typeface="Arial" panose="020B0604020202020204" pitchFamily="34" charset="0"/>
                <a:ea typeface="Calibri" panose="020F0502020204030204" pitchFamily="34" charset="0"/>
                <a:cs typeface="Vrinda" panose="020B0502040204020203" pitchFamily="34" charset="0"/>
              </a:rPr>
              <a:t>BMIH4006 Operating Hotel Facilities</a:t>
            </a:r>
            <a:r>
              <a:rPr lang="en-BD" sz="9600" dirty="0">
                <a:effectLst/>
              </a:rPr>
              <a:t> </a:t>
            </a:r>
            <a:endParaRPr lang="en-BD" sz="9600" dirty="0"/>
          </a:p>
        </p:txBody>
      </p:sp>
      <p:sp>
        <p:nvSpPr>
          <p:cNvPr id="3" name="Subtitle 2">
            <a:extLst>
              <a:ext uri="{FF2B5EF4-FFF2-40B4-BE49-F238E27FC236}">
                <a16:creationId xmlns:a16="http://schemas.microsoft.com/office/drawing/2014/main" id="{0AE88628-53C3-30C8-BE37-9B2694D12652}"/>
              </a:ext>
            </a:extLst>
          </p:cNvPr>
          <p:cNvSpPr>
            <a:spLocks noGrp="1"/>
          </p:cNvSpPr>
          <p:nvPr>
            <p:ph type="subTitle" idx="1"/>
          </p:nvPr>
        </p:nvSpPr>
        <p:spPr/>
        <p:txBody>
          <a:bodyPr>
            <a:noAutofit/>
          </a:bodyPr>
          <a:lstStyle/>
          <a:p>
            <a:pPr algn="just">
              <a:spcAft>
                <a:spcPts val="1000"/>
              </a:spcAft>
            </a:pPr>
            <a:r>
              <a:rPr lang="en-GB" sz="1600" b="1" dirty="0">
                <a:effectLst/>
                <a:latin typeface="Arial" panose="020B0604020202020204" pitchFamily="34" charset="0"/>
                <a:ea typeface="Calibri" panose="020F0502020204030204" pitchFamily="34" charset="0"/>
                <a:cs typeface="Vrinda" panose="020B0502040204020203" pitchFamily="34" charset="0"/>
              </a:rPr>
              <a:t>Student Name: </a:t>
            </a:r>
            <a:r>
              <a:rPr lang="en-GB" sz="1600" b="1" dirty="0" err="1">
                <a:effectLst/>
                <a:latin typeface="Arial" panose="020B0604020202020204" pitchFamily="34" charset="0"/>
                <a:ea typeface="Calibri" panose="020F0502020204030204" pitchFamily="34" charset="0"/>
                <a:cs typeface="Vrinda" panose="020B0502040204020203" pitchFamily="34" charset="0"/>
              </a:rPr>
              <a:t>Tanzina</a:t>
            </a:r>
            <a:r>
              <a:rPr lang="en-GB" sz="1600" b="1" dirty="0">
                <a:effectLst/>
                <a:latin typeface="Arial" panose="020B0604020202020204" pitchFamily="34" charset="0"/>
                <a:ea typeface="Calibri" panose="020F0502020204030204" pitchFamily="34" charset="0"/>
                <a:cs typeface="Vrinda" panose="020B0502040204020203" pitchFamily="34" charset="0"/>
              </a:rPr>
              <a:t> Chowdhury Annie</a:t>
            </a:r>
            <a:endParaRPr lang="en-BD" sz="1600" b="1" dirty="0">
              <a:effectLst/>
              <a:latin typeface="Arial" panose="020B0604020202020204" pitchFamily="34" charset="0"/>
              <a:ea typeface="Calibri" panose="020F0502020204030204" pitchFamily="34" charset="0"/>
              <a:cs typeface="Vrinda" panose="020B0502040204020203" pitchFamily="34" charset="0"/>
            </a:endParaRPr>
          </a:p>
          <a:p>
            <a:pPr algn="just">
              <a:spcAft>
                <a:spcPts val="1000"/>
              </a:spcAft>
            </a:pPr>
            <a:r>
              <a:rPr lang="en-GB" sz="1600" b="1" dirty="0">
                <a:effectLst/>
                <a:latin typeface="Arial" panose="020B0604020202020204" pitchFamily="34" charset="0"/>
                <a:ea typeface="Calibri" panose="020F0502020204030204" pitchFamily="34" charset="0"/>
                <a:cs typeface="Vrinda" panose="020B0502040204020203" pitchFamily="34" charset="0"/>
              </a:rPr>
              <a:t>Student ID: 2233553</a:t>
            </a:r>
            <a:endParaRPr lang="en-BD" sz="1600" b="1" dirty="0">
              <a:effectLst/>
              <a:latin typeface="Arial" panose="020B0604020202020204" pitchFamily="34" charset="0"/>
              <a:ea typeface="Calibri" panose="020F0502020204030204" pitchFamily="34" charset="0"/>
              <a:cs typeface="Vrinda" panose="020B0502040204020203" pitchFamily="34" charset="0"/>
            </a:endParaRPr>
          </a:p>
          <a:p>
            <a:endParaRPr lang="en-BD" sz="1600" b="1" dirty="0"/>
          </a:p>
        </p:txBody>
      </p:sp>
      <p:pic>
        <p:nvPicPr>
          <p:cNvPr id="2050" name="Picture 2" descr="Image result for Marriott Hotel County Hall London Logo ">
            <a:extLst>
              <a:ext uri="{FF2B5EF4-FFF2-40B4-BE49-F238E27FC236}">
                <a16:creationId xmlns:a16="http://schemas.microsoft.com/office/drawing/2014/main" id="{C00AF423-7D90-5D72-57E4-F7DD78C59C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0" y="0"/>
            <a:ext cx="1524000" cy="1685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8697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C661C-B986-F305-CC9A-2EC8077B05BC}"/>
              </a:ext>
            </a:extLst>
          </p:cNvPr>
          <p:cNvSpPr>
            <a:spLocks noGrp="1"/>
          </p:cNvSpPr>
          <p:nvPr>
            <p:ph type="title"/>
          </p:nvPr>
        </p:nvSpPr>
        <p:spPr/>
        <p:txBody>
          <a:bodyPr/>
          <a:lstStyle/>
          <a:p>
            <a:r>
              <a:rPr lang="en-BD" dirty="0"/>
              <a:t>Table of Contents</a:t>
            </a:r>
          </a:p>
        </p:txBody>
      </p:sp>
      <p:sp>
        <p:nvSpPr>
          <p:cNvPr id="3" name="Content Placeholder 2">
            <a:extLst>
              <a:ext uri="{FF2B5EF4-FFF2-40B4-BE49-F238E27FC236}">
                <a16:creationId xmlns:a16="http://schemas.microsoft.com/office/drawing/2014/main" id="{EBA3C416-F425-7750-4547-59A5AD1A03B6}"/>
              </a:ext>
            </a:extLst>
          </p:cNvPr>
          <p:cNvSpPr>
            <a:spLocks noGrp="1"/>
          </p:cNvSpPr>
          <p:nvPr>
            <p:ph idx="1"/>
          </p:nvPr>
        </p:nvSpPr>
        <p:spPr/>
        <p:txBody>
          <a:bodyPr>
            <a:normAutofit fontScale="92500" lnSpcReduction="10000"/>
          </a:bodyPr>
          <a:lstStyle/>
          <a:p>
            <a:pPr algn="just">
              <a:lnSpc>
                <a:spcPct val="150000"/>
              </a:lnSpc>
              <a:spcBef>
                <a:spcPts val="1200"/>
              </a:spcBef>
            </a:pPr>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Introduction</a:t>
            </a:r>
            <a:endParaRPr lang="en-BD"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Training activities</a:t>
            </a:r>
            <a:endParaRPr lang="en-BD"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Work health and safety</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Housekeeping - Sorting Linen</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Rejects – Maintenance</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Trolley Assembly - Cleaning</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i="0" dirty="0">
                <a:solidFill>
                  <a:srgbClr val="404040"/>
                </a:solidFill>
                <a:effectLst/>
                <a:latin typeface="Arial" panose="020B0604020202020204" pitchFamily="34" charset="0"/>
                <a:ea typeface="Times New Roman" panose="02020603050405020304" pitchFamily="18" charset="0"/>
                <a:cs typeface="Vrinda" panose="020B0502040204020203" pitchFamily="34" charset="0"/>
              </a:rPr>
              <a:t>Maintenance of the Vacuum - Housekeeping</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Instruments for the Job-In Room-Maintenance</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COSHH &amp; PPE</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Layout of the Linen Room - Cleaning</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lvl="1" algn="just">
              <a:lnSpc>
                <a:spcPct val="150000"/>
              </a:lnSpc>
              <a:spcBef>
                <a:spcPts val="200"/>
              </a:spcBef>
            </a:pPr>
            <a:r>
              <a:rPr lang="en-GB"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Types of Rooms - Housekeeping</a:t>
            </a:r>
            <a:endParaRPr lang="en-BD"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pPr algn="just">
              <a:lnSpc>
                <a:spcPct val="150000"/>
              </a:lnSpc>
              <a:spcBef>
                <a:spcPts val="1200"/>
              </a:spcBef>
            </a:pPr>
            <a:r>
              <a:rPr lang="en-GB"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Conclusion</a:t>
            </a:r>
          </a:p>
          <a:p>
            <a:pPr algn="just">
              <a:lnSpc>
                <a:spcPct val="150000"/>
              </a:lnSpc>
              <a:spcBef>
                <a:spcPts val="1200"/>
              </a:spcBef>
            </a:pPr>
            <a:r>
              <a:rPr lang="en-GB" b="1" kern="0" dirty="0">
                <a:solidFill>
                  <a:srgbClr val="000000"/>
                </a:solidFill>
                <a:latin typeface="Arial" panose="020B0604020202020204" pitchFamily="34" charset="0"/>
                <a:ea typeface="Times New Roman" panose="02020603050405020304" pitchFamily="18" charset="0"/>
                <a:cs typeface="Vrinda" panose="020B0502040204020203" pitchFamily="34" charset="0"/>
              </a:rPr>
              <a:t>References</a:t>
            </a:r>
            <a:endParaRPr lang="en-BD" sz="1800" b="1" kern="0" dirty="0">
              <a:solidFill>
                <a:srgbClr val="000000"/>
              </a:solidFill>
              <a:effectLst/>
              <a:latin typeface="Arial" panose="020B0604020202020204" pitchFamily="34" charset="0"/>
              <a:ea typeface="Times New Roman" panose="02020603050405020304" pitchFamily="18" charset="0"/>
              <a:cs typeface="Vrinda" panose="020B0502040204020203" pitchFamily="34" charset="0"/>
            </a:endParaRPr>
          </a:p>
          <a:p>
            <a:endParaRPr lang="en-BD" dirty="0"/>
          </a:p>
        </p:txBody>
      </p:sp>
      <p:pic>
        <p:nvPicPr>
          <p:cNvPr id="4" name="Picture 2" descr="Image result for Marriott Hotel County Hall London Logo ">
            <a:extLst>
              <a:ext uri="{FF2B5EF4-FFF2-40B4-BE49-F238E27FC236}">
                <a16:creationId xmlns:a16="http://schemas.microsoft.com/office/drawing/2014/main" id="{25DDE781-6CFD-31A1-D1AF-5F607611BC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0" y="0"/>
            <a:ext cx="1524000" cy="1685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0060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5D465-59F8-5471-319A-12B39E522658}"/>
              </a:ext>
            </a:extLst>
          </p:cNvPr>
          <p:cNvSpPr>
            <a:spLocks noGrp="1"/>
          </p:cNvSpPr>
          <p:nvPr>
            <p:ph type="title"/>
          </p:nvPr>
        </p:nvSpPr>
        <p:spPr>
          <a:xfrm>
            <a:off x="791680" y="1340294"/>
            <a:ext cx="3498979" cy="2456442"/>
          </a:xfrm>
        </p:spPr>
        <p:txBody>
          <a:bodyPr/>
          <a:lstStyle/>
          <a:p>
            <a:r>
              <a:rPr lang="en-BD" dirty="0"/>
              <a:t>Introduction</a:t>
            </a:r>
          </a:p>
        </p:txBody>
      </p:sp>
      <p:sp>
        <p:nvSpPr>
          <p:cNvPr id="3" name="Content Placeholder 2">
            <a:extLst>
              <a:ext uri="{FF2B5EF4-FFF2-40B4-BE49-F238E27FC236}">
                <a16:creationId xmlns:a16="http://schemas.microsoft.com/office/drawing/2014/main" id="{4FD2A2A0-62D4-60B8-DB6A-65AE38C54D7E}"/>
              </a:ext>
            </a:extLst>
          </p:cNvPr>
          <p:cNvSpPr>
            <a:spLocks noGrp="1"/>
          </p:cNvSpPr>
          <p:nvPr>
            <p:ph idx="1"/>
          </p:nvPr>
        </p:nvSpPr>
        <p:spPr>
          <a:xfrm>
            <a:off x="5118447" y="1609378"/>
            <a:ext cx="6281873" cy="5248622"/>
          </a:xfrm>
        </p:spPr>
        <p:txBody>
          <a:bodyPr>
            <a:normAutofit fontScale="92500" lnSpcReduction="20000"/>
          </a:bodyPr>
          <a:lstStyle/>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By using an employee engagement model and incorporating best industry practices, we hope to empower our team and foster an excellence-</a:t>
            </a:r>
            <a:r>
              <a:rPr lang="en-GB" sz="1800" dirty="0" err="1">
                <a:effectLst/>
                <a:latin typeface="Arial" panose="020B0604020202020204" pitchFamily="34" charset="0"/>
                <a:ea typeface="Calibri" panose="020F0502020204030204" pitchFamily="34" charset="0"/>
                <a:cs typeface="Vrinda" panose="020B0502040204020203" pitchFamily="34" charset="0"/>
              </a:rPr>
              <a:t>centered</a:t>
            </a:r>
            <a:r>
              <a:rPr lang="en-GB" sz="1800" dirty="0">
                <a:effectLst/>
                <a:latin typeface="Arial" panose="020B0604020202020204" pitchFamily="34" charset="0"/>
                <a:ea typeface="Calibri" panose="020F0502020204030204" pitchFamily="34" charset="0"/>
                <a:cs typeface="Vrinda" panose="020B0502040204020203" pitchFamily="34" charset="0"/>
              </a:rPr>
              <a:t> culture that permeates every guest experience. </a:t>
            </a: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Marriott Hotel County Hall London prioritizes excellence, and this training report details a comprehensive program created to align with our brand standards, prioritize employee engagement, and ensure strict adherence to health and safety procedures (Hughes and </a:t>
            </a:r>
            <a:r>
              <a:rPr lang="en-GB" sz="1800" dirty="0" err="1">
                <a:effectLst/>
                <a:latin typeface="Arial" panose="020B0604020202020204" pitchFamily="34" charset="0"/>
                <a:ea typeface="Calibri" panose="020F0502020204030204" pitchFamily="34" charset="0"/>
                <a:cs typeface="Vrinda" panose="020B0502040204020203" pitchFamily="34" charset="0"/>
              </a:rPr>
              <a:t>Ferrett</a:t>
            </a:r>
            <a:r>
              <a:rPr lang="en-GB" sz="1800" dirty="0">
                <a:effectLst/>
                <a:latin typeface="Arial" panose="020B0604020202020204" pitchFamily="34" charset="0"/>
                <a:ea typeface="Calibri" panose="020F0502020204030204" pitchFamily="34" charset="0"/>
                <a:cs typeface="Vrinda" panose="020B0502040204020203" pitchFamily="34" charset="0"/>
              </a:rPr>
              <a:t>, 2017). </a:t>
            </a: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We will engage in a number of carefully designed exercises in this engaging training session that are not only meant to improve your abilities but also to emphasize safety and conform to our brand standards.</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pic>
        <p:nvPicPr>
          <p:cNvPr id="1026" name="Picture 2" descr="More Brits have visited Eiffel Tower than the London Eye | Daily Mail ...">
            <a:extLst>
              <a:ext uri="{FF2B5EF4-FFF2-40B4-BE49-F238E27FC236}">
                <a16:creationId xmlns:a16="http://schemas.microsoft.com/office/drawing/2014/main" id="{14C3EED2-2929-6213-365D-2C8AA13220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382" y="2828925"/>
            <a:ext cx="4655127" cy="40290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Image result for Marriott Hotel County Hall London Logo ">
            <a:extLst>
              <a:ext uri="{FF2B5EF4-FFF2-40B4-BE49-F238E27FC236}">
                <a16:creationId xmlns:a16="http://schemas.microsoft.com/office/drawing/2014/main" id="{6AD4D6EB-7B77-1B20-1808-A8DF6AF06B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8000" y="1"/>
            <a:ext cx="1524000" cy="1340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2838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B7109-AA58-18E9-491E-7CC7AA84D506}"/>
              </a:ext>
            </a:extLst>
          </p:cNvPr>
          <p:cNvSpPr>
            <a:spLocks noGrp="1"/>
          </p:cNvSpPr>
          <p:nvPr>
            <p:ph type="title"/>
          </p:nvPr>
        </p:nvSpPr>
        <p:spPr/>
        <p:txBody>
          <a:bodyPr>
            <a:normAutofit/>
          </a:bodyPr>
          <a:lstStyle/>
          <a:p>
            <a:r>
              <a:rPr lang="en-GB" sz="32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Work health and safety</a:t>
            </a:r>
            <a:endParaRPr lang="en-BD" sz="6000" dirty="0">
              <a:solidFill>
                <a:schemeClr val="bg1"/>
              </a:solidFill>
            </a:endParaRPr>
          </a:p>
        </p:txBody>
      </p:sp>
      <p:sp>
        <p:nvSpPr>
          <p:cNvPr id="3" name="Content Placeholder 2">
            <a:extLst>
              <a:ext uri="{FF2B5EF4-FFF2-40B4-BE49-F238E27FC236}">
                <a16:creationId xmlns:a16="http://schemas.microsoft.com/office/drawing/2014/main" id="{9B240FC5-0664-4503-4845-E91E29A91CFF}"/>
              </a:ext>
            </a:extLst>
          </p:cNvPr>
          <p:cNvSpPr>
            <a:spLocks noGrp="1"/>
          </p:cNvSpPr>
          <p:nvPr>
            <p:ph idx="1"/>
          </p:nvPr>
        </p:nvSpPr>
        <p:spPr>
          <a:xfrm>
            <a:off x="5148127" y="1107986"/>
            <a:ext cx="6281873" cy="5248622"/>
          </a:xfrm>
        </p:spPr>
        <p:txBody>
          <a:bodyPr>
            <a:normAutofit fontScale="85000" lnSpcReduction="10000"/>
          </a:bodyPr>
          <a:lstStyle/>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There are several legislations to safeguard staff, visitors and those who enter the promise of Marriott Hotel County Hall London. </a:t>
            </a: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Included are laws and rules such as the Health and Safety at Work Act of 1974, the Workplace Regulations of 1992, and the Health and Safety at Work Regulations of 1999 (</a:t>
            </a:r>
            <a:r>
              <a:rPr lang="en-GB" sz="1800" dirty="0" err="1">
                <a:effectLst/>
                <a:latin typeface="Arial" panose="020B0604020202020204" pitchFamily="34" charset="0"/>
                <a:ea typeface="Calibri" panose="020F0502020204030204" pitchFamily="34" charset="0"/>
                <a:cs typeface="Vrinda" panose="020B0502040204020203" pitchFamily="34" charset="0"/>
              </a:rPr>
              <a:t>Barbazette</a:t>
            </a:r>
            <a:r>
              <a:rPr lang="en-GB" sz="1800" dirty="0">
                <a:effectLst/>
                <a:latin typeface="Arial" panose="020B0604020202020204" pitchFamily="34" charset="0"/>
                <a:ea typeface="Calibri" panose="020F0502020204030204" pitchFamily="34" charset="0"/>
                <a:cs typeface="Vrinda" panose="020B0502040204020203" pitchFamily="34" charset="0"/>
              </a:rPr>
              <a:t>, 2016). </a:t>
            </a: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In this respect, the cleaning crew will be given comprehensive training on what to dress while doing their duties (Yan, 2019). </a:t>
            </a:r>
          </a:p>
          <a:p>
            <a:pPr algn="just">
              <a:lnSpc>
                <a:spcPct val="150000"/>
              </a:lnSpc>
              <a:spcAft>
                <a:spcPts val="1000"/>
              </a:spcAft>
            </a:pPr>
            <a:r>
              <a:rPr lang="en-GB" sz="1800" dirty="0">
                <a:effectLst/>
                <a:latin typeface="Arial" panose="020B0604020202020204" pitchFamily="34" charset="0"/>
                <a:ea typeface="Calibri" panose="020F0502020204030204" pitchFamily="34" charset="0"/>
                <a:cs typeface="Vrinda" panose="020B0502040204020203" pitchFamily="34" charset="0"/>
              </a:rPr>
              <a:t>The housekeeping crew will be given and shown how to utilize a variety of safety gear, such as shoes, a PPE kit, a helmet, and gloves.</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pic>
        <p:nvPicPr>
          <p:cNvPr id="4" name="Picture 2" descr="Image result for Marriott Hotel County Hall London Logo ">
            <a:extLst>
              <a:ext uri="{FF2B5EF4-FFF2-40B4-BE49-F238E27FC236}">
                <a16:creationId xmlns:a16="http://schemas.microsoft.com/office/drawing/2014/main" id="{D6FC46F3-2F7D-D27F-ABD3-1B91564A5B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0" y="1"/>
            <a:ext cx="1524000" cy="1340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9787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1BD4B-4567-8CDB-B8D5-8837483B6472}"/>
              </a:ext>
            </a:extLst>
          </p:cNvPr>
          <p:cNvSpPr>
            <a:spLocks noGrp="1"/>
          </p:cNvSpPr>
          <p:nvPr>
            <p:ph type="title"/>
          </p:nvPr>
        </p:nvSpPr>
        <p:spPr/>
        <p:txBody>
          <a:bodyPr/>
          <a:lstStyle/>
          <a:p>
            <a:r>
              <a:rPr lang="en-GB" sz="28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Housekeeping - Sorting Linen</a:t>
            </a:r>
            <a:br>
              <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br>
            <a:endParaRPr lang="en-BD" dirty="0"/>
          </a:p>
        </p:txBody>
      </p:sp>
      <p:sp>
        <p:nvSpPr>
          <p:cNvPr id="3" name="Content Placeholder 2">
            <a:extLst>
              <a:ext uri="{FF2B5EF4-FFF2-40B4-BE49-F238E27FC236}">
                <a16:creationId xmlns:a16="http://schemas.microsoft.com/office/drawing/2014/main" id="{02801DFF-4281-1A5C-6240-3C316126DCAC}"/>
              </a:ext>
            </a:extLst>
          </p:cNvPr>
          <p:cNvSpPr>
            <a:spLocks noGrp="1"/>
          </p:cNvSpPr>
          <p:nvPr>
            <p:ph idx="1"/>
          </p:nvPr>
        </p:nvSpPr>
        <p:spPr>
          <a:xfrm>
            <a:off x="5021496" y="1080277"/>
            <a:ext cx="6281873" cy="5248622"/>
          </a:xfrm>
        </p:spPr>
        <p:txBody>
          <a:bodyPr/>
          <a:lstStyle/>
          <a:p>
            <a:r>
              <a:rPr lang="en-GB" sz="1800" dirty="0">
                <a:effectLst/>
                <a:latin typeface="Arial" panose="020B0604020202020204" pitchFamily="34" charset="0"/>
                <a:ea typeface="Calibri" panose="020F0502020204030204" pitchFamily="34" charset="0"/>
                <a:cs typeface="Vrinda" panose="020B0502040204020203" pitchFamily="34" charset="0"/>
              </a:rPr>
              <a:t>Although this work is often overlooked, it is essential to our dedication to excellence (Cannon </a:t>
            </a:r>
            <a:r>
              <a:rPr lang="en-GB" sz="1800" i="1" dirty="0">
                <a:effectLst/>
                <a:latin typeface="Arial" panose="020B0604020202020204" pitchFamily="34" charset="0"/>
                <a:ea typeface="Calibri" panose="020F0502020204030204" pitchFamily="34" charset="0"/>
                <a:cs typeface="Vrinda" panose="020B0502040204020203" pitchFamily="34" charset="0"/>
              </a:rPr>
              <a:t>et al.</a:t>
            </a:r>
            <a:r>
              <a:rPr lang="en-GB" sz="1800" dirty="0">
                <a:effectLst/>
                <a:latin typeface="Arial" panose="020B0604020202020204" pitchFamily="34" charset="0"/>
                <a:ea typeface="Calibri" panose="020F0502020204030204" pitchFamily="34" charset="0"/>
                <a:cs typeface="Vrinda" panose="020B0502040204020203" pitchFamily="34" charset="0"/>
              </a:rPr>
              <a:t>, 2013).</a:t>
            </a:r>
          </a:p>
          <a:p>
            <a:r>
              <a:rPr lang="en-GB" sz="1800" dirty="0">
                <a:effectLst/>
                <a:latin typeface="Arial" panose="020B0604020202020204" pitchFamily="34" charset="0"/>
                <a:ea typeface="Calibri" panose="020F0502020204030204" pitchFamily="34" charset="0"/>
                <a:cs typeface="Vrinda" panose="020B0502040204020203" pitchFamily="34" charset="0"/>
              </a:rPr>
              <a:t> We'll explore appropriate linen sorting methods with hands-on demonstrations. </a:t>
            </a:r>
          </a:p>
          <a:p>
            <a:r>
              <a:rPr lang="en-GB" sz="1800" dirty="0">
                <a:effectLst/>
                <a:latin typeface="Arial" panose="020B0604020202020204" pitchFamily="34" charset="0"/>
                <a:ea typeface="Calibri" panose="020F0502020204030204" pitchFamily="34" charset="0"/>
                <a:cs typeface="Vrinda" panose="020B0502040204020203" pitchFamily="34" charset="0"/>
              </a:rPr>
              <a:t>It's critical to comprehend how properly arranged linen affects visitor pleasure. </a:t>
            </a:r>
          </a:p>
          <a:p>
            <a:r>
              <a:rPr lang="en-GB" sz="1800" dirty="0">
                <a:effectLst/>
                <a:latin typeface="Arial" panose="020B0604020202020204" pitchFamily="34" charset="0"/>
                <a:ea typeface="Calibri" panose="020F0502020204030204" pitchFamily="34" charset="0"/>
                <a:cs typeface="Vrinda" panose="020B0502040204020203" pitchFamily="34" charset="0"/>
              </a:rPr>
              <a:t>We will demonstrate how this apparently little chore significantly adds to the opulent experience Marriott is known for as we stay true to our brand's dedication to excellence.</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pic>
        <p:nvPicPr>
          <p:cNvPr id="4" name="Picture 2" descr="Image result for Marriott Hotel County Hall London Logo ">
            <a:extLst>
              <a:ext uri="{FF2B5EF4-FFF2-40B4-BE49-F238E27FC236}">
                <a16:creationId xmlns:a16="http://schemas.microsoft.com/office/drawing/2014/main" id="{05C94338-E622-52EA-2604-980A032EC9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0" y="1"/>
            <a:ext cx="1524000" cy="1340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4364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F8EFB-99CB-AF7D-B9F0-DBE6B42DC72D}"/>
              </a:ext>
            </a:extLst>
          </p:cNvPr>
          <p:cNvSpPr>
            <a:spLocks noGrp="1"/>
          </p:cNvSpPr>
          <p:nvPr>
            <p:ph type="title"/>
          </p:nvPr>
        </p:nvSpPr>
        <p:spPr/>
        <p:txBody>
          <a:bodyPr>
            <a:noAutofit/>
          </a:bodyPr>
          <a:lstStyle/>
          <a:p>
            <a:pPr>
              <a:lnSpc>
                <a:spcPct val="150000"/>
              </a:lnSpc>
              <a:spcBef>
                <a:spcPts val="200"/>
              </a:spcBef>
            </a:pPr>
            <a:r>
              <a:rPr lang="en-GB" sz="24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Rejects – Maintenance</a:t>
            </a:r>
            <a:br>
              <a:rPr lang="en-BD" sz="24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br>
            <a:r>
              <a:rPr lang="en-GB" sz="24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Trolley Assembly - Cleaning</a:t>
            </a:r>
            <a:endParaRPr lang="en-BD" sz="4400" dirty="0">
              <a:solidFill>
                <a:schemeClr val="bg1"/>
              </a:solidFill>
            </a:endParaRPr>
          </a:p>
        </p:txBody>
      </p:sp>
      <p:sp>
        <p:nvSpPr>
          <p:cNvPr id="3" name="Content Placeholder 2">
            <a:extLst>
              <a:ext uri="{FF2B5EF4-FFF2-40B4-BE49-F238E27FC236}">
                <a16:creationId xmlns:a16="http://schemas.microsoft.com/office/drawing/2014/main" id="{4B55CCB9-9584-C62B-DB9C-D0DA027897FC}"/>
              </a:ext>
            </a:extLst>
          </p:cNvPr>
          <p:cNvSpPr>
            <a:spLocks noGrp="1"/>
          </p:cNvSpPr>
          <p:nvPr>
            <p:ph idx="1"/>
          </p:nvPr>
        </p:nvSpPr>
        <p:spPr/>
        <p:txBody>
          <a:bodyPr>
            <a:normAutofit/>
          </a:bodyPr>
          <a:lstStyle/>
          <a:p>
            <a:pPr algn="just">
              <a:lnSpc>
                <a:spcPct val="150000"/>
              </a:lnSpc>
              <a:spcAft>
                <a:spcPts val="1000"/>
              </a:spcAft>
            </a:pPr>
            <a:r>
              <a:rPr lang="en-GB" sz="1800" b="1" dirty="0">
                <a:effectLst/>
                <a:latin typeface="Arial" panose="020B0604020202020204" pitchFamily="34" charset="0"/>
                <a:ea typeface="Calibri" panose="020F0502020204030204" pitchFamily="34" charset="0"/>
                <a:cs typeface="Vrinda" panose="020B0502040204020203" pitchFamily="34" charset="0"/>
              </a:rPr>
              <a:t>Rejects maintenance: </a:t>
            </a:r>
            <a:r>
              <a:rPr lang="en-GB" sz="1800" dirty="0">
                <a:effectLst/>
                <a:latin typeface="Arial" panose="020B0604020202020204" pitchFamily="34" charset="0"/>
                <a:ea typeface="Calibri" panose="020F0502020204030204" pitchFamily="34" charset="0"/>
                <a:cs typeface="Vrinda" panose="020B0502040204020203" pitchFamily="34" charset="0"/>
              </a:rPr>
              <a:t>The foundation of open service is effective communication (</a:t>
            </a:r>
            <a:r>
              <a:rPr lang="en-GB" sz="1800" dirty="0" err="1">
                <a:effectLst/>
                <a:latin typeface="Arial" panose="020B0604020202020204" pitchFamily="34" charset="0"/>
                <a:ea typeface="Calibri" panose="020F0502020204030204" pitchFamily="34" charset="0"/>
                <a:cs typeface="Vrinda" panose="020B0502040204020203" pitchFamily="34" charset="0"/>
              </a:rPr>
              <a:t>Enaohwo</a:t>
            </a:r>
            <a:r>
              <a:rPr lang="en-GB" sz="1800" dirty="0">
                <a:effectLst/>
                <a:latin typeface="Arial" panose="020B0604020202020204" pitchFamily="34" charset="0"/>
                <a:ea typeface="Calibri" panose="020F0502020204030204" pitchFamily="34" charset="0"/>
                <a:cs typeface="Vrinda" panose="020B0502040204020203" pitchFamily="34" charset="0"/>
              </a:rPr>
              <a:t>, 2022). Your skill in handling rejections not only helps our team work together seamlessly, but it also demonstrates our dedication to quality.</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Trolley Assembly – Cleaning</a:t>
            </a:r>
            <a:r>
              <a:rPr lang="en-BD" b="1" dirty="0">
                <a:solidFill>
                  <a:srgbClr val="000000"/>
                </a:solidFill>
                <a:latin typeface="Arial" panose="020B0604020202020204" pitchFamily="34" charset="0"/>
                <a:ea typeface="Times New Roman" panose="02020603050405020304" pitchFamily="18" charset="0"/>
                <a:cs typeface="Vrinda" panose="020B0502040204020203" pitchFamily="34" charset="0"/>
              </a:rPr>
              <a:t>: </a:t>
            </a:r>
            <a:r>
              <a:rPr lang="en-GB" sz="1800" dirty="0">
                <a:effectLst/>
                <a:latin typeface="Arial" panose="020B0604020202020204" pitchFamily="34" charset="0"/>
                <a:ea typeface="Calibri" panose="020F0502020204030204" pitchFamily="34" charset="0"/>
                <a:cs typeface="Vrinda" panose="020B0502040204020203" pitchFamily="34" charset="0"/>
              </a:rPr>
              <a:t>Your ability to neatly organize cleaning materials will be enhanced by today's instruction, turning your trolley into a representation of flawless service. Your planning and attention to detail are essential to meeting our promise of providing unmatched service (Roberts, 2019).</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spTree>
    <p:extLst>
      <p:ext uri="{BB962C8B-B14F-4D97-AF65-F5344CB8AC3E}">
        <p14:creationId xmlns:p14="http://schemas.microsoft.com/office/powerpoint/2010/main" val="4261080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095FB-29F2-5253-37BD-D85B0687FA50}"/>
              </a:ext>
            </a:extLst>
          </p:cNvPr>
          <p:cNvSpPr>
            <a:spLocks noGrp="1"/>
          </p:cNvSpPr>
          <p:nvPr>
            <p:ph type="title"/>
          </p:nvPr>
        </p:nvSpPr>
        <p:spPr>
          <a:xfrm>
            <a:off x="791680" y="2723998"/>
            <a:ext cx="3498979" cy="2456442"/>
          </a:xfrm>
        </p:spPr>
        <p:txBody>
          <a:bodyPr>
            <a:normAutofit fontScale="90000"/>
          </a:bodyPr>
          <a:lstStyle/>
          <a:p>
            <a:r>
              <a:rPr lang="en-GB" sz="2800" b="1" i="0"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Maintenance of the Vacuum – Housekeeping </a:t>
            </a:r>
            <a:br>
              <a:rPr lang="en-GB" sz="2800" b="1" i="0"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br>
            <a:r>
              <a:rPr lang="en-GB" sz="2800" b="1" i="0"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and</a:t>
            </a:r>
            <a:br>
              <a:rPr lang="en-GB" sz="2800" b="1" i="0"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br>
            <a:r>
              <a:rPr lang="en-GB" sz="2800" b="1" dirty="0">
                <a:solidFill>
                  <a:schemeClr val="bg1"/>
                </a:solidFill>
                <a:latin typeface="Arial" panose="020B0604020202020204" pitchFamily="34" charset="0"/>
                <a:cs typeface="Vrinda" panose="020B0502040204020203" pitchFamily="34" charset="0"/>
              </a:rPr>
              <a:t>Instruments for the Job-In Room-Maintenance</a:t>
            </a:r>
            <a:br>
              <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br>
            <a:br>
              <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br>
            <a:endParaRPr lang="en-BD" dirty="0"/>
          </a:p>
        </p:txBody>
      </p:sp>
      <p:sp>
        <p:nvSpPr>
          <p:cNvPr id="3" name="Content Placeholder 2">
            <a:extLst>
              <a:ext uri="{FF2B5EF4-FFF2-40B4-BE49-F238E27FC236}">
                <a16:creationId xmlns:a16="http://schemas.microsoft.com/office/drawing/2014/main" id="{6B3635E2-9D3A-5234-D26A-ECBDC4409C12}"/>
              </a:ext>
            </a:extLst>
          </p:cNvPr>
          <p:cNvSpPr>
            <a:spLocks noGrp="1"/>
          </p:cNvSpPr>
          <p:nvPr>
            <p:ph idx="1"/>
          </p:nvPr>
        </p:nvSpPr>
        <p:spPr/>
        <p:txBody>
          <a:bodyPr/>
          <a:lstStyle/>
          <a:p>
            <a:pPr algn="just">
              <a:lnSpc>
                <a:spcPct val="150000"/>
              </a:lnSpc>
              <a:spcBef>
                <a:spcPts val="200"/>
              </a:spcBef>
            </a:pPr>
            <a:r>
              <a:rPr lang="en-GB" sz="1800" b="1" i="0" dirty="0">
                <a:solidFill>
                  <a:schemeClr val="tx1">
                    <a:lumMod val="95000"/>
                    <a:lumOff val="5000"/>
                  </a:schemeClr>
                </a:solidFill>
                <a:effectLst/>
                <a:latin typeface="Arial" panose="020B0604020202020204" pitchFamily="34" charset="0"/>
                <a:ea typeface="Times New Roman" panose="02020603050405020304" pitchFamily="18" charset="0"/>
                <a:cs typeface="Vrinda" panose="020B0502040204020203" pitchFamily="34" charset="0"/>
              </a:rPr>
              <a:t>Maintenance of the Vacuum – Housekeeping</a:t>
            </a:r>
            <a:r>
              <a:rPr lang="en-BD" b="1" i="0" dirty="0">
                <a:solidFill>
                  <a:schemeClr val="tx1">
                    <a:lumMod val="95000"/>
                    <a:lumOff val="5000"/>
                  </a:schemeClr>
                </a:solidFill>
                <a:latin typeface="Arial" panose="020B0604020202020204" pitchFamily="34" charset="0"/>
                <a:ea typeface="Times New Roman" panose="02020603050405020304" pitchFamily="18" charset="0"/>
                <a:cs typeface="Vrinda" panose="020B0502040204020203" pitchFamily="34" charset="0"/>
              </a:rPr>
              <a:t>: </a:t>
            </a:r>
            <a:r>
              <a:rPr lang="en-GB" sz="1800" dirty="0">
                <a:effectLst/>
                <a:latin typeface="Arial" panose="020B0604020202020204" pitchFamily="34" charset="0"/>
                <a:ea typeface="Calibri" panose="020F0502020204030204" pitchFamily="34" charset="0"/>
                <a:cs typeface="Vrinda" panose="020B0502040204020203" pitchFamily="34" charset="0"/>
              </a:rPr>
              <a:t>Our equipment maintenance is part of our dedication to operational excellence (Jobs, 2022).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Instruments for the Job-In Room-Maintenance</a:t>
            </a:r>
            <a:r>
              <a:rPr lang="en-BD" b="1" dirty="0">
                <a:solidFill>
                  <a:srgbClr val="000000"/>
                </a:solidFill>
                <a:latin typeface="Arial" panose="020B0604020202020204" pitchFamily="34" charset="0"/>
                <a:ea typeface="Times New Roman" panose="02020603050405020304" pitchFamily="18" charset="0"/>
                <a:cs typeface="Vrinda" panose="020B0502040204020203" pitchFamily="34" charset="0"/>
              </a:rPr>
              <a:t>: </a:t>
            </a:r>
            <a:r>
              <a:rPr lang="en-GB" sz="1800" dirty="0">
                <a:effectLst/>
                <a:latin typeface="Arial" panose="020B0604020202020204" pitchFamily="34" charset="0"/>
                <a:ea typeface="Calibri" panose="020F0502020204030204" pitchFamily="34" charset="0"/>
                <a:cs typeface="Vrinda" panose="020B0502040204020203" pitchFamily="34" charset="0"/>
              </a:rPr>
              <a:t>Let's examine how to utilize tools in guest rooms efficiently. Your adept use of tools reduces disturbance for visitors and is consistent with our brand's emphasis on a pleasant stay (</a:t>
            </a:r>
            <a:r>
              <a:rPr lang="en-GB" sz="1800" dirty="0" err="1">
                <a:effectLst/>
                <a:latin typeface="Arial" panose="020B0604020202020204" pitchFamily="34" charset="0"/>
                <a:ea typeface="Calibri" panose="020F0502020204030204" pitchFamily="34" charset="0"/>
                <a:cs typeface="Vrinda" panose="020B0502040204020203" pitchFamily="34" charset="0"/>
              </a:rPr>
              <a:t>Chakravarti</a:t>
            </a:r>
            <a:r>
              <a:rPr lang="en-GB" sz="1800" dirty="0">
                <a:effectLst/>
                <a:latin typeface="Arial" panose="020B0604020202020204" pitchFamily="34" charset="0"/>
                <a:ea typeface="Calibri" panose="020F0502020204030204" pitchFamily="34" charset="0"/>
                <a:cs typeface="Vrinda" panose="020B0502040204020203" pitchFamily="34" charset="0"/>
              </a:rPr>
              <a:t>, 2018).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pic>
        <p:nvPicPr>
          <p:cNvPr id="4" name="Picture 2" descr="Image result for Marriott Hotel County Hall London Logo ">
            <a:extLst>
              <a:ext uri="{FF2B5EF4-FFF2-40B4-BE49-F238E27FC236}">
                <a16:creationId xmlns:a16="http://schemas.microsoft.com/office/drawing/2014/main" id="{0D8436E8-2052-AD44-F65A-3C3E9A65BE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0" y="1"/>
            <a:ext cx="1524000" cy="1340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212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A40A6-3AEB-0A6B-B51C-B2B24506EDA0}"/>
              </a:ext>
            </a:extLst>
          </p:cNvPr>
          <p:cNvSpPr>
            <a:spLocks noGrp="1"/>
          </p:cNvSpPr>
          <p:nvPr>
            <p:ph type="title"/>
          </p:nvPr>
        </p:nvSpPr>
        <p:spPr/>
        <p:txBody>
          <a:bodyPr>
            <a:normAutofit fontScale="90000"/>
          </a:bodyPr>
          <a:lstStyle/>
          <a:p>
            <a:pPr>
              <a:lnSpc>
                <a:spcPct val="150000"/>
              </a:lnSpc>
              <a:spcBef>
                <a:spcPts val="200"/>
              </a:spcBef>
            </a:pPr>
            <a:r>
              <a:rPr lang="en-GB" sz="27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COSHH &amp; PPE</a:t>
            </a:r>
            <a:br>
              <a:rPr lang="en-BD" sz="27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br>
            <a:r>
              <a:rPr lang="en-GB" sz="2700" b="1" dirty="0">
                <a:solidFill>
                  <a:schemeClr val="bg1"/>
                </a:solidFill>
                <a:effectLst/>
                <a:latin typeface="Arial" panose="020B0604020202020204" pitchFamily="34" charset="0"/>
                <a:ea typeface="Times New Roman" panose="02020603050405020304" pitchFamily="18" charset="0"/>
                <a:cs typeface="Vrinda" panose="020B0502040204020203" pitchFamily="34" charset="0"/>
              </a:rPr>
              <a:t>Layout of the Linen Room - Cleaning</a:t>
            </a:r>
            <a:br>
              <a:rPr lang="en-BD"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br>
            <a:endParaRPr lang="en-BD" dirty="0"/>
          </a:p>
        </p:txBody>
      </p:sp>
      <p:sp>
        <p:nvSpPr>
          <p:cNvPr id="3" name="Content Placeholder 2">
            <a:extLst>
              <a:ext uri="{FF2B5EF4-FFF2-40B4-BE49-F238E27FC236}">
                <a16:creationId xmlns:a16="http://schemas.microsoft.com/office/drawing/2014/main" id="{91161319-A603-1F06-9E21-6A7B9A0544BC}"/>
              </a:ext>
            </a:extLst>
          </p:cNvPr>
          <p:cNvSpPr>
            <a:spLocks noGrp="1"/>
          </p:cNvSpPr>
          <p:nvPr>
            <p:ph idx="1"/>
          </p:nvPr>
        </p:nvSpPr>
        <p:spPr/>
        <p:txBody>
          <a:bodyPr>
            <a:normAutofit/>
          </a:bodyPr>
          <a:lstStyle/>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COSHH &amp; PPE: </a:t>
            </a:r>
            <a:r>
              <a:rPr lang="en-GB" sz="1800" dirty="0">
                <a:effectLst/>
                <a:latin typeface="Arial" panose="020B0604020202020204" pitchFamily="34" charset="0"/>
                <a:ea typeface="Calibri" panose="020F0502020204030204" pitchFamily="34" charset="0"/>
                <a:cs typeface="Vrinda" panose="020B0502040204020203" pitchFamily="34" charset="0"/>
              </a:rPr>
              <a:t>In housekeeping, safety is an absolute need. We will teach you the significance of COSHH (Control of Substances Hazardous to Health) and how to use personal protective equipment (PPE) correctly.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spcBef>
                <a:spcPts val="200"/>
              </a:spcBef>
            </a:pPr>
            <a:r>
              <a:rPr lang="en-GB" sz="1800" b="1" dirty="0">
                <a:solidFill>
                  <a:srgbClr val="000000"/>
                </a:solidFill>
                <a:effectLst/>
                <a:latin typeface="Arial" panose="020B0604020202020204" pitchFamily="34" charset="0"/>
                <a:ea typeface="Times New Roman" panose="02020603050405020304" pitchFamily="18" charset="0"/>
                <a:cs typeface="Vrinda" panose="020B0502040204020203" pitchFamily="34" charset="0"/>
              </a:rPr>
              <a:t>Layout of the Linen Room – Cleaning</a:t>
            </a:r>
            <a:r>
              <a:rPr lang="en-BD" b="1" dirty="0">
                <a:solidFill>
                  <a:srgbClr val="000000"/>
                </a:solidFill>
                <a:latin typeface="Arial" panose="020B0604020202020204" pitchFamily="34" charset="0"/>
                <a:ea typeface="Times New Roman" panose="02020603050405020304" pitchFamily="18" charset="0"/>
                <a:cs typeface="Vrinda" panose="020B0502040204020203" pitchFamily="34" charset="0"/>
              </a:rPr>
              <a:t>: </a:t>
            </a:r>
            <a:r>
              <a:rPr lang="en-GB" sz="1800" dirty="0">
                <a:effectLst/>
                <a:latin typeface="Arial" panose="020B0604020202020204" pitchFamily="34" charset="0"/>
                <a:ea typeface="Calibri" panose="020F0502020204030204" pitchFamily="34" charset="0"/>
                <a:cs typeface="Vrinda" panose="020B0502040204020203" pitchFamily="34" charset="0"/>
              </a:rPr>
              <a:t>Organization is the foundation of efficiency, and our linen room is no exception. Effective linen management shows our commitment to upholding the highest standards and helps prevent shortages and overstocking (</a:t>
            </a:r>
            <a:r>
              <a:rPr lang="en-GB" sz="1800" dirty="0" err="1">
                <a:effectLst/>
                <a:latin typeface="Arial" panose="020B0604020202020204" pitchFamily="34" charset="0"/>
                <a:ea typeface="Calibri" panose="020F0502020204030204" pitchFamily="34" charset="0"/>
                <a:cs typeface="Vrinda" panose="020B0502040204020203" pitchFamily="34" charset="0"/>
              </a:rPr>
              <a:t>Tanji</a:t>
            </a:r>
            <a:r>
              <a:rPr lang="en-GB" sz="1800" dirty="0">
                <a:effectLst/>
                <a:latin typeface="Arial" panose="020B0604020202020204" pitchFamily="34" charset="0"/>
                <a:ea typeface="Calibri" panose="020F0502020204030204" pitchFamily="34" charset="0"/>
                <a:cs typeface="Vrinda" panose="020B0502040204020203" pitchFamily="34" charset="0"/>
              </a:rPr>
              <a:t>, 2016). </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pic>
        <p:nvPicPr>
          <p:cNvPr id="4" name="Picture 2" descr="Image result for Marriott Hotel County Hall London Logo ">
            <a:extLst>
              <a:ext uri="{FF2B5EF4-FFF2-40B4-BE49-F238E27FC236}">
                <a16:creationId xmlns:a16="http://schemas.microsoft.com/office/drawing/2014/main" id="{0C5094CC-64C1-1CAB-312D-8BD20E94EC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0" y="1"/>
            <a:ext cx="1524000" cy="1340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607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5FB3A-6D7A-505C-59D7-8C3CB7F08FFE}"/>
              </a:ext>
            </a:extLst>
          </p:cNvPr>
          <p:cNvSpPr>
            <a:spLocks noGrp="1"/>
          </p:cNvSpPr>
          <p:nvPr>
            <p:ph type="title"/>
          </p:nvPr>
        </p:nvSpPr>
        <p:spPr/>
        <p:txBody>
          <a:bodyPr>
            <a:normAutofit/>
          </a:bodyPr>
          <a:lstStyle/>
          <a:p>
            <a:r>
              <a:rPr lang="en-GB" b="0" dirty="0">
                <a:solidFill>
                  <a:schemeClr val="bg1"/>
                </a:solidFill>
                <a:effectLst/>
                <a:latin typeface="Söhne"/>
              </a:rPr>
              <a:t>Room Types - Housekeeping</a:t>
            </a:r>
            <a:endParaRPr lang="en-BD" dirty="0">
              <a:solidFill>
                <a:schemeClr val="bg1"/>
              </a:solidFill>
            </a:endParaRPr>
          </a:p>
        </p:txBody>
      </p:sp>
      <p:sp>
        <p:nvSpPr>
          <p:cNvPr id="3" name="Content Placeholder 2">
            <a:extLst>
              <a:ext uri="{FF2B5EF4-FFF2-40B4-BE49-F238E27FC236}">
                <a16:creationId xmlns:a16="http://schemas.microsoft.com/office/drawing/2014/main" id="{4660ECD1-F554-3C32-307F-B12AEFE4B1D9}"/>
              </a:ext>
            </a:extLst>
          </p:cNvPr>
          <p:cNvSpPr>
            <a:spLocks noGrp="1"/>
          </p:cNvSpPr>
          <p:nvPr>
            <p:ph idx="1"/>
          </p:nvPr>
        </p:nvSpPr>
        <p:spPr>
          <a:xfrm>
            <a:off x="5148127" y="1080277"/>
            <a:ext cx="6281873" cy="5248622"/>
          </a:xfrm>
        </p:spPr>
        <p:txBody>
          <a:bodyPr/>
          <a:lstStyle/>
          <a:p>
            <a:pPr algn="just"/>
            <a:r>
              <a:rPr lang="en-GB" sz="1800" dirty="0">
                <a:effectLst/>
                <a:latin typeface="Arial" panose="020B0604020202020204" pitchFamily="34" charset="0"/>
                <a:ea typeface="Calibri" panose="020F0502020204030204" pitchFamily="34" charset="0"/>
                <a:cs typeface="Vrinda" panose="020B0502040204020203" pitchFamily="34" charset="0"/>
              </a:rPr>
              <a:t>You have more to do than just clean; you also have to modify procedures to fit the particular characteristics of every kind of area. </a:t>
            </a:r>
          </a:p>
          <a:p>
            <a:pPr algn="just"/>
            <a:r>
              <a:rPr lang="en-GB" sz="1800" dirty="0">
                <a:effectLst/>
                <a:latin typeface="Arial" panose="020B0604020202020204" pitchFamily="34" charset="0"/>
                <a:ea typeface="Calibri" panose="020F0502020204030204" pitchFamily="34" charset="0"/>
                <a:cs typeface="Vrinda" panose="020B0502040204020203" pitchFamily="34" charset="0"/>
              </a:rPr>
              <a:t>We'll highlight via instances how your attention to detail guarantees a customized experience, perfectly matching our brand promise of offering first-rate hospitality. </a:t>
            </a:r>
          </a:p>
          <a:p>
            <a:pPr algn="just"/>
            <a:r>
              <a:rPr lang="en-GB" sz="1800" dirty="0">
                <a:effectLst/>
                <a:latin typeface="Arial" panose="020B0604020202020204" pitchFamily="34" charset="0"/>
                <a:ea typeface="Calibri" panose="020F0502020204030204" pitchFamily="34" charset="0"/>
                <a:cs typeface="Vrinda" panose="020B0502040204020203" pitchFamily="34" charset="0"/>
              </a:rPr>
              <a:t>You have more to do than just clean; you also have to modify procedures to fit the particular characteristics of every kind of area (</a:t>
            </a:r>
            <a:r>
              <a:rPr lang="en-GB" sz="1800" dirty="0" err="1">
                <a:effectLst/>
                <a:latin typeface="Arial" panose="020B0604020202020204" pitchFamily="34" charset="0"/>
                <a:ea typeface="Calibri" panose="020F0502020204030204" pitchFamily="34" charset="0"/>
                <a:cs typeface="Vrinda" panose="020B0502040204020203" pitchFamily="34" charset="0"/>
              </a:rPr>
              <a:t>Chakravarti</a:t>
            </a:r>
            <a:r>
              <a:rPr lang="en-GB" sz="1800" dirty="0">
                <a:effectLst/>
                <a:latin typeface="Arial" panose="020B0604020202020204" pitchFamily="34" charset="0"/>
                <a:ea typeface="Calibri" panose="020F0502020204030204" pitchFamily="34" charset="0"/>
                <a:cs typeface="Vrinda" panose="020B0502040204020203" pitchFamily="34" charset="0"/>
              </a:rPr>
              <a:t>, 2018). </a:t>
            </a:r>
          </a:p>
          <a:p>
            <a:pPr algn="just"/>
            <a:r>
              <a:rPr lang="en-GB" sz="1800" dirty="0">
                <a:effectLst/>
                <a:latin typeface="Arial" panose="020B0604020202020204" pitchFamily="34" charset="0"/>
                <a:ea typeface="Calibri" panose="020F0502020204030204" pitchFamily="34" charset="0"/>
                <a:cs typeface="Vrinda" panose="020B0502040204020203" pitchFamily="34" charset="0"/>
              </a:rPr>
              <a:t>We'll highlight via instances how your attention to detail guarantees a customized experience, perfectly matching our brand promise of offering first-rate hospitality. </a:t>
            </a:r>
            <a:endParaRPr lang="en-BD" dirty="0"/>
          </a:p>
        </p:txBody>
      </p:sp>
      <p:pic>
        <p:nvPicPr>
          <p:cNvPr id="4" name="Picture 2" descr="Image result for Marriott Hotel County Hall London Logo ">
            <a:extLst>
              <a:ext uri="{FF2B5EF4-FFF2-40B4-BE49-F238E27FC236}">
                <a16:creationId xmlns:a16="http://schemas.microsoft.com/office/drawing/2014/main" id="{189E3AAF-7492-F771-C954-435946DCFB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0" y="1"/>
            <a:ext cx="1524000" cy="1340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518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5227-2BF0-2039-486A-535D594F9D77}"/>
              </a:ext>
            </a:extLst>
          </p:cNvPr>
          <p:cNvSpPr>
            <a:spLocks noGrp="1"/>
          </p:cNvSpPr>
          <p:nvPr>
            <p:ph type="title"/>
          </p:nvPr>
        </p:nvSpPr>
        <p:spPr/>
        <p:txBody>
          <a:bodyPr/>
          <a:lstStyle/>
          <a:p>
            <a:r>
              <a:rPr lang="en-BD" dirty="0"/>
              <a:t>Conclusion</a:t>
            </a:r>
          </a:p>
        </p:txBody>
      </p:sp>
      <p:sp>
        <p:nvSpPr>
          <p:cNvPr id="3" name="Content Placeholder 2">
            <a:extLst>
              <a:ext uri="{FF2B5EF4-FFF2-40B4-BE49-F238E27FC236}">
                <a16:creationId xmlns:a16="http://schemas.microsoft.com/office/drawing/2014/main" id="{608DE2A4-EC46-2F3A-D76D-4596E52BEA03}"/>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cs typeface="Vrinda" panose="020B0502040204020203" pitchFamily="34" charset="0"/>
              </a:rPr>
              <a:t>As this extensive training session comes to an end, keep in mind that every work you do at Marriott Hotel County Hall London is a note in the symphony of greatness. </a:t>
            </a:r>
          </a:p>
          <a:p>
            <a:r>
              <a:rPr lang="en-GB" sz="1800" dirty="0">
                <a:effectLst/>
                <a:latin typeface="Arial" panose="020B0604020202020204" pitchFamily="34" charset="0"/>
                <a:ea typeface="Calibri" panose="020F0502020204030204" pitchFamily="34" charset="0"/>
                <a:cs typeface="Vrinda" panose="020B0502040204020203" pitchFamily="34" charset="0"/>
              </a:rPr>
              <a:t>Our flawless guest experiences are </a:t>
            </a:r>
            <a:r>
              <a:rPr lang="en-GB" sz="1800" dirty="0" err="1">
                <a:effectLst/>
                <a:latin typeface="Arial" panose="020B0604020202020204" pitchFamily="34" charset="0"/>
                <a:ea typeface="Calibri" panose="020F0502020204030204" pitchFamily="34" charset="0"/>
                <a:cs typeface="Vrinda" panose="020B0502040204020203" pitchFamily="34" charset="0"/>
              </a:rPr>
              <a:t>fueled</a:t>
            </a:r>
            <a:r>
              <a:rPr lang="en-GB" sz="1800" dirty="0">
                <a:effectLst/>
                <a:latin typeface="Arial" panose="020B0604020202020204" pitchFamily="34" charset="0"/>
                <a:ea typeface="Calibri" panose="020F0502020204030204" pitchFamily="34" charset="0"/>
                <a:cs typeface="Vrinda" panose="020B0502040204020203" pitchFamily="34" charset="0"/>
              </a:rPr>
              <a:t> by your abilities, which are in line with our brand standards and put safety first.</a:t>
            </a:r>
          </a:p>
          <a:p>
            <a:r>
              <a:rPr lang="en-GB" sz="1800" dirty="0">
                <a:effectLst/>
                <a:latin typeface="Arial" panose="020B0604020202020204" pitchFamily="34" charset="0"/>
                <a:ea typeface="Calibri" panose="020F0502020204030204" pitchFamily="34" charset="0"/>
                <a:cs typeface="Vrinda" panose="020B0502040204020203" pitchFamily="34" charset="0"/>
              </a:rPr>
              <a:t> Accept these abilities, live up to the high standards of excellence set by our brand, and let's keep pushing the envelope of housekeeping excellence in tandem.</a:t>
            </a:r>
            <a:endParaRPr lang="en-BD" sz="1800" dirty="0">
              <a:effectLst/>
              <a:latin typeface="Arial" panose="020B0604020202020204" pitchFamily="34" charset="0"/>
              <a:ea typeface="Calibri" panose="020F0502020204030204" pitchFamily="34" charset="0"/>
              <a:cs typeface="Vrinda" panose="020B0502040204020203" pitchFamily="34" charset="0"/>
            </a:endParaRPr>
          </a:p>
          <a:p>
            <a:endParaRPr lang="en-BD" dirty="0"/>
          </a:p>
        </p:txBody>
      </p:sp>
      <p:pic>
        <p:nvPicPr>
          <p:cNvPr id="4" name="Picture 2" descr="Image result for Marriott Hotel County Hall London Logo ">
            <a:extLst>
              <a:ext uri="{FF2B5EF4-FFF2-40B4-BE49-F238E27FC236}">
                <a16:creationId xmlns:a16="http://schemas.microsoft.com/office/drawing/2014/main" id="{4BEDB13A-781E-341F-E957-08CCD1E3D6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0" y="1"/>
            <a:ext cx="1524000" cy="1340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563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A5AC8-D267-F511-DC11-A67F78A66592}"/>
              </a:ext>
            </a:extLst>
          </p:cNvPr>
          <p:cNvSpPr>
            <a:spLocks noGrp="1"/>
          </p:cNvSpPr>
          <p:nvPr>
            <p:ph type="title"/>
          </p:nvPr>
        </p:nvSpPr>
        <p:spPr/>
        <p:txBody>
          <a:bodyPr/>
          <a:lstStyle/>
          <a:p>
            <a:r>
              <a:rPr lang="en-BD" dirty="0"/>
              <a:t>References</a:t>
            </a:r>
          </a:p>
        </p:txBody>
      </p:sp>
      <p:sp>
        <p:nvSpPr>
          <p:cNvPr id="3" name="Content Placeholder 2">
            <a:extLst>
              <a:ext uri="{FF2B5EF4-FFF2-40B4-BE49-F238E27FC236}">
                <a16:creationId xmlns:a16="http://schemas.microsoft.com/office/drawing/2014/main" id="{BDC33A2A-5ED3-2415-2EA9-9458A324FB16}"/>
              </a:ext>
            </a:extLst>
          </p:cNvPr>
          <p:cNvSpPr>
            <a:spLocks noGrp="1"/>
          </p:cNvSpPr>
          <p:nvPr>
            <p:ph idx="1"/>
          </p:nvPr>
        </p:nvSpPr>
        <p:spPr/>
        <p:txBody>
          <a:bodyPr>
            <a:normAutofit fontScale="47500" lnSpcReduction="20000"/>
          </a:bodyPr>
          <a:lstStyle/>
          <a:p>
            <a:pPr>
              <a:lnSpc>
                <a:spcPct val="150000"/>
              </a:lnSpc>
            </a:pPr>
            <a:r>
              <a:rPr lang="en-GB" sz="1800" dirty="0" err="1">
                <a:effectLst/>
                <a:latin typeface="Arial" panose="020B0604020202020204" pitchFamily="34" charset="0"/>
                <a:cs typeface="Arial" panose="020B0604020202020204" pitchFamily="34" charset="0"/>
              </a:rPr>
              <a:t>Barbazette</a:t>
            </a:r>
            <a:r>
              <a:rPr lang="en-GB" sz="1800" dirty="0">
                <a:effectLst/>
                <a:latin typeface="Arial" panose="020B0604020202020204" pitchFamily="34" charset="0"/>
                <a:cs typeface="Arial" panose="020B0604020202020204" pitchFamily="34" charset="0"/>
              </a:rPr>
              <a:t>, J. (2016). </a:t>
            </a:r>
            <a:r>
              <a:rPr lang="en-GB" sz="1800" i="1" dirty="0">
                <a:effectLst/>
                <a:latin typeface="Arial" panose="020B0604020202020204" pitchFamily="34" charset="0"/>
                <a:cs typeface="Arial" panose="020B0604020202020204" pitchFamily="34" charset="0"/>
              </a:rPr>
              <a:t>Training needs assessment : methods, tools, and techniques</a:t>
            </a:r>
            <a:r>
              <a:rPr lang="en-GB" sz="1800" dirty="0">
                <a:effectLst/>
                <a:latin typeface="Arial" panose="020B0604020202020204" pitchFamily="34" charset="0"/>
                <a:cs typeface="Arial" panose="020B0604020202020204" pitchFamily="34" charset="0"/>
              </a:rPr>
              <a:t>. 3rd ed. San Francisco, Ca.: Pfeiffer.</a:t>
            </a:r>
          </a:p>
          <a:p>
            <a:pPr>
              <a:lnSpc>
                <a:spcPct val="150000"/>
              </a:lnSpc>
            </a:pPr>
            <a:r>
              <a:rPr lang="en-GB" sz="1800" dirty="0">
                <a:effectLst/>
                <a:latin typeface="Arial" panose="020B0604020202020204" pitchFamily="34" charset="0"/>
                <a:cs typeface="Arial" panose="020B0604020202020204" pitchFamily="34" charset="0"/>
              </a:rPr>
              <a:t>Cannon, D.F., Gustafson, C.M. and American (2013). </a:t>
            </a:r>
            <a:r>
              <a:rPr lang="en-GB" sz="1800" i="1" dirty="0">
                <a:effectLst/>
                <a:latin typeface="Arial" panose="020B0604020202020204" pitchFamily="34" charset="0"/>
                <a:cs typeface="Arial" panose="020B0604020202020204" pitchFamily="34" charset="0"/>
              </a:rPr>
              <a:t>Training and Development for the Hospitality Industry (AHLEI)</a:t>
            </a:r>
            <a:r>
              <a:rPr lang="en-GB" sz="1800" dirty="0">
                <a:effectLst/>
                <a:latin typeface="Arial" panose="020B0604020202020204" pitchFamily="34" charset="0"/>
                <a:cs typeface="Arial" panose="020B0604020202020204" pitchFamily="34" charset="0"/>
              </a:rPr>
              <a:t>. 3rd ed. Pearson Higher Ed.</a:t>
            </a:r>
          </a:p>
          <a:p>
            <a:pPr>
              <a:lnSpc>
                <a:spcPct val="150000"/>
              </a:lnSpc>
            </a:pPr>
            <a:r>
              <a:rPr lang="en-GB" sz="1800" dirty="0" err="1">
                <a:effectLst/>
                <a:latin typeface="Arial" panose="020B0604020202020204" pitchFamily="34" charset="0"/>
                <a:cs typeface="Arial" panose="020B0604020202020204" pitchFamily="34" charset="0"/>
              </a:rPr>
              <a:t>Chakravarti</a:t>
            </a:r>
            <a:r>
              <a:rPr lang="en-GB" sz="1800" dirty="0">
                <a:effectLst/>
                <a:latin typeface="Arial" panose="020B0604020202020204" pitchFamily="34" charset="0"/>
                <a:cs typeface="Arial" panose="020B0604020202020204" pitchFamily="34" charset="0"/>
              </a:rPr>
              <a:t>, B.K. (2018). </a:t>
            </a:r>
            <a:r>
              <a:rPr lang="en-GB" sz="1800" i="1" dirty="0">
                <a:effectLst/>
                <a:latin typeface="Arial" panose="020B0604020202020204" pitchFamily="34" charset="0"/>
                <a:cs typeface="Arial" panose="020B0604020202020204" pitchFamily="34" charset="0"/>
              </a:rPr>
              <a:t>Hotel management</a:t>
            </a:r>
            <a:r>
              <a:rPr lang="en-GB" sz="1800" dirty="0">
                <a:effectLst/>
                <a:latin typeface="Arial" panose="020B0604020202020204" pitchFamily="34" charset="0"/>
                <a:cs typeface="Arial" panose="020B0604020202020204" pitchFamily="34" charset="0"/>
              </a:rPr>
              <a:t>. 4th ed. New Delhi: A.P.H. Pub. Corp.</a:t>
            </a:r>
          </a:p>
          <a:p>
            <a:pPr>
              <a:lnSpc>
                <a:spcPct val="150000"/>
              </a:lnSpc>
            </a:pPr>
            <a:r>
              <a:rPr lang="en-GB" sz="1800" dirty="0" err="1">
                <a:effectLst/>
                <a:latin typeface="Arial" panose="020B0604020202020204" pitchFamily="34" charset="0"/>
                <a:cs typeface="Arial" panose="020B0604020202020204" pitchFamily="34" charset="0"/>
              </a:rPr>
              <a:t>Enaohwo</a:t>
            </a:r>
            <a:r>
              <a:rPr lang="en-GB" sz="1800" dirty="0">
                <a:effectLst/>
                <a:latin typeface="Arial" panose="020B0604020202020204" pitchFamily="34" charset="0"/>
                <a:cs typeface="Arial" panose="020B0604020202020204" pitchFamily="34" charset="0"/>
              </a:rPr>
              <a:t>, O.M. (2022). </a:t>
            </a:r>
            <a:r>
              <a:rPr lang="en-GB" sz="1800" i="1" dirty="0">
                <a:effectLst/>
                <a:latin typeface="Arial" panose="020B0604020202020204" pitchFamily="34" charset="0"/>
                <a:cs typeface="Arial" panose="020B0604020202020204" pitchFamily="34" charset="0"/>
              </a:rPr>
              <a:t>How to Create an Effective Training Manual for Employees</a:t>
            </a:r>
            <a:r>
              <a:rPr lang="en-GB" sz="1800" dirty="0">
                <a:effectLst/>
                <a:latin typeface="Arial" panose="020B0604020202020204" pitchFamily="34" charset="0"/>
                <a:cs typeface="Arial" panose="020B0604020202020204" pitchFamily="34" charset="0"/>
              </a:rPr>
              <a:t>. [online] </a:t>
            </a:r>
            <a:r>
              <a:rPr lang="en-GB" sz="1800" dirty="0" err="1">
                <a:effectLst/>
                <a:latin typeface="Arial" panose="020B0604020202020204" pitchFamily="34" charset="0"/>
                <a:cs typeface="Arial" panose="020B0604020202020204" pitchFamily="34" charset="0"/>
              </a:rPr>
              <a:t>SweetProcess</a:t>
            </a:r>
            <a:r>
              <a:rPr lang="en-GB" sz="1800" dirty="0">
                <a:effectLst/>
                <a:latin typeface="Arial" panose="020B0604020202020204" pitchFamily="34" charset="0"/>
                <a:cs typeface="Arial" panose="020B0604020202020204" pitchFamily="34" charset="0"/>
              </a:rPr>
              <a:t>. Available at: https://</a:t>
            </a:r>
            <a:r>
              <a:rPr lang="en-GB" sz="1800" dirty="0" err="1">
                <a:effectLst/>
                <a:latin typeface="Arial" panose="020B0604020202020204" pitchFamily="34" charset="0"/>
                <a:cs typeface="Arial" panose="020B0604020202020204" pitchFamily="34" charset="0"/>
              </a:rPr>
              <a:t>sweetprocess.com</a:t>
            </a:r>
            <a:r>
              <a:rPr lang="en-GB" sz="1800" dirty="0">
                <a:effectLst/>
                <a:latin typeface="Arial" panose="020B0604020202020204" pitchFamily="34" charset="0"/>
                <a:cs typeface="Arial" panose="020B0604020202020204" pitchFamily="34" charset="0"/>
              </a:rPr>
              <a:t>/training-manual/ [</a:t>
            </a:r>
            <a:r>
              <a:rPr lang="en-GB" sz="1800">
                <a:effectLst/>
                <a:latin typeface="Arial" panose="020B0604020202020204" pitchFamily="34" charset="0"/>
                <a:cs typeface="Arial" panose="020B0604020202020204" pitchFamily="34" charset="0"/>
              </a:rPr>
              <a:t>Accessed 8 </a:t>
            </a:r>
            <a:r>
              <a:rPr lang="en-GB" sz="1800" dirty="0">
                <a:effectLst/>
                <a:latin typeface="Arial" panose="020B0604020202020204" pitchFamily="34" charset="0"/>
                <a:cs typeface="Arial" panose="020B0604020202020204" pitchFamily="34" charset="0"/>
              </a:rPr>
              <a:t>Nov. 2023].</a:t>
            </a:r>
          </a:p>
          <a:p>
            <a:pPr>
              <a:lnSpc>
                <a:spcPct val="150000"/>
              </a:lnSpc>
            </a:pPr>
            <a:r>
              <a:rPr lang="en-GB" sz="1800" dirty="0">
                <a:effectLst/>
                <a:latin typeface="Arial" panose="020B0604020202020204" pitchFamily="34" charset="0"/>
                <a:cs typeface="Arial" panose="020B0604020202020204" pitchFamily="34" charset="0"/>
              </a:rPr>
              <a:t>Hughes, P. and </a:t>
            </a:r>
            <a:r>
              <a:rPr lang="en-GB" sz="1800" dirty="0" err="1">
                <a:effectLst/>
                <a:latin typeface="Arial" panose="020B0604020202020204" pitchFamily="34" charset="0"/>
                <a:cs typeface="Arial" panose="020B0604020202020204" pitchFamily="34" charset="0"/>
              </a:rPr>
              <a:t>Ferrett</a:t>
            </a:r>
            <a:r>
              <a:rPr lang="en-GB" sz="1800" dirty="0">
                <a:effectLst/>
                <a:latin typeface="Arial" panose="020B0604020202020204" pitchFamily="34" charset="0"/>
                <a:cs typeface="Arial" panose="020B0604020202020204" pitchFamily="34" charset="0"/>
              </a:rPr>
              <a:t>, E. (2017). </a:t>
            </a:r>
            <a:r>
              <a:rPr lang="en-GB" sz="1800" i="1" dirty="0">
                <a:effectLst/>
                <a:latin typeface="Arial" panose="020B0604020202020204" pitchFamily="34" charset="0"/>
                <a:cs typeface="Arial" panose="020B0604020202020204" pitchFamily="34" charset="0"/>
              </a:rPr>
              <a:t>Introduction to International Health and Safety at Work</a:t>
            </a:r>
            <a:r>
              <a:rPr lang="en-GB" sz="1800" dirty="0">
                <a:effectLst/>
                <a:latin typeface="Arial" panose="020B0604020202020204" pitchFamily="34" charset="0"/>
                <a:cs typeface="Arial" panose="020B0604020202020204" pitchFamily="34" charset="0"/>
              </a:rPr>
              <a:t>. 3rd ed. Routledge.</a:t>
            </a:r>
          </a:p>
          <a:p>
            <a:pPr>
              <a:lnSpc>
                <a:spcPct val="150000"/>
              </a:lnSpc>
            </a:pPr>
            <a:r>
              <a:rPr lang="en-GB" sz="1800" dirty="0">
                <a:effectLst/>
                <a:latin typeface="Arial" panose="020B0604020202020204" pitchFamily="34" charset="0"/>
                <a:cs typeface="Arial" panose="020B0604020202020204" pitchFamily="34" charset="0"/>
              </a:rPr>
              <a:t>Jackson, E. (2018). </a:t>
            </a:r>
            <a:r>
              <a:rPr lang="en-GB" sz="1800" i="1" dirty="0">
                <a:effectLst/>
                <a:latin typeface="Arial" panose="020B0604020202020204" pitchFamily="34" charset="0"/>
                <a:cs typeface="Arial" panose="020B0604020202020204" pitchFamily="34" charset="0"/>
              </a:rPr>
              <a:t>Hotel management</a:t>
            </a:r>
            <a:r>
              <a:rPr lang="en-GB" sz="1800" dirty="0">
                <a:effectLst/>
                <a:latin typeface="Arial" panose="020B0604020202020204" pitchFamily="34" charset="0"/>
                <a:cs typeface="Arial" panose="020B0604020202020204" pitchFamily="34" charset="0"/>
              </a:rPr>
              <a:t>. 5th ed. New York, Ny: Larsen &amp; Keller.</a:t>
            </a:r>
          </a:p>
          <a:p>
            <a:pPr>
              <a:lnSpc>
                <a:spcPct val="150000"/>
              </a:lnSpc>
            </a:pPr>
            <a:r>
              <a:rPr lang="en-GB" sz="1800" dirty="0">
                <a:effectLst/>
                <a:latin typeface="Arial" panose="020B0604020202020204" pitchFamily="34" charset="0"/>
                <a:cs typeface="Arial" panose="020B0604020202020204" pitchFamily="34" charset="0"/>
              </a:rPr>
              <a:t>Jobs, S. (2022). </a:t>
            </a:r>
            <a:r>
              <a:rPr lang="en-GB" sz="1800" i="1" dirty="0">
                <a:effectLst/>
                <a:latin typeface="Arial" panose="020B0604020202020204" pitchFamily="34" charset="0"/>
                <a:cs typeface="Arial" panose="020B0604020202020204" pitchFamily="34" charset="0"/>
              </a:rPr>
              <a:t>Five Key Types of Employee Training in the Hospitality Industry</a:t>
            </a:r>
            <a:r>
              <a:rPr lang="en-GB" sz="1800" dirty="0">
                <a:effectLst/>
                <a:latin typeface="Arial" panose="020B0604020202020204" pitchFamily="34" charset="0"/>
                <a:cs typeface="Arial" panose="020B0604020202020204" pitchFamily="34" charset="0"/>
              </a:rPr>
              <a:t>. [online] SOEG Hospitality. Available at: https://</a:t>
            </a:r>
            <a:r>
              <a:rPr lang="en-GB" sz="1800" dirty="0" err="1">
                <a:effectLst/>
                <a:latin typeface="Arial" panose="020B0604020202020204" pitchFamily="34" charset="0"/>
                <a:cs typeface="Arial" panose="020B0604020202020204" pitchFamily="34" charset="0"/>
              </a:rPr>
              <a:t>www.soegjobs.com</a:t>
            </a:r>
            <a:r>
              <a:rPr lang="en-GB" sz="1800" dirty="0">
                <a:effectLst/>
                <a:latin typeface="Arial" panose="020B0604020202020204" pitchFamily="34" charset="0"/>
                <a:cs typeface="Arial" panose="020B0604020202020204" pitchFamily="34" charset="0"/>
              </a:rPr>
              <a:t>/types-employee-training-hospitality-industry/ [Accessed 21 Oct. 2022].</a:t>
            </a:r>
          </a:p>
          <a:p>
            <a:pPr>
              <a:lnSpc>
                <a:spcPct val="150000"/>
              </a:lnSpc>
            </a:pPr>
            <a:r>
              <a:rPr lang="en-GB" sz="1800" dirty="0">
                <a:effectLst/>
                <a:latin typeface="Arial" panose="020B0604020202020204" pitchFamily="34" charset="0"/>
                <a:cs typeface="Arial" panose="020B0604020202020204" pitchFamily="34" charset="0"/>
              </a:rPr>
              <a:t>Nash, C. (2019). </a:t>
            </a:r>
            <a:r>
              <a:rPr lang="en-GB" sz="1800" i="1" dirty="0">
                <a:effectLst/>
                <a:latin typeface="Arial" panose="020B0604020202020204" pitchFamily="34" charset="0"/>
                <a:cs typeface="Arial" panose="020B0604020202020204" pitchFamily="34" charset="0"/>
              </a:rPr>
              <a:t>Health and safety in hotels and catering</a:t>
            </a:r>
            <a:r>
              <a:rPr lang="en-GB" sz="1800" dirty="0">
                <a:effectLst/>
                <a:latin typeface="Arial" panose="020B0604020202020204" pitchFamily="34" charset="0"/>
                <a:cs typeface="Arial" panose="020B0604020202020204" pitchFamily="34" charset="0"/>
              </a:rPr>
              <a:t>. 3rd ed. London: Hotel &amp; Catering Training Board.</a:t>
            </a:r>
          </a:p>
          <a:p>
            <a:pPr>
              <a:lnSpc>
                <a:spcPct val="150000"/>
              </a:lnSpc>
            </a:pPr>
            <a:r>
              <a:rPr lang="en-GB" sz="1800" dirty="0">
                <a:effectLst/>
                <a:latin typeface="Arial" panose="020B0604020202020204" pitchFamily="34" charset="0"/>
                <a:cs typeface="Arial" panose="020B0604020202020204" pitchFamily="34" charset="0"/>
              </a:rPr>
              <a:t>Roberts, L. (2019). </a:t>
            </a:r>
            <a:r>
              <a:rPr lang="en-GB" sz="1800" i="1" dirty="0">
                <a:effectLst/>
                <a:latin typeface="Arial" panose="020B0604020202020204" pitchFamily="34" charset="0"/>
                <a:cs typeface="Arial" panose="020B0604020202020204" pitchFamily="34" charset="0"/>
              </a:rPr>
              <a:t>5 Important Staff Hotel Hospitality Training Programs</a:t>
            </a:r>
            <a:r>
              <a:rPr lang="en-GB" sz="1800" dirty="0">
                <a:effectLst/>
                <a:latin typeface="Arial" panose="020B0604020202020204" pitchFamily="34" charset="0"/>
                <a:cs typeface="Arial" panose="020B0604020202020204" pitchFamily="34" charset="0"/>
              </a:rPr>
              <a:t>. [online] https://</a:t>
            </a:r>
            <a:r>
              <a:rPr lang="en-GB" sz="1800" dirty="0" err="1">
                <a:effectLst/>
                <a:latin typeface="Arial" panose="020B0604020202020204" pitchFamily="34" charset="0"/>
                <a:cs typeface="Arial" panose="020B0604020202020204" pitchFamily="34" charset="0"/>
              </a:rPr>
              <a:t>prenohq.com</a:t>
            </a:r>
            <a:r>
              <a:rPr lang="en-GB" sz="1800" dirty="0">
                <a:effectLst/>
                <a:latin typeface="Arial" panose="020B0604020202020204" pitchFamily="34" charset="0"/>
                <a:cs typeface="Arial" panose="020B0604020202020204" pitchFamily="34" charset="0"/>
              </a:rPr>
              <a:t>/. Available at: https://</a:t>
            </a:r>
            <a:r>
              <a:rPr lang="en-GB" sz="1800" dirty="0" err="1">
                <a:effectLst/>
                <a:latin typeface="Arial" panose="020B0604020202020204" pitchFamily="34" charset="0"/>
                <a:cs typeface="Arial" panose="020B0604020202020204" pitchFamily="34" charset="0"/>
              </a:rPr>
              <a:t>prenohq.com</a:t>
            </a:r>
            <a:r>
              <a:rPr lang="en-GB" sz="1800" dirty="0">
                <a:effectLst/>
                <a:latin typeface="Arial" panose="020B0604020202020204" pitchFamily="34" charset="0"/>
                <a:cs typeface="Arial" panose="020B0604020202020204" pitchFamily="34" charset="0"/>
              </a:rPr>
              <a:t>/blog/5-important-staff-hotel-hospitality-training-programs/#:~:text=Onboarding%20and%20orientation%2C%20compliance%20training [Accessed 9 Nov. 2023].</a:t>
            </a:r>
          </a:p>
          <a:p>
            <a:pPr>
              <a:lnSpc>
                <a:spcPct val="150000"/>
              </a:lnSpc>
            </a:pPr>
            <a:r>
              <a:rPr lang="en-GB" sz="1800" dirty="0" err="1">
                <a:effectLst/>
                <a:latin typeface="Arial" panose="020B0604020202020204" pitchFamily="34" charset="0"/>
                <a:cs typeface="Arial" panose="020B0604020202020204" pitchFamily="34" charset="0"/>
              </a:rPr>
              <a:t>Tanji</a:t>
            </a:r>
            <a:r>
              <a:rPr lang="en-GB" sz="1800" dirty="0">
                <a:effectLst/>
                <a:latin typeface="Arial" panose="020B0604020202020204" pitchFamily="34" charset="0"/>
                <a:cs typeface="Arial" panose="020B0604020202020204" pitchFamily="34" charset="0"/>
              </a:rPr>
              <a:t>, H. (2016). </a:t>
            </a:r>
            <a:r>
              <a:rPr lang="en-GB" sz="1800" i="1" dirty="0">
                <a:effectLst/>
                <a:latin typeface="Arial" panose="020B0604020202020204" pitchFamily="34" charset="0"/>
                <a:cs typeface="Arial" panose="020B0604020202020204" pitchFamily="34" charset="0"/>
              </a:rPr>
              <a:t>Hotel Room Service Training Manual</a:t>
            </a:r>
            <a:r>
              <a:rPr lang="en-GB" sz="1800" dirty="0">
                <a:effectLst/>
                <a:latin typeface="Arial" panose="020B0604020202020204" pitchFamily="34" charset="0"/>
                <a:cs typeface="Arial" panose="020B0604020202020204" pitchFamily="34" charset="0"/>
              </a:rPr>
              <a:t>. 3rd ed. </a:t>
            </a:r>
            <a:r>
              <a:rPr lang="en-GB" sz="1800" dirty="0" err="1">
                <a:effectLst/>
                <a:latin typeface="Arial" panose="020B0604020202020204" pitchFamily="34" charset="0"/>
                <a:cs typeface="Arial" panose="020B0604020202020204" pitchFamily="34" charset="0"/>
              </a:rPr>
              <a:t>Createspace</a:t>
            </a:r>
            <a:r>
              <a:rPr lang="en-GB" sz="1800" dirty="0">
                <a:effectLst/>
                <a:latin typeface="Arial" panose="020B0604020202020204" pitchFamily="34" charset="0"/>
                <a:cs typeface="Arial" panose="020B0604020202020204" pitchFamily="34" charset="0"/>
              </a:rPr>
              <a:t> Independent Publishing Platform.</a:t>
            </a:r>
          </a:p>
          <a:p>
            <a:pPr>
              <a:lnSpc>
                <a:spcPct val="150000"/>
              </a:lnSpc>
            </a:pPr>
            <a:r>
              <a:rPr lang="en-GB" sz="1800" dirty="0">
                <a:effectLst/>
                <a:latin typeface="Arial" panose="020B0604020202020204" pitchFamily="34" charset="0"/>
                <a:cs typeface="Arial" panose="020B0604020202020204" pitchFamily="34" charset="0"/>
              </a:rPr>
              <a:t>Yan, H. (2019). </a:t>
            </a:r>
            <a:r>
              <a:rPr lang="en-GB" sz="1800" i="1" dirty="0">
                <a:effectLst/>
                <a:latin typeface="Arial" panose="020B0604020202020204" pitchFamily="34" charset="0"/>
                <a:cs typeface="Arial" panose="020B0604020202020204" pitchFamily="34" charset="0"/>
              </a:rPr>
              <a:t>Technical Training for the Hotel and Catering Industry</a:t>
            </a:r>
            <a:r>
              <a:rPr lang="en-GB" sz="1800" dirty="0">
                <a:effectLst/>
                <a:latin typeface="Arial" panose="020B0604020202020204" pitchFamily="34" charset="0"/>
                <a:cs typeface="Arial" panose="020B0604020202020204" pitchFamily="34" charset="0"/>
              </a:rPr>
              <a:t>. 3rd ed. Brothers.</a:t>
            </a:r>
          </a:p>
          <a:p>
            <a:pPr>
              <a:lnSpc>
                <a:spcPct val="150000"/>
              </a:lnSpc>
            </a:pPr>
            <a:endParaRPr lang="en-GB" sz="18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2465824"/>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Atlas</Template>
  <TotalTime>0</TotalTime>
  <Words>2234</Words>
  <Application>Microsoft Office PowerPoint</Application>
  <PresentationFormat>Widescreen</PresentationFormat>
  <Paragraphs>87</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Rockwell</vt:lpstr>
      <vt:lpstr>Söhne</vt:lpstr>
      <vt:lpstr>Wingdings</vt:lpstr>
      <vt:lpstr>Atlas</vt:lpstr>
      <vt:lpstr>BMIH4006 Operating Hotel Facilities </vt:lpstr>
      <vt:lpstr>Table of Contents</vt:lpstr>
      <vt:lpstr>Introduction</vt:lpstr>
      <vt:lpstr>Work health and safety</vt:lpstr>
      <vt:lpstr>Housekeeping - Sorting Linen </vt:lpstr>
      <vt:lpstr>Rejects – Maintenance Trolley Assembly - Cleaning</vt:lpstr>
      <vt:lpstr>Maintenance of the Vacuum – Housekeeping  and Instruments for the Job-In Room-Maintenance  </vt:lpstr>
      <vt:lpstr>COSHH &amp; PPE Layout of the Linen Room - Cleaning </vt:lpstr>
      <vt:lpstr>Room Types - Housekeeping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2023-11-09T14:50:57Z</dcterms:created>
  <dcterms:modified xsi:type="dcterms:W3CDTF">2023-11-12T12:51:42Z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2023-11-09T14:50:59Z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d741ec5d-d74d-4c3f-8667-ef92a835f24c</vt:lpwstr>
  </property>
  <property fmtid="{D5CDD505-2E9C-101B-9397-08002B2CF9AE}" pid="7" name="MSIP_Label_defa4170-0d19-0005-0004-bc88714345d2_ActionId">
    <vt:lpwstr>213ffaa5-4eb9-42bd-9aef-2a36070db5fa</vt:lpwstr>
  </property>
  <property fmtid="{D5CDD505-2E9C-101B-9397-08002B2CF9AE}" pid="8" name="MSIP_Label_defa4170-0d19-0005-0004-bc88714345d2_ContentBits">
    <vt:lpwstr>0</vt:lpwstr>
  </property>
</Properties>
</file>