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tags/tag4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6"/>
  </p:notesMasterIdLst>
  <p:sldIdLst>
    <p:sldId id="719" r:id="rId24"/>
    <p:sldId id="721" r:id="rId25"/>
    <p:sldId id="756" r:id="rId26"/>
    <p:sldId id="260" r:id="rId27"/>
    <p:sldId id="757" r:id="rId28"/>
    <p:sldId id="758" r:id="rId29"/>
    <p:sldId id="759" r:id="rId30"/>
    <p:sldId id="760" r:id="rId31"/>
    <p:sldId id="761" r:id="rId32"/>
    <p:sldId id="762" r:id="rId33"/>
    <p:sldId id="736" r:id="rId34"/>
    <p:sldId id="740" r:id="rId35"/>
    <p:sldId id="737" r:id="rId36"/>
    <p:sldId id="738" r:id="rId37"/>
    <p:sldId id="741" r:id="rId38"/>
    <p:sldId id="742" r:id="rId39"/>
    <p:sldId id="743" r:id="rId40"/>
    <p:sldId id="370" r:id="rId41"/>
    <p:sldId id="371" r:id="rId42"/>
    <p:sldId id="372" r:id="rId43"/>
    <p:sldId id="373" r:id="rId44"/>
    <p:sldId id="385" r:id="rId45"/>
    <p:sldId id="744" r:id="rId46"/>
    <p:sldId id="748" r:id="rId47"/>
    <p:sldId id="383" r:id="rId48"/>
    <p:sldId id="384" r:id="rId49"/>
    <p:sldId id="379" r:id="rId50"/>
    <p:sldId id="382" r:id="rId51"/>
    <p:sldId id="746" r:id="rId52"/>
    <p:sldId id="747" r:id="rId53"/>
    <p:sldId id="730" r:id="rId54"/>
    <p:sldId id="764" r:id="rId55"/>
  </p:sldIdLst>
  <p:sldSz cx="12192000" cy="6858000"/>
  <p:notesSz cx="6858000" cy="9144000"/>
  <p:custDataLst>
    <p:tags r:id="rId5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6E0399-3281-4CD4-828E-1D64B940FAFD}" v="3" dt="2025-01-29T23:52:02.9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82"/>
    <p:restoredTop sz="95995" autoAdjust="0"/>
  </p:normalViewPr>
  <p:slideViewPr>
    <p:cSldViewPr snapToGrid="0">
      <p:cViewPr varScale="1">
        <p:scale>
          <a:sx n="109" d="100"/>
          <a:sy n="109" d="100"/>
        </p:scale>
        <p:origin x="148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tags" Target="tags/tag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26E0399-3281-4CD4-828E-1D64B940FAFD}"/>
    <pc:docChg chg="undo custSel addSld delSld modSld sldOrd">
      <pc:chgData name="Jenifer Prince Devaraj" userId="c3fb109c-09d1-42a6-93f4-69472d709861" providerId="ADAL" clId="{F26E0399-3281-4CD4-828E-1D64B940FAFD}" dt="2025-01-29T23:52:02.941" v="28"/>
      <pc:docMkLst>
        <pc:docMk/>
      </pc:docMkLst>
      <pc:sldChg chg="del">
        <pc:chgData name="Jenifer Prince Devaraj" userId="c3fb109c-09d1-42a6-93f4-69472d709861" providerId="ADAL" clId="{F26E0399-3281-4CD4-828E-1D64B940FAFD}" dt="2025-01-29T23:50:36.980" v="0" actId="47"/>
        <pc:sldMkLst>
          <pc:docMk/>
          <pc:sldMk cId="0" sldId="268"/>
        </pc:sldMkLst>
      </pc:sldChg>
      <pc:sldChg chg="del">
        <pc:chgData name="Jenifer Prince Devaraj" userId="c3fb109c-09d1-42a6-93f4-69472d709861" providerId="ADAL" clId="{F26E0399-3281-4CD4-828E-1D64B940FAFD}" dt="2025-01-29T23:50:37.328" v="1" actId="47"/>
        <pc:sldMkLst>
          <pc:docMk/>
          <pc:sldMk cId="0" sldId="269"/>
        </pc:sldMkLst>
      </pc:sldChg>
      <pc:sldChg chg="del">
        <pc:chgData name="Jenifer Prince Devaraj" userId="c3fb109c-09d1-42a6-93f4-69472d709861" providerId="ADAL" clId="{F26E0399-3281-4CD4-828E-1D64B940FAFD}" dt="2025-01-29T23:50:37.883" v="3" actId="47"/>
        <pc:sldMkLst>
          <pc:docMk/>
          <pc:sldMk cId="0" sldId="271"/>
        </pc:sldMkLst>
      </pc:sldChg>
      <pc:sldChg chg="del">
        <pc:chgData name="Jenifer Prince Devaraj" userId="c3fb109c-09d1-42a6-93f4-69472d709861" providerId="ADAL" clId="{F26E0399-3281-4CD4-828E-1D64B940FAFD}" dt="2025-01-29T23:50:38.078" v="4" actId="47"/>
        <pc:sldMkLst>
          <pc:docMk/>
          <pc:sldMk cId="0" sldId="272"/>
        </pc:sldMkLst>
      </pc:sldChg>
      <pc:sldChg chg="del">
        <pc:chgData name="Jenifer Prince Devaraj" userId="c3fb109c-09d1-42a6-93f4-69472d709861" providerId="ADAL" clId="{F26E0399-3281-4CD4-828E-1D64B940FAFD}" dt="2025-01-29T23:50:38.276" v="5" actId="47"/>
        <pc:sldMkLst>
          <pc:docMk/>
          <pc:sldMk cId="0" sldId="273"/>
        </pc:sldMkLst>
      </pc:sldChg>
      <pc:sldChg chg="del">
        <pc:chgData name="Jenifer Prince Devaraj" userId="c3fb109c-09d1-42a6-93f4-69472d709861" providerId="ADAL" clId="{F26E0399-3281-4CD4-828E-1D64B940FAFD}" dt="2025-01-29T23:50:38.643" v="6" actId="47"/>
        <pc:sldMkLst>
          <pc:docMk/>
          <pc:sldMk cId="0" sldId="274"/>
        </pc:sldMkLst>
      </pc:sldChg>
      <pc:sldChg chg="del">
        <pc:chgData name="Jenifer Prince Devaraj" userId="c3fb109c-09d1-42a6-93f4-69472d709861" providerId="ADAL" clId="{F26E0399-3281-4CD4-828E-1D64B940FAFD}" dt="2025-01-29T23:50:39.224" v="7" actId="47"/>
        <pc:sldMkLst>
          <pc:docMk/>
          <pc:sldMk cId="0" sldId="275"/>
        </pc:sldMkLst>
      </pc:sldChg>
      <pc:sldChg chg="del">
        <pc:chgData name="Jenifer Prince Devaraj" userId="c3fb109c-09d1-42a6-93f4-69472d709861" providerId="ADAL" clId="{F26E0399-3281-4CD4-828E-1D64B940FAFD}" dt="2025-01-29T23:50:39.684" v="8" actId="47"/>
        <pc:sldMkLst>
          <pc:docMk/>
          <pc:sldMk cId="0" sldId="276"/>
        </pc:sldMkLst>
      </pc:sldChg>
      <pc:sldChg chg="del">
        <pc:chgData name="Jenifer Prince Devaraj" userId="c3fb109c-09d1-42a6-93f4-69472d709861" providerId="ADAL" clId="{F26E0399-3281-4CD4-828E-1D64B940FAFD}" dt="2025-01-29T23:50:40.156" v="9" actId="47"/>
        <pc:sldMkLst>
          <pc:docMk/>
          <pc:sldMk cId="0" sldId="277"/>
        </pc:sldMkLst>
      </pc:sldChg>
      <pc:sldChg chg="del">
        <pc:chgData name="Jenifer Prince Devaraj" userId="c3fb109c-09d1-42a6-93f4-69472d709861" providerId="ADAL" clId="{F26E0399-3281-4CD4-828E-1D64B940FAFD}" dt="2025-01-29T23:50:40.609" v="10" actId="47"/>
        <pc:sldMkLst>
          <pc:docMk/>
          <pc:sldMk cId="0" sldId="278"/>
        </pc:sldMkLst>
      </pc:sldChg>
      <pc:sldChg chg="del">
        <pc:chgData name="Jenifer Prince Devaraj" userId="c3fb109c-09d1-42a6-93f4-69472d709861" providerId="ADAL" clId="{F26E0399-3281-4CD4-828E-1D64B940FAFD}" dt="2025-01-29T23:50:41.023" v="11" actId="47"/>
        <pc:sldMkLst>
          <pc:docMk/>
          <pc:sldMk cId="0" sldId="279"/>
        </pc:sldMkLst>
      </pc:sldChg>
      <pc:sldChg chg="del">
        <pc:chgData name="Jenifer Prince Devaraj" userId="c3fb109c-09d1-42a6-93f4-69472d709861" providerId="ADAL" clId="{F26E0399-3281-4CD4-828E-1D64B940FAFD}" dt="2025-01-29T23:50:41.404" v="12" actId="47"/>
        <pc:sldMkLst>
          <pc:docMk/>
          <pc:sldMk cId="0" sldId="280"/>
        </pc:sldMkLst>
      </pc:sldChg>
      <pc:sldChg chg="del">
        <pc:chgData name="Jenifer Prince Devaraj" userId="c3fb109c-09d1-42a6-93f4-69472d709861" providerId="ADAL" clId="{F26E0399-3281-4CD4-828E-1D64B940FAFD}" dt="2025-01-29T23:50:41.788" v="13" actId="47"/>
        <pc:sldMkLst>
          <pc:docMk/>
          <pc:sldMk cId="0" sldId="281"/>
        </pc:sldMkLst>
      </pc:sldChg>
      <pc:sldChg chg="del">
        <pc:chgData name="Jenifer Prince Devaraj" userId="c3fb109c-09d1-42a6-93f4-69472d709861" providerId="ADAL" clId="{F26E0399-3281-4CD4-828E-1D64B940FAFD}" dt="2025-01-29T23:50:42.193" v="14" actId="47"/>
        <pc:sldMkLst>
          <pc:docMk/>
          <pc:sldMk cId="0" sldId="282"/>
        </pc:sldMkLst>
      </pc:sldChg>
      <pc:sldChg chg="del">
        <pc:chgData name="Jenifer Prince Devaraj" userId="c3fb109c-09d1-42a6-93f4-69472d709861" providerId="ADAL" clId="{F26E0399-3281-4CD4-828E-1D64B940FAFD}" dt="2025-01-29T23:50:42.603" v="15" actId="47"/>
        <pc:sldMkLst>
          <pc:docMk/>
          <pc:sldMk cId="0" sldId="283"/>
        </pc:sldMkLst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2228941544" sldId="370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2228941544" sldId="370"/>
            <ac:spMk id="11" creationId="{10DB953A-706D-2500-700A-F2F367B9C8F1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820648842" sldId="371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820648842" sldId="371"/>
            <ac:spMk id="8" creationId="{EB669C9F-5C21-7C73-3083-2B80090C2AB7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227115969" sldId="372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227115969" sldId="372"/>
            <ac:spMk id="10" creationId="{893E6A67-1269-866D-6B6C-B8C6CF2A73B8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500367689" sldId="373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500367689" sldId="373"/>
            <ac:spMk id="12" creationId="{FACC9667-FF93-008B-39B7-E50B3F91A488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308307382" sldId="379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308307382" sldId="379"/>
            <ac:spMk id="11" creationId="{E2C2DCEE-8BEC-F443-D763-66C264B7D4C0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922755119" sldId="382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922755119" sldId="382"/>
            <ac:spMk id="11" creationId="{F43B18B9-E45D-0BE0-9C2D-894D1ACA964E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435816317" sldId="383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435816317" sldId="383"/>
            <ac:spMk id="11" creationId="{598220C5-F28A-CF9E-EE33-AF3F06B1D73F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3667284106" sldId="384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3667284106" sldId="384"/>
            <ac:spMk id="11" creationId="{697EDB19-F17C-2D7A-1815-197017066955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044345235" sldId="385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044345235" sldId="385"/>
            <ac:spMk id="11" creationId="{9F04C97C-C775-8AE8-6660-ED183D28D3C1}"/>
          </ac:spMkLst>
        </pc:spChg>
      </pc:sldChg>
      <pc:sldChg chg="add del">
        <pc:chgData name="Jenifer Prince Devaraj" userId="c3fb109c-09d1-42a6-93f4-69472d709861" providerId="ADAL" clId="{F26E0399-3281-4CD4-828E-1D64B940FAFD}" dt="2025-01-29T23:50:59.847" v="20" actId="2696"/>
        <pc:sldMkLst>
          <pc:docMk/>
          <pc:sldMk cId="75695000" sldId="721"/>
        </pc:sldMkLst>
      </pc:sldChg>
      <pc:sldChg chg="modSp add mod ord">
        <pc:chgData name="Jenifer Prince Devaraj" userId="c3fb109c-09d1-42a6-93f4-69472d709861" providerId="ADAL" clId="{F26E0399-3281-4CD4-828E-1D64B940FAFD}" dt="2025-01-29T23:52:02.941" v="28"/>
        <pc:sldMkLst>
          <pc:docMk/>
          <pc:sldMk cId="563011298" sldId="721"/>
        </pc:sldMkLst>
        <pc:spChg chg="mod">
          <ac:chgData name="Jenifer Prince Devaraj" userId="c3fb109c-09d1-42a6-93f4-69472d709861" providerId="ADAL" clId="{F26E0399-3281-4CD4-828E-1D64B940FAFD}" dt="2025-01-29T23:51:31.181" v="27" actId="207"/>
          <ac:spMkLst>
            <pc:docMk/>
            <pc:sldMk cId="563011298" sldId="72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563011298" sldId="721"/>
            <ac:spMk id="10" creationId="{401233F0-9828-9369-2333-0D5BB168636B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701871063" sldId="730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701871063" sldId="730"/>
            <ac:spMk id="11" creationId="{59775C6A-32F7-71B2-155D-E7076AD5325B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735893263" sldId="736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735893263" sldId="736"/>
            <ac:spMk id="10" creationId="{7F74C2B2-1398-083D-1FE3-2B3CC33E94F8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970997155" sldId="737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970997155" sldId="737"/>
            <ac:spMk id="10" creationId="{BD129D9B-0952-63EB-292C-5E7807F9082C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630891155" sldId="738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630891155" sldId="738"/>
            <ac:spMk id="10" creationId="{E9A2B136-3481-BF0E-1571-73033108F2C3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2818402962" sldId="740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2818402962" sldId="740"/>
            <ac:spMk id="10" creationId="{3E2A7BDF-7D3D-3208-2C82-99572B612AEF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527683163" sldId="741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527683163" sldId="741"/>
            <ac:spMk id="10" creationId="{56859C09-1BA0-66CD-94D8-8816CF38A692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4006646449" sldId="742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4006646449" sldId="742"/>
            <ac:spMk id="10" creationId="{16A1CA91-D3D2-B8B1-F3A2-B64771540EBE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3578477620" sldId="743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3578477620" sldId="743"/>
            <ac:spMk id="10" creationId="{CAC3489D-1528-AF4F-7873-D7752A553231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1667883774" sldId="744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1667883774" sldId="744"/>
            <ac:spMk id="11" creationId="{BA576E5D-D8ED-9F45-8611-9D164D866DA6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3265218447" sldId="746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3265218447" sldId="746"/>
            <ac:spMk id="11" creationId="{A04DBF61-4C87-18E6-A3D9-97916C31A10F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709188184" sldId="747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709188184" sldId="747"/>
            <ac:spMk id="11" creationId="{520B93A1-8CCA-2562-E471-03D8E7BA3688}"/>
          </ac:spMkLst>
        </pc:spChg>
      </pc:sldChg>
      <pc:sldChg chg="modSp add">
        <pc:chgData name="Jenifer Prince Devaraj" userId="c3fb109c-09d1-42a6-93f4-69472d709861" providerId="ADAL" clId="{F26E0399-3281-4CD4-828E-1D64B940FAFD}" dt="2025-01-29T23:52:02.941" v="28"/>
        <pc:sldMkLst>
          <pc:docMk/>
          <pc:sldMk cId="292709422" sldId="748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292709422" sldId="748"/>
            <ac:spMk id="11" creationId="{D3744692-DC5B-2ED4-F097-99CDCA05A0B0}"/>
          </ac:spMkLst>
        </pc:spChg>
      </pc:sldChg>
      <pc:sldChg chg="modSp">
        <pc:chgData name="Jenifer Prince Devaraj" userId="c3fb109c-09d1-42a6-93f4-69472d709861" providerId="ADAL" clId="{F26E0399-3281-4CD4-828E-1D64B940FAFD}" dt="2025-01-29T23:52:02.941" v="28"/>
        <pc:sldMkLst>
          <pc:docMk/>
          <pc:sldMk cId="4156276189" sldId="759"/>
        </pc:sldMkLst>
        <pc:spChg chg="mod">
          <ac:chgData name="Jenifer Prince Devaraj" userId="c3fb109c-09d1-42a6-93f4-69472d709861" providerId="ADAL" clId="{F26E0399-3281-4CD4-828E-1D64B940FAFD}" dt="2025-01-29T23:52:02.941" v="28"/>
          <ac:spMkLst>
            <pc:docMk/>
            <pc:sldMk cId="4156276189" sldId="759"/>
            <ac:spMk id="13" creationId="{085919FE-638D-ED51-51D8-950B9ACA4F2A}"/>
          </ac:spMkLst>
        </pc:spChg>
      </pc:sldChg>
      <pc:sldChg chg="del">
        <pc:chgData name="Jenifer Prince Devaraj" userId="c3fb109c-09d1-42a6-93f4-69472d709861" providerId="ADAL" clId="{F26E0399-3281-4CD4-828E-1D64B940FAFD}" dt="2025-01-29T23:50:37.616" v="2" actId="47"/>
        <pc:sldMkLst>
          <pc:docMk/>
          <pc:sldMk cId="2418890311" sldId="763"/>
        </pc:sldMkLst>
      </pc:sldChg>
      <pc:sldChg chg="del">
        <pc:chgData name="Jenifer Prince Devaraj" userId="c3fb109c-09d1-42a6-93f4-69472d709861" providerId="ADAL" clId="{F26E0399-3281-4CD4-828E-1D64B940FAFD}" dt="2025-01-29T23:50:43.366" v="16" actId="47"/>
        <pc:sldMkLst>
          <pc:docMk/>
          <pc:sldMk cId="484009368" sldId="765"/>
        </pc:sldMkLst>
      </pc:sldChg>
      <pc:sldChg chg="del">
        <pc:chgData name="Jenifer Prince Devaraj" userId="c3fb109c-09d1-42a6-93f4-69472d709861" providerId="ADAL" clId="{F26E0399-3281-4CD4-828E-1D64B940FAFD}" dt="2025-01-29T23:50:44.113" v="17" actId="47"/>
        <pc:sldMkLst>
          <pc:docMk/>
          <pc:sldMk cId="3583880791" sldId="766"/>
        </pc:sldMkLst>
      </pc:sldChg>
      <pc:sldChg chg="del">
        <pc:chgData name="Jenifer Prince Devaraj" userId="c3fb109c-09d1-42a6-93f4-69472d709861" providerId="ADAL" clId="{F26E0399-3281-4CD4-828E-1D64B940FAFD}" dt="2025-01-29T23:50:45.242" v="18" actId="47"/>
        <pc:sldMkLst>
          <pc:docMk/>
          <pc:sldMk cId="1060458980" sldId="76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15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4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5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5012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6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4405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7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548252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8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35804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9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49672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5" name="Google Shape;125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5:notes"/>
          <p:cNvSpPr txBox="1">
            <a:spLocks noGrp="1"/>
          </p:cNvSpPr>
          <p:nvPr>
            <p:ph type="hdr" idx="3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Introduction</a:t>
            </a:r>
            <a:endParaRPr/>
          </a:p>
        </p:txBody>
      </p:sp>
      <p:sp>
        <p:nvSpPr>
          <p:cNvPr id="127" name="Google Shape;127;p5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10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33429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D33782-29B7-FD5C-A57E-563AF83D8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537B9C-C89D-2D89-877E-188E6065E2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7C4FDE-6628-E4F0-91B5-3295159C71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55452AE-4DBF-70D7-2A31-7E20012CD8C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2F9BDD-3705-4DA0-5C95-4E6BFFF9A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5A000-1DFD-B353-ECF3-88BE19591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6534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FD812B-0A0E-8D58-F56E-94248B6C3B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CEA382-75FB-0615-6049-209252F82B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CEA299-4247-BAED-3BB2-D769AEEFBB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23E544C-B5DB-A5E6-DEA9-289A4AE8ACB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DF06F-ABAE-9E70-7615-7AA0C8428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032AF0-34CB-E4B9-1788-0C983068D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1536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8A777E-F392-9178-ABBC-36491F79C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051C15-397A-F9EA-BE7F-B0FF1D13EE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BFC2D5-5D87-191F-356A-5D9C96299F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1648CE1-D7EE-1C9E-C273-E565742A49D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3D4CA-BD2D-29EE-1AD9-280160BE9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52AC3-235E-4E7C-7697-F0853C103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04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C28D1-EC5D-F2EB-9291-C5EC51B178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26FE9B-09AC-468E-F920-E16F02306E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DB8853-C378-C1FC-5DC1-DBFB499160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C2202AE-E526-FEF6-E4FA-37804EB27CB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B80BE-30F9-FF03-B3BC-9438F4BC5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4FEA9-FEAF-1E4C-7DF5-B8896B90A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1249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D9CD61-7C1C-5D20-7DEF-E163B448F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42E0DF-DA50-2E3D-75A6-3AA55022AE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5AA2C9-921B-DA07-CC15-251E4B10BC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2A13D54-67EA-7DFC-8F00-56DEE5F7359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4BE50-44BB-A872-5A25-9B858E8C7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AE815-2FF7-8E13-8741-447D981AB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4400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5BEADF-4D97-7164-EE7B-58DCCC7952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715022-700C-FEA8-83EB-AD75E9D9E5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80AF53-4BBD-0129-D785-80DE1F7990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155ADE9-A9AD-7D7E-13C1-99032E8F2CE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0A4CFE-EA67-BF7C-03C4-E03FFE07C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C352D-8962-B778-58C8-2C30F40AB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543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ABDA2-332D-0D3C-4118-1589FA22D1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346BAC-69D8-E950-1459-1AB092B27C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B1BAB1-5FD7-0E7F-DE5A-EB1F7F7783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326A52B-A0C4-524A-2A50-14E80D65B26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C03537-CD5A-E90D-95F1-F8B05E7A1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829A5-562A-49AF-BD13-9D2348943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5927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E3D34F-D04F-2EF3-DFA8-B8A9F3B53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196018-DA45-394A-C574-710FD53819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5C19CE-0206-3F1F-E152-44466A04C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F7DDF05-7215-B0D5-0631-BB2E49CF4B0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6F1F5-8EFF-E799-6DF7-7EAD76164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8C3E9-2DD1-A46D-B87A-6BB614292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1396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F22F8-1BC5-9342-651F-802A70572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FF7666-A3EA-4CB5-C2ED-BFB9806B3D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7B076A-BBAE-3689-2B07-353691AA53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BFC6EEA-65B5-B92E-3809-B133B7ADE62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BFBCBC-2545-F42F-3013-3169F1674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22C63-B417-ABE7-CB5D-DEAC6C802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9956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BC696E-C8B0-A123-F890-B800A924F3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4447B5-00F7-90A8-43E6-F01C4928BD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0A3D08-FF03-C989-4DDE-1CD5B0FB28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88C41B8-C390-B10E-B530-0739597C298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E676E-FFD8-5542-D7BE-0B65C4F9A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67386-00AB-8D31-D578-73A3A5687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657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E3EE4-D2E3-1F81-2CDB-43D6BF4F2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1C8E7D-5B88-3B6C-1A5D-99403FC320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0DC02E-1088-B421-2BD7-2EF3F1737D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D879528-1FD0-3774-7C7F-B763B849B68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C3E57-56DF-294A-1E34-0B579D74D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E2DA0-32FF-7CC6-C4BC-D853FD75F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56009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2BB21-80A8-AE3C-4396-BF10AC40E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F5609-4250-E2F3-E0F4-43DDA2B0A3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F610B7-DF89-A93E-F454-103DEB4AB8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9E40453-F814-E8D1-D0BD-EC2BBAAFC46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793E1-EA3F-7376-25F4-58A8EEE1D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84A23C-94D0-BA41-DA69-EF12C5FDC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7525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282B841-3815-4DAA-9597-2E3A825008B3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DF22BB-7CD8-4C10-8B34-EB012DD14ED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C54E2E-E1AA-410B-93E1-7239654F09C7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1E79B5E-119A-4F87-9E83-900318478112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8358D-2BBF-442D-B44A-20BE0647C2F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5324693-3172-485B-9D33-285BCB63AA56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89D7C69-67B4-49F9-A1EF-89EB20DFE157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25DE530-ECCF-49F1-BD6A-2F15E36EA52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029B5-47BA-4CBE-95C9-2966D41BC3A9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1E9DFD-5399-4A06-9D5A-A08FC8BD93F8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66686F1-8085-46DB-8DA5-9B4E7A274664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7601B76-F314-4CB4-8F16-A3678B0FF74E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E4DA-E04F-437C-8091-98529238F71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27CC40D-7E41-408A-88AD-04106C1AEE1B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BA2682-8410-4E59-B8AB-AB6B40A3FE23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032636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6D480AA-3715-486A-9592-FBA6EEC39B67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9964C-D31E-428C-9984-02F880A1864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D59BB57-DC03-4F6C-A8CF-5AC591DD3B9E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7B7A11D-5ABF-4B2B-94C5-C21418D49E8A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B14C427-5607-4C7A-B166-114F09179AA6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856DA8-9503-40A2-9ADD-956DAD628E46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469CDF3-A4FC-4352-98AE-B471B5A3024A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86F7BEF-A510-4141-AA15-EFA936AE6D7B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D56471B-21B0-4515-AD58-BF617D28A9B3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A77AE-5282-4675-B9F1-E8827DD196BA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7656B64-C3DC-4E9C-9DD8-CD11E147B266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9E1E7D5-58DF-4B3C-BFBB-5BD64942FCC0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87004F4-57BD-4D74-9D17-58842C324FA6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3A1E8-DC90-4CF5-9D0F-1528EF772BCC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4599488-6374-424F-8BF7-9EC3947469F7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7A46ACF-D2CE-42E4-B705-D4D5722874AC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E2FD8D-D317-421F-A0FC-9222AB14A9FB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017DA-1094-48C1-8159-B9080087A4BE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823F594-2466-43E1-8CBF-E73DFA5CF378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9F45E184-3E02-4451-ABA2-3C82881C5FA3}" type="datetime1">
              <a:rPr lang="en-GB" noProof="0" smtClean="0"/>
              <a:t>29/01/2025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D58DD22-5C1E-48AE-B1BD-4698941AFA3E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5C4D51-DB16-4019-B557-63EF3C2AE11D}" type="datetime1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58ADC9F-C496-401F-85AF-B1BA88E5E317}" type="datetime1">
              <a:rPr lang="en-GB" smtClean="0"/>
              <a:t>29/01/2025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5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10" Type="http://schemas.microsoft.com/office/2007/relationships/hdphoto" Target="../media/hdphoto2.wdp"/><Relationship Id="rId4" Type="http://schemas.openxmlformats.org/officeDocument/2006/relationships/image" Target="../media/image44.png"/><Relationship Id="rId9" Type="http://schemas.openxmlformats.org/officeDocument/2006/relationships/image" Target="../media/image4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10" Type="http://schemas.microsoft.com/office/2007/relationships/hdphoto" Target="../media/hdphoto3.wdp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3" Type="http://schemas.openxmlformats.org/officeDocument/2006/relationships/image" Target="../media/image56.png"/><Relationship Id="rId7" Type="http://schemas.openxmlformats.org/officeDocument/2006/relationships/image" Target="../media/image5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1.png"/><Relationship Id="rId9" Type="http://schemas.microsoft.com/office/2007/relationships/hdphoto" Target="../media/hdphoto4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66.png"/><Relationship Id="rId5" Type="http://schemas.openxmlformats.org/officeDocument/2006/relationships/image" Target="../media/image65.png"/><Relationship Id="rId4" Type="http://schemas.openxmlformats.org/officeDocument/2006/relationships/image" Target="../media/image6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69.png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7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77.png"/><Relationship Id="rId5" Type="http://schemas.openxmlformats.org/officeDocument/2006/relationships/image" Target="../media/image270.png"/><Relationship Id="rId4" Type="http://schemas.openxmlformats.org/officeDocument/2006/relationships/image" Target="../media/image26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82.png"/><Relationship Id="rId4" Type="http://schemas.openxmlformats.org/officeDocument/2006/relationships/image" Target="../media/image8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84.png"/><Relationship Id="rId4" Type="http://schemas.openxmlformats.org/officeDocument/2006/relationships/image" Target="../media/image8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88.png"/><Relationship Id="rId5" Type="http://schemas.openxmlformats.org/officeDocument/2006/relationships/image" Target="../media/image87.png"/><Relationship Id="rId4" Type="http://schemas.openxmlformats.org/officeDocument/2006/relationships/image" Target="../media/image8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90.png"/><Relationship Id="rId5" Type="http://schemas.openxmlformats.org/officeDocument/2006/relationships/image" Target="../media/image420.png"/><Relationship Id="rId4" Type="http://schemas.openxmlformats.org/officeDocument/2006/relationships/image" Target="../media/image410.pn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3051187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Module Name: Electronics II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Module Code:  ACDA6001</a:t>
            </a:r>
          </a:p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Lecture – 1B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9B96A9-1919-46EF-8C6E-28E305F6B84D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C8ADFF12-CEA1-C334-BF09-6126040C9159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3945" y="1584413"/>
            <a:ext cx="11976652" cy="5216778"/>
          </a:xfrm>
        </p:spPr>
        <p:txBody>
          <a:bodyPr>
            <a:normAutofit/>
          </a:bodyPr>
          <a:lstStyle/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5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Gates and Logic symbols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5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Truth Tables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5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Diagram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Algebra, De morgans theorem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Min – terms and simplifications.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SOP &amp; POS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Boolean laws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K- Map</a:t>
            </a:r>
          </a:p>
          <a:p>
            <a:pPr marL="446088" indent="-446088" algn="just">
              <a:lnSpc>
                <a:spcPct val="150000"/>
              </a:lnSpc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2BFF5B-D80A-463D-5CF2-7FAAEF67A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255710-ED2A-19E8-FD73-2DEC6062412E}"/>
              </a:ext>
            </a:extLst>
          </p:cNvPr>
          <p:cNvSpPr txBox="1">
            <a:spLocks/>
          </p:cNvSpPr>
          <p:nvPr/>
        </p:nvSpPr>
        <p:spPr>
          <a:xfrm>
            <a:off x="67654" y="10337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Topics covering the Basics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0C638BF-3058-84D6-CA3C-0913CB779146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01233F0-9828-9369-2333-0D5BB168636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3011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6426"/>
            <a:ext cx="12125739" cy="3333322"/>
          </a:xfrm>
        </p:spPr>
        <p:txBody>
          <a:bodyPr>
            <a:normAutofit/>
          </a:bodyPr>
          <a:lstStyle/>
          <a:p>
            <a:pPr marL="0" indent="0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GB" sz="2400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Logic Gates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447675" algn="just" rtl="0" fontAlgn="base">
              <a:lnSpc>
                <a:spcPct val="15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Logic gates perform logical operation. </a:t>
            </a:r>
          </a:p>
          <a:p>
            <a:pPr marL="447675" algn="just" rtl="0" fontAlgn="base">
              <a:lnSpc>
                <a:spcPct val="150000"/>
              </a:lnSpc>
              <a:spcBef>
                <a:spcPts val="72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Each gate has one or more input and only one output. OR, AND </a:t>
            </a:r>
            <a:r>
              <a:rPr lang="en-GB" sz="2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&amp;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NOT are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basic gates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 </a:t>
            </a:r>
          </a:p>
          <a:p>
            <a:pPr marL="447675" algn="just">
              <a:lnSpc>
                <a:spcPct val="150000"/>
              </a:lnSpc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NAND and NOR gates are known as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universal gates,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from which basic gates can be derived.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371F717-A6D2-4D4E-9056-0F457DC1F800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964105-C680-849B-D7EA-70EFE132CB92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FD7D58-0363-A1EE-E808-109109689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B69B9FB4-D313-1009-CCD4-B7D94321F70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47436" y="456113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 algn="just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</a:rPr>
              <a:t>AND Gate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AND gate performs a logical multiplication commonly known as AND function. 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output is high when both the inputs are high.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3763" indent="-268288" algn="just">
              <a:spcBef>
                <a:spcPts val="555"/>
              </a:spcBef>
              <a:buClr>
                <a:schemeClr val="dk1"/>
              </a:buClr>
              <a:buSzPct val="100000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The output is low when any one of the inputs is low.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593121" y="1442859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D08DBC9-1B62-6270-E801-0AEBA3BFAD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741" y="2894442"/>
            <a:ext cx="2260435" cy="83360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FE40378D-3463-4915-5AEF-4DD8339A3913}"/>
                  </a:ext>
                </a:extLst>
              </p:cNvPr>
              <p:cNvSpPr/>
              <p:nvPr/>
            </p:nvSpPr>
            <p:spPr>
              <a:xfrm>
                <a:off x="964096" y="3967226"/>
                <a:ext cx="1671985" cy="391083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i="1" dirty="0">
                  <a:latin typeface="Cambria Math" panose="02040503050406030204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.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algn="ctr"/>
                <a:endParaRPr lang="en-GB" dirty="0"/>
              </a:p>
            </p:txBody>
          </p:sp>
        </mc:Choice>
        <mc:Fallback xmlns="">
          <p:sp>
            <p:nvSpPr>
              <p:cNvPr id="27" name="Flowchart: Alternate Process 26">
                <a:extLst>
                  <a:ext uri="{FF2B5EF4-FFF2-40B4-BE49-F238E27FC236}">
                    <a16:creationId xmlns:a16="http://schemas.microsoft.com/office/drawing/2014/main" id="{FE40378D-3463-4915-5AEF-4DD8339A3913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4096" y="3967226"/>
                <a:ext cx="1671985" cy="391083"/>
              </a:xfrm>
              <a:prstGeom prst="flowChartAlternateProcess">
                <a:avLst/>
              </a:prstGeom>
              <a:blipFill>
                <a:blip r:embed="rId5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9" name="Picture 28">
            <a:extLst>
              <a:ext uri="{FF2B5EF4-FFF2-40B4-BE49-F238E27FC236}">
                <a16:creationId xmlns:a16="http://schemas.microsoft.com/office/drawing/2014/main" id="{98C1B10F-8A77-92A5-3FE6-C2059DA810E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9845" y="2353446"/>
            <a:ext cx="2408446" cy="23574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D0E6FB-52C0-BD03-BFAF-0220D48C630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4278615" y="2022870"/>
            <a:ext cx="2964487" cy="2649116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616927-6912-8AAF-60CF-C7DF497A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01B529-8DF6-EA18-022C-9CAC21F1CC7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55EAD95C-B687-41BC-255D-2E9B47492D7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8794" y="4531152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OR gate performs a logical addition.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both the inputs are low.</a:t>
            </a:r>
            <a:endParaRPr lang="en-GB" sz="2400" b="1" dirty="0"/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593121" y="1442859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858DC10-8317-0E7B-4B9B-88ED907F25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617" y="2710667"/>
            <a:ext cx="2147568" cy="83322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9DAFE02-1C56-91A0-C32B-EE6D227659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6146" y="2448975"/>
            <a:ext cx="2771776" cy="2747963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824949" y="3857601"/>
                <a:ext cx="1671985" cy="391083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i="1" dirty="0">
                  <a:latin typeface="Cambria Math" panose="02040503050406030204" pitchFamily="18" charset="0"/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𝐵</m:t>
                      </m:r>
                    </m:oMath>
                  </m:oMathPara>
                </a14:m>
                <a:endParaRPr lang="en-GB" dirty="0"/>
              </a:p>
              <a:p>
                <a:pPr algn="ctr"/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949" y="3857601"/>
                <a:ext cx="1671985" cy="391083"/>
              </a:xfrm>
              <a:prstGeom prst="flowChartAlternateProcess">
                <a:avLst/>
              </a:prstGeom>
              <a:blipFill>
                <a:blip r:embed="rId6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5AE3A35D-8D7C-6A67-B124-73FD786530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5400000">
            <a:off x="3933134" y="1965879"/>
            <a:ext cx="3014639" cy="278701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CE4F110-61DD-5851-3F47-D150DFC436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D057F8-4569-65B4-2DFD-DF2CB1041E50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AF38FA6-3A15-4DC5-B869-95921DA1585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599101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3824" y="4682351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ts val="3600"/>
              <a:buNone/>
            </a:pPr>
            <a:r>
              <a:rPr lang="en-GB" sz="2400" b="1" dirty="0"/>
              <a:t>NOT Gate:</a:t>
            </a:r>
            <a:endParaRPr lang="en-GB" sz="2400" dirty="0"/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  <a:buFontTx/>
              <a:buChar char="-"/>
            </a:pPr>
            <a:r>
              <a:rPr lang="en-GB" sz="2400" dirty="0"/>
              <a:t>The NOT gate is called an inverter. </a:t>
            </a:r>
          </a:p>
          <a:p>
            <a:pPr>
              <a:spcBef>
                <a:spcPts val="653"/>
              </a:spcBef>
              <a:buClr>
                <a:schemeClr val="dk1"/>
              </a:buClr>
              <a:buSzPts val="3600"/>
              <a:buFontTx/>
              <a:buChar char="-"/>
            </a:pPr>
            <a:r>
              <a:rPr lang="en-GB" sz="2400" dirty="0"/>
              <a:t>The output is high when the input is low and the output is low when the input is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8436665" y="18651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4752361" y="1423643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590964" y="2132046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018773" y="3803016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</m:t>
                      </m:r>
                      <m:r>
                        <m:rPr>
                          <m:nor/>
                        </m:rPr>
                        <a:rPr lang="en-US" dirty="0">
                          <a:ea typeface="Calibri"/>
                          <a:cs typeface="Calibri"/>
                          <a:sym typeface="Calibri"/>
                        </a:rPr>
                        <m:t>Ᾱ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8773" y="3803016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7">
            <a:extLst>
              <a:ext uri="{FF2B5EF4-FFF2-40B4-BE49-F238E27FC236}">
                <a16:creationId xmlns:a16="http://schemas.microsoft.com/office/drawing/2014/main" id="{27E08A7E-74F0-FE0F-DC2D-FFA2D90121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36" y="2755878"/>
            <a:ext cx="2687478" cy="9655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94A99F-9E33-7B3A-E401-6C79D35943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73014" y="2527603"/>
            <a:ext cx="2820697" cy="180279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63A4580-3A31-DCC5-0291-68B7AC394F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4246908" y="2370638"/>
            <a:ext cx="3027511" cy="2016604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B5D879D-8828-8E81-A9BF-50663B21B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10D9111-CC45-957E-A589-2826ADAA90E8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E90F4AD9-E6A4-2E52-6CB2-2FFF4413559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60555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1823" y="4558624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NAND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NAND gate is a contraction of AND-NOT.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inputs are low and any one of the input is low .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level when both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5993781" y="1804468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238125" y="1939847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CC50E281-1E86-338F-0916-EC577AFEC9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503" y="2649011"/>
            <a:ext cx="2046692" cy="7799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C76CFA1-C5E7-00D7-5394-5183DB3CA6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13293" y="2427893"/>
            <a:ext cx="2460763" cy="244306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54137EBB-9DBB-F5A2-A560-28E0F461F9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8840" y="2747638"/>
            <a:ext cx="2138398" cy="64160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120638" y="2835696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120638" y="2835696"/>
                <a:ext cx="7730159" cy="461666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20839D83-1C14-B287-1706-9E7D4194044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5400000">
            <a:off x="5894595" y="2354792"/>
            <a:ext cx="2481813" cy="2283445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2C0A26-AC4A-3442-3DD1-9F7F97F36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24EA273-9619-41D3-E9E6-FDBF66CB29D0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085919FE-638D-ED51-51D8-950B9ACA4F2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56276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1823" y="456113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NOR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NOR gate is a contraction of OR-NOT.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inputs are low.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one or both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5993781" y="1804468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238125" y="1939847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 smtClean="0">
                          <a:latin typeface="Cambria Math" panose="02040503050406030204" pitchFamily="18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𝐴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𝐵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4623" y="3649423"/>
                <a:ext cx="1431234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158858" y="2742193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158858" y="2742193"/>
                <a:ext cx="7730159" cy="46166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75D5C6DC-596D-54D9-BF1C-436FC49051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9474" y="2635764"/>
            <a:ext cx="2009207" cy="7546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C421F88-C61A-CE4C-4E5B-66627A3160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24475" y="2647598"/>
            <a:ext cx="2460764" cy="65098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0706D8B-1CAB-E58A-6D66-FD72D10B84B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1366" y="2463067"/>
            <a:ext cx="2560166" cy="25023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D43AE4D-9C8C-21FC-A279-BE031976BB9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5660679" y="2921017"/>
            <a:ext cx="3186113" cy="195738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0943F2-C3A4-1D96-DECB-734736F5EA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A06EAE-3DFE-2E92-E630-02DEBA04F35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3706D7DD-3078-C2CE-656B-3DEBF236BDA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6844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272528" y="4727378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X-OR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both the inputs are low, and both the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6680409" y="1173984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125922" y="1640425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𝐵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  <a:blipFill>
                <a:blip r:embed="rId4"/>
                <a:stretch>
                  <a:fillRect b="-12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F93D9E17-EF11-55D0-E7A0-9DFC359605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922" y="2430612"/>
            <a:ext cx="2046419" cy="91690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7CE9744-F89C-D445-95F5-4DB1EC2287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21856" y="2427348"/>
            <a:ext cx="2590801" cy="260478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2C0F0F-29E2-C76A-628D-758D1FBEEF1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720483" y="2277454"/>
            <a:ext cx="3358315" cy="13318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3DED097-D899-9830-0FE5-90D4113C683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6073542" y="2168616"/>
            <a:ext cx="3281147" cy="2067413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C8E41E3-0EE3-3AA1-C68E-81171D690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20F2D2-B04B-1EB1-4740-3F1B70B45C9C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3" name="Footer Placeholder 3">
            <a:extLst>
              <a:ext uri="{FF2B5EF4-FFF2-40B4-BE49-F238E27FC236}">
                <a16:creationId xmlns:a16="http://schemas.microsoft.com/office/drawing/2014/main" id="{BA211987-D44A-1EE4-3E1E-EFEBFE49CFB4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00260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"/>
          <p:cNvSpPr txBox="1">
            <a:spLocks noGrp="1"/>
          </p:cNvSpPr>
          <p:nvPr>
            <p:ph type="body" idx="1"/>
          </p:nvPr>
        </p:nvSpPr>
        <p:spPr>
          <a:xfrm>
            <a:off x="198794" y="4409025"/>
            <a:ext cx="11897128" cy="3593107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4557" tIns="47267" rIns="94557" bIns="47267" rtlCol="0" anchor="t" anchorCtr="0">
            <a:normAutofit/>
          </a:bodyPr>
          <a:lstStyle/>
          <a:p>
            <a:pPr marL="354629" indent="-354629">
              <a:spcBef>
                <a:spcPts val="0"/>
              </a:spcBef>
              <a:buClr>
                <a:schemeClr val="dk1"/>
              </a:buClr>
              <a:buSzPct val="100000"/>
              <a:buNone/>
            </a:pPr>
            <a:r>
              <a:rPr lang="en-GB" sz="2400" b="1" dirty="0"/>
              <a:t>X-NOR Gate:</a:t>
            </a:r>
            <a:endParaRPr lang="en-GB" sz="2400" dirty="0"/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low when any one of the inputs is high. </a:t>
            </a:r>
          </a:p>
          <a:p>
            <a:pPr marL="354629" indent="-354629">
              <a:spcBef>
                <a:spcPts val="604"/>
              </a:spcBef>
              <a:buClr>
                <a:schemeClr val="dk1"/>
              </a:buClr>
              <a:buSzPct val="100000"/>
            </a:pPr>
            <a:r>
              <a:rPr lang="en-GB" sz="2400" dirty="0"/>
              <a:t>The output is high when both the inputs are low, and both the inputs are high.</a:t>
            </a: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endParaRPr sz="2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	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354629" indent="-354629" algn="just">
              <a:spcBef>
                <a:spcPts val="555"/>
              </a:spcBef>
              <a:buClr>
                <a:schemeClr val="dk1"/>
              </a:buClr>
              <a:buSzPct val="100000"/>
              <a:buNone/>
            </a:pPr>
            <a:r>
              <a:rPr lang="en-US" sz="2400" i="1" dirty="0">
                <a:latin typeface="Cambria" panose="02040503050406030204" pitchFamily="18" charset="0"/>
                <a:ea typeface="Cambria" panose="02040503050406030204" pitchFamily="18" charset="0"/>
              </a:rPr>
              <a:t>					</a:t>
            </a:r>
            <a:endParaRPr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F3B74C-AC8E-C569-CAF4-4FC635D7D674}"/>
              </a:ext>
            </a:extLst>
          </p:cNvPr>
          <p:cNvSpPr txBox="1"/>
          <p:nvPr/>
        </p:nvSpPr>
        <p:spPr>
          <a:xfrm>
            <a:off x="9221856" y="18048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Truth table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560415-3A3F-673C-3152-D6EC87F52365}"/>
              </a:ext>
            </a:extLst>
          </p:cNvPr>
          <p:cNvSpPr txBox="1"/>
          <p:nvPr/>
        </p:nvSpPr>
        <p:spPr>
          <a:xfrm>
            <a:off x="6382457" y="1143710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Pin Diagram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DA4F218-630D-AD32-88FC-C3EE9ADF5AD5}"/>
              </a:ext>
            </a:extLst>
          </p:cNvPr>
          <p:cNvSpPr txBox="1"/>
          <p:nvPr/>
        </p:nvSpPr>
        <p:spPr>
          <a:xfrm>
            <a:off x="125922" y="1640425"/>
            <a:ext cx="609517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Logic symbol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/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=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.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r>
                  <a:rPr lang="en-GB" dirty="0"/>
                  <a:t>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𝐴𝐵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𝐵</m:t>
                        </m:r>
                      </m:e>
                    </m:acc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6" name="Flowchart: Alternate Process 15">
                <a:extLst>
                  <a:ext uri="{FF2B5EF4-FFF2-40B4-BE49-F238E27FC236}">
                    <a16:creationId xmlns:a16="http://schemas.microsoft.com/office/drawing/2014/main" id="{6EAE4633-0234-5FB2-0A2E-FA8896CE3188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421" y="3510487"/>
                <a:ext cx="2590800" cy="444591"/>
              </a:xfrm>
              <a:prstGeom prst="flowChartAlternateProcess">
                <a:avLst/>
              </a:prstGeom>
              <a:blipFill>
                <a:blip r:embed="rId3"/>
                <a:stretch>
                  <a:fillRect b="-1200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/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1" i="1" smtClean="0">
                          <a:latin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7232D08-2FF1-F9EF-DD5E-C854518A5E2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47702" y="2658230"/>
                <a:ext cx="7730159" cy="46166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5B926CD8-E49A-3F86-587C-130A4D4CC9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2237" y="2427348"/>
            <a:ext cx="2013434" cy="7569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3CF32C2-B08A-D255-2CF4-20F17B74C9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21856" y="2416107"/>
            <a:ext cx="2510427" cy="24700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7FB686-EBB3-F8C5-B72D-A02557411D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908676" y="2167632"/>
            <a:ext cx="2510427" cy="127640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EBCC50D-44A0-8483-9889-38799924AE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colorTemperature colorTemp="47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5400000">
            <a:off x="5794724" y="2194886"/>
            <a:ext cx="3267393" cy="2091928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4535260-751A-7E45-168C-76513F5AD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BC7F948-E74B-1F97-663A-817D89B53DEE}"/>
              </a:ext>
            </a:extLst>
          </p:cNvPr>
          <p:cNvSpPr txBox="1"/>
          <p:nvPr/>
        </p:nvSpPr>
        <p:spPr>
          <a:xfrm>
            <a:off x="3287367" y="444500"/>
            <a:ext cx="615729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974E67DA-0929-A567-2893-F2A4B85F457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94698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915DF-1FA6-7E03-B4ED-332220D45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2BB582-1FF0-BAAD-E9BA-4AB86F7DF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97B23F7-328A-8F56-E24A-133679720BAC}"/>
              </a:ext>
            </a:extLst>
          </p:cNvPr>
          <p:cNvSpPr txBox="1">
            <a:spLocks/>
          </p:cNvSpPr>
          <p:nvPr/>
        </p:nvSpPr>
        <p:spPr>
          <a:xfrm>
            <a:off x="74350" y="1167014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3E45530-FCE4-2FE1-B46C-82583812DFF2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7F74C2B2-1398-083D-1FE3-2B3CC33E94F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F4AB59-1510-B66E-0C32-7125CC22A2A0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1204254" y="2072754"/>
            <a:ext cx="7568906" cy="457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93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F09B9-D428-8E64-3E00-05E309673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AE58A39-EBFF-66DC-CDBF-4B99A3189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E25D7-1682-A006-101D-CE548F1B440B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548C32-D452-A375-415A-9818A0ACE75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3E2A7BDF-7D3D-3208-2C82-99572B612AE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4EF783-1938-7F9E-D4E9-79ADA776AA9F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1041400" y="2108684"/>
            <a:ext cx="9644242" cy="400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4029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D53342-F9BF-79AA-AF58-3117D063C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61DE280-4BE7-23AB-F25D-F3DF66D96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0318583-DE7C-D4AC-FC42-3195C0046432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De-morgans theorem: First Law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3719961-73FC-AA6E-D226-5877E379701E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BD129D9B-0952-63EB-292C-5E7807F9082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4FCA97-A1B3-9EB6-0CBC-8E3CDCE25A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000" y="2153775"/>
            <a:ext cx="3766004" cy="11342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1586F92-2E5B-D2DC-22D6-F93760C9CF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7881" y="2580602"/>
            <a:ext cx="618240" cy="3183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4A8D7C8-94EE-2C70-E7F5-E6D059C474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5240" y="2098772"/>
            <a:ext cx="3429436" cy="134877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73B3659-E847-ACD3-1123-43E2FF9F32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72002" y="3447544"/>
            <a:ext cx="4910396" cy="329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997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46C13E-4F8F-009C-A280-718EC42983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D661846-5A17-9E12-7229-F1D887962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338749E-756E-9479-3878-E1BCD164EA48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De-morgans theorem: Second Law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1DBD7F7-80FF-12CC-C691-F44ED4839A9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E9A2B136-3481-BF0E-1571-73033108F2C3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BF26C1-D3E0-7715-48A5-4C91CD1270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401" y="2600997"/>
            <a:ext cx="618240" cy="3183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5F82D5-6196-2400-E0B0-975AF13A73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720" y="2226970"/>
            <a:ext cx="3757112" cy="10663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D8D1429-DF58-47FF-B9CB-0B7E140FDE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2641" y="2198187"/>
            <a:ext cx="3090044" cy="117224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277641C-18E7-871F-EFE8-4AF05F15CF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3276" y="3447542"/>
            <a:ext cx="4941809" cy="3294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8911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CC19CB-0DAB-2F41-4936-0707AD7458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F780E94-7ACE-A06E-6BA6-D59B9A997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F1BBFAC-C37B-15A2-30F2-C5E6706DEB3D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variable Minimization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8DB3D4C-EF3C-64AC-DA75-EC41EE5A8E1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56859C09-1BA0-66CD-94D8-8816CF38A692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770055-C385-25F7-6468-A8763FAF15AE}"/>
              </a:ext>
            </a:extLst>
          </p:cNvPr>
          <p:cNvSpPr txBox="1"/>
          <p:nvPr/>
        </p:nvSpPr>
        <p:spPr>
          <a:xfrm>
            <a:off x="233680" y="2306320"/>
            <a:ext cx="10236200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Minimize the logic equation</a:t>
            </a:r>
          </a:p>
          <a:p>
            <a:pPr>
              <a:lnSpc>
                <a:spcPct val="200000"/>
              </a:lnSpc>
            </a:pPr>
            <a:r>
              <a:rPr lang="en-GB" sz="2200" b="1" i="1" dirty="0">
                <a:latin typeface="Book Antiqua" panose="02040602050305030304" pitchFamily="18" charset="0"/>
              </a:rPr>
              <a:t>Solution</a:t>
            </a:r>
            <a:r>
              <a:rPr lang="en-GB" sz="2200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49D000-8969-6E81-27FE-092BCAA810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6360" y="2467503"/>
            <a:ext cx="1635760" cy="56044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92CE65A-3F44-EA2E-B821-104C6158CB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55520" y="3737965"/>
            <a:ext cx="5115617" cy="1924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6831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054B27-198B-4FE4-6691-0E196A86D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4976663-62C3-D05D-4829-52B0F23B4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1FAA11E-D23C-9605-51F8-17E653E394E9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variable Minimization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0CA6685-59A9-BB79-470E-DD51C5086313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6A1CA91-D3D2-B8B1-F3A2-B64771540EBE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40FF639-5689-4F5E-EC18-6A715E9C3898}"/>
                  </a:ext>
                </a:extLst>
              </p:cNvPr>
              <p:cNvSpPr txBox="1"/>
              <p:nvPr/>
            </p:nvSpPr>
            <p:spPr>
              <a:xfrm>
                <a:off x="233680" y="2306320"/>
                <a:ext cx="10236200" cy="27099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original  Expression                         requires </a:t>
                </a:r>
              </a:p>
              <a:p>
                <a:pPr marL="898525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	Two OR gates: One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+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and one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898525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One AND gate: To combine the results of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𝑐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).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898525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This means a total of 3 gates: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2 OR gates and 1 AND gate</a:t>
                </a:r>
                <a:r>
                  <a:rPr lang="en-GB" sz="2200" b="1" i="1" dirty="0">
                    <a:latin typeface="Book Antiqua" panose="02040602050305030304" pitchFamily="18" charset="0"/>
                  </a:rPr>
                  <a:t>.</a:t>
                </a: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40FF639-5689-4F5E-EC18-6A715E9C389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680" y="2306320"/>
                <a:ext cx="10236200" cy="2709973"/>
              </a:xfrm>
              <a:prstGeom prst="rect">
                <a:avLst/>
              </a:prstGeom>
              <a:blipFill>
                <a:blip r:embed="rId3"/>
                <a:stretch>
                  <a:fillRect l="-774" b="-38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45B1F210-53C2-9DCE-489E-A65CB52C63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3920" y="2446252"/>
            <a:ext cx="1635760" cy="560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64644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AB0549-F0DC-8E1E-5A16-4FC7A4B59D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71D264E-18A1-4256-C561-5460288F8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DD80114-C758-D62B-57F2-1F18ED9154FE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variable Minimization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9D64215-1C6B-56A9-1B13-5FFBF3DAB58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AC3489D-1528-AF4F-7873-D7752A55323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4051D1D-9A0B-FB49-0BDB-BF5A277B67DB}"/>
                  </a:ext>
                </a:extLst>
              </p:cNvPr>
              <p:cNvSpPr txBox="1"/>
              <p:nvPr/>
            </p:nvSpPr>
            <p:spPr>
              <a:xfrm>
                <a:off x="883920" y="2306320"/>
                <a:ext cx="10236200" cy="2708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simplified expression is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𝑏𝑐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, which requires:</a:t>
                </a:r>
              </a:p>
              <a:p>
                <a:pPr marL="800100" lvl="1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One AND gate: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𝑏𝑐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800100" lvl="1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One OR gate: To combine 𝑎 and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𝑏𝑐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.</a:t>
                </a:r>
              </a:p>
              <a:p>
                <a:pPr marL="800100" lvl="1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This means a total of 2 gates: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1 OR gate </a:t>
                </a:r>
                <a:r>
                  <a:rPr lang="en-GB" sz="2200" dirty="0">
                    <a:latin typeface="Book Antiqua" panose="02040602050305030304" pitchFamily="18" charset="0"/>
                  </a:rPr>
                  <a:t>and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1 AND gate</a:t>
                </a:r>
                <a:r>
                  <a:rPr lang="en-GB" sz="2200" dirty="0">
                    <a:latin typeface="Book Antiqua" panose="0204060205030503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4051D1D-9A0B-FB49-0BDB-BF5A277B67D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3920" y="2306320"/>
                <a:ext cx="10236200" cy="2708370"/>
              </a:xfrm>
              <a:prstGeom prst="rect">
                <a:avLst/>
              </a:prstGeom>
              <a:blipFill>
                <a:blip r:embed="rId3"/>
                <a:stretch>
                  <a:fillRect l="-774" b="-38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784776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519" y="2215849"/>
            <a:ext cx="10539841" cy="50441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Sum of Product (SOP): </a:t>
            </a:r>
          </a:p>
          <a:p>
            <a:pPr marL="898525" indent="-360363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The logical sum of two or more logical product terms is called a sum of products expression. </a:t>
            </a:r>
          </a:p>
          <a:p>
            <a:pPr marL="898525" indent="-360363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It is basically an OR operation of AND operated variables such as:</a:t>
            </a:r>
          </a:p>
          <a:p>
            <a:pPr marL="538163" indent="-538163">
              <a:lnSpc>
                <a:spcPct val="150000"/>
              </a:lnSpc>
            </a:pPr>
            <a:endParaRPr lang="en-US" sz="21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pic>
        <p:nvPicPr>
          <p:cNvPr id="6" name="Picture 5" descr="SOP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8635" y="4820288"/>
            <a:ext cx="3189481" cy="119409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8BA0D6-5C6A-0A0D-CC11-0813D389E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3B1B7B4-0FF7-675D-B0A5-EBE1B2E9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97" y="1320012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81EFAFA-1AB7-C25D-70E0-495DF55D8CE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10DB953A-706D-2500-700A-F2F367B9C8F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289415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769" y="2174568"/>
            <a:ext cx="10678871" cy="50441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Product of Sums (POS): </a:t>
            </a:r>
          </a:p>
          <a:p>
            <a:pPr marL="447675" indent="-355600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A product of sums expressions is a logical product of two or more logical sum terms. </a:t>
            </a:r>
          </a:p>
          <a:p>
            <a:pPr marL="447675" indent="-355600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It is basically an AND operation of OR operated variables such as</a:t>
            </a:r>
          </a:p>
          <a:p>
            <a:pPr>
              <a:lnSpc>
                <a:spcPct val="150000"/>
              </a:lnSpc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953ED08-7674-BB93-1086-03E0D81D5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E6D6E1-A886-551C-8336-2E0E14B0B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90" y="129055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E04813C-47D2-B87F-9183-2D61BBE8227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B669C9F-5C21-7C73-3083-2B80090C2AB7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145E24-033D-FEC7-3B3D-D66A049BA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258" y="4329680"/>
            <a:ext cx="3462262" cy="4158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EE49598-8F2E-A9D1-A40E-CD81B2A077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2418" y="4934654"/>
            <a:ext cx="3213605" cy="439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6488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30" y="1791214"/>
            <a:ext cx="8061090" cy="350214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2500" b="1" dirty="0" err="1">
                <a:latin typeface="Book Antiqua" panose="02040602050305030304" pitchFamily="18" charset="0"/>
                <a:ea typeface="Cambria" panose="02040503050406030204" pitchFamily="18" charset="0"/>
              </a:rPr>
              <a:t>Minterm</a:t>
            </a:r>
            <a:r>
              <a:rPr lang="en-US" sz="2500" b="1" dirty="0">
                <a:latin typeface="Book Antiqua" panose="02040602050305030304" pitchFamily="18" charset="0"/>
                <a:ea typeface="Cambria" panose="02040503050406030204" pitchFamily="18" charset="0"/>
              </a:rPr>
              <a:t>:  </a:t>
            </a:r>
          </a:p>
          <a:p>
            <a:pPr marL="898525" indent="-269875" algn="just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product term containing all the variables of the function in either complemented or uncomplemented form is called a </a:t>
            </a:r>
            <a:r>
              <a:rPr lang="en-US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minterm</a:t>
            </a: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898525" indent="-269875" algn="just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are represented by </a:t>
            </a:r>
            <a:r>
              <a:rPr lang="en-US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m</a:t>
            </a: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</a:p>
          <a:p>
            <a:pPr>
              <a:lnSpc>
                <a:spcPct val="150000"/>
              </a:lnSpc>
              <a:buNone/>
            </a:pPr>
            <a:endParaRPr lang="en-US" sz="2100" b="1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US" sz="2100" dirty="0">
              <a:latin typeface="Book Antiqua" panose="0204060205030503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1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US" sz="21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97CD54-AD32-C4B0-906B-D8719BD7AE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8188" y="2405545"/>
            <a:ext cx="3430535" cy="2487639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E448BD-0380-FA53-2709-D33F748EC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0AF26F2-2785-49D6-8FCA-F1F1C32600C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893E6A67-1269-866D-6B6C-B8C6CF2A73B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71159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8463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1313FC-38AA-9ADA-9EDC-4E0F702EB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0192" y="1931084"/>
            <a:ext cx="4272100" cy="43980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BAC98D-6526-0E0A-D7DC-7F5ACE5AB6FC}"/>
              </a:ext>
            </a:extLst>
          </p:cNvPr>
          <p:cNvSpPr txBox="1"/>
          <p:nvPr/>
        </p:nvSpPr>
        <p:spPr>
          <a:xfrm>
            <a:off x="38313" y="1284647"/>
            <a:ext cx="644375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3- Variable </a:t>
            </a:r>
            <a:r>
              <a:rPr lang="en-GB" sz="26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D0B3CB-4FC1-718A-A0E9-4A9AE1F0F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3541BA4-1DCE-181A-D850-CF4565C90A62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FACC9667-FF93-008B-39B7-E50B3F91A48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03676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18C7B2-29DE-5F8F-2DC6-4A6580D15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2CD5158-5705-79F8-5EA8-CC0D2D734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77" y="1306745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Sum of Product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F02C115-828C-1BE5-4986-25622A1BA6C5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9F04C97C-C775-8AE8-6660-ED183D28D3C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13557A-55F1-1AEC-0C23-30404E524F38}"/>
              </a:ext>
            </a:extLst>
          </p:cNvPr>
          <p:cNvSpPr txBox="1"/>
          <p:nvPr/>
        </p:nvSpPr>
        <p:spPr>
          <a:xfrm>
            <a:off x="202781" y="2624033"/>
            <a:ext cx="5364899" cy="34377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100" b="1" i="1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Solution: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</a:t>
            </a:r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he variable B is missing in the first term and the variable A in the second term.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Therefore, B + B' must be added with the first term and A + A' to the second term.</a:t>
            </a: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sz="2100" dirty="0">
              <a:latin typeface="Book Antiqua" panose="0204060205030503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F079F3-D857-A2FE-299D-5556EC287D64}"/>
              </a:ext>
            </a:extLst>
          </p:cNvPr>
          <p:cNvSpPr txBox="1"/>
          <p:nvPr/>
        </p:nvSpPr>
        <p:spPr>
          <a:xfrm>
            <a:off x="140390" y="1977104"/>
            <a:ext cx="9714230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Example: 1: Obtain the Canonical sum of product expression of Y(</a:t>
            </a:r>
            <a:r>
              <a:rPr lang="en-US" sz="2100" dirty="0" err="1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A,B</a:t>
            </a:r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) = A + B</a:t>
            </a:r>
            <a:endParaRPr lang="en-GB" sz="2100" dirty="0">
              <a:latin typeface="Book Antiqua" panose="0204060205030503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F281864-406A-70CE-B250-522A8FACED7F}"/>
                  </a:ext>
                </a:extLst>
              </p:cNvPr>
              <p:cNvSpPr txBox="1"/>
              <p:nvPr/>
            </p:nvSpPr>
            <p:spPr>
              <a:xfrm>
                <a:off x="6634374" y="2476413"/>
                <a:ext cx="6164580" cy="46591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 + B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A.1 + B.1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A(B + B') + B(A + A')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Apply distributive law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AB + AB' + AB + </a:t>
                </a:r>
                <a:r>
                  <a:rPr lang="en-US" sz="2200" dirty="0" err="1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A'B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AB + AB' + </a:t>
                </a:r>
                <a:r>
                  <a:rPr lang="en-US" sz="2200" dirty="0" err="1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A’B</a:t>
                </a:r>
                <a:endParaRPr lang="en-US" sz="22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sz="2200" dirty="0"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220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(1,2,3)</m:t>
                    </m:r>
                  </m:oMath>
                </a14:m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endParaRPr lang="en-GB" sz="220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F281864-406A-70CE-B250-522A8FACED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4374" y="2476413"/>
                <a:ext cx="6164580" cy="4659161"/>
              </a:xfrm>
              <a:prstGeom prst="rect">
                <a:avLst/>
              </a:prstGeom>
              <a:blipFill>
                <a:blip r:embed="rId3"/>
                <a:stretch>
                  <a:fillRect l="-12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ADBAB0B-36EF-C1F6-4411-FA0D4F4E8DD3}"/>
              </a:ext>
            </a:extLst>
          </p:cNvPr>
          <p:cNvCxnSpPr/>
          <p:nvPr/>
        </p:nvCxnSpPr>
        <p:spPr>
          <a:xfrm>
            <a:off x="5860473" y="2571995"/>
            <a:ext cx="0" cy="342875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43452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D602D6-752A-39B2-6156-1C63DABB3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1292-2B30-9CA5-175E-617EB7E2A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BF59BB-9149-FFCD-1E27-FF2B753EE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F57BB57-C619-F5A4-B7A9-116EC5DB8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9509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Sum of Product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25C90D3-F3B2-233D-938C-6EE811BA2E7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BA576E5D-D8ED-9F45-8611-9D164D866DA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F56D8F6-1FAB-42FF-FB21-6BD8E1407100}"/>
                  </a:ext>
                </a:extLst>
              </p:cNvPr>
              <p:cNvSpPr txBox="1"/>
              <p:nvPr/>
            </p:nvSpPr>
            <p:spPr>
              <a:xfrm>
                <a:off x="140390" y="1820859"/>
                <a:ext cx="5364899" cy="34377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US" sz="2100" b="1" i="1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Solution: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The variable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𝐵𝐶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 is missing in the first term and the variable A in the second term.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Therefore,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′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𝐶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𝐶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′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must be added with the first term and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′,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to the second term as shown below.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F56D8F6-1FAB-42FF-FB21-6BD8E14071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90" y="1820859"/>
                <a:ext cx="5364899" cy="3437736"/>
              </a:xfrm>
              <a:prstGeom prst="rect">
                <a:avLst/>
              </a:prstGeom>
              <a:blipFill>
                <a:blip r:embed="rId3"/>
                <a:stretch>
                  <a:fillRect l="-1364" r="-1364" b="-24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33CB251-ABA4-06EB-12ED-EA254886561A}"/>
                  </a:ext>
                </a:extLst>
              </p:cNvPr>
              <p:cNvSpPr txBox="1"/>
              <p:nvPr/>
            </p:nvSpPr>
            <p:spPr>
              <a:xfrm>
                <a:off x="0" y="1548303"/>
                <a:ext cx="10395992" cy="4154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1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Example 2</a:t>
                </a:r>
                <a:r>
                  <a:rPr lang="en-US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:</a:t>
                </a:r>
                <a:r>
                  <a:rPr lang="en-US" sz="21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 </a:t>
                </a:r>
                <a:r>
                  <a:rPr lang="en-GB" sz="21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Obtain the Canonical sum of product expression of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𝑌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𝐴𝐵𝐶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) = 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𝐵𝐶</m:t>
                    </m:r>
                  </m:oMath>
                </a14:m>
                <a:endParaRPr lang="en-GB" sz="21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33CB251-ABA4-06EB-12ED-EA254886561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548303"/>
                <a:ext cx="10395992" cy="415498"/>
              </a:xfrm>
              <a:prstGeom prst="rect">
                <a:avLst/>
              </a:prstGeom>
              <a:blipFill>
                <a:blip r:embed="rId4"/>
                <a:stretch>
                  <a:fillRect l="-704" t="-8824" b="-27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FC0473D4-CC84-934C-F79E-E51142D855D1}"/>
                  </a:ext>
                </a:extLst>
              </p:cNvPr>
              <p:cNvSpPr txBox="1"/>
              <p:nvPr/>
            </p:nvSpPr>
            <p:spPr>
              <a:xfrm>
                <a:off x="6027420" y="1873057"/>
                <a:ext cx="6164580" cy="37548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.1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.1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r>
                  <a:rPr lang="en-US" sz="17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Apply distributive law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[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′](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FC0473D4-CC84-934C-F79E-E51142D855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7420" y="1873057"/>
                <a:ext cx="6164580" cy="3754874"/>
              </a:xfrm>
              <a:prstGeom prst="rect">
                <a:avLst/>
              </a:prstGeom>
              <a:blipFill>
                <a:blip r:embed="rId5"/>
                <a:stretch>
                  <a:fillRect l="-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CA0F72C-ED64-FA8E-A653-5B6078343439}"/>
              </a:ext>
            </a:extLst>
          </p:cNvPr>
          <p:cNvCxnSpPr>
            <a:cxnSpLocks/>
          </p:cNvCxnSpPr>
          <p:nvPr/>
        </p:nvCxnSpPr>
        <p:spPr>
          <a:xfrm>
            <a:off x="5753793" y="1994281"/>
            <a:ext cx="0" cy="455019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F3D09B92-2532-62FC-4764-2041A3E9C5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7420" y="5596513"/>
            <a:ext cx="4170677" cy="100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8837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8FFDE4-6A0A-9769-36F4-58A01EB83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A3E47-895B-3433-5162-6144B498C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E0F221-3E66-E520-0A1F-CC16BB899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99B88C2-A4F0-7270-BBFD-30B68B348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9509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Sum of Product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C3C11B4-5CFF-E394-067E-617DC5192E7B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D3744692-DC5B-2ED4-F097-99CDCA05A0B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A</a:t>
            </a:r>
          </a:p>
        </p:txBody>
      </p:sp>
    </p:spTree>
    <p:extLst>
      <p:ext uri="{BB962C8B-B14F-4D97-AF65-F5344CB8AC3E}">
        <p14:creationId xmlns:p14="http://schemas.microsoft.com/office/powerpoint/2010/main" val="2927094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90" y="1267428"/>
            <a:ext cx="7276690" cy="4879371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  <a:buNone/>
            </a:pPr>
            <a:r>
              <a:rPr lang="en-US" sz="2700" b="1" dirty="0">
                <a:latin typeface="Book Antiqua" panose="02040602050305030304" pitchFamily="18" charset="0"/>
                <a:ea typeface="Cambria" panose="02040503050406030204" pitchFamily="18" charset="0"/>
              </a:rPr>
              <a:t>Max terms: </a:t>
            </a:r>
          </a:p>
          <a:p>
            <a:pPr marL="625475" indent="-355600" algn="just">
              <a:lnSpc>
                <a:spcPct val="17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Sum term containing all the </a:t>
            </a:r>
            <a:r>
              <a:rPr lang="en-US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K</a:t>
            </a: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 variables of the function in either complemented or non-complemented form is called a max term. </a:t>
            </a:r>
          </a:p>
          <a:p>
            <a:pPr marL="625475" indent="-355600" algn="just">
              <a:lnSpc>
                <a:spcPct val="17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These sum terms are called max terms. </a:t>
            </a:r>
          </a:p>
          <a:p>
            <a:pPr marL="625475" indent="-355600" algn="just">
              <a:lnSpc>
                <a:spcPct val="17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are represented by </a:t>
            </a: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M</a:t>
            </a:r>
            <a:endParaRPr lang="en-US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>
              <a:buNone/>
            </a:pPr>
            <a:endParaRPr lang="en-US" sz="2100" b="1" dirty="0">
              <a:latin typeface="Book Antiqua" panose="02040602050305030304" pitchFamily="18" charset="0"/>
            </a:endParaRPr>
          </a:p>
          <a:p>
            <a:endParaRPr lang="en-US" sz="2100" dirty="0">
              <a:latin typeface="Book Antiqua" panose="02040602050305030304" pitchFamily="18" charset="0"/>
            </a:endParaRPr>
          </a:p>
          <a:p>
            <a:endParaRPr lang="en-US" sz="2100" dirty="0">
              <a:latin typeface="Book Antiqua" panose="02040602050305030304" pitchFamily="18" charset="0"/>
            </a:endParaRPr>
          </a:p>
          <a:p>
            <a:endParaRPr lang="en-US" sz="2100" dirty="0">
              <a:latin typeface="Book Antiqua" panose="02040602050305030304" pitchFamily="18" charset="0"/>
            </a:endParaRPr>
          </a:p>
          <a:p>
            <a:pPr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pic>
        <p:nvPicPr>
          <p:cNvPr id="9" name="Picture 8" descr="maxterm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3815" y="2620865"/>
            <a:ext cx="4278447" cy="207089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6E8A78-D10F-5401-56E8-74ACCAA95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D09A0E1-7532-4A51-4D18-EA1716F7720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98220C5-F28A-CF9E-EE33-AF3F06B1D73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58163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0" name="Picture 9" descr="maxterm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7976" y="1664636"/>
            <a:ext cx="6473415" cy="442228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815C9-06E7-DED3-865B-615BD1F80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DEBCC5-C648-E42E-9DF0-66D46F82A3A9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697EDB19-F17C-2D7A-1815-19701706695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F7E98B-F614-DF61-2EE6-76291F4B5527}"/>
              </a:ext>
            </a:extLst>
          </p:cNvPr>
          <p:cNvSpPr txBox="1"/>
          <p:nvPr/>
        </p:nvSpPr>
        <p:spPr>
          <a:xfrm>
            <a:off x="38313" y="1284647"/>
            <a:ext cx="644375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3- Variable Max term </a:t>
            </a:r>
          </a:p>
        </p:txBody>
      </p:sp>
    </p:spTree>
    <p:extLst>
      <p:ext uri="{BB962C8B-B14F-4D97-AF65-F5344CB8AC3E}">
        <p14:creationId xmlns:p14="http://schemas.microsoft.com/office/powerpoint/2010/main" val="366728410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90" y="1252336"/>
            <a:ext cx="9341315" cy="370602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700" b="1" dirty="0">
                <a:latin typeface="Book Antiqua" panose="02040602050305030304" pitchFamily="18" charset="0"/>
                <a:ea typeface="Cambria" panose="02040503050406030204" pitchFamily="18" charset="0"/>
              </a:rPr>
              <a:t>Canonical Product of sum expressions:</a:t>
            </a:r>
          </a:p>
          <a:p>
            <a:pPr>
              <a:lnSpc>
                <a:spcPct val="100000"/>
              </a:lnSpc>
              <a:buNone/>
            </a:pPr>
            <a:endParaRPr lang="en-US" sz="27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1257300" indent="-452438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POS is the logical product of all the maxterms for which the value of the function is 0. </a:t>
            </a:r>
          </a:p>
          <a:p>
            <a:pPr marL="1257300" indent="-452438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Also called as a max term canonical form. </a:t>
            </a:r>
          </a:p>
          <a:p>
            <a:pPr marL="358775" indent="0">
              <a:lnSpc>
                <a:spcPct val="150000"/>
              </a:lnSpc>
              <a:buNone/>
            </a:pP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	Example: </a:t>
            </a:r>
          </a:p>
          <a:p>
            <a:pPr>
              <a:buNone/>
            </a:pPr>
            <a:endParaRPr lang="en-US" sz="2200" b="1" dirty="0"/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  <a:p>
            <a:pPr>
              <a:buNone/>
            </a:pPr>
            <a:endParaRPr lang="en-IN" sz="22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1D9136-1B72-6D2D-FD6E-BC8B67404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79DEBA5-802D-0CBB-77AD-B9A2C7F4BAE4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E2C2DCEE-8BEC-F443-D763-66C264B7D4C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988030-E5FA-CF0E-C8AB-C3DFE1FEA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6971" y="4838763"/>
            <a:ext cx="5500664" cy="3890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FD49B68-D63E-A129-6127-87B7260802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7410" y="5356532"/>
            <a:ext cx="1595697" cy="28975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CA01C13-916E-247E-EFD1-3742D45E62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7410" y="5740963"/>
            <a:ext cx="1860665" cy="46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3073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14868-5A5C-50BF-FAD4-2EB3E537E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BD03403-E611-0ECC-3A6B-CD2DBE77CA43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F43B18B9-E45D-0BE0-9C2D-894D1ACA964E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9CC7876-CD5F-5F74-B52A-76D8CD089AC5}"/>
                  </a:ext>
                </a:extLst>
              </p:cNvPr>
              <p:cNvSpPr txBox="1"/>
              <p:nvPr/>
            </p:nvSpPr>
            <p:spPr>
              <a:xfrm>
                <a:off x="140390" y="1583850"/>
                <a:ext cx="9001703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IN" sz="20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Find the POS Expression for </a:t>
                </a:r>
                <a14:m>
                  <m:oMath xmlns:m="http://schemas.openxmlformats.org/officeDocument/2006/math">
                    <m:r>
                      <a:rPr lang="en-GB" sz="20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𝑓</m:t>
                    </m:r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5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6</m:t>
                        </m:r>
                      </m:sub>
                    </m:sSub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9CC7876-CD5F-5F74-B52A-76D8CD089A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90" y="1583850"/>
                <a:ext cx="9001703" cy="400110"/>
              </a:xfrm>
              <a:prstGeom prst="rect">
                <a:avLst/>
              </a:prstGeom>
              <a:blipFill>
                <a:blip r:embed="rId3"/>
                <a:stretch>
                  <a:fillRect l="-677" t="-12308" b="-246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D6BAC840-A090-C510-54DB-7DE5F3FF20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037" y="2457746"/>
            <a:ext cx="4751543" cy="272590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521951D-4AF9-98E2-B16B-BB7DDA8EA6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1549" y="5567837"/>
            <a:ext cx="5462038" cy="281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7551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56914-73C6-0838-B062-0A0381318F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9A4D6-0B4F-7E76-93D5-DEF0BACFB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7BC425-2AE7-71C8-7D32-E219B7E3A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08C814-97D3-8F0C-6EAE-67E6BB0B3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18331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Product of Sum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8AEBB41-EBB7-7CF8-1BF7-10FF7B7B8EEE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A04DBF61-4C87-18E6-A3D9-97916C31A10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CF85E5-C970-5CB3-BB4F-FC9780ACCA16}"/>
              </a:ext>
            </a:extLst>
          </p:cNvPr>
          <p:cNvSpPr txBox="1"/>
          <p:nvPr/>
        </p:nvSpPr>
        <p:spPr>
          <a:xfrm>
            <a:off x="187541" y="2253704"/>
            <a:ext cx="5364899" cy="1498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100" b="1" i="1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Solution:</a:t>
            </a:r>
          </a:p>
          <a:p>
            <a:pPr algn="just">
              <a:lnSpc>
                <a:spcPct val="150000"/>
              </a:lnSpc>
            </a:pP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sz="2100" dirty="0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D5F863-023D-53AE-FA6E-83F5C11751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669822"/>
            <a:ext cx="9478166" cy="62125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9F02390-E484-7B21-7B75-4AD9EF6457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520" y="3056031"/>
            <a:ext cx="9853090" cy="11982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6555C9-BD0D-0202-28E8-2E706166CD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1920" y="4607243"/>
            <a:ext cx="3227331" cy="32448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CA23050-B826-884A-9A4F-F0E2551D7D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61920" y="5105448"/>
            <a:ext cx="4277360" cy="3216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C2CFFE3-25E5-AF87-8D64-76BAED3C717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1920" y="5596662"/>
            <a:ext cx="4618545" cy="343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21844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8DAB27-CD25-A7D8-E069-0BECD4E326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DEEAD-4BFF-DD78-78C5-DC5283BDE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9A9024-0164-E854-7769-45B9A7E6B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C8655B3-5370-FC29-5E29-C59674A0C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18331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Product of Sum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ECF2FE8-6D31-1423-773F-8DA6D050B848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20B93A1-8CCA-2562-E471-03D8E7BA368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8F5BAC-4BB0-381B-4CA5-A11A65E3E75C}"/>
              </a:ext>
            </a:extLst>
          </p:cNvPr>
          <p:cNvSpPr txBox="1"/>
          <p:nvPr/>
        </p:nvSpPr>
        <p:spPr>
          <a:xfrm>
            <a:off x="187541" y="2253704"/>
            <a:ext cx="5364899" cy="1498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100" b="1" i="1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Solution (cont..)</a:t>
            </a:r>
          </a:p>
          <a:p>
            <a:pPr algn="just">
              <a:lnSpc>
                <a:spcPct val="150000"/>
              </a:lnSpc>
            </a:pP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sz="2100" dirty="0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A32433-8AA3-EC1A-FE96-F17E617F01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669822"/>
            <a:ext cx="9478166" cy="62125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5AA9CD0-AE3A-4693-9300-584A6044DB02}"/>
              </a:ext>
            </a:extLst>
          </p:cNvPr>
          <p:cNvSpPr txBox="1"/>
          <p:nvPr/>
        </p:nvSpPr>
        <p:spPr>
          <a:xfrm>
            <a:off x="3688659" y="5409763"/>
            <a:ext cx="156393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1928215-0E78-2B33-B158-7C696F304F7E}"/>
                  </a:ext>
                </a:extLst>
              </p:cNvPr>
              <p:cNvSpPr txBox="1"/>
              <p:nvPr/>
            </p:nvSpPr>
            <p:spPr>
              <a:xfrm>
                <a:off x="2643005" y="4976759"/>
                <a:ext cx="2591287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𝒀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𝑨𝑩𝑪</m:t>
                          </m:r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𝞹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(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𝟒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1928215-0E78-2B33-B158-7C696F304F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3005" y="4976759"/>
                <a:ext cx="2591287" cy="276999"/>
              </a:xfrm>
              <a:prstGeom prst="rect">
                <a:avLst/>
              </a:prstGeom>
              <a:blipFill>
                <a:blip r:embed="rId4"/>
                <a:stretch>
                  <a:fillRect l="-1882" t="-2174" r="-3059" b="-326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B445B1AC-DB3F-C0C9-6037-DEC6B345ADD2}"/>
                  </a:ext>
                </a:extLst>
              </p:cNvPr>
              <p:cNvSpPr txBox="1"/>
              <p:nvPr/>
            </p:nvSpPr>
            <p:spPr>
              <a:xfrm>
                <a:off x="2783761" y="5924395"/>
                <a:ext cx="3240502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𝒀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𝑨𝑩𝑪</m:t>
                          </m:r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𝟒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B445B1AC-DB3F-C0C9-6037-DEC6B345AD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3761" y="5924395"/>
                <a:ext cx="3240502" cy="276999"/>
              </a:xfrm>
              <a:prstGeom prst="rect">
                <a:avLst/>
              </a:prstGeom>
              <a:blipFill>
                <a:blip r:embed="rId5"/>
                <a:stretch>
                  <a:fillRect l="-1318" r="-1507" b="-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472EC11F-1DB4-0D73-1B4C-067D554636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8127" y="3282732"/>
            <a:ext cx="8810625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1881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1CD99-E75B-D03E-965E-565FBEDA0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834063-3731-2786-F38E-E2173639B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7D8245C-C2EB-AFDC-F98B-8406BEEF4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790" y="2322155"/>
            <a:ext cx="11030530" cy="3667760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[1] "Designing AND Gate Using Transistors," Circuit Digest. [Online]. Available: https://circuitdigest.com/electronic-circuits/designing-and-gate-using-transistors.</a:t>
            </a:r>
            <a:b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[2] “</a:t>
            </a:r>
            <a:r>
              <a:rPr lang="en-GB" sz="1900" dirty="0" err="1">
                <a:latin typeface="Book Antiqua" panose="02040602050305030304" pitchFamily="18" charset="0"/>
                <a:ea typeface="Cambria" panose="02040503050406030204" pitchFamily="18" charset="0"/>
              </a:rPr>
              <a:t>DeMorgan's</a:t>
            </a: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 Theorems,” Electronics Tutorials. [Online]. Available: https://www.electronics-tutorials.ws/boolean/demorgan.html. </a:t>
            </a:r>
            <a:b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[3] </a:t>
            </a:r>
            <a:r>
              <a:rPr lang="it-IT" sz="1900" dirty="0">
                <a:latin typeface="Book Antiqua" panose="02040602050305030304" pitchFamily="18" charset="0"/>
                <a:ea typeface="Cambria" panose="02040503050406030204" pitchFamily="18" charset="0"/>
              </a:rPr>
              <a:t>M. M. Mano and M. D. Ciletti, Digital Design, 5th ed. Boston, MA, USA: Pearson, 2013</a:t>
            </a:r>
            <a:br>
              <a:rPr lang="it-IT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br>
              <a:rPr lang="en-IN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endParaRPr lang="en-IN" sz="19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F16F71B-3E25-007D-744A-1394B374B52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9775C6A-32F7-71B2-155D-E7076AD5325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Electronics 2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567774-0090-1469-B7F4-578A5FF750EF}"/>
              </a:ext>
            </a:extLst>
          </p:cNvPr>
          <p:cNvSpPr txBox="1"/>
          <p:nvPr/>
        </p:nvSpPr>
        <p:spPr>
          <a:xfrm>
            <a:off x="140390" y="1453401"/>
            <a:ext cx="61645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References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70187106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4358182" y="266915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 dirty="0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9B96A9-1919-46EF-8C6E-28E305F6B84D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4472C4">
                <a:shade val="50000"/>
                <a:alpha val="7000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01555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e9672c4-2e6b-4216-815f-acf33fc59b04"/>
  <p:tag name="SLIDO_EVENT_SECTION_UUID" val="c0dda0e3-b186-46ce-9f4d-2523840ced5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2B8300D-A282-4CE1-A5D1-FF6C5C75B396}">
  <we:reference id="3e0fcce7-415c-4081-926c-b4e449c650e4" version="1.0.0.2" store="EXCatalog" storeType="EXCatalog"/>
  <we:alternateReferences>
    <we:reference id="WA200004709" version="1.0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www.w3.org/XML/1998/namespace"/>
    <ds:schemaRef ds:uri="http://purl.org/dc/terms/"/>
    <ds:schemaRef ds:uri="http://schemas.openxmlformats.org/package/2006/metadata/core-properties"/>
    <ds:schemaRef ds:uri="211f9404-bca0-4bcf-9c1d-965ccb6f8d2d"/>
    <ds:schemaRef ds:uri="http://schemas.microsoft.com/office/2006/metadata/properties"/>
    <ds:schemaRef ds:uri="http://purl.org/dc/elements/1.1/"/>
    <ds:schemaRef ds:uri="http://schemas.microsoft.com/office/infopath/2007/PartnerControls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1818</Words>
  <Application>Microsoft Office PowerPoint</Application>
  <PresentationFormat>Widescreen</PresentationFormat>
  <Paragraphs>382</Paragraphs>
  <Slides>32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32</vt:i4>
      </vt:variant>
    </vt:vector>
  </HeadingPairs>
  <TitlesOfParts>
    <vt:vector size="58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 of product &amp; Product of Sum</vt:lpstr>
      <vt:lpstr>Sum of product &amp; Product of Sum</vt:lpstr>
      <vt:lpstr>PowerPoint Presentation</vt:lpstr>
      <vt:lpstr>PowerPoint Presentation</vt:lpstr>
      <vt:lpstr>Canonial Sum of Product Expression</vt:lpstr>
      <vt:lpstr>Canonial Sum of Product Expression</vt:lpstr>
      <vt:lpstr>Canonial Sum of Product Expression</vt:lpstr>
      <vt:lpstr>PowerPoint Presentation</vt:lpstr>
      <vt:lpstr>PowerPoint Presentation</vt:lpstr>
      <vt:lpstr>PowerPoint Presentation</vt:lpstr>
      <vt:lpstr>PowerPoint Presentation</vt:lpstr>
      <vt:lpstr>Canonial Product of Sum Expression</vt:lpstr>
      <vt:lpstr>Canonial Product of Sum Expression</vt:lpstr>
      <vt:lpstr>[1] "Designing AND Gate Using Transistors," Circuit Digest. [Online]. Available: https://circuitdigest.com/electronic-circuits/designing-and-gate-using-transistors. [2] “DeMorgan's Theorems,” Electronics Tutorials. [Online]. Available: https://www.electronics-tutorials.ws/boolean/demorgan.html.  [3] M. M. Mano and M. D. Ciletti, Digital Design, 5th ed. Boston, MA, USA: Pearson, 2013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266</cp:revision>
  <dcterms:created xsi:type="dcterms:W3CDTF">2021-03-09T15:35:42Z</dcterms:created>
  <dcterms:modified xsi:type="dcterms:W3CDTF">2025-01-29T23:52:12Z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