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9.xml" ContentType="application/vnd.openxmlformats-officedocument.presentationml.notesSlide+xml"/>
  <Override PartName="/ppt/charts/chart5.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43"/>
  </p:notesMasterIdLst>
  <p:sldIdLst>
    <p:sldId id="313" r:id="rId2"/>
    <p:sldId id="333" r:id="rId3"/>
    <p:sldId id="321" r:id="rId4"/>
    <p:sldId id="323" r:id="rId5"/>
    <p:sldId id="328" r:id="rId6"/>
    <p:sldId id="332" r:id="rId7"/>
    <p:sldId id="331" r:id="rId8"/>
    <p:sldId id="329" r:id="rId9"/>
    <p:sldId id="330" r:id="rId10"/>
    <p:sldId id="257" r:id="rId11"/>
    <p:sldId id="259" r:id="rId12"/>
    <p:sldId id="260" r:id="rId13"/>
    <p:sldId id="261" r:id="rId14"/>
    <p:sldId id="262" r:id="rId15"/>
    <p:sldId id="282" r:id="rId16"/>
    <p:sldId id="283" r:id="rId17"/>
    <p:sldId id="284" r:id="rId18"/>
    <p:sldId id="285" r:id="rId19"/>
    <p:sldId id="286" r:id="rId20"/>
    <p:sldId id="287" r:id="rId21"/>
    <p:sldId id="289" r:id="rId22"/>
    <p:sldId id="288" r:id="rId23"/>
    <p:sldId id="302" r:id="rId24"/>
    <p:sldId id="303" r:id="rId25"/>
    <p:sldId id="304" r:id="rId26"/>
    <p:sldId id="305" r:id="rId27"/>
    <p:sldId id="306" r:id="rId28"/>
    <p:sldId id="307" r:id="rId29"/>
    <p:sldId id="308" r:id="rId30"/>
    <p:sldId id="266" r:id="rId31"/>
    <p:sldId id="309" r:id="rId32"/>
    <p:sldId id="291" r:id="rId33"/>
    <p:sldId id="310" r:id="rId34"/>
    <p:sldId id="292" r:id="rId35"/>
    <p:sldId id="311" r:id="rId36"/>
    <p:sldId id="293" r:id="rId37"/>
    <p:sldId id="281" r:id="rId38"/>
    <p:sldId id="273" r:id="rId39"/>
    <p:sldId id="280" r:id="rId40"/>
    <p:sldId id="312" r:id="rId41"/>
    <p:sldId id="275" r:id="rId4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1" d="100"/>
          <a:sy n="91" d="100"/>
        </p:scale>
        <p:origin x="795" y="51"/>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6808503682743732E-2"/>
          <c:y val="6.3709276696496023E-2"/>
          <c:w val="0.61509548072723175"/>
          <c:h val="0.82756326082385101"/>
        </c:manualLayout>
      </c:layout>
      <c:barChart>
        <c:barDir val="col"/>
        <c:grouping val="clustered"/>
        <c:varyColors val="0"/>
        <c:ser>
          <c:idx val="0"/>
          <c:order val="0"/>
          <c:tx>
            <c:strRef>
              <c:f>Sheet1!$B$1</c:f>
              <c:strCache>
                <c:ptCount val="1"/>
                <c:pt idx="0">
                  <c:v>Low sensation seeker</c:v>
                </c:pt>
              </c:strCache>
            </c:strRef>
          </c:tx>
          <c:spPr>
            <a:solidFill>
              <a:schemeClr val="accent1"/>
            </a:solidFill>
            <a:ln>
              <a:noFill/>
            </a:ln>
            <a:effectLst/>
          </c:spPr>
          <c:invertIfNegative val="0"/>
          <c:cat>
            <c:strRef>
              <c:f>Sheet1!$A$2:$A$3</c:f>
              <c:strCache>
                <c:ptCount val="2"/>
                <c:pt idx="0">
                  <c:v>Males</c:v>
                </c:pt>
                <c:pt idx="1">
                  <c:v>Females</c:v>
                </c:pt>
              </c:strCache>
            </c:strRef>
          </c:cat>
          <c:val>
            <c:numRef>
              <c:f>Sheet1!$B$2:$B$3</c:f>
              <c:numCache>
                <c:formatCode>General</c:formatCode>
                <c:ptCount val="2"/>
                <c:pt idx="0">
                  <c:v>5.3</c:v>
                </c:pt>
                <c:pt idx="1">
                  <c:v>44.7</c:v>
                </c:pt>
              </c:numCache>
            </c:numRef>
          </c:val>
          <c:extLst>
            <c:ext xmlns:c16="http://schemas.microsoft.com/office/drawing/2014/chart" uri="{C3380CC4-5D6E-409C-BE32-E72D297353CC}">
              <c16:uniqueId val="{00000000-313A-4CC2-BA4A-810FF76ABD90}"/>
            </c:ext>
          </c:extLst>
        </c:ser>
        <c:ser>
          <c:idx val="1"/>
          <c:order val="1"/>
          <c:tx>
            <c:strRef>
              <c:f>Sheet1!$C$1</c:f>
              <c:strCache>
                <c:ptCount val="1"/>
                <c:pt idx="0">
                  <c:v>High Sensation Seeker</c:v>
                </c:pt>
              </c:strCache>
            </c:strRef>
          </c:tx>
          <c:spPr>
            <a:solidFill>
              <a:schemeClr val="accent2"/>
            </a:solidFill>
            <a:ln>
              <a:noFill/>
            </a:ln>
            <a:effectLst/>
          </c:spPr>
          <c:invertIfNegative val="0"/>
          <c:cat>
            <c:strRef>
              <c:f>Sheet1!$A$2:$A$3</c:f>
              <c:strCache>
                <c:ptCount val="2"/>
                <c:pt idx="0">
                  <c:v>Males</c:v>
                </c:pt>
                <c:pt idx="1">
                  <c:v>Females</c:v>
                </c:pt>
              </c:strCache>
            </c:strRef>
          </c:cat>
          <c:val>
            <c:numRef>
              <c:f>Sheet1!$C$2:$C$3</c:f>
              <c:numCache>
                <c:formatCode>General</c:formatCode>
                <c:ptCount val="2"/>
                <c:pt idx="0">
                  <c:v>94.7</c:v>
                </c:pt>
                <c:pt idx="1">
                  <c:v>55.3</c:v>
                </c:pt>
              </c:numCache>
            </c:numRef>
          </c:val>
          <c:extLst>
            <c:ext xmlns:c16="http://schemas.microsoft.com/office/drawing/2014/chart" uri="{C3380CC4-5D6E-409C-BE32-E72D297353CC}">
              <c16:uniqueId val="{00000001-313A-4CC2-BA4A-810FF76ABD90}"/>
            </c:ext>
          </c:extLst>
        </c:ser>
        <c:dLbls>
          <c:showLegendKey val="0"/>
          <c:showVal val="0"/>
          <c:showCatName val="0"/>
          <c:showSerName val="0"/>
          <c:showPercent val="0"/>
          <c:showBubbleSize val="0"/>
        </c:dLbls>
        <c:gapWidth val="150"/>
        <c:axId val="49668096"/>
        <c:axId val="49669632"/>
      </c:barChart>
      <c:catAx>
        <c:axId val="49668096"/>
        <c:scaling>
          <c:orientation val="minMax"/>
        </c:scaling>
        <c:delete val="0"/>
        <c:axPos val="b"/>
        <c:numFmt formatCode="General" sourceLinked="1"/>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2400" b="1" i="0" u="none" strike="noStrike" kern="1200" baseline="0">
                <a:solidFill>
                  <a:schemeClr val="tx1"/>
                </a:solidFill>
                <a:latin typeface="+mn-lt"/>
                <a:ea typeface="+mn-ea"/>
                <a:cs typeface="+mn-cs"/>
              </a:defRPr>
            </a:pPr>
            <a:endParaRPr lang="en-US"/>
          </a:p>
        </c:txPr>
        <c:crossAx val="49669632"/>
        <c:crosses val="autoZero"/>
        <c:auto val="1"/>
        <c:lblAlgn val="ctr"/>
        <c:lblOffset val="100"/>
        <c:noMultiLvlLbl val="0"/>
      </c:catAx>
      <c:valAx>
        <c:axId val="49669632"/>
        <c:scaling>
          <c:orientation val="minMax"/>
        </c:scaling>
        <c:delete val="0"/>
        <c:axPos val="l"/>
        <c:majorGridlines>
          <c:spPr>
            <a:ln w="9525" cap="flat" cmpd="sng" algn="ctr">
              <a:solidFill>
                <a:schemeClr val="tx1">
                  <a:tint val="75000"/>
                  <a:shade val="95000"/>
                  <a:satMod val="105000"/>
                </a:schemeClr>
              </a:solidFill>
              <a:prstDash val="solid"/>
              <a:round/>
            </a:ln>
            <a:effectLst/>
          </c:spPr>
        </c:majorGridlines>
        <c:numFmt formatCode="0%" sourceLinked="0"/>
        <c:majorTickMark val="out"/>
        <c:minorTickMark val="none"/>
        <c:tickLblPos val="nextTo"/>
        <c:spPr>
          <a:noFill/>
          <a:ln w="9525" cap="flat" cmpd="sng" algn="ctr">
            <a:solidFill>
              <a:schemeClr val="tx1">
                <a:tint val="75000"/>
                <a:shade val="95000"/>
                <a:satMod val="105000"/>
              </a:schemeClr>
            </a:solidFill>
            <a:prstDash val="solid"/>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49668096"/>
        <c:crosses val="autoZero"/>
        <c:crossBetween val="between"/>
        <c:dispUnits>
          <c:builtInUnit val="hundreds"/>
        </c:dispUnits>
      </c:valAx>
      <c:spPr>
        <a:solidFill>
          <a:sysClr val="window" lastClr="FFFFFF"/>
        </a:solidFill>
        <a:ln>
          <a:noFill/>
        </a:ln>
        <a:effectLst/>
      </c:spPr>
    </c:plotArea>
    <c:legend>
      <c:legendPos val="r"/>
      <c:layout>
        <c:manualLayout>
          <c:xMode val="edge"/>
          <c:yMode val="edge"/>
          <c:x val="0.70940043514443818"/>
          <c:y val="0.24113005962300485"/>
          <c:w val="0.28106125478008703"/>
          <c:h val="0.29198718660889533"/>
        </c:manualLayout>
      </c:layout>
      <c:overlay val="0"/>
      <c:spPr>
        <a:noFill/>
        <a:ln>
          <a:noFill/>
        </a:ln>
        <a:effectLst/>
      </c:spPr>
      <c:txPr>
        <a:bodyPr rot="0" spcFirstLastPara="1" vertOverflow="ellipsis" vert="horz" wrap="square" anchor="ctr" anchorCtr="1"/>
        <a:lstStyle/>
        <a:p>
          <a:pPr>
            <a:defRPr sz="2000" b="1" i="0" u="none" strike="noStrike" kern="1200" baseline="0">
              <a:solidFill>
                <a:schemeClr val="tx1"/>
              </a:solidFill>
              <a:latin typeface="+mn-lt"/>
              <a:ea typeface="+mn-ea"/>
              <a:cs typeface="+mn-cs"/>
            </a:defRPr>
          </a:pPr>
          <a:endParaRPr lang="en-US"/>
        </a:p>
      </c:txPr>
    </c:legend>
    <c:plotVisOnly val="1"/>
    <c:dispBlanksAs val="gap"/>
    <c:showDLblsOverMax val="0"/>
  </c:chart>
  <c:spPr>
    <a:noFill/>
    <a:ln w="9525" cap="flat" cmpd="sng" algn="ctr">
      <a:noFill/>
      <a:prstDash val="soli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452152291032268"/>
          <c:y val="3.2152855893013393E-2"/>
          <c:w val="0.625459864391951"/>
          <c:h val="0.78907074115735443"/>
        </c:manualLayout>
      </c:layout>
      <c:lineChart>
        <c:grouping val="standard"/>
        <c:varyColors val="0"/>
        <c:ser>
          <c:idx val="0"/>
          <c:order val="0"/>
          <c:tx>
            <c:strRef>
              <c:f>Sheet1!$A$2</c:f>
              <c:strCache>
                <c:ptCount val="1"/>
                <c:pt idx="0">
                  <c:v>Emerging adult</c:v>
                </c:pt>
              </c:strCache>
            </c:strRef>
          </c:tx>
          <c:spPr>
            <a:ln w="76200"/>
          </c:spPr>
          <c:marker>
            <c:symbol val="none"/>
          </c:marker>
          <c:cat>
            <c:strRef>
              <c:f>Sheet1!$B$1:$C$1</c:f>
              <c:strCache>
                <c:ptCount val="2"/>
                <c:pt idx="0">
                  <c:v>Low sensation seeker</c:v>
                </c:pt>
                <c:pt idx="1">
                  <c:v>High sensation seeker</c:v>
                </c:pt>
              </c:strCache>
            </c:strRef>
          </c:cat>
          <c:val>
            <c:numRef>
              <c:f>Sheet1!$B$2:$C$2</c:f>
              <c:numCache>
                <c:formatCode>General</c:formatCode>
                <c:ptCount val="2"/>
                <c:pt idx="0">
                  <c:v>7.1529999999999934</c:v>
                </c:pt>
                <c:pt idx="1">
                  <c:v>6.4340000000000002</c:v>
                </c:pt>
              </c:numCache>
            </c:numRef>
          </c:val>
          <c:smooth val="0"/>
          <c:extLst>
            <c:ext xmlns:c16="http://schemas.microsoft.com/office/drawing/2014/chart" uri="{C3380CC4-5D6E-409C-BE32-E72D297353CC}">
              <c16:uniqueId val="{00000000-6957-4B66-9D90-8DE4241EC94F}"/>
            </c:ext>
          </c:extLst>
        </c:ser>
        <c:ser>
          <c:idx val="1"/>
          <c:order val="1"/>
          <c:tx>
            <c:strRef>
              <c:f>Sheet1!$A$3</c:f>
              <c:strCache>
                <c:ptCount val="1"/>
                <c:pt idx="0">
                  <c:v>Adult</c:v>
                </c:pt>
              </c:strCache>
            </c:strRef>
          </c:tx>
          <c:spPr>
            <a:ln w="76200"/>
          </c:spPr>
          <c:marker>
            <c:symbol val="none"/>
          </c:marker>
          <c:cat>
            <c:strRef>
              <c:f>Sheet1!$B$1:$C$1</c:f>
              <c:strCache>
                <c:ptCount val="2"/>
                <c:pt idx="0">
                  <c:v>Low sensation seeker</c:v>
                </c:pt>
                <c:pt idx="1">
                  <c:v>High sensation seeker</c:v>
                </c:pt>
              </c:strCache>
            </c:strRef>
          </c:cat>
          <c:val>
            <c:numRef>
              <c:f>Sheet1!$B$3:$C$3</c:f>
              <c:numCache>
                <c:formatCode>General</c:formatCode>
                <c:ptCount val="2"/>
                <c:pt idx="0">
                  <c:v>4.6669999999999945</c:v>
                </c:pt>
                <c:pt idx="1">
                  <c:v>8.7409999999999997</c:v>
                </c:pt>
              </c:numCache>
            </c:numRef>
          </c:val>
          <c:smooth val="0"/>
          <c:extLst>
            <c:ext xmlns:c16="http://schemas.microsoft.com/office/drawing/2014/chart" uri="{C3380CC4-5D6E-409C-BE32-E72D297353CC}">
              <c16:uniqueId val="{00000001-6957-4B66-9D90-8DE4241EC94F}"/>
            </c:ext>
          </c:extLst>
        </c:ser>
        <c:dLbls>
          <c:showLegendKey val="0"/>
          <c:showVal val="0"/>
          <c:showCatName val="0"/>
          <c:showSerName val="0"/>
          <c:showPercent val="0"/>
          <c:showBubbleSize val="0"/>
        </c:dLbls>
        <c:smooth val="0"/>
        <c:axId val="76535296"/>
        <c:axId val="76536832"/>
      </c:lineChart>
      <c:catAx>
        <c:axId val="76535296"/>
        <c:scaling>
          <c:orientation val="minMax"/>
        </c:scaling>
        <c:delete val="0"/>
        <c:axPos val="b"/>
        <c:numFmt formatCode="General" sourceLinked="1"/>
        <c:majorTickMark val="out"/>
        <c:minorTickMark val="none"/>
        <c:tickLblPos val="nextTo"/>
        <c:txPr>
          <a:bodyPr/>
          <a:lstStyle/>
          <a:p>
            <a:pPr>
              <a:defRPr sz="1800" b="1"/>
            </a:pPr>
            <a:endParaRPr lang="en-US"/>
          </a:p>
        </c:txPr>
        <c:crossAx val="76536832"/>
        <c:crosses val="autoZero"/>
        <c:auto val="1"/>
        <c:lblAlgn val="ctr"/>
        <c:lblOffset val="100"/>
        <c:noMultiLvlLbl val="0"/>
      </c:catAx>
      <c:valAx>
        <c:axId val="76536832"/>
        <c:scaling>
          <c:orientation val="minMax"/>
        </c:scaling>
        <c:delete val="0"/>
        <c:axPos val="l"/>
        <c:majorGridlines/>
        <c:title>
          <c:tx>
            <c:rich>
              <a:bodyPr/>
              <a:lstStyle/>
              <a:p>
                <a:pPr>
                  <a:defRPr sz="828" b="1" i="0" u="none" strike="noStrike" baseline="0">
                    <a:solidFill>
                      <a:srgbClr val="000000"/>
                    </a:solidFill>
                    <a:latin typeface="Calibri"/>
                    <a:ea typeface="Calibri"/>
                    <a:cs typeface="Calibri"/>
                  </a:defRPr>
                </a:pPr>
                <a:r>
                  <a:rPr lang="en-GB" sz="2800" dirty="0"/>
                  <a:t>Mean arousal</a:t>
                </a:r>
              </a:p>
            </c:rich>
          </c:tx>
          <c:layout>
            <c:manualLayout>
              <c:xMode val="edge"/>
              <c:yMode val="edge"/>
              <c:x val="1.5930319701091419E-2"/>
              <c:y val="0.24332265973491526"/>
            </c:manualLayout>
          </c:layout>
          <c:overlay val="0"/>
        </c:title>
        <c:numFmt formatCode="General" sourceLinked="1"/>
        <c:majorTickMark val="out"/>
        <c:minorTickMark val="none"/>
        <c:tickLblPos val="nextTo"/>
        <c:txPr>
          <a:bodyPr/>
          <a:lstStyle/>
          <a:p>
            <a:pPr>
              <a:defRPr sz="1400" b="1"/>
            </a:pPr>
            <a:endParaRPr lang="en-US"/>
          </a:p>
        </c:txPr>
        <c:crossAx val="76535296"/>
        <c:crosses val="autoZero"/>
        <c:crossBetween val="between"/>
      </c:valAx>
    </c:plotArea>
    <c:legend>
      <c:legendPos val="r"/>
      <c:layout/>
      <c:overlay val="0"/>
      <c:txPr>
        <a:bodyPr/>
        <a:lstStyle/>
        <a:p>
          <a:pPr>
            <a:defRPr sz="1800" b="1"/>
          </a:pPr>
          <a:endParaRPr lang="en-US"/>
        </a:p>
      </c:txPr>
    </c:legend>
    <c:plotVisOnly val="1"/>
    <c:dispBlanksAs val="gap"/>
    <c:showDLblsOverMax val="0"/>
  </c:chart>
  <c:spPr>
    <a:solidFill>
      <a:sysClr val="window" lastClr="FFFFFF"/>
    </a:solidFill>
  </c:spPr>
  <c:externalData r:id="rId2">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title>
    <c:autoTitleDeleted val="0"/>
    <c:view3D>
      <c:rotX val="30"/>
      <c:rotY val="0"/>
      <c:rAngAx val="0"/>
    </c:view3D>
    <c:floor>
      <c:thickness val="0"/>
    </c:floor>
    <c:sideWall>
      <c:thickness val="0"/>
    </c:sideWall>
    <c:backWall>
      <c:thickness val="0"/>
    </c:backWall>
    <c:plotArea>
      <c:layout/>
      <c:pie3DChart>
        <c:varyColors val="1"/>
        <c:ser>
          <c:idx val="0"/>
          <c:order val="0"/>
          <c:tx>
            <c:strRef>
              <c:f>Sheet1!$B$1</c:f>
              <c:strCache>
                <c:ptCount val="1"/>
                <c:pt idx="0">
                  <c:v>Score</c:v>
                </c:pt>
              </c:strCache>
            </c:strRef>
          </c:tx>
          <c:cat>
            <c:strRef>
              <c:f>Sheet1!$A$2:$A$5</c:f>
              <c:strCache>
                <c:ptCount val="4"/>
                <c:pt idx="0">
                  <c:v>Group 1</c:v>
                </c:pt>
                <c:pt idx="1">
                  <c:v>Group 2</c:v>
                </c:pt>
                <c:pt idx="2">
                  <c:v>Group 3</c:v>
                </c:pt>
                <c:pt idx="3">
                  <c:v>Group 4</c:v>
                </c:pt>
              </c:strCache>
            </c:strRef>
          </c:cat>
          <c:val>
            <c:numRef>
              <c:f>Sheet1!$B$2:$B$5</c:f>
              <c:numCache>
                <c:formatCode>General</c:formatCode>
                <c:ptCount val="4"/>
                <c:pt idx="0">
                  <c:v>17</c:v>
                </c:pt>
                <c:pt idx="1">
                  <c:v>24</c:v>
                </c:pt>
                <c:pt idx="2">
                  <c:v>19</c:v>
                </c:pt>
                <c:pt idx="3">
                  <c:v>7</c:v>
                </c:pt>
              </c:numCache>
            </c:numRef>
          </c:val>
          <c:extLst>
            <c:ext xmlns:c16="http://schemas.microsoft.com/office/drawing/2014/chart" uri="{C3380CC4-5D6E-409C-BE32-E72D297353CC}">
              <c16:uniqueId val="{00000000-C0FC-4066-8D54-760A0098BC2C}"/>
            </c:ext>
          </c:extLst>
        </c:ser>
        <c:dLbls>
          <c:showLegendKey val="0"/>
          <c:showVal val="0"/>
          <c:showCatName val="0"/>
          <c:showSerName val="0"/>
          <c:showPercent val="0"/>
          <c:showBubbleSize val="0"/>
          <c:showLeaderLines val="1"/>
        </c:dLbls>
      </c:pie3DChart>
      <c:spPr>
        <a:noFill/>
        <a:ln w="25395">
          <a:noFill/>
        </a:ln>
      </c:spPr>
    </c:plotArea>
    <c:legend>
      <c:legendPos val="r"/>
      <c:layout/>
      <c:overlay val="0"/>
    </c:legend>
    <c:plotVisOnly val="1"/>
    <c:dispBlanksAs val="zero"/>
    <c:showDLblsOverMax val="0"/>
  </c:chart>
  <c:txPr>
    <a:bodyPr/>
    <a:lstStyle/>
    <a:p>
      <a:pPr>
        <a:defRPr sz="1800"/>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title>
    <c:autoTitleDeleted val="0"/>
    <c:plotArea>
      <c:layout/>
      <c:lineChart>
        <c:grouping val="standard"/>
        <c:varyColors val="0"/>
        <c:ser>
          <c:idx val="0"/>
          <c:order val="0"/>
          <c:tx>
            <c:strRef>
              <c:f>Sheet1!$B$1</c:f>
              <c:strCache>
                <c:ptCount val="1"/>
                <c:pt idx="0">
                  <c:v>Series 1</c:v>
                </c:pt>
              </c:strCache>
            </c:strRef>
          </c:tx>
          <c:cat>
            <c:strRef>
              <c:f>Sheet1!$A$2:$A$5</c:f>
              <c:strCache>
                <c:ptCount val="4"/>
                <c:pt idx="0">
                  <c:v>Group 1</c:v>
                </c:pt>
                <c:pt idx="1">
                  <c:v>Group 2</c:v>
                </c:pt>
                <c:pt idx="2">
                  <c:v>Group 3</c:v>
                </c:pt>
                <c:pt idx="3">
                  <c:v>Group 4</c:v>
                </c:pt>
              </c:strCache>
            </c:strRef>
          </c:cat>
          <c:val>
            <c:numRef>
              <c:f>Sheet1!$B$2:$B$5</c:f>
              <c:numCache>
                <c:formatCode>General</c:formatCode>
                <c:ptCount val="4"/>
                <c:pt idx="0">
                  <c:v>17</c:v>
                </c:pt>
                <c:pt idx="1">
                  <c:v>24</c:v>
                </c:pt>
                <c:pt idx="2">
                  <c:v>19</c:v>
                </c:pt>
                <c:pt idx="3">
                  <c:v>7</c:v>
                </c:pt>
              </c:numCache>
            </c:numRef>
          </c:val>
          <c:smooth val="0"/>
          <c:extLst>
            <c:ext xmlns:c16="http://schemas.microsoft.com/office/drawing/2014/chart" uri="{C3380CC4-5D6E-409C-BE32-E72D297353CC}">
              <c16:uniqueId val="{00000000-54DD-4E4E-8041-863B5058F9B7}"/>
            </c:ext>
          </c:extLst>
        </c:ser>
        <c:dLbls>
          <c:showLegendKey val="0"/>
          <c:showVal val="0"/>
          <c:showCatName val="0"/>
          <c:showSerName val="0"/>
          <c:showPercent val="0"/>
          <c:showBubbleSize val="0"/>
        </c:dLbls>
        <c:marker val="1"/>
        <c:smooth val="0"/>
        <c:axId val="93385472"/>
        <c:axId val="93387008"/>
      </c:lineChart>
      <c:catAx>
        <c:axId val="93385472"/>
        <c:scaling>
          <c:orientation val="minMax"/>
        </c:scaling>
        <c:delete val="0"/>
        <c:axPos val="b"/>
        <c:numFmt formatCode="General" sourceLinked="1"/>
        <c:majorTickMark val="out"/>
        <c:minorTickMark val="none"/>
        <c:tickLblPos val="nextTo"/>
        <c:crossAx val="93387008"/>
        <c:crosses val="autoZero"/>
        <c:auto val="1"/>
        <c:lblAlgn val="ctr"/>
        <c:lblOffset val="100"/>
        <c:noMultiLvlLbl val="0"/>
      </c:catAx>
      <c:valAx>
        <c:axId val="93387008"/>
        <c:scaling>
          <c:orientation val="minMax"/>
        </c:scaling>
        <c:delete val="0"/>
        <c:axPos val="l"/>
        <c:majorGridlines/>
        <c:numFmt formatCode="General" sourceLinked="1"/>
        <c:majorTickMark val="out"/>
        <c:minorTickMark val="none"/>
        <c:tickLblPos val="nextTo"/>
        <c:crossAx val="93385472"/>
        <c:crosses val="autoZero"/>
        <c:crossBetween val="between"/>
      </c:valAx>
      <c:spPr>
        <a:noFill/>
        <a:ln w="25387">
          <a:noFill/>
        </a:ln>
      </c:spPr>
    </c:plotArea>
    <c:legend>
      <c:legendPos val="r"/>
      <c:layout/>
      <c:overlay val="0"/>
    </c:legend>
    <c:plotVisOnly val="1"/>
    <c:dispBlanksAs val="gap"/>
    <c:showDLblsOverMax val="0"/>
  </c:chart>
  <c:txPr>
    <a:bodyPr/>
    <a:lstStyle/>
    <a:p>
      <a:pPr>
        <a:defRPr sz="1794"/>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Score 1</c:v>
                </c:pt>
              </c:strCache>
            </c:strRef>
          </c:tx>
          <c:invertIfNegative val="0"/>
          <c:cat>
            <c:strRef>
              <c:f>Sheet1!$A$2:$A$3</c:f>
              <c:strCache>
                <c:ptCount val="2"/>
                <c:pt idx="0">
                  <c:v>Group A</c:v>
                </c:pt>
                <c:pt idx="1">
                  <c:v>Group B</c:v>
                </c:pt>
              </c:strCache>
            </c:strRef>
          </c:cat>
          <c:val>
            <c:numRef>
              <c:f>Sheet1!$B$2:$B$3</c:f>
              <c:numCache>
                <c:formatCode>General</c:formatCode>
                <c:ptCount val="2"/>
                <c:pt idx="0">
                  <c:v>10</c:v>
                </c:pt>
                <c:pt idx="1">
                  <c:v>5</c:v>
                </c:pt>
              </c:numCache>
            </c:numRef>
          </c:val>
          <c:extLst>
            <c:ext xmlns:c16="http://schemas.microsoft.com/office/drawing/2014/chart" uri="{C3380CC4-5D6E-409C-BE32-E72D297353CC}">
              <c16:uniqueId val="{00000000-BBCB-4CCE-9CA3-49912918A7B3}"/>
            </c:ext>
          </c:extLst>
        </c:ser>
        <c:ser>
          <c:idx val="1"/>
          <c:order val="1"/>
          <c:tx>
            <c:strRef>
              <c:f>Sheet1!$C$1</c:f>
              <c:strCache>
                <c:ptCount val="1"/>
                <c:pt idx="0">
                  <c:v>Score 2</c:v>
                </c:pt>
              </c:strCache>
            </c:strRef>
          </c:tx>
          <c:invertIfNegative val="0"/>
          <c:cat>
            <c:strRef>
              <c:f>Sheet1!$A$2:$A$3</c:f>
              <c:strCache>
                <c:ptCount val="2"/>
                <c:pt idx="0">
                  <c:v>Group A</c:v>
                </c:pt>
                <c:pt idx="1">
                  <c:v>Group B</c:v>
                </c:pt>
              </c:strCache>
            </c:strRef>
          </c:cat>
          <c:val>
            <c:numRef>
              <c:f>Sheet1!$C$2:$C$3</c:f>
              <c:numCache>
                <c:formatCode>General</c:formatCode>
                <c:ptCount val="2"/>
                <c:pt idx="0">
                  <c:v>15</c:v>
                </c:pt>
                <c:pt idx="1">
                  <c:v>10</c:v>
                </c:pt>
              </c:numCache>
            </c:numRef>
          </c:val>
          <c:extLst>
            <c:ext xmlns:c16="http://schemas.microsoft.com/office/drawing/2014/chart" uri="{C3380CC4-5D6E-409C-BE32-E72D297353CC}">
              <c16:uniqueId val="{00000001-BBCB-4CCE-9CA3-49912918A7B3}"/>
            </c:ext>
          </c:extLst>
        </c:ser>
        <c:ser>
          <c:idx val="2"/>
          <c:order val="2"/>
          <c:tx>
            <c:strRef>
              <c:f>Sheet1!$D$1</c:f>
              <c:strCache>
                <c:ptCount val="1"/>
                <c:pt idx="0">
                  <c:v>Score 3</c:v>
                </c:pt>
              </c:strCache>
            </c:strRef>
          </c:tx>
          <c:invertIfNegative val="0"/>
          <c:cat>
            <c:strRef>
              <c:f>Sheet1!$A$2:$A$3</c:f>
              <c:strCache>
                <c:ptCount val="2"/>
                <c:pt idx="0">
                  <c:v>Group A</c:v>
                </c:pt>
                <c:pt idx="1">
                  <c:v>Group B</c:v>
                </c:pt>
              </c:strCache>
            </c:strRef>
          </c:cat>
          <c:val>
            <c:numRef>
              <c:f>Sheet1!$D$2:$D$3</c:f>
              <c:numCache>
                <c:formatCode>General</c:formatCode>
                <c:ptCount val="2"/>
                <c:pt idx="0">
                  <c:v>20</c:v>
                </c:pt>
                <c:pt idx="1">
                  <c:v>15</c:v>
                </c:pt>
              </c:numCache>
            </c:numRef>
          </c:val>
          <c:extLst>
            <c:ext xmlns:c16="http://schemas.microsoft.com/office/drawing/2014/chart" uri="{C3380CC4-5D6E-409C-BE32-E72D297353CC}">
              <c16:uniqueId val="{00000002-BBCB-4CCE-9CA3-49912918A7B3}"/>
            </c:ext>
          </c:extLst>
        </c:ser>
        <c:dLbls>
          <c:showLegendKey val="0"/>
          <c:showVal val="0"/>
          <c:showCatName val="0"/>
          <c:showSerName val="0"/>
          <c:showPercent val="0"/>
          <c:showBubbleSize val="0"/>
        </c:dLbls>
        <c:gapWidth val="150"/>
        <c:axId val="93088768"/>
        <c:axId val="93090560"/>
      </c:barChart>
      <c:catAx>
        <c:axId val="93088768"/>
        <c:scaling>
          <c:orientation val="minMax"/>
        </c:scaling>
        <c:delete val="0"/>
        <c:axPos val="b"/>
        <c:numFmt formatCode="General" sourceLinked="1"/>
        <c:majorTickMark val="out"/>
        <c:minorTickMark val="none"/>
        <c:tickLblPos val="nextTo"/>
        <c:crossAx val="93090560"/>
        <c:crosses val="autoZero"/>
        <c:auto val="1"/>
        <c:lblAlgn val="ctr"/>
        <c:lblOffset val="100"/>
        <c:noMultiLvlLbl val="0"/>
      </c:catAx>
      <c:valAx>
        <c:axId val="93090560"/>
        <c:scaling>
          <c:orientation val="minMax"/>
        </c:scaling>
        <c:delete val="0"/>
        <c:axPos val="l"/>
        <c:majorGridlines/>
        <c:numFmt formatCode="General" sourceLinked="1"/>
        <c:majorTickMark val="out"/>
        <c:minorTickMark val="none"/>
        <c:tickLblPos val="nextTo"/>
        <c:crossAx val="93088768"/>
        <c:crosses val="autoZero"/>
        <c:crossBetween val="between"/>
      </c:valAx>
      <c:spPr>
        <a:noFill/>
        <a:ln w="25407">
          <a:noFill/>
        </a:ln>
      </c:spPr>
    </c:plotArea>
    <c:legend>
      <c:legendPos val="r"/>
      <c:layout/>
      <c:overlay val="0"/>
    </c:legend>
    <c:plotVisOnly val="1"/>
    <c:dispBlanksAs val="gap"/>
    <c:showDLblsOverMax val="0"/>
  </c:chart>
  <c:txPr>
    <a:bodyPr/>
    <a:lstStyle/>
    <a:p>
      <a:pPr>
        <a:defRPr sz="1806"/>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1">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8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2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US"/>
          </a:p>
        </p:txBody>
      </p:sp>
      <p:sp>
        <p:nvSpPr>
          <p:cNvPr id="286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E5CBD20A-F155-4E91-9507-806043AA19F0}" type="datetimeFigureOut">
              <a:rPr lang="en-US"/>
              <a:pPr>
                <a:defRPr/>
              </a:pPr>
              <a:t>1/14/2020</a:t>
            </a:fld>
            <a:endParaRPr lang="en-US"/>
          </a:p>
        </p:txBody>
      </p:sp>
      <p:sp>
        <p:nvSpPr>
          <p:cNvPr id="2150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86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86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US"/>
          </a:p>
        </p:txBody>
      </p:sp>
      <p:sp>
        <p:nvSpPr>
          <p:cNvPr id="286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67859F2B-E5D5-4F17-9D18-3B3A7B0C3428}" type="slidenum">
              <a:rPr lang="en-US"/>
              <a:pPr>
                <a:defRPr/>
              </a:pPr>
              <a:t>‹#›</a:t>
            </a:fld>
            <a:endParaRPr lang="en-US"/>
          </a:p>
        </p:txBody>
      </p:sp>
    </p:spTree>
    <p:extLst>
      <p:ext uri="{BB962C8B-B14F-4D97-AF65-F5344CB8AC3E}">
        <p14:creationId xmlns:p14="http://schemas.microsoft.com/office/powerpoint/2010/main" val="31114869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p:spPr>
        <p:txBody>
          <a:bodyPr/>
          <a:lstStyle/>
          <a:p>
            <a:endParaRPr lang="en-US" smtClean="0"/>
          </a:p>
        </p:txBody>
      </p:sp>
      <p:sp>
        <p:nvSpPr>
          <p:cNvPr id="40964" name="Slide Number Placeholder 3"/>
          <p:cNvSpPr>
            <a:spLocks noGrp="1"/>
          </p:cNvSpPr>
          <p:nvPr>
            <p:ph type="sldNum" sz="quarter" idx="5"/>
          </p:nvPr>
        </p:nvSpPr>
        <p:spPr>
          <a:noFill/>
        </p:spPr>
        <p:txBody>
          <a:bodyPr/>
          <a:lstStyle/>
          <a:p>
            <a:fld id="{32358500-F71F-4D9F-8F7B-5818C9F976D1}" type="slidenum">
              <a:rPr lang="en-US" smtClean="0"/>
              <a:pPr/>
              <a:t>2</a:t>
            </a:fld>
            <a:endParaRPr lang="en-US" smtClean="0"/>
          </a:p>
        </p:txBody>
      </p:sp>
    </p:spTree>
    <p:extLst>
      <p:ext uri="{BB962C8B-B14F-4D97-AF65-F5344CB8AC3E}">
        <p14:creationId xmlns:p14="http://schemas.microsoft.com/office/powerpoint/2010/main" val="2822289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endParaRPr lang="en-US" smtClean="0"/>
          </a:p>
        </p:txBody>
      </p:sp>
      <p:sp>
        <p:nvSpPr>
          <p:cNvPr id="23556" name="Slide Number Placeholder 3"/>
          <p:cNvSpPr>
            <a:spLocks noGrp="1"/>
          </p:cNvSpPr>
          <p:nvPr>
            <p:ph type="sldNum" sz="quarter" idx="5"/>
          </p:nvPr>
        </p:nvSpPr>
        <p:spPr>
          <a:noFill/>
        </p:spPr>
        <p:txBody>
          <a:bodyPr/>
          <a:lstStyle/>
          <a:p>
            <a:fld id="{C4C86286-E734-4FBB-98A4-F4224C71EF35}" type="slidenum">
              <a:rPr lang="en-US" smtClean="0"/>
              <a:pPr/>
              <a:t>10</a:t>
            </a:fld>
            <a:endParaRPr lang="en-US" smtClean="0"/>
          </a:p>
        </p:txBody>
      </p:sp>
    </p:spTree>
    <p:extLst>
      <p:ext uri="{BB962C8B-B14F-4D97-AF65-F5344CB8AC3E}">
        <p14:creationId xmlns:p14="http://schemas.microsoft.com/office/powerpoint/2010/main" val="4161945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endParaRPr lang="en-US" smtClean="0"/>
          </a:p>
        </p:txBody>
      </p:sp>
      <p:sp>
        <p:nvSpPr>
          <p:cNvPr id="25604" name="Slide Number Placeholder 3"/>
          <p:cNvSpPr>
            <a:spLocks noGrp="1"/>
          </p:cNvSpPr>
          <p:nvPr>
            <p:ph type="sldNum" sz="quarter" idx="5"/>
          </p:nvPr>
        </p:nvSpPr>
        <p:spPr>
          <a:noFill/>
        </p:spPr>
        <p:txBody>
          <a:bodyPr/>
          <a:lstStyle/>
          <a:p>
            <a:fld id="{6647B467-1282-4EB1-9A26-0FA6EAF843B2}" type="slidenum">
              <a:rPr lang="en-US" smtClean="0"/>
              <a:pPr/>
              <a:t>11</a:t>
            </a:fld>
            <a:endParaRPr lang="en-US" smtClean="0"/>
          </a:p>
        </p:txBody>
      </p:sp>
    </p:spTree>
    <p:extLst>
      <p:ext uri="{BB962C8B-B14F-4D97-AF65-F5344CB8AC3E}">
        <p14:creationId xmlns:p14="http://schemas.microsoft.com/office/powerpoint/2010/main" val="95021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p:spPr>
        <p:txBody>
          <a:bodyPr/>
          <a:lstStyle/>
          <a:p>
            <a:endParaRPr lang="en-US" smtClean="0"/>
          </a:p>
        </p:txBody>
      </p:sp>
      <p:sp>
        <p:nvSpPr>
          <p:cNvPr id="26628" name="Slide Number Placeholder 3"/>
          <p:cNvSpPr>
            <a:spLocks noGrp="1"/>
          </p:cNvSpPr>
          <p:nvPr>
            <p:ph type="sldNum" sz="quarter" idx="5"/>
          </p:nvPr>
        </p:nvSpPr>
        <p:spPr>
          <a:noFill/>
        </p:spPr>
        <p:txBody>
          <a:bodyPr/>
          <a:lstStyle/>
          <a:p>
            <a:fld id="{7A05038D-7A12-4B01-ABB7-B728E4F2B43B}" type="slidenum">
              <a:rPr lang="en-US" smtClean="0"/>
              <a:pPr/>
              <a:t>12</a:t>
            </a:fld>
            <a:endParaRPr lang="en-US" smtClean="0"/>
          </a:p>
        </p:txBody>
      </p:sp>
    </p:spTree>
    <p:extLst>
      <p:ext uri="{BB962C8B-B14F-4D97-AF65-F5344CB8AC3E}">
        <p14:creationId xmlns:p14="http://schemas.microsoft.com/office/powerpoint/2010/main" val="4096470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endParaRPr lang="en-US" smtClean="0"/>
          </a:p>
        </p:txBody>
      </p:sp>
      <p:sp>
        <p:nvSpPr>
          <p:cNvPr id="27652" name="Slide Number Placeholder 3"/>
          <p:cNvSpPr>
            <a:spLocks noGrp="1"/>
          </p:cNvSpPr>
          <p:nvPr>
            <p:ph type="sldNum" sz="quarter" idx="5"/>
          </p:nvPr>
        </p:nvSpPr>
        <p:spPr>
          <a:noFill/>
        </p:spPr>
        <p:txBody>
          <a:bodyPr/>
          <a:lstStyle/>
          <a:p>
            <a:fld id="{9AA2B680-D74D-4E7C-AE3F-EA1936D7A546}" type="slidenum">
              <a:rPr lang="en-US" smtClean="0"/>
              <a:pPr/>
              <a:t>13</a:t>
            </a:fld>
            <a:endParaRPr lang="en-US" smtClean="0"/>
          </a:p>
        </p:txBody>
      </p:sp>
    </p:spTree>
    <p:extLst>
      <p:ext uri="{BB962C8B-B14F-4D97-AF65-F5344CB8AC3E}">
        <p14:creationId xmlns:p14="http://schemas.microsoft.com/office/powerpoint/2010/main" val="1826956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endParaRPr lang="en-US" smtClean="0"/>
          </a:p>
        </p:txBody>
      </p:sp>
      <p:sp>
        <p:nvSpPr>
          <p:cNvPr id="28676" name="Slide Number Placeholder 3"/>
          <p:cNvSpPr>
            <a:spLocks noGrp="1"/>
          </p:cNvSpPr>
          <p:nvPr>
            <p:ph type="sldNum" sz="quarter" idx="5"/>
          </p:nvPr>
        </p:nvSpPr>
        <p:spPr>
          <a:noFill/>
        </p:spPr>
        <p:txBody>
          <a:bodyPr/>
          <a:lstStyle/>
          <a:p>
            <a:fld id="{3B38412E-9BEE-49D9-A8F6-B95E7192ECD0}" type="slidenum">
              <a:rPr lang="en-US" smtClean="0"/>
              <a:pPr/>
              <a:t>14</a:t>
            </a:fld>
            <a:endParaRPr lang="en-US" smtClean="0"/>
          </a:p>
        </p:txBody>
      </p:sp>
    </p:spTree>
    <p:extLst>
      <p:ext uri="{BB962C8B-B14F-4D97-AF65-F5344CB8AC3E}">
        <p14:creationId xmlns:p14="http://schemas.microsoft.com/office/powerpoint/2010/main" val="2328991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US" smtClean="0"/>
          </a:p>
        </p:txBody>
      </p:sp>
      <p:sp>
        <p:nvSpPr>
          <p:cNvPr id="33796" name="Slide Number Placeholder 3"/>
          <p:cNvSpPr>
            <a:spLocks noGrp="1"/>
          </p:cNvSpPr>
          <p:nvPr>
            <p:ph type="sldNum" sz="quarter" idx="5"/>
          </p:nvPr>
        </p:nvSpPr>
        <p:spPr>
          <a:noFill/>
        </p:spPr>
        <p:txBody>
          <a:bodyPr/>
          <a:lstStyle/>
          <a:p>
            <a:fld id="{F658EA54-C05F-4279-933A-BCD56296B75B}" type="slidenum">
              <a:rPr lang="en-US" smtClean="0"/>
              <a:pPr/>
              <a:t>23</a:t>
            </a:fld>
            <a:endParaRPr lang="en-US" smtClean="0"/>
          </a:p>
        </p:txBody>
      </p:sp>
    </p:spTree>
    <p:extLst>
      <p:ext uri="{BB962C8B-B14F-4D97-AF65-F5344CB8AC3E}">
        <p14:creationId xmlns:p14="http://schemas.microsoft.com/office/powerpoint/2010/main" val="1225625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endParaRPr lang="en-US" smtClean="0"/>
          </a:p>
        </p:txBody>
      </p:sp>
      <p:sp>
        <p:nvSpPr>
          <p:cNvPr id="34820" name="Slide Number Placeholder 3"/>
          <p:cNvSpPr>
            <a:spLocks noGrp="1"/>
          </p:cNvSpPr>
          <p:nvPr>
            <p:ph type="sldNum" sz="quarter" idx="5"/>
          </p:nvPr>
        </p:nvSpPr>
        <p:spPr>
          <a:noFill/>
        </p:spPr>
        <p:txBody>
          <a:bodyPr/>
          <a:lstStyle/>
          <a:p>
            <a:fld id="{9ECFC385-8904-4EB0-A095-4A3A6A748886}" type="slidenum">
              <a:rPr lang="en-US" smtClean="0"/>
              <a:pPr/>
              <a:t>24</a:t>
            </a:fld>
            <a:endParaRPr lang="en-US" smtClean="0"/>
          </a:p>
        </p:txBody>
      </p:sp>
    </p:spTree>
    <p:extLst>
      <p:ext uri="{BB962C8B-B14F-4D97-AF65-F5344CB8AC3E}">
        <p14:creationId xmlns:p14="http://schemas.microsoft.com/office/powerpoint/2010/main" val="773872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endParaRPr lang="en-US" smtClean="0"/>
          </a:p>
        </p:txBody>
      </p:sp>
      <p:sp>
        <p:nvSpPr>
          <p:cNvPr id="35844" name="Slide Number Placeholder 3"/>
          <p:cNvSpPr>
            <a:spLocks noGrp="1"/>
          </p:cNvSpPr>
          <p:nvPr>
            <p:ph type="sldNum" sz="quarter" idx="5"/>
          </p:nvPr>
        </p:nvSpPr>
        <p:spPr>
          <a:noFill/>
        </p:spPr>
        <p:txBody>
          <a:bodyPr/>
          <a:lstStyle/>
          <a:p>
            <a:fld id="{13A99CAF-8BC9-4AA8-B759-F244A3D82DFC}" type="slidenum">
              <a:rPr lang="en-US" smtClean="0"/>
              <a:pPr/>
              <a:t>25</a:t>
            </a:fld>
            <a:endParaRPr lang="en-US" smtClean="0"/>
          </a:p>
        </p:txBody>
      </p:sp>
    </p:spTree>
    <p:extLst>
      <p:ext uri="{BB962C8B-B14F-4D97-AF65-F5344CB8AC3E}">
        <p14:creationId xmlns:p14="http://schemas.microsoft.com/office/powerpoint/2010/main" val="1121131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7FFEF6C4-5129-40BA-86C9-4AE2E81FDDD0}" type="slidenum">
              <a:rPr lang="en-US" smtClean="0"/>
              <a:pPr/>
              <a:t>26</a:t>
            </a:fld>
            <a:endParaRPr lang="en-US" smtClean="0"/>
          </a:p>
        </p:txBody>
      </p:sp>
    </p:spTree>
    <p:extLst>
      <p:ext uri="{BB962C8B-B14F-4D97-AF65-F5344CB8AC3E}">
        <p14:creationId xmlns:p14="http://schemas.microsoft.com/office/powerpoint/2010/main" val="4272162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US" smtClean="0"/>
          </a:p>
        </p:txBody>
      </p:sp>
      <p:sp>
        <p:nvSpPr>
          <p:cNvPr id="37892" name="Slide Number Placeholder 3"/>
          <p:cNvSpPr>
            <a:spLocks noGrp="1"/>
          </p:cNvSpPr>
          <p:nvPr>
            <p:ph type="sldNum" sz="quarter" idx="5"/>
          </p:nvPr>
        </p:nvSpPr>
        <p:spPr>
          <a:noFill/>
        </p:spPr>
        <p:txBody>
          <a:bodyPr/>
          <a:lstStyle/>
          <a:p>
            <a:fld id="{337E7B1F-62B1-417A-9838-636CF74902B9}" type="slidenum">
              <a:rPr lang="en-US" smtClean="0"/>
              <a:pPr/>
              <a:t>27</a:t>
            </a:fld>
            <a:endParaRPr lang="en-US" smtClean="0"/>
          </a:p>
        </p:txBody>
      </p:sp>
    </p:spTree>
    <p:extLst>
      <p:ext uri="{BB962C8B-B14F-4D97-AF65-F5344CB8AC3E}">
        <p14:creationId xmlns:p14="http://schemas.microsoft.com/office/powerpoint/2010/main" val="1406639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5CB7849F-13CA-4A1F-BD93-FC03ED7BD174}" type="slidenum">
              <a:rPr lang="en-US" smtClean="0"/>
              <a:pPr/>
              <a:t>30</a:t>
            </a:fld>
            <a:endParaRPr lang="en-US" smtClean="0"/>
          </a:p>
        </p:txBody>
      </p:sp>
    </p:spTree>
    <p:extLst>
      <p:ext uri="{BB962C8B-B14F-4D97-AF65-F5344CB8AC3E}">
        <p14:creationId xmlns:p14="http://schemas.microsoft.com/office/powerpoint/2010/main" val="553907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endParaRPr lang="en-US" smtClean="0"/>
          </a:p>
        </p:txBody>
      </p:sp>
      <p:sp>
        <p:nvSpPr>
          <p:cNvPr id="39940" name="Slide Number Placeholder 3"/>
          <p:cNvSpPr>
            <a:spLocks noGrp="1"/>
          </p:cNvSpPr>
          <p:nvPr>
            <p:ph type="sldNum" sz="quarter" idx="5"/>
          </p:nvPr>
        </p:nvSpPr>
        <p:spPr>
          <a:noFill/>
        </p:spPr>
        <p:txBody>
          <a:bodyPr/>
          <a:lstStyle/>
          <a:p>
            <a:fld id="{BB07E234-67C3-477B-8B69-E6D1FEFE096A}" type="slidenum">
              <a:rPr lang="en-US" smtClean="0"/>
              <a:pPr/>
              <a:t>38</a:t>
            </a:fld>
            <a:endParaRPr lang="en-US" smtClean="0"/>
          </a:p>
        </p:txBody>
      </p:sp>
    </p:spTree>
    <p:extLst>
      <p:ext uri="{BB962C8B-B14F-4D97-AF65-F5344CB8AC3E}">
        <p14:creationId xmlns:p14="http://schemas.microsoft.com/office/powerpoint/2010/main" val="353694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US" smtClean="0"/>
          </a:p>
        </p:txBody>
      </p:sp>
      <p:sp>
        <p:nvSpPr>
          <p:cNvPr id="38916" name="Slide Number Placeholder 3"/>
          <p:cNvSpPr>
            <a:spLocks noGrp="1"/>
          </p:cNvSpPr>
          <p:nvPr>
            <p:ph type="sldNum" sz="quarter" idx="5"/>
          </p:nvPr>
        </p:nvSpPr>
        <p:spPr>
          <a:noFill/>
        </p:spPr>
        <p:txBody>
          <a:bodyPr/>
          <a:lstStyle/>
          <a:p>
            <a:fld id="{61A16537-CD36-4839-8D12-173723D52187}" type="slidenum">
              <a:rPr lang="en-US" smtClean="0"/>
              <a:pPr/>
              <a:t>39</a:t>
            </a:fld>
            <a:endParaRPr lang="en-US" smtClean="0"/>
          </a:p>
        </p:txBody>
      </p:sp>
    </p:spTree>
    <p:extLst>
      <p:ext uri="{BB962C8B-B14F-4D97-AF65-F5344CB8AC3E}">
        <p14:creationId xmlns:p14="http://schemas.microsoft.com/office/powerpoint/2010/main" val="1518962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US" smtClean="0"/>
          </a:p>
        </p:txBody>
      </p:sp>
      <p:sp>
        <p:nvSpPr>
          <p:cNvPr id="38916" name="Slide Number Placeholder 3"/>
          <p:cNvSpPr>
            <a:spLocks noGrp="1"/>
          </p:cNvSpPr>
          <p:nvPr>
            <p:ph type="sldNum" sz="quarter" idx="5"/>
          </p:nvPr>
        </p:nvSpPr>
        <p:spPr>
          <a:noFill/>
        </p:spPr>
        <p:txBody>
          <a:bodyPr/>
          <a:lstStyle/>
          <a:p>
            <a:fld id="{61A16537-CD36-4839-8D12-173723D52187}" type="slidenum">
              <a:rPr lang="en-US" smtClean="0"/>
              <a:pPr/>
              <a:t>40</a:t>
            </a:fld>
            <a:endParaRPr lang="en-US" smtClean="0"/>
          </a:p>
        </p:txBody>
      </p:sp>
    </p:spTree>
    <p:extLst>
      <p:ext uri="{BB962C8B-B14F-4D97-AF65-F5344CB8AC3E}">
        <p14:creationId xmlns:p14="http://schemas.microsoft.com/office/powerpoint/2010/main" val="15189621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p:spPr>
        <p:txBody>
          <a:bodyPr/>
          <a:lstStyle/>
          <a:p>
            <a:endParaRPr lang="en-US" smtClean="0"/>
          </a:p>
        </p:txBody>
      </p:sp>
      <p:sp>
        <p:nvSpPr>
          <p:cNvPr id="40964" name="Slide Number Placeholder 3"/>
          <p:cNvSpPr>
            <a:spLocks noGrp="1"/>
          </p:cNvSpPr>
          <p:nvPr>
            <p:ph type="sldNum" sz="quarter" idx="5"/>
          </p:nvPr>
        </p:nvSpPr>
        <p:spPr>
          <a:noFill/>
        </p:spPr>
        <p:txBody>
          <a:bodyPr/>
          <a:lstStyle/>
          <a:p>
            <a:fld id="{32358500-F71F-4D9F-8F7B-5818C9F976D1}" type="slidenum">
              <a:rPr lang="en-US" smtClean="0"/>
              <a:pPr/>
              <a:t>41</a:t>
            </a:fld>
            <a:endParaRPr lang="en-US" smtClean="0"/>
          </a:p>
        </p:txBody>
      </p:sp>
    </p:spTree>
    <p:extLst>
      <p:ext uri="{BB962C8B-B14F-4D97-AF65-F5344CB8AC3E}">
        <p14:creationId xmlns:p14="http://schemas.microsoft.com/office/powerpoint/2010/main" val="3776873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6727AFF3-9257-4D82-A156-E2C4B962635D}" type="datetimeFigureOut">
              <a:rPr lang="en-US"/>
              <a:pPr>
                <a:defRPr/>
              </a:pPr>
              <a:t>1/14/2020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01C46A6-4237-4D73-B04B-DA2DA9CB9D54}" type="slidenum">
              <a:rPr lang="en-GB"/>
              <a:pPr>
                <a:defRPr/>
              </a:pPr>
              <a:t>‹#›</a:t>
            </a:fld>
            <a:endParaRPr lang="en-GB"/>
          </a:p>
        </p:txBody>
      </p:sp>
    </p:spTree>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A972E2EB-2DAF-485A-9DE0-B221E1665057}" type="datetimeFigureOut">
              <a:rPr lang="en-US"/>
              <a:pPr>
                <a:defRPr/>
              </a:pPr>
              <a:t>1/14/2020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333C881-9522-49FE-9E75-87CD68DCE099}" type="slidenum">
              <a:rPr lang="en-GB"/>
              <a:pPr>
                <a:defRPr/>
              </a:pPr>
              <a:t>‹#›</a:t>
            </a:fld>
            <a:endParaRPr lang="en-GB"/>
          </a:p>
        </p:txBody>
      </p:sp>
    </p:spTree>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567BA278-EECA-4A10-A139-B0F51E6F940B}" type="datetimeFigureOut">
              <a:rPr lang="en-US"/>
              <a:pPr>
                <a:defRPr/>
              </a:pPr>
              <a:t>1/14/2020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50FBA68-84C8-4A33-9DC7-08DB2A28BB5A}" type="slidenum">
              <a:rPr lang="en-GB"/>
              <a:pPr>
                <a:defRPr/>
              </a:pPr>
              <a:t>‹#›</a:t>
            </a:fld>
            <a:endParaRPr lang="en-GB"/>
          </a:p>
        </p:txBody>
      </p:sp>
    </p:spTree>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60F5C706-56C5-4143-8887-A11935B6B0D1}" type="datetimeFigureOut">
              <a:rPr lang="en-US"/>
              <a:pPr>
                <a:defRPr/>
              </a:pPr>
              <a:t>1/14/2020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FA9491F-00E6-4B66-98EF-CB99941E0FF1}" type="slidenum">
              <a:rPr lang="en-GB"/>
              <a:pPr>
                <a:defRPr/>
              </a:pPr>
              <a:t>‹#›</a:t>
            </a:fld>
            <a:endParaRPr lang="en-GB"/>
          </a:p>
        </p:txBody>
      </p:sp>
    </p:spTree>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25C3C08E-A5DC-4CC5-B433-FD2178630889}" type="datetimeFigureOut">
              <a:rPr lang="en-US"/>
              <a:pPr>
                <a:defRPr/>
              </a:pPr>
              <a:t>1/14/2020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56EB6130-FD62-4BFB-B0FF-9C3B7C7B4350}" type="slidenum">
              <a:rPr lang="en-GB"/>
              <a:pPr>
                <a:defRPr/>
              </a:pPr>
              <a:t>‹#›</a:t>
            </a:fld>
            <a:endParaRPr lang="en-GB"/>
          </a:p>
        </p:txBody>
      </p:sp>
    </p:spTree>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C5DBE1C-FC2A-4F3E-884A-87C8929A09AF}" type="datetimeFigureOut">
              <a:rPr lang="en-US"/>
              <a:pPr>
                <a:defRPr/>
              </a:pPr>
              <a:t>1/14/2020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BD2D4238-2BC5-45AE-AE24-11F41439F55C}" type="slidenum">
              <a:rPr lang="en-GB"/>
              <a:pPr>
                <a:defRPr/>
              </a:pPr>
              <a:t>‹#›</a:t>
            </a:fld>
            <a:endParaRPr lang="en-GB"/>
          </a:p>
        </p:txBody>
      </p:sp>
    </p:spTree>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E1348319-08FD-474B-9386-D41B21F37F99}" type="datetimeFigureOut">
              <a:rPr lang="en-US"/>
              <a:pPr>
                <a:defRPr/>
              </a:pPr>
              <a:t>1/14/2020</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FABEF5D6-1125-4F52-B1B9-67375551FDA7}" type="slidenum">
              <a:rPr lang="en-GB"/>
              <a:pPr>
                <a:defRPr/>
              </a:pPr>
              <a:t>‹#›</a:t>
            </a:fld>
            <a:endParaRPr lang="en-GB"/>
          </a:p>
        </p:txBody>
      </p:sp>
    </p:spTree>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CA4286E-7DDA-428F-986F-7EBE7BD73336}" type="datetimeFigureOut">
              <a:rPr lang="en-US"/>
              <a:pPr>
                <a:defRPr/>
              </a:pPr>
              <a:t>1/14/2020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0D4C891-017E-446C-9F42-807BCE76B058}" type="slidenum">
              <a:rPr lang="en-GB"/>
              <a:pPr>
                <a:defRPr/>
              </a:pPr>
              <a:t>‹#›</a:t>
            </a:fld>
            <a:endParaRPr lang="en-GB"/>
          </a:p>
        </p:txBody>
      </p:sp>
    </p:spTree>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F32B1CC-561E-4FD5-B9B0-82DE78905A9D}" type="datetimeFigureOut">
              <a:rPr lang="en-US"/>
              <a:pPr>
                <a:defRPr/>
              </a:pPr>
              <a:t>1/14/2020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23FC64E-8E48-4921-9A6F-096C075B9071}" type="slidenum">
              <a:rPr lang="en-GB"/>
              <a:pPr>
                <a:defRPr/>
              </a:pPr>
              <a:t>‹#›</a:t>
            </a:fld>
            <a:endParaRPr lang="en-GB"/>
          </a:p>
        </p:txBody>
      </p:sp>
    </p:spTree>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D85A6DDE-8D99-4BAC-B4F7-FF17C981857E}" type="datetimeFigureOut">
              <a:rPr lang="en-US"/>
              <a:pPr>
                <a:defRPr/>
              </a:pPr>
              <a:t>1/14/2020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C2CB605-C906-4855-B921-FCC896C9E7CF}" type="slidenum">
              <a:rPr lang="en-GB"/>
              <a:pPr>
                <a:defRPr/>
              </a:pPr>
              <a:t>‹#›</a:t>
            </a:fld>
            <a:endParaRPr lang="en-GB"/>
          </a:p>
        </p:txBody>
      </p:sp>
    </p:spTree>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887C833B-AD55-4EC6-82C7-20A438DC45A7}" type="datetimeFigureOut">
              <a:rPr lang="en-US"/>
              <a:pPr>
                <a:defRPr/>
              </a:pPr>
              <a:t>1/14/2020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0414EF0-9449-461F-AD6A-1115494CAB7D}" type="slidenum">
              <a:rPr lang="en-GB"/>
              <a:pPr>
                <a:defRPr/>
              </a:pPr>
              <a:t>‹#›</a:t>
            </a:fld>
            <a:endParaRPr lang="en-GB"/>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4099"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CB95008C-CA53-42F5-B44C-FAC726258264}" type="datetimeFigureOut">
              <a:rPr lang="en-US"/>
              <a:pPr>
                <a:defRPr/>
              </a:pPr>
              <a:t>1/14/2020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AD607EC-7D83-4CCF-94DE-BC14F5B180EA}" type="slidenum">
              <a:rPr lang="en-GB"/>
              <a:pPr>
                <a:defRPr/>
              </a:pPr>
              <a:t>‹#›</a:t>
            </a:fld>
            <a:endParaRPr lang="en-GB"/>
          </a:p>
        </p:txBody>
      </p:sp>
      <p:pic>
        <p:nvPicPr>
          <p:cNvPr id="4103" name="Picture 47"/>
          <p:cNvPicPr>
            <a:picLocks noChangeAspect="1" noChangeArrowheads="1"/>
          </p:cNvPicPr>
          <p:nvPr userDrawn="1"/>
        </p:nvPicPr>
        <p:blipFill>
          <a:blip r:embed="rId13"/>
          <a:srcRect/>
          <a:stretch>
            <a:fillRect/>
          </a:stretch>
        </p:blipFill>
        <p:spPr bwMode="auto">
          <a:xfrm>
            <a:off x="7715250" y="0"/>
            <a:ext cx="1428750" cy="14287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ransition>
    <p:dissolve/>
  </p:transition>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wmf"/><Relationship Id="rId1" Type="http://schemas.openxmlformats.org/officeDocument/2006/relationships/slideLayout" Target="../slideLayouts/slideLayout1.xml"/><Relationship Id="rId5" Type="http://schemas.openxmlformats.org/officeDocument/2006/relationships/image" Target="../media/image5.wmf"/><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6.png"/><Relationship Id="rId4" Type="http://schemas.openxmlformats.org/officeDocument/2006/relationships/oleObject" Target="../embeddings/oleObject1.bin"/></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chart" Target="../charts/chart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chart" Target="../charts/chart3.xml"/><Relationship Id="rId5" Type="http://schemas.openxmlformats.org/officeDocument/2006/relationships/image" Target="../media/image7.png"/><Relationship Id="rId4" Type="http://schemas.openxmlformats.org/officeDocument/2006/relationships/oleObject" Target="../embeddings/oleObject2.bin"/></Relationships>
</file>

<file path=ppt/slides/_rels/slide25.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9.png"/><Relationship Id="rId4" Type="http://schemas.openxmlformats.org/officeDocument/2006/relationships/oleObject" Target="../embeddings/oleObject3.bin"/></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7504" y="2456656"/>
            <a:ext cx="8819678" cy="1470025"/>
          </a:xfrm>
        </p:spPr>
        <p:txBody>
          <a:bodyPr/>
          <a:lstStyle/>
          <a:p>
            <a:r>
              <a:rPr lang="en-GB" sz="6600" b="1" dirty="0" smtClean="0"/>
              <a:t>Dissertation: Data Analysis and Results Write-up</a:t>
            </a:r>
            <a:endParaRPr lang="en-GB" sz="6600" b="1" dirty="0"/>
          </a:p>
        </p:txBody>
      </p:sp>
      <p:pic>
        <p:nvPicPr>
          <p:cNvPr id="2054" name="Picture 6" descr="MCj01962980000[1]"/>
          <p:cNvPicPr>
            <a:picLocks noChangeAspect="1" noChangeArrowheads="1"/>
          </p:cNvPicPr>
          <p:nvPr/>
        </p:nvPicPr>
        <p:blipFill>
          <a:blip r:embed="rId2" cstate="print"/>
          <a:srcRect/>
          <a:stretch>
            <a:fillRect/>
          </a:stretch>
        </p:blipFill>
        <p:spPr bwMode="auto">
          <a:xfrm>
            <a:off x="107504" y="82935"/>
            <a:ext cx="1651000" cy="1666875"/>
          </a:xfrm>
          <a:prstGeom prst="rect">
            <a:avLst/>
          </a:prstGeom>
          <a:noFill/>
        </p:spPr>
      </p:pic>
      <p:pic>
        <p:nvPicPr>
          <p:cNvPr id="2056" name="Picture 8" descr="MMAG00281_0000[1]"/>
          <p:cNvPicPr>
            <a:picLocks noChangeAspect="1" noChangeArrowheads="1" noCrop="1"/>
          </p:cNvPicPr>
          <p:nvPr/>
        </p:nvPicPr>
        <p:blipFill>
          <a:blip r:embed="rId3" cstate="print"/>
          <a:srcRect/>
          <a:stretch>
            <a:fillRect/>
          </a:stretch>
        </p:blipFill>
        <p:spPr bwMode="auto">
          <a:xfrm>
            <a:off x="6660232" y="157519"/>
            <a:ext cx="2266950" cy="1576388"/>
          </a:xfrm>
          <a:prstGeom prst="rect">
            <a:avLst/>
          </a:prstGeom>
          <a:noFill/>
        </p:spPr>
      </p:pic>
      <p:pic>
        <p:nvPicPr>
          <p:cNvPr id="2057" name="Picture 9" descr="j0302953"/>
          <p:cNvPicPr>
            <a:picLocks noChangeAspect="1" noChangeArrowheads="1"/>
          </p:cNvPicPr>
          <p:nvPr/>
        </p:nvPicPr>
        <p:blipFill>
          <a:blip r:embed="rId4" cstate="print"/>
          <a:srcRect/>
          <a:stretch>
            <a:fillRect/>
          </a:stretch>
        </p:blipFill>
        <p:spPr bwMode="auto">
          <a:xfrm>
            <a:off x="7452320" y="4520147"/>
            <a:ext cx="1602358" cy="2245629"/>
          </a:xfrm>
          <a:prstGeom prst="rect">
            <a:avLst/>
          </a:prstGeom>
          <a:noFill/>
        </p:spPr>
      </p:pic>
      <p:pic>
        <p:nvPicPr>
          <p:cNvPr id="2059" name="Picture 11" descr="MCj04043790000[1]"/>
          <p:cNvPicPr>
            <a:picLocks noChangeAspect="1" noChangeArrowheads="1"/>
          </p:cNvPicPr>
          <p:nvPr/>
        </p:nvPicPr>
        <p:blipFill>
          <a:blip r:embed="rId5" cstate="print"/>
          <a:srcRect/>
          <a:stretch>
            <a:fillRect/>
          </a:stretch>
        </p:blipFill>
        <p:spPr bwMode="auto">
          <a:xfrm>
            <a:off x="35496" y="4760451"/>
            <a:ext cx="2016224" cy="2005325"/>
          </a:xfrm>
          <a:prstGeom prst="rect">
            <a:avLst/>
          </a:prstGeom>
          <a:noFill/>
        </p:spPr>
      </p:pic>
    </p:spTree>
    <p:extLst>
      <p:ext uri="{BB962C8B-B14F-4D97-AF65-F5344CB8AC3E}">
        <p14:creationId xmlns:p14="http://schemas.microsoft.com/office/powerpoint/2010/main" val="2852578344"/>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107504" y="548680"/>
            <a:ext cx="8928992" cy="5544616"/>
          </a:xfrm>
        </p:spPr>
        <p:txBody>
          <a:bodyPr/>
          <a:lstStyle/>
          <a:p>
            <a:pPr marL="0" indent="0" algn="ctr">
              <a:buNone/>
            </a:pPr>
            <a:r>
              <a:rPr lang="en-GB" sz="6600" b="1" u="sng" dirty="0" smtClean="0"/>
              <a:t>READ THE DISSERTATION HANDBOOK FOR FURTHER GUIDANCE ON WRITING-UP THE RESULTS CHAPTER!!!!</a:t>
            </a:r>
            <a:endParaRPr lang="en-GB" sz="6600" b="1" u="sng" dirty="0" smtClean="0"/>
          </a:p>
        </p:txBody>
      </p:sp>
    </p:spTree>
    <p:extLst>
      <p:ext uri="{BB962C8B-B14F-4D97-AF65-F5344CB8AC3E}">
        <p14:creationId xmlns:p14="http://schemas.microsoft.com/office/powerpoint/2010/main" val="1385319938"/>
      </p:ext>
    </p:extLst>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97768"/>
            <a:ext cx="8928991" cy="1143000"/>
          </a:xfrm>
        </p:spPr>
        <p:txBody>
          <a:bodyPr/>
          <a:lstStyle/>
          <a:p>
            <a:r>
              <a:rPr lang="en-GB" sz="6000" b="1" dirty="0" smtClean="0"/>
              <a:t>Draft Chapter </a:t>
            </a:r>
            <a:r>
              <a:rPr lang="en-GB" sz="6000" b="1" dirty="0" smtClean="0"/>
              <a:t>Submission </a:t>
            </a:r>
            <a:endParaRPr lang="en-GB" sz="6000" b="1" dirty="0"/>
          </a:p>
        </p:txBody>
      </p:sp>
      <p:sp>
        <p:nvSpPr>
          <p:cNvPr id="3" name="Content Placeholder 2"/>
          <p:cNvSpPr>
            <a:spLocks noGrp="1"/>
          </p:cNvSpPr>
          <p:nvPr>
            <p:ph idx="1"/>
          </p:nvPr>
        </p:nvSpPr>
        <p:spPr>
          <a:xfrm>
            <a:off x="107504" y="1567333"/>
            <a:ext cx="8928992" cy="4525963"/>
          </a:xfrm>
        </p:spPr>
        <p:txBody>
          <a:bodyPr/>
          <a:lstStyle/>
          <a:p>
            <a:r>
              <a:rPr lang="en-GB" sz="3600" dirty="0" smtClean="0"/>
              <a:t>See </a:t>
            </a:r>
            <a:r>
              <a:rPr lang="en-GB" sz="3600" dirty="0" smtClean="0"/>
              <a:t>Moodle page for date &amp; </a:t>
            </a:r>
            <a:r>
              <a:rPr lang="en-GB" sz="3600" dirty="0" err="1" smtClean="0"/>
              <a:t>TurnItIn</a:t>
            </a:r>
            <a:r>
              <a:rPr lang="en-GB" sz="3600" dirty="0" smtClean="0"/>
              <a:t> Portal </a:t>
            </a:r>
            <a:endParaRPr lang="en-GB" sz="3600" dirty="0" smtClean="0"/>
          </a:p>
          <a:p>
            <a:endParaRPr lang="en-GB" sz="3600" dirty="0"/>
          </a:p>
          <a:p>
            <a:r>
              <a:rPr lang="en-GB" sz="3600" dirty="0" smtClean="0"/>
              <a:t>Make use of this opportunity </a:t>
            </a:r>
          </a:p>
          <a:p>
            <a:endParaRPr lang="en-GB" sz="3600" dirty="0"/>
          </a:p>
          <a:p>
            <a:r>
              <a:rPr lang="en-GB" sz="3600" dirty="0" smtClean="0"/>
              <a:t>One submission per chapter </a:t>
            </a:r>
          </a:p>
          <a:p>
            <a:endParaRPr lang="en-GB" sz="3600" dirty="0"/>
          </a:p>
          <a:p>
            <a:r>
              <a:rPr lang="en-GB" sz="3600" dirty="0" smtClean="0"/>
              <a:t>Feedback returned within one </a:t>
            </a:r>
            <a:r>
              <a:rPr lang="en-GB" sz="3600" b="1" u="sng" dirty="0" smtClean="0"/>
              <a:t>working</a:t>
            </a:r>
            <a:r>
              <a:rPr lang="en-GB" sz="3600" dirty="0" smtClean="0"/>
              <a:t> week </a:t>
            </a:r>
            <a:endParaRPr lang="en-GB" sz="4000" dirty="0"/>
          </a:p>
        </p:txBody>
      </p:sp>
    </p:spTree>
    <p:extLst>
      <p:ext uri="{BB962C8B-B14F-4D97-AF65-F5344CB8AC3E}">
        <p14:creationId xmlns:p14="http://schemas.microsoft.com/office/powerpoint/2010/main" val="63639529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lstStyle/>
          <a:p>
            <a:r>
              <a:rPr lang="en-GB" sz="8800" b="1" dirty="0" smtClean="0"/>
              <a:t>Key Reading </a:t>
            </a:r>
            <a:endParaRPr lang="en-GB" sz="8800" b="1" dirty="0"/>
          </a:p>
        </p:txBody>
      </p:sp>
      <p:sp>
        <p:nvSpPr>
          <p:cNvPr id="3" name="Content Placeholder 2"/>
          <p:cNvSpPr>
            <a:spLocks noGrp="1"/>
          </p:cNvSpPr>
          <p:nvPr>
            <p:ph idx="1"/>
          </p:nvPr>
        </p:nvSpPr>
        <p:spPr>
          <a:xfrm>
            <a:off x="107504" y="1351309"/>
            <a:ext cx="8928992" cy="4525963"/>
          </a:xfrm>
        </p:spPr>
        <p:txBody>
          <a:bodyPr>
            <a:noAutofit/>
          </a:bodyPr>
          <a:lstStyle/>
          <a:p>
            <a:r>
              <a:rPr lang="en-GB" sz="3600" dirty="0" smtClean="0"/>
              <a:t>Research methods </a:t>
            </a:r>
            <a:r>
              <a:rPr lang="en-GB" sz="3600" dirty="0" smtClean="0"/>
              <a:t>textbooks (e.g., </a:t>
            </a:r>
            <a:r>
              <a:rPr lang="en-GB" sz="3600" dirty="0" err="1" smtClean="0"/>
              <a:t>Coolican</a:t>
            </a:r>
            <a:r>
              <a:rPr lang="en-GB" sz="3600" dirty="0" smtClean="0"/>
              <a:t>)</a:t>
            </a:r>
            <a:endParaRPr lang="en-GB" sz="3600" dirty="0" smtClean="0"/>
          </a:p>
          <a:p>
            <a:endParaRPr lang="en-GB" sz="2800" dirty="0" smtClean="0"/>
          </a:p>
          <a:p>
            <a:r>
              <a:rPr lang="en-GB" sz="3600" dirty="0" smtClean="0"/>
              <a:t>Statistics </a:t>
            </a:r>
            <a:r>
              <a:rPr lang="en-GB" sz="3600" dirty="0" smtClean="0"/>
              <a:t>textbooks (e.g., </a:t>
            </a:r>
            <a:r>
              <a:rPr lang="en-GB" sz="3600" dirty="0" err="1" smtClean="0"/>
              <a:t>Pallant</a:t>
            </a:r>
            <a:r>
              <a:rPr lang="en-GB" sz="3600" dirty="0" smtClean="0"/>
              <a:t>/Brace et al.)</a:t>
            </a:r>
            <a:endParaRPr lang="en-GB" sz="3600" dirty="0" smtClean="0"/>
          </a:p>
          <a:p>
            <a:endParaRPr lang="en-GB" sz="2800" dirty="0"/>
          </a:p>
          <a:p>
            <a:r>
              <a:rPr lang="en-GB" sz="3600" dirty="0" smtClean="0"/>
              <a:t>Extensive use of academic journals!</a:t>
            </a:r>
          </a:p>
          <a:p>
            <a:endParaRPr lang="en-GB" sz="2800" dirty="0"/>
          </a:p>
          <a:p>
            <a:r>
              <a:rPr lang="en-GB" sz="3600" dirty="0" smtClean="0"/>
              <a:t>Appropriate sources for key theories</a:t>
            </a:r>
          </a:p>
          <a:p>
            <a:endParaRPr lang="en-GB" sz="2800" dirty="0" smtClean="0"/>
          </a:p>
          <a:p>
            <a:r>
              <a:rPr lang="en-GB" sz="3600" dirty="0" smtClean="0"/>
              <a:t>No Gross, Wikipedia or Cosmopolitan!!</a:t>
            </a:r>
            <a:endParaRPr lang="en-GB" sz="3600" dirty="0"/>
          </a:p>
        </p:txBody>
      </p:sp>
    </p:spTree>
    <p:extLst>
      <p:ext uri="{BB962C8B-B14F-4D97-AF65-F5344CB8AC3E}">
        <p14:creationId xmlns:p14="http://schemas.microsoft.com/office/powerpoint/2010/main" val="135098146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7504" y="116632"/>
            <a:ext cx="8928992" cy="1143000"/>
          </a:xfrm>
        </p:spPr>
        <p:txBody>
          <a:bodyPr/>
          <a:lstStyle/>
          <a:p>
            <a:r>
              <a:rPr lang="en-GB" sz="6000" b="1" dirty="0" smtClean="0"/>
              <a:t>Preparing data for analysis</a:t>
            </a:r>
            <a:r>
              <a:rPr lang="en-GB" sz="6000" dirty="0" smtClean="0"/>
              <a:t> </a:t>
            </a:r>
            <a:endParaRPr lang="en-GB" sz="6000" dirty="0"/>
          </a:p>
        </p:txBody>
      </p:sp>
      <p:sp>
        <p:nvSpPr>
          <p:cNvPr id="19459" name="Rectangle 3"/>
          <p:cNvSpPr>
            <a:spLocks noGrp="1" noChangeArrowheads="1"/>
          </p:cNvSpPr>
          <p:nvPr>
            <p:ph type="body" idx="1"/>
          </p:nvPr>
        </p:nvSpPr>
        <p:spPr>
          <a:xfrm>
            <a:off x="107504" y="1340768"/>
            <a:ext cx="8928992" cy="5184576"/>
          </a:xfrm>
        </p:spPr>
        <p:txBody>
          <a:bodyPr>
            <a:normAutofit/>
          </a:bodyPr>
          <a:lstStyle/>
          <a:p>
            <a:pPr>
              <a:lnSpc>
                <a:spcPct val="90000"/>
              </a:lnSpc>
            </a:pPr>
            <a:r>
              <a:rPr lang="en-GB" sz="3000" dirty="0" smtClean="0"/>
              <a:t>Whilst collecting data, you should be transferring it/preparing it for analysis. </a:t>
            </a:r>
          </a:p>
          <a:p>
            <a:pPr>
              <a:lnSpc>
                <a:spcPct val="90000"/>
              </a:lnSpc>
            </a:pPr>
            <a:endParaRPr lang="en-GB" sz="3000" dirty="0"/>
          </a:p>
          <a:p>
            <a:pPr>
              <a:lnSpc>
                <a:spcPct val="90000"/>
              </a:lnSpc>
            </a:pPr>
            <a:r>
              <a:rPr lang="en-GB" sz="3000" dirty="0" smtClean="0"/>
              <a:t>At the end of each testing session, spend time inputting/sorting out the data collected from that day.</a:t>
            </a:r>
          </a:p>
          <a:p>
            <a:pPr lvl="1">
              <a:lnSpc>
                <a:spcPct val="90000"/>
              </a:lnSpc>
            </a:pPr>
            <a:r>
              <a:rPr lang="en-GB" sz="2600" dirty="0" smtClean="0"/>
              <a:t>This means that as soon as the data from the final participant has been collected, you can run your analyses.</a:t>
            </a:r>
            <a:endParaRPr lang="en-GB" sz="2600" dirty="0" smtClean="0"/>
          </a:p>
          <a:p>
            <a:pPr>
              <a:lnSpc>
                <a:spcPct val="90000"/>
              </a:lnSpc>
            </a:pPr>
            <a:endParaRPr lang="en-GB" sz="3000" dirty="0"/>
          </a:p>
          <a:p>
            <a:pPr>
              <a:lnSpc>
                <a:spcPct val="90000"/>
              </a:lnSpc>
            </a:pPr>
            <a:r>
              <a:rPr lang="en-GB" sz="3000" dirty="0" smtClean="0"/>
              <a:t>For those of you collecting questionnaire data, the inputting of this data into SPSS has to be done within 24 hours of collection anyway. </a:t>
            </a:r>
            <a:endParaRPr lang="en-GB" sz="3000" dirty="0"/>
          </a:p>
          <a:p>
            <a:pPr lvl="1">
              <a:lnSpc>
                <a:spcPct val="90000"/>
              </a:lnSpc>
              <a:buNone/>
            </a:pPr>
            <a:endParaRPr lang="en-GB" sz="2400" dirty="0"/>
          </a:p>
          <a:p>
            <a:pPr>
              <a:lnSpc>
                <a:spcPct val="90000"/>
              </a:lnSpc>
            </a:pPr>
            <a:endParaRPr lang="en-GB" sz="1400" b="1" dirty="0"/>
          </a:p>
          <a:p>
            <a:pPr lvl="1">
              <a:lnSpc>
                <a:spcPct val="90000"/>
              </a:lnSpc>
            </a:pPr>
            <a:endParaRPr lang="en-GB" sz="1400" dirty="0"/>
          </a:p>
          <a:p>
            <a:pPr>
              <a:lnSpc>
                <a:spcPct val="90000"/>
              </a:lnSpc>
            </a:pPr>
            <a:endParaRPr lang="en-GB" sz="1600" dirty="0"/>
          </a:p>
          <a:p>
            <a:pPr>
              <a:lnSpc>
                <a:spcPct val="90000"/>
              </a:lnSpc>
            </a:pPr>
            <a:endParaRPr lang="en-GB" sz="1400" dirty="0"/>
          </a:p>
          <a:p>
            <a:pPr lvl="1">
              <a:lnSpc>
                <a:spcPct val="90000"/>
              </a:lnSpc>
            </a:pPr>
            <a:endParaRPr lang="en-GB" sz="1600" dirty="0"/>
          </a:p>
          <a:p>
            <a:pPr lvl="1">
              <a:lnSpc>
                <a:spcPct val="90000"/>
              </a:lnSpc>
            </a:pPr>
            <a:endParaRPr lang="en-GB" sz="1600" dirty="0"/>
          </a:p>
        </p:txBody>
      </p:sp>
    </p:spTree>
    <p:extLst>
      <p:ext uri="{BB962C8B-B14F-4D97-AF65-F5344CB8AC3E}">
        <p14:creationId xmlns:p14="http://schemas.microsoft.com/office/powerpoint/2010/main" val="27509921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randombar(horizont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randombar(horizontal)">
                                      <p:cBhvr>
                                        <p:cTn id="12" dur="500"/>
                                        <p:tgtEl>
                                          <p:spTgt spid="194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randombar(horizontal)">
                                      <p:cBhvr>
                                        <p:cTn id="17" dur="500"/>
                                        <p:tgtEl>
                                          <p:spTgt spid="194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5" end="5"/>
                                            </p:txEl>
                                          </p:spTgt>
                                        </p:tgtEl>
                                        <p:attrNameLst>
                                          <p:attrName>style.visibility</p:attrName>
                                        </p:attrNameLst>
                                      </p:cBhvr>
                                      <p:to>
                                        <p:strVal val="visible"/>
                                      </p:to>
                                    </p:set>
                                    <p:animEffect transition="in" filter="randombar(horizontal)">
                                      <p:cBhvr>
                                        <p:cTn id="22" dur="5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7504" y="116632"/>
            <a:ext cx="8928992" cy="1143000"/>
          </a:xfrm>
        </p:spPr>
        <p:txBody>
          <a:bodyPr/>
          <a:lstStyle/>
          <a:p>
            <a:r>
              <a:rPr lang="en-GB" sz="6000" b="1" dirty="0" smtClean="0"/>
              <a:t>Preparing data for analysis</a:t>
            </a:r>
            <a:r>
              <a:rPr lang="en-GB" sz="6000" dirty="0" smtClean="0"/>
              <a:t> </a:t>
            </a:r>
            <a:endParaRPr lang="en-GB" sz="6000" dirty="0"/>
          </a:p>
        </p:txBody>
      </p:sp>
      <p:sp>
        <p:nvSpPr>
          <p:cNvPr id="19459" name="Rectangle 3"/>
          <p:cNvSpPr>
            <a:spLocks noGrp="1" noChangeArrowheads="1"/>
          </p:cNvSpPr>
          <p:nvPr>
            <p:ph type="body" idx="1"/>
          </p:nvPr>
        </p:nvSpPr>
        <p:spPr>
          <a:xfrm>
            <a:off x="35496" y="1340768"/>
            <a:ext cx="9073008" cy="5328592"/>
          </a:xfrm>
        </p:spPr>
        <p:txBody>
          <a:bodyPr>
            <a:normAutofit lnSpcReduction="10000"/>
          </a:bodyPr>
          <a:lstStyle/>
          <a:p>
            <a:pPr>
              <a:lnSpc>
                <a:spcPct val="90000"/>
              </a:lnSpc>
            </a:pPr>
            <a:r>
              <a:rPr lang="en-GB" sz="3000" dirty="0" smtClean="0"/>
              <a:t>With </a:t>
            </a:r>
            <a:r>
              <a:rPr lang="en-GB" sz="3000" u="sng" dirty="0" smtClean="0"/>
              <a:t>experimental</a:t>
            </a:r>
            <a:r>
              <a:rPr lang="en-GB" sz="3000" dirty="0" smtClean="0"/>
              <a:t> research, you may need to sort out/clean-up a data file prior to entering it into SPSS.</a:t>
            </a:r>
          </a:p>
          <a:p>
            <a:pPr lvl="1">
              <a:lnSpc>
                <a:spcPct val="90000"/>
              </a:lnSpc>
            </a:pPr>
            <a:r>
              <a:rPr lang="en-GB" sz="2600" dirty="0" smtClean="0"/>
              <a:t>Particularly if you have collected data through </a:t>
            </a:r>
            <a:r>
              <a:rPr lang="en-GB" sz="2600" dirty="0" err="1" smtClean="0"/>
              <a:t>SuperLab</a:t>
            </a:r>
            <a:r>
              <a:rPr lang="en-GB" sz="2600" dirty="0" smtClean="0"/>
              <a:t>.</a:t>
            </a:r>
          </a:p>
          <a:p>
            <a:pPr lvl="1">
              <a:lnSpc>
                <a:spcPct val="90000"/>
              </a:lnSpc>
            </a:pPr>
            <a:r>
              <a:rPr lang="en-GB" sz="2600" dirty="0" smtClean="0"/>
              <a:t>You would need to download/export the data files into a single excel spreadsheet and create sub-tabs to filter the relevant information required for analysis. </a:t>
            </a:r>
          </a:p>
          <a:p>
            <a:pPr lvl="1">
              <a:lnSpc>
                <a:spcPct val="90000"/>
              </a:lnSpc>
            </a:pPr>
            <a:endParaRPr lang="en-GB" sz="2600" dirty="0"/>
          </a:p>
          <a:p>
            <a:pPr>
              <a:lnSpc>
                <a:spcPct val="90000"/>
              </a:lnSpc>
            </a:pPr>
            <a:r>
              <a:rPr lang="en-GB" sz="3000" dirty="0" smtClean="0"/>
              <a:t>Even if you have not used </a:t>
            </a:r>
            <a:r>
              <a:rPr lang="en-GB" sz="3000" dirty="0" err="1" smtClean="0"/>
              <a:t>SuperLab</a:t>
            </a:r>
            <a:r>
              <a:rPr lang="en-GB" sz="3000" dirty="0" smtClean="0"/>
              <a:t> to collect data, you may still need to use excel to create meaningful graphs/charts from calculated totals.</a:t>
            </a:r>
          </a:p>
          <a:p>
            <a:pPr>
              <a:lnSpc>
                <a:spcPct val="90000"/>
              </a:lnSpc>
            </a:pPr>
            <a:endParaRPr lang="en-GB" sz="3000" dirty="0"/>
          </a:p>
          <a:p>
            <a:pPr>
              <a:lnSpc>
                <a:spcPct val="90000"/>
              </a:lnSpc>
            </a:pPr>
            <a:r>
              <a:rPr lang="en-GB" sz="3000" dirty="0"/>
              <a:t>For </a:t>
            </a:r>
            <a:r>
              <a:rPr lang="en-GB" sz="3000" u="sng" dirty="0"/>
              <a:t>qualitative</a:t>
            </a:r>
            <a:r>
              <a:rPr lang="en-GB" sz="3000" dirty="0"/>
              <a:t> research, you should be transcribing any data collected via </a:t>
            </a:r>
            <a:r>
              <a:rPr lang="en-GB" sz="3000" dirty="0" smtClean="0"/>
              <a:t>recordings </a:t>
            </a:r>
            <a:r>
              <a:rPr lang="en-GB" sz="3000" dirty="0"/>
              <a:t>within 24 hours.</a:t>
            </a:r>
          </a:p>
          <a:p>
            <a:pPr>
              <a:lnSpc>
                <a:spcPct val="90000"/>
              </a:lnSpc>
            </a:pPr>
            <a:endParaRPr lang="en-GB" sz="3000" dirty="0" smtClean="0"/>
          </a:p>
          <a:p>
            <a:pPr lvl="2">
              <a:lnSpc>
                <a:spcPct val="90000"/>
              </a:lnSpc>
            </a:pPr>
            <a:endParaRPr lang="en-GB" sz="2200" dirty="0"/>
          </a:p>
          <a:p>
            <a:pPr lvl="1">
              <a:lnSpc>
                <a:spcPct val="90000"/>
              </a:lnSpc>
              <a:buNone/>
            </a:pPr>
            <a:endParaRPr lang="en-GB" sz="2400" dirty="0"/>
          </a:p>
          <a:p>
            <a:pPr>
              <a:lnSpc>
                <a:spcPct val="90000"/>
              </a:lnSpc>
            </a:pPr>
            <a:endParaRPr lang="en-GB" sz="1400" b="1" dirty="0"/>
          </a:p>
          <a:p>
            <a:pPr lvl="1">
              <a:lnSpc>
                <a:spcPct val="90000"/>
              </a:lnSpc>
            </a:pPr>
            <a:endParaRPr lang="en-GB" sz="1400" dirty="0"/>
          </a:p>
          <a:p>
            <a:pPr>
              <a:lnSpc>
                <a:spcPct val="90000"/>
              </a:lnSpc>
            </a:pPr>
            <a:endParaRPr lang="en-GB" sz="1600" dirty="0"/>
          </a:p>
          <a:p>
            <a:pPr>
              <a:lnSpc>
                <a:spcPct val="90000"/>
              </a:lnSpc>
            </a:pPr>
            <a:endParaRPr lang="en-GB" sz="1400" dirty="0"/>
          </a:p>
          <a:p>
            <a:pPr lvl="1">
              <a:lnSpc>
                <a:spcPct val="90000"/>
              </a:lnSpc>
            </a:pPr>
            <a:endParaRPr lang="en-GB" sz="1600" dirty="0"/>
          </a:p>
          <a:p>
            <a:pPr lvl="1">
              <a:lnSpc>
                <a:spcPct val="90000"/>
              </a:lnSpc>
            </a:pPr>
            <a:endParaRPr lang="en-GB" sz="1600" dirty="0"/>
          </a:p>
        </p:txBody>
      </p:sp>
    </p:spTree>
    <p:extLst>
      <p:ext uri="{BB962C8B-B14F-4D97-AF65-F5344CB8AC3E}">
        <p14:creationId xmlns:p14="http://schemas.microsoft.com/office/powerpoint/2010/main" val="28676078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randombar(horizont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randombar(horizont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randombar(horizontal)">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randombar(horizontal)">
                                      <p:cBhvr>
                                        <p:cTn id="22" dur="500"/>
                                        <p:tgtEl>
                                          <p:spTgt spid="194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9459">
                                            <p:txEl>
                                              <p:pRg st="6" end="6"/>
                                            </p:txEl>
                                          </p:spTgt>
                                        </p:tgtEl>
                                        <p:attrNameLst>
                                          <p:attrName>style.visibility</p:attrName>
                                        </p:attrNameLst>
                                      </p:cBhvr>
                                      <p:to>
                                        <p:strVal val="visible"/>
                                      </p:to>
                                    </p:set>
                                    <p:animEffect transition="in" filter="randombar(horizontal)">
                                      <p:cBhvr>
                                        <p:cTn id="27" dur="500"/>
                                        <p:tgtEl>
                                          <p:spTgt spid="194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5496" y="53752"/>
            <a:ext cx="9108504" cy="1143000"/>
          </a:xfrm>
        </p:spPr>
        <p:txBody>
          <a:bodyPr/>
          <a:lstStyle/>
          <a:p>
            <a:r>
              <a:rPr lang="en-GB" sz="4000" b="1" dirty="0" smtClean="0"/>
              <a:t>Preparation before running the analysis</a:t>
            </a:r>
            <a:r>
              <a:rPr lang="en-GB" sz="4000" dirty="0" smtClean="0"/>
              <a:t> </a:t>
            </a:r>
            <a:endParaRPr lang="en-GB" sz="4000" dirty="0"/>
          </a:p>
        </p:txBody>
      </p:sp>
      <p:sp>
        <p:nvSpPr>
          <p:cNvPr id="19459" name="Rectangle 3"/>
          <p:cNvSpPr>
            <a:spLocks noGrp="1" noChangeArrowheads="1"/>
          </p:cNvSpPr>
          <p:nvPr>
            <p:ph type="body" idx="1"/>
          </p:nvPr>
        </p:nvSpPr>
        <p:spPr>
          <a:xfrm>
            <a:off x="35496" y="1052736"/>
            <a:ext cx="9073008" cy="5760640"/>
          </a:xfrm>
        </p:spPr>
        <p:txBody>
          <a:bodyPr>
            <a:normAutofit/>
          </a:bodyPr>
          <a:lstStyle/>
          <a:p>
            <a:pPr>
              <a:lnSpc>
                <a:spcPct val="90000"/>
              </a:lnSpc>
            </a:pPr>
            <a:r>
              <a:rPr lang="en-GB" dirty="0" smtClean="0"/>
              <a:t>Read journal </a:t>
            </a:r>
            <a:r>
              <a:rPr lang="en-GB" dirty="0" smtClean="0"/>
              <a:t>articles that have employed the same </a:t>
            </a:r>
            <a:r>
              <a:rPr lang="en-GB" dirty="0" smtClean="0"/>
              <a:t>approach/design as your study</a:t>
            </a:r>
          </a:p>
          <a:p>
            <a:pPr lvl="1">
              <a:lnSpc>
                <a:spcPct val="90000"/>
              </a:lnSpc>
            </a:pPr>
            <a:r>
              <a:rPr lang="en-GB" dirty="0" smtClean="0"/>
              <a:t>Read the results section to get an idea of the type of analyses they have conducted and the manner in which they report the findings.  </a:t>
            </a:r>
            <a:r>
              <a:rPr lang="en-GB" dirty="0" smtClean="0"/>
              <a:t> </a:t>
            </a:r>
            <a:endParaRPr lang="en-GB" dirty="0" smtClean="0"/>
          </a:p>
          <a:p>
            <a:pPr marL="0" indent="0">
              <a:lnSpc>
                <a:spcPct val="90000"/>
              </a:lnSpc>
              <a:buNone/>
            </a:pPr>
            <a:endParaRPr lang="en-GB" sz="3000" dirty="0"/>
          </a:p>
          <a:p>
            <a:pPr>
              <a:lnSpc>
                <a:spcPct val="90000"/>
              </a:lnSpc>
            </a:pPr>
            <a:r>
              <a:rPr lang="en-GB" sz="3600" dirty="0"/>
              <a:t>M</a:t>
            </a:r>
            <a:r>
              <a:rPr lang="en-GB" sz="3600" dirty="0" smtClean="0"/>
              <a:t>ake sure you are doing </a:t>
            </a:r>
            <a:r>
              <a:rPr lang="en-GB" sz="3600" dirty="0" smtClean="0"/>
              <a:t>the correct analysis</a:t>
            </a:r>
          </a:p>
          <a:p>
            <a:pPr lvl="1">
              <a:lnSpc>
                <a:spcPct val="90000"/>
              </a:lnSpc>
            </a:pPr>
            <a:r>
              <a:rPr lang="en-GB" sz="2600" dirty="0" smtClean="0"/>
              <a:t>Read </a:t>
            </a:r>
            <a:r>
              <a:rPr lang="en-GB" sz="2600" dirty="0" smtClean="0"/>
              <a:t>back through your research </a:t>
            </a:r>
            <a:r>
              <a:rPr lang="en-GB" sz="2600" dirty="0" smtClean="0"/>
              <a:t>questions/hypotheses</a:t>
            </a:r>
            <a:endParaRPr lang="en-GB" sz="2600" dirty="0"/>
          </a:p>
          <a:p>
            <a:pPr>
              <a:lnSpc>
                <a:spcPct val="90000"/>
              </a:lnSpc>
              <a:buFontTx/>
              <a:buNone/>
            </a:pPr>
            <a:endParaRPr lang="en-GB" sz="3000" dirty="0"/>
          </a:p>
          <a:p>
            <a:pPr>
              <a:lnSpc>
                <a:spcPct val="90000"/>
              </a:lnSpc>
            </a:pPr>
            <a:r>
              <a:rPr lang="en-GB" dirty="0"/>
              <a:t>Allow plenty of </a:t>
            </a:r>
            <a:r>
              <a:rPr lang="en-GB" dirty="0" smtClean="0"/>
              <a:t>time – analysis </a:t>
            </a:r>
            <a:r>
              <a:rPr lang="en-GB" dirty="0" smtClean="0"/>
              <a:t>can</a:t>
            </a:r>
            <a:r>
              <a:rPr lang="en-GB" dirty="0" smtClean="0"/>
              <a:t>not</a:t>
            </a:r>
            <a:r>
              <a:rPr lang="en-GB" dirty="0" smtClean="0"/>
              <a:t> </a:t>
            </a:r>
            <a:r>
              <a:rPr lang="en-GB" dirty="0" smtClean="0"/>
              <a:t>be </a:t>
            </a:r>
            <a:r>
              <a:rPr lang="en-GB" dirty="0" smtClean="0"/>
              <a:t>rushed</a:t>
            </a:r>
          </a:p>
          <a:p>
            <a:pPr lvl="1">
              <a:lnSpc>
                <a:spcPct val="90000"/>
              </a:lnSpc>
            </a:pPr>
            <a:r>
              <a:rPr lang="en-GB" dirty="0" smtClean="0"/>
              <a:t>You may also have to conduct many different types of analyses to answer different research questions.</a:t>
            </a:r>
            <a:endParaRPr lang="en-GB" dirty="0" smtClean="0"/>
          </a:p>
          <a:p>
            <a:pPr>
              <a:lnSpc>
                <a:spcPct val="90000"/>
              </a:lnSpc>
            </a:pPr>
            <a:endParaRPr lang="en-GB" sz="3000" dirty="0"/>
          </a:p>
          <a:p>
            <a:pPr lvl="1">
              <a:lnSpc>
                <a:spcPct val="90000"/>
              </a:lnSpc>
              <a:buNone/>
            </a:pPr>
            <a:endParaRPr lang="en-GB" sz="2400" dirty="0"/>
          </a:p>
          <a:p>
            <a:pPr>
              <a:lnSpc>
                <a:spcPct val="90000"/>
              </a:lnSpc>
            </a:pPr>
            <a:endParaRPr lang="en-GB" sz="1400" b="1" dirty="0"/>
          </a:p>
          <a:p>
            <a:pPr lvl="1">
              <a:lnSpc>
                <a:spcPct val="90000"/>
              </a:lnSpc>
            </a:pPr>
            <a:endParaRPr lang="en-GB" sz="1400" dirty="0"/>
          </a:p>
          <a:p>
            <a:pPr>
              <a:lnSpc>
                <a:spcPct val="90000"/>
              </a:lnSpc>
            </a:pPr>
            <a:endParaRPr lang="en-GB" sz="1600" dirty="0"/>
          </a:p>
          <a:p>
            <a:pPr>
              <a:lnSpc>
                <a:spcPct val="90000"/>
              </a:lnSpc>
            </a:pPr>
            <a:endParaRPr lang="en-GB" sz="1400" dirty="0"/>
          </a:p>
          <a:p>
            <a:pPr lvl="1">
              <a:lnSpc>
                <a:spcPct val="90000"/>
              </a:lnSpc>
            </a:pPr>
            <a:endParaRPr lang="en-GB" sz="1600" dirty="0"/>
          </a:p>
          <a:p>
            <a:pPr lvl="1">
              <a:lnSpc>
                <a:spcPct val="90000"/>
              </a:lnSpc>
            </a:pPr>
            <a:endParaRPr lang="en-GB" sz="1600" dirty="0"/>
          </a:p>
        </p:txBody>
      </p:sp>
    </p:spTree>
    <p:extLst>
      <p:ext uri="{BB962C8B-B14F-4D97-AF65-F5344CB8AC3E}">
        <p14:creationId xmlns:p14="http://schemas.microsoft.com/office/powerpoint/2010/main" val="346993584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randombar(horizont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randombar(horizont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animEffect transition="in" filter="randombar(horizontal)">
                                      <p:cBhvr>
                                        <p:cTn id="17" dur="500"/>
                                        <p:tgtEl>
                                          <p:spTgt spid="1945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randombar(horizontal)">
                                      <p:cBhvr>
                                        <p:cTn id="22" dur="500"/>
                                        <p:tgtEl>
                                          <p:spTgt spid="194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9459">
                                            <p:txEl>
                                              <p:pRg st="6" end="6"/>
                                            </p:txEl>
                                          </p:spTgt>
                                        </p:tgtEl>
                                        <p:attrNameLst>
                                          <p:attrName>style.visibility</p:attrName>
                                        </p:attrNameLst>
                                      </p:cBhvr>
                                      <p:to>
                                        <p:strVal val="visible"/>
                                      </p:to>
                                    </p:set>
                                    <p:animEffect transition="in" filter="randombar(horizontal)">
                                      <p:cBhvr>
                                        <p:cTn id="27" dur="500"/>
                                        <p:tgtEl>
                                          <p:spTgt spid="1945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9459">
                                            <p:txEl>
                                              <p:pRg st="7" end="7"/>
                                            </p:txEl>
                                          </p:spTgt>
                                        </p:tgtEl>
                                        <p:attrNameLst>
                                          <p:attrName>style.visibility</p:attrName>
                                        </p:attrNameLst>
                                      </p:cBhvr>
                                      <p:to>
                                        <p:strVal val="visible"/>
                                      </p:to>
                                    </p:set>
                                    <p:animEffect transition="in" filter="randombar(horizontal)">
                                      <p:cBhvr>
                                        <p:cTn id="32" dur="500"/>
                                        <p:tgtEl>
                                          <p:spTgt spid="1945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23528" y="116632"/>
            <a:ext cx="8229600" cy="1143000"/>
          </a:xfrm>
        </p:spPr>
        <p:txBody>
          <a:bodyPr/>
          <a:lstStyle/>
          <a:p>
            <a:r>
              <a:rPr lang="en-GB" sz="8000" b="1" dirty="0"/>
              <a:t>Analysis </a:t>
            </a:r>
          </a:p>
        </p:txBody>
      </p:sp>
      <p:sp>
        <p:nvSpPr>
          <p:cNvPr id="19459" name="Rectangle 3"/>
          <p:cNvSpPr>
            <a:spLocks noGrp="1" noChangeArrowheads="1"/>
          </p:cNvSpPr>
          <p:nvPr>
            <p:ph type="body" idx="1"/>
          </p:nvPr>
        </p:nvSpPr>
        <p:spPr>
          <a:xfrm>
            <a:off x="107504" y="1124744"/>
            <a:ext cx="8928992" cy="5616624"/>
          </a:xfrm>
        </p:spPr>
        <p:txBody>
          <a:bodyPr>
            <a:normAutofit lnSpcReduction="10000"/>
          </a:bodyPr>
          <a:lstStyle/>
          <a:p>
            <a:pPr lvl="1">
              <a:lnSpc>
                <a:spcPct val="90000"/>
              </a:lnSpc>
              <a:buNone/>
            </a:pPr>
            <a:endParaRPr lang="en-GB" sz="2400" dirty="0"/>
          </a:p>
          <a:p>
            <a:pPr>
              <a:lnSpc>
                <a:spcPct val="90000"/>
              </a:lnSpc>
            </a:pPr>
            <a:r>
              <a:rPr lang="en-GB" sz="3000" u="sng" dirty="0"/>
              <a:t>Quantitative </a:t>
            </a:r>
            <a:r>
              <a:rPr lang="en-GB" sz="3000" u="sng" dirty="0" smtClean="0"/>
              <a:t>Analysis</a:t>
            </a:r>
          </a:p>
          <a:p>
            <a:pPr>
              <a:lnSpc>
                <a:spcPct val="90000"/>
              </a:lnSpc>
            </a:pPr>
            <a:endParaRPr lang="en-GB" sz="3000" dirty="0" smtClean="0"/>
          </a:p>
          <a:p>
            <a:pPr lvl="1">
              <a:lnSpc>
                <a:spcPct val="90000"/>
              </a:lnSpc>
            </a:pPr>
            <a:r>
              <a:rPr lang="en-GB" sz="3000" dirty="0" smtClean="0"/>
              <a:t>Design </a:t>
            </a:r>
            <a:r>
              <a:rPr lang="en-GB" sz="3000" dirty="0"/>
              <a:t>of </a:t>
            </a:r>
            <a:r>
              <a:rPr lang="en-GB" sz="3000" dirty="0" smtClean="0"/>
              <a:t>questionnaire/experiment </a:t>
            </a:r>
            <a:r>
              <a:rPr lang="en-GB" sz="3000" dirty="0"/>
              <a:t>will influence type of analyses </a:t>
            </a:r>
            <a:r>
              <a:rPr lang="en-GB" sz="3000" dirty="0" smtClean="0"/>
              <a:t>possible</a:t>
            </a:r>
          </a:p>
          <a:p>
            <a:pPr lvl="1">
              <a:lnSpc>
                <a:spcPct val="90000"/>
              </a:lnSpc>
            </a:pPr>
            <a:endParaRPr lang="en-GB" sz="3000" dirty="0" smtClean="0"/>
          </a:p>
          <a:p>
            <a:pPr lvl="1">
              <a:lnSpc>
                <a:spcPct val="90000"/>
              </a:lnSpc>
            </a:pPr>
            <a:r>
              <a:rPr lang="en-GB" sz="3000" dirty="0" smtClean="0"/>
              <a:t>Basic </a:t>
            </a:r>
            <a:r>
              <a:rPr lang="en-GB" sz="3000" dirty="0"/>
              <a:t>descriptive statistics: means, </a:t>
            </a:r>
            <a:r>
              <a:rPr lang="en-GB" sz="3000" dirty="0" smtClean="0"/>
              <a:t>standard deviation, ranges</a:t>
            </a:r>
            <a:r>
              <a:rPr lang="en-GB" sz="3000" dirty="0"/>
              <a:t>, </a:t>
            </a:r>
            <a:r>
              <a:rPr lang="en-GB" sz="3000" dirty="0" smtClean="0"/>
              <a:t>percentages, total scores</a:t>
            </a:r>
            <a:endParaRPr lang="en-GB" sz="3000" dirty="0" smtClean="0"/>
          </a:p>
          <a:p>
            <a:pPr lvl="1">
              <a:lnSpc>
                <a:spcPct val="90000"/>
              </a:lnSpc>
            </a:pPr>
            <a:endParaRPr lang="en-GB" sz="3000" dirty="0"/>
          </a:p>
          <a:p>
            <a:pPr lvl="1">
              <a:lnSpc>
                <a:spcPct val="90000"/>
              </a:lnSpc>
            </a:pPr>
            <a:r>
              <a:rPr lang="en-GB" sz="3000" dirty="0"/>
              <a:t>Inferential statistics: compare responses </a:t>
            </a:r>
            <a:r>
              <a:rPr lang="en-GB" sz="3000" dirty="0" smtClean="0"/>
              <a:t>between groups or across the same participants over time, or look for a relationship between scores?</a:t>
            </a:r>
          </a:p>
          <a:p>
            <a:pPr lvl="2">
              <a:lnSpc>
                <a:spcPct val="90000"/>
              </a:lnSpc>
            </a:pPr>
            <a:r>
              <a:rPr lang="en-GB" sz="2600" dirty="0" smtClean="0"/>
              <a:t>(e.g., t-test, ANOVA, Correlation, Regression)</a:t>
            </a:r>
            <a:endParaRPr lang="en-GB" sz="2600" dirty="0" smtClean="0"/>
          </a:p>
          <a:p>
            <a:pPr lvl="1">
              <a:lnSpc>
                <a:spcPct val="90000"/>
              </a:lnSpc>
            </a:pPr>
            <a:endParaRPr lang="en-GB" sz="1400" b="1" dirty="0"/>
          </a:p>
          <a:p>
            <a:pPr lvl="1">
              <a:lnSpc>
                <a:spcPct val="90000"/>
              </a:lnSpc>
            </a:pPr>
            <a:endParaRPr lang="en-GB" sz="1400" dirty="0"/>
          </a:p>
          <a:p>
            <a:pPr>
              <a:lnSpc>
                <a:spcPct val="90000"/>
              </a:lnSpc>
            </a:pPr>
            <a:endParaRPr lang="en-GB" sz="1600" dirty="0"/>
          </a:p>
          <a:p>
            <a:pPr>
              <a:lnSpc>
                <a:spcPct val="90000"/>
              </a:lnSpc>
            </a:pPr>
            <a:endParaRPr lang="en-GB" sz="1400" dirty="0"/>
          </a:p>
          <a:p>
            <a:pPr lvl="1">
              <a:lnSpc>
                <a:spcPct val="90000"/>
              </a:lnSpc>
            </a:pPr>
            <a:endParaRPr lang="en-GB" sz="1600" dirty="0"/>
          </a:p>
          <a:p>
            <a:pPr lvl="1">
              <a:lnSpc>
                <a:spcPct val="90000"/>
              </a:lnSpc>
            </a:pPr>
            <a:endParaRPr lang="en-GB" sz="1600" dirty="0"/>
          </a:p>
        </p:txBody>
      </p:sp>
    </p:spTree>
    <p:extLst>
      <p:ext uri="{BB962C8B-B14F-4D97-AF65-F5344CB8AC3E}">
        <p14:creationId xmlns:p14="http://schemas.microsoft.com/office/powerpoint/2010/main" val="41408542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randombar(horizontal)">
                                      <p:cBhvr>
                                        <p:cTn id="7" dur="5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randombar(horizontal)">
                                      <p:cBhvr>
                                        <p:cTn id="12" dur="5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5" end="5"/>
                                            </p:txEl>
                                          </p:spTgt>
                                        </p:tgtEl>
                                        <p:attrNameLst>
                                          <p:attrName>style.visibility</p:attrName>
                                        </p:attrNameLst>
                                      </p:cBhvr>
                                      <p:to>
                                        <p:strVal val="visible"/>
                                      </p:to>
                                    </p:set>
                                    <p:animEffect transition="in" filter="randombar(horizontal)">
                                      <p:cBhvr>
                                        <p:cTn id="17" dur="500"/>
                                        <p:tgtEl>
                                          <p:spTgt spid="19459">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7" end="7"/>
                                            </p:txEl>
                                          </p:spTgt>
                                        </p:tgtEl>
                                        <p:attrNameLst>
                                          <p:attrName>style.visibility</p:attrName>
                                        </p:attrNameLst>
                                      </p:cBhvr>
                                      <p:to>
                                        <p:strVal val="visible"/>
                                      </p:to>
                                    </p:set>
                                    <p:animEffect transition="in" filter="randombar(horizontal)">
                                      <p:cBhvr>
                                        <p:cTn id="22" dur="500"/>
                                        <p:tgtEl>
                                          <p:spTgt spid="1945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9459">
                                            <p:txEl>
                                              <p:pRg st="8" end="8"/>
                                            </p:txEl>
                                          </p:spTgt>
                                        </p:tgtEl>
                                        <p:attrNameLst>
                                          <p:attrName>style.visibility</p:attrName>
                                        </p:attrNameLst>
                                      </p:cBhvr>
                                      <p:to>
                                        <p:strVal val="visible"/>
                                      </p:to>
                                    </p:set>
                                    <p:animEffect transition="in" filter="randombar(horizontal)">
                                      <p:cBhvr>
                                        <p:cTn id="27" dur="500"/>
                                        <p:tgtEl>
                                          <p:spTgt spid="1945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7544" y="188640"/>
            <a:ext cx="8229600" cy="1143000"/>
          </a:xfrm>
        </p:spPr>
        <p:txBody>
          <a:bodyPr/>
          <a:lstStyle/>
          <a:p>
            <a:r>
              <a:rPr lang="en-GB" sz="8000" b="1" dirty="0"/>
              <a:t>Analysis </a:t>
            </a:r>
          </a:p>
        </p:txBody>
      </p:sp>
      <p:sp>
        <p:nvSpPr>
          <p:cNvPr id="19459" name="Rectangle 3"/>
          <p:cNvSpPr>
            <a:spLocks noGrp="1" noChangeArrowheads="1"/>
          </p:cNvSpPr>
          <p:nvPr>
            <p:ph type="body" idx="1"/>
          </p:nvPr>
        </p:nvSpPr>
        <p:spPr>
          <a:xfrm>
            <a:off x="107504" y="1052736"/>
            <a:ext cx="8928992" cy="5760640"/>
          </a:xfrm>
        </p:spPr>
        <p:txBody>
          <a:bodyPr>
            <a:normAutofit fontScale="92500" lnSpcReduction="20000"/>
          </a:bodyPr>
          <a:lstStyle/>
          <a:p>
            <a:pPr lvl="1">
              <a:lnSpc>
                <a:spcPct val="90000"/>
              </a:lnSpc>
              <a:buNone/>
            </a:pPr>
            <a:endParaRPr lang="en-GB" sz="2400" dirty="0"/>
          </a:p>
          <a:p>
            <a:pPr>
              <a:lnSpc>
                <a:spcPct val="90000"/>
              </a:lnSpc>
            </a:pPr>
            <a:r>
              <a:rPr lang="en-GB" u="sng" dirty="0" smtClean="0"/>
              <a:t>Qualitative Analysis</a:t>
            </a:r>
          </a:p>
          <a:p>
            <a:pPr lvl="1">
              <a:lnSpc>
                <a:spcPct val="90000"/>
              </a:lnSpc>
            </a:pPr>
            <a:endParaRPr lang="en-GB" sz="3000" dirty="0"/>
          </a:p>
          <a:p>
            <a:pPr lvl="1">
              <a:lnSpc>
                <a:spcPct val="90000"/>
              </a:lnSpc>
            </a:pPr>
            <a:r>
              <a:rPr lang="en-GB" sz="3200" dirty="0" smtClean="0"/>
              <a:t>The way you have worded your questions will influence the type of data you get back </a:t>
            </a:r>
          </a:p>
          <a:p>
            <a:pPr lvl="1">
              <a:lnSpc>
                <a:spcPct val="90000"/>
              </a:lnSpc>
            </a:pPr>
            <a:endParaRPr lang="en-GB" sz="3000" dirty="0" smtClean="0"/>
          </a:p>
          <a:p>
            <a:pPr lvl="1">
              <a:lnSpc>
                <a:spcPct val="90000"/>
              </a:lnSpc>
            </a:pPr>
            <a:r>
              <a:rPr lang="en-GB" sz="3200" dirty="0" smtClean="0"/>
              <a:t>Follow the correct analysis for your </a:t>
            </a:r>
            <a:r>
              <a:rPr lang="en-GB" sz="3200" dirty="0" smtClean="0"/>
              <a:t>approach (e.g., IPA, Thematic analysis). </a:t>
            </a:r>
            <a:endParaRPr lang="en-GB" sz="3200" dirty="0" smtClean="0"/>
          </a:p>
          <a:p>
            <a:pPr lvl="1">
              <a:lnSpc>
                <a:spcPct val="90000"/>
              </a:lnSpc>
            </a:pPr>
            <a:endParaRPr lang="en-GB" sz="3000" dirty="0" smtClean="0"/>
          </a:p>
          <a:p>
            <a:pPr lvl="1">
              <a:lnSpc>
                <a:spcPct val="90000"/>
              </a:lnSpc>
            </a:pPr>
            <a:r>
              <a:rPr lang="en-GB" sz="3200" dirty="0" smtClean="0"/>
              <a:t>Look beyond the basics for a more nuanced “interpretation” – the essence or theme</a:t>
            </a:r>
          </a:p>
          <a:p>
            <a:pPr lvl="1">
              <a:lnSpc>
                <a:spcPct val="90000"/>
              </a:lnSpc>
            </a:pPr>
            <a:endParaRPr lang="en-GB" sz="3000" dirty="0" smtClean="0"/>
          </a:p>
          <a:p>
            <a:pPr lvl="1">
              <a:lnSpc>
                <a:spcPct val="90000"/>
              </a:lnSpc>
            </a:pPr>
            <a:r>
              <a:rPr lang="en-GB" sz="3200" dirty="0" smtClean="0"/>
              <a:t>Good balance of narrative interpretation (your “findings”) and your supporting quotes (your “data”).</a:t>
            </a:r>
            <a:endParaRPr lang="en-GB" sz="3200" dirty="0"/>
          </a:p>
          <a:p>
            <a:pPr lvl="1">
              <a:lnSpc>
                <a:spcPct val="90000"/>
              </a:lnSpc>
            </a:pPr>
            <a:endParaRPr lang="en-GB" sz="1400" b="1" dirty="0"/>
          </a:p>
          <a:p>
            <a:pPr lvl="1">
              <a:lnSpc>
                <a:spcPct val="90000"/>
              </a:lnSpc>
            </a:pPr>
            <a:endParaRPr lang="en-GB" sz="1400" dirty="0"/>
          </a:p>
          <a:p>
            <a:pPr>
              <a:lnSpc>
                <a:spcPct val="90000"/>
              </a:lnSpc>
            </a:pPr>
            <a:endParaRPr lang="en-GB" sz="1600" dirty="0"/>
          </a:p>
          <a:p>
            <a:pPr>
              <a:lnSpc>
                <a:spcPct val="90000"/>
              </a:lnSpc>
            </a:pPr>
            <a:endParaRPr lang="en-GB" sz="1400" dirty="0"/>
          </a:p>
          <a:p>
            <a:pPr lvl="1">
              <a:lnSpc>
                <a:spcPct val="90000"/>
              </a:lnSpc>
            </a:pPr>
            <a:endParaRPr lang="en-GB" sz="1600" dirty="0"/>
          </a:p>
          <a:p>
            <a:pPr lvl="1">
              <a:lnSpc>
                <a:spcPct val="90000"/>
              </a:lnSpc>
            </a:pPr>
            <a:endParaRPr lang="en-GB" sz="1600" dirty="0"/>
          </a:p>
        </p:txBody>
      </p:sp>
    </p:spTree>
    <p:extLst>
      <p:ext uri="{BB962C8B-B14F-4D97-AF65-F5344CB8AC3E}">
        <p14:creationId xmlns:p14="http://schemas.microsoft.com/office/powerpoint/2010/main" val="8065872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randombar(horizontal)">
                                      <p:cBhvr>
                                        <p:cTn id="7" dur="5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randombar(horizontal)">
                                      <p:cBhvr>
                                        <p:cTn id="12" dur="5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5" end="5"/>
                                            </p:txEl>
                                          </p:spTgt>
                                        </p:tgtEl>
                                        <p:attrNameLst>
                                          <p:attrName>style.visibility</p:attrName>
                                        </p:attrNameLst>
                                      </p:cBhvr>
                                      <p:to>
                                        <p:strVal val="visible"/>
                                      </p:to>
                                    </p:set>
                                    <p:animEffect transition="in" filter="randombar(horizontal)">
                                      <p:cBhvr>
                                        <p:cTn id="17" dur="500"/>
                                        <p:tgtEl>
                                          <p:spTgt spid="19459">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7" end="7"/>
                                            </p:txEl>
                                          </p:spTgt>
                                        </p:tgtEl>
                                        <p:attrNameLst>
                                          <p:attrName>style.visibility</p:attrName>
                                        </p:attrNameLst>
                                      </p:cBhvr>
                                      <p:to>
                                        <p:strVal val="visible"/>
                                      </p:to>
                                    </p:set>
                                    <p:animEffect transition="in" filter="randombar(horizontal)">
                                      <p:cBhvr>
                                        <p:cTn id="22" dur="500"/>
                                        <p:tgtEl>
                                          <p:spTgt spid="1945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9459">
                                            <p:txEl>
                                              <p:pRg st="9" end="9"/>
                                            </p:txEl>
                                          </p:spTgt>
                                        </p:tgtEl>
                                        <p:attrNameLst>
                                          <p:attrName>style.visibility</p:attrName>
                                        </p:attrNameLst>
                                      </p:cBhvr>
                                      <p:to>
                                        <p:strVal val="visible"/>
                                      </p:to>
                                    </p:set>
                                    <p:animEffect transition="in" filter="randombar(horizontal)">
                                      <p:cBhvr>
                                        <p:cTn id="27" dur="500"/>
                                        <p:tgtEl>
                                          <p:spTgt spid="1945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US" sz="7200" b="1" dirty="0" smtClean="0"/>
              <a:t>The Results Chapter</a:t>
            </a:r>
            <a:endParaRPr lang="en-US" sz="7200" b="1" dirty="0" smtClean="0"/>
          </a:p>
        </p:txBody>
      </p:sp>
      <p:sp>
        <p:nvSpPr>
          <p:cNvPr id="6147" name="Content Placeholder 2"/>
          <p:cNvSpPr>
            <a:spLocks noGrp="1"/>
          </p:cNvSpPr>
          <p:nvPr>
            <p:ph idx="1"/>
          </p:nvPr>
        </p:nvSpPr>
        <p:spPr>
          <a:xfrm>
            <a:off x="457200" y="1484784"/>
            <a:ext cx="8229600" cy="4525963"/>
          </a:xfrm>
        </p:spPr>
        <p:txBody>
          <a:bodyPr/>
          <a:lstStyle/>
          <a:p>
            <a:pPr algn="ctr" eaLnBrk="1" hangingPunct="1">
              <a:buFont typeface="Arial" charset="0"/>
              <a:buNone/>
            </a:pPr>
            <a:endParaRPr lang="en-GB" sz="5400" dirty="0" smtClean="0"/>
          </a:p>
          <a:p>
            <a:pPr algn="ctr" eaLnBrk="1" hangingPunct="1">
              <a:buFont typeface="Arial" charset="0"/>
              <a:buNone/>
            </a:pPr>
            <a:r>
              <a:rPr lang="en-GB" sz="5400" dirty="0" smtClean="0"/>
              <a:t>Complete</a:t>
            </a:r>
          </a:p>
          <a:p>
            <a:pPr algn="ctr" eaLnBrk="1" hangingPunct="1">
              <a:buFont typeface="Arial" charset="0"/>
              <a:buNone/>
            </a:pPr>
            <a:r>
              <a:rPr lang="en-GB" sz="5400" dirty="0" smtClean="0"/>
              <a:t>NOT</a:t>
            </a:r>
          </a:p>
          <a:p>
            <a:pPr algn="ctr" eaLnBrk="1" hangingPunct="1">
              <a:buFont typeface="Arial" charset="0"/>
              <a:buNone/>
            </a:pPr>
            <a:r>
              <a:rPr lang="en-GB" sz="5400" dirty="0" smtClean="0"/>
              <a:t>Complex</a:t>
            </a:r>
          </a:p>
        </p:txBody>
      </p:sp>
    </p:spTree>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1"/>
          <p:cNvSpPr>
            <a:spLocks noGrp="1"/>
          </p:cNvSpPr>
          <p:nvPr>
            <p:ph type="title"/>
          </p:nvPr>
        </p:nvSpPr>
        <p:spPr>
          <a:xfrm>
            <a:off x="333872" y="44624"/>
            <a:ext cx="8496944" cy="1143000"/>
          </a:xfrm>
        </p:spPr>
        <p:txBody>
          <a:bodyPr/>
          <a:lstStyle/>
          <a:p>
            <a:pPr eaLnBrk="1" hangingPunct="1"/>
            <a:r>
              <a:rPr lang="en-GB" b="1" dirty="0" smtClean="0"/>
              <a:t>Coming out of the Method Chapter</a:t>
            </a:r>
          </a:p>
        </p:txBody>
      </p:sp>
      <p:sp>
        <p:nvSpPr>
          <p:cNvPr id="8195" name="Content Placeholder 2"/>
          <p:cNvSpPr>
            <a:spLocks noGrp="1"/>
          </p:cNvSpPr>
          <p:nvPr>
            <p:ph idx="1"/>
          </p:nvPr>
        </p:nvSpPr>
        <p:spPr>
          <a:xfrm>
            <a:off x="107504" y="1187624"/>
            <a:ext cx="8928992" cy="4525963"/>
          </a:xfrm>
        </p:spPr>
        <p:txBody>
          <a:bodyPr/>
          <a:lstStyle/>
          <a:p>
            <a:pPr eaLnBrk="1" hangingPunct="1"/>
            <a:r>
              <a:rPr lang="en-GB" sz="4000" dirty="0" smtClean="0"/>
              <a:t>You have set the scene</a:t>
            </a:r>
          </a:p>
          <a:p>
            <a:pPr eaLnBrk="1" hangingPunct="1"/>
            <a:endParaRPr lang="en-GB" sz="1800" dirty="0" smtClean="0"/>
          </a:p>
          <a:p>
            <a:pPr lvl="1" eaLnBrk="1" hangingPunct="1"/>
            <a:r>
              <a:rPr lang="en-GB" sz="3200" dirty="0" smtClean="0"/>
              <a:t>Who you </a:t>
            </a:r>
            <a:r>
              <a:rPr lang="en-GB" sz="3200" dirty="0" smtClean="0"/>
              <a:t>ran the study on </a:t>
            </a:r>
            <a:r>
              <a:rPr lang="en-GB" sz="3200" dirty="0" smtClean="0"/>
              <a:t>(participants)</a:t>
            </a:r>
          </a:p>
          <a:p>
            <a:pPr lvl="1" eaLnBrk="1" hangingPunct="1"/>
            <a:endParaRPr lang="en-GB" dirty="0" smtClean="0"/>
          </a:p>
          <a:p>
            <a:pPr lvl="1" eaLnBrk="1" hangingPunct="1"/>
            <a:r>
              <a:rPr lang="en-GB" sz="3200" dirty="0" smtClean="0"/>
              <a:t>What you did and how you did it (materials and procedure)</a:t>
            </a:r>
          </a:p>
          <a:p>
            <a:pPr lvl="1" eaLnBrk="1" hangingPunct="1"/>
            <a:endParaRPr lang="en-GB" dirty="0" smtClean="0"/>
          </a:p>
          <a:p>
            <a:pPr lvl="1" eaLnBrk="1" hangingPunct="1"/>
            <a:r>
              <a:rPr lang="en-GB" sz="3200" dirty="0" smtClean="0"/>
              <a:t>How you are going to analyse it (design)</a:t>
            </a:r>
          </a:p>
          <a:p>
            <a:pPr lvl="1" eaLnBrk="1" hangingPunct="1"/>
            <a:endParaRPr lang="en-GB" sz="1800" dirty="0" smtClean="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randombar(horizont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195">
                                            <p:txEl>
                                              <p:pRg st="2" end="2"/>
                                            </p:txEl>
                                          </p:spTgt>
                                        </p:tgtEl>
                                        <p:attrNameLst>
                                          <p:attrName>style.visibility</p:attrName>
                                        </p:attrNameLst>
                                      </p:cBhvr>
                                      <p:to>
                                        <p:strVal val="visible"/>
                                      </p:to>
                                    </p:set>
                                    <p:animEffect transition="in" filter="randombar(horizontal)">
                                      <p:cBhvr>
                                        <p:cTn id="12" dur="500"/>
                                        <p:tgtEl>
                                          <p:spTgt spid="819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8195">
                                            <p:txEl>
                                              <p:pRg st="4" end="4"/>
                                            </p:txEl>
                                          </p:spTgt>
                                        </p:tgtEl>
                                        <p:attrNameLst>
                                          <p:attrName>style.visibility</p:attrName>
                                        </p:attrNameLst>
                                      </p:cBhvr>
                                      <p:to>
                                        <p:strVal val="visible"/>
                                      </p:to>
                                    </p:set>
                                    <p:animEffect transition="in" filter="randombar(horizontal)">
                                      <p:cBhvr>
                                        <p:cTn id="17" dur="500"/>
                                        <p:tgtEl>
                                          <p:spTgt spid="819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8195">
                                            <p:txEl>
                                              <p:pRg st="6" end="6"/>
                                            </p:txEl>
                                          </p:spTgt>
                                        </p:tgtEl>
                                        <p:attrNameLst>
                                          <p:attrName>style.visibility</p:attrName>
                                        </p:attrNameLst>
                                      </p:cBhvr>
                                      <p:to>
                                        <p:strVal val="visible"/>
                                      </p:to>
                                    </p:set>
                                    <p:animEffect transition="in" filter="randombar(horizontal)">
                                      <p:cBhvr>
                                        <p:cTn id="22"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467544" y="0"/>
            <a:ext cx="8229600" cy="1143000"/>
          </a:xfrm>
        </p:spPr>
        <p:txBody>
          <a:bodyPr/>
          <a:lstStyle/>
          <a:p>
            <a:pPr eaLnBrk="1" hangingPunct="1"/>
            <a:r>
              <a:rPr lang="en-GB" sz="5400" b="1" dirty="0" smtClean="0"/>
              <a:t>Going into the Discussion</a:t>
            </a:r>
          </a:p>
        </p:txBody>
      </p:sp>
      <p:sp>
        <p:nvSpPr>
          <p:cNvPr id="9219" name="Content Placeholder 2"/>
          <p:cNvSpPr>
            <a:spLocks noGrp="1"/>
          </p:cNvSpPr>
          <p:nvPr>
            <p:ph idx="1"/>
          </p:nvPr>
        </p:nvSpPr>
        <p:spPr>
          <a:xfrm>
            <a:off x="35496" y="1196752"/>
            <a:ext cx="9073008" cy="5472608"/>
          </a:xfrm>
        </p:spPr>
        <p:txBody>
          <a:bodyPr/>
          <a:lstStyle/>
          <a:p>
            <a:pPr eaLnBrk="1" hangingPunct="1"/>
            <a:r>
              <a:rPr lang="en-GB" dirty="0" smtClean="0"/>
              <a:t>Discussing your results and what they mean</a:t>
            </a:r>
          </a:p>
          <a:p>
            <a:pPr eaLnBrk="1" hangingPunct="1"/>
            <a:endParaRPr lang="en-GB" sz="2800" dirty="0" smtClean="0"/>
          </a:p>
          <a:p>
            <a:pPr eaLnBrk="1" hangingPunct="1"/>
            <a:r>
              <a:rPr lang="en-GB" dirty="0" smtClean="0"/>
              <a:t>Linking your results back to the prior literature</a:t>
            </a:r>
          </a:p>
          <a:p>
            <a:pPr lvl="1" eaLnBrk="1" hangingPunct="1"/>
            <a:r>
              <a:rPr lang="en-GB" dirty="0" smtClean="0"/>
              <a:t>Do they agree or disagree with previous study findings? Why? Why not?</a:t>
            </a:r>
          </a:p>
          <a:p>
            <a:pPr lvl="1" eaLnBrk="1" hangingPunct="1"/>
            <a:r>
              <a:rPr lang="en-GB" dirty="0" smtClean="0"/>
              <a:t>What, </a:t>
            </a:r>
            <a:r>
              <a:rPr lang="en-GB" dirty="0" smtClean="0"/>
              <a:t>does </a:t>
            </a:r>
            <a:r>
              <a:rPr lang="en-GB" dirty="0" smtClean="0"/>
              <a:t>your study add to this existing literature?</a:t>
            </a:r>
          </a:p>
          <a:p>
            <a:pPr lvl="1" eaLnBrk="1" hangingPunct="1"/>
            <a:endParaRPr lang="en-GB" sz="2400" dirty="0"/>
          </a:p>
          <a:p>
            <a:pPr eaLnBrk="1" hangingPunct="1"/>
            <a:r>
              <a:rPr lang="en-GB" dirty="0" smtClean="0"/>
              <a:t>Evaluating the strength of your research findings – demonstrating your ability to critically evaluate your OWN research (just as you would others)</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randombar(horizontal)">
                                      <p:cBhvr>
                                        <p:cTn id="7" dur="5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219">
                                            <p:txEl>
                                              <p:pRg st="2" end="2"/>
                                            </p:txEl>
                                          </p:spTgt>
                                        </p:tgtEl>
                                        <p:attrNameLst>
                                          <p:attrName>style.visibility</p:attrName>
                                        </p:attrNameLst>
                                      </p:cBhvr>
                                      <p:to>
                                        <p:strVal val="visible"/>
                                      </p:to>
                                    </p:set>
                                    <p:animEffect transition="in" filter="randombar(horizontal)">
                                      <p:cBhvr>
                                        <p:cTn id="12" dur="500"/>
                                        <p:tgtEl>
                                          <p:spTgt spid="92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9219">
                                            <p:txEl>
                                              <p:pRg st="3" end="3"/>
                                            </p:txEl>
                                          </p:spTgt>
                                        </p:tgtEl>
                                        <p:attrNameLst>
                                          <p:attrName>style.visibility</p:attrName>
                                        </p:attrNameLst>
                                      </p:cBhvr>
                                      <p:to>
                                        <p:strVal val="visible"/>
                                      </p:to>
                                    </p:set>
                                    <p:animEffect transition="in" filter="randombar(horizontal)">
                                      <p:cBhvr>
                                        <p:cTn id="17" dur="500"/>
                                        <p:tgtEl>
                                          <p:spTgt spid="92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9219">
                                            <p:txEl>
                                              <p:pRg st="4" end="4"/>
                                            </p:txEl>
                                          </p:spTgt>
                                        </p:tgtEl>
                                        <p:attrNameLst>
                                          <p:attrName>style.visibility</p:attrName>
                                        </p:attrNameLst>
                                      </p:cBhvr>
                                      <p:to>
                                        <p:strVal val="visible"/>
                                      </p:to>
                                    </p:set>
                                    <p:animEffect transition="in" filter="randombar(horizontal)">
                                      <p:cBhvr>
                                        <p:cTn id="22" dur="500"/>
                                        <p:tgtEl>
                                          <p:spTgt spid="921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9219">
                                            <p:txEl>
                                              <p:pRg st="6" end="6"/>
                                            </p:txEl>
                                          </p:spTgt>
                                        </p:tgtEl>
                                        <p:attrNameLst>
                                          <p:attrName>style.visibility</p:attrName>
                                        </p:attrNameLst>
                                      </p:cBhvr>
                                      <p:to>
                                        <p:strVal val="visible"/>
                                      </p:to>
                                    </p:set>
                                    <p:animEffect transition="in" filter="randombar(horizontal)">
                                      <p:cBhvr>
                                        <p:cTn id="27" dur="500"/>
                                        <p:tgtEl>
                                          <p:spTgt spid="9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itle 1"/>
          <p:cNvSpPr>
            <a:spLocks noGrp="1"/>
          </p:cNvSpPr>
          <p:nvPr>
            <p:ph type="title"/>
          </p:nvPr>
        </p:nvSpPr>
        <p:spPr>
          <a:xfrm>
            <a:off x="35496" y="116632"/>
            <a:ext cx="9001000" cy="1143000"/>
          </a:xfrm>
        </p:spPr>
        <p:txBody>
          <a:bodyPr/>
          <a:lstStyle/>
          <a:p>
            <a:pPr eaLnBrk="1" hangingPunct="1"/>
            <a:r>
              <a:rPr lang="en-GB" b="1" dirty="0" smtClean="0"/>
              <a:t>So… your Results Section needs </a:t>
            </a:r>
            <a:r>
              <a:rPr lang="en-GB" b="1" dirty="0" smtClean="0"/>
              <a:t>to</a:t>
            </a:r>
            <a:r>
              <a:rPr lang="en-GB" b="1" dirty="0" smtClean="0"/>
              <a:t>…</a:t>
            </a:r>
            <a:endParaRPr lang="en-GB" b="1" dirty="0" smtClean="0"/>
          </a:p>
        </p:txBody>
      </p:sp>
      <p:sp>
        <p:nvSpPr>
          <p:cNvPr id="10243" name="Content Placeholder 2"/>
          <p:cNvSpPr>
            <a:spLocks noGrp="1"/>
          </p:cNvSpPr>
          <p:nvPr>
            <p:ph idx="1"/>
          </p:nvPr>
        </p:nvSpPr>
        <p:spPr>
          <a:xfrm>
            <a:off x="107504" y="1259632"/>
            <a:ext cx="9001000" cy="5481736"/>
          </a:xfrm>
        </p:spPr>
        <p:txBody>
          <a:bodyPr/>
          <a:lstStyle/>
          <a:p>
            <a:pPr eaLnBrk="1" hangingPunct="1"/>
            <a:r>
              <a:rPr lang="en-GB" dirty="0" smtClean="0"/>
              <a:t>Reflect your Methodology </a:t>
            </a:r>
          </a:p>
          <a:p>
            <a:pPr eaLnBrk="1" hangingPunct="1"/>
            <a:endParaRPr lang="en-GB" sz="2000" dirty="0" smtClean="0"/>
          </a:p>
          <a:p>
            <a:pPr eaLnBrk="1" hangingPunct="1"/>
            <a:r>
              <a:rPr lang="en-GB" dirty="0" smtClean="0"/>
              <a:t>Be structured around research questions/hypotheses</a:t>
            </a:r>
          </a:p>
          <a:p>
            <a:pPr eaLnBrk="1" hangingPunct="1"/>
            <a:endParaRPr lang="en-GB" sz="2000" dirty="0" smtClean="0"/>
          </a:p>
          <a:p>
            <a:pPr eaLnBrk="1" hangingPunct="1"/>
            <a:r>
              <a:rPr lang="en-GB" dirty="0" smtClean="0"/>
              <a:t>Provide evidence for the Discussion</a:t>
            </a:r>
          </a:p>
          <a:p>
            <a:pPr eaLnBrk="1" hangingPunct="1"/>
            <a:endParaRPr lang="en-GB" sz="2000" dirty="0" smtClean="0"/>
          </a:p>
          <a:p>
            <a:pPr eaLnBrk="1" hangingPunct="1"/>
            <a:r>
              <a:rPr lang="en-GB" dirty="0" smtClean="0"/>
              <a:t>Present findings in a </a:t>
            </a:r>
            <a:r>
              <a:rPr lang="en-GB" dirty="0"/>
              <a:t>c</a:t>
            </a:r>
            <a:r>
              <a:rPr lang="en-GB" dirty="0" smtClean="0"/>
              <a:t>lear and unambiguous manner</a:t>
            </a:r>
          </a:p>
          <a:p>
            <a:pPr eaLnBrk="1" hangingPunct="1"/>
            <a:endParaRPr lang="en-GB" sz="2000" dirty="0" smtClean="0"/>
          </a:p>
          <a:p>
            <a:pPr eaLnBrk="1" hangingPunct="1"/>
            <a:r>
              <a:rPr lang="en-GB" dirty="0"/>
              <a:t>B</a:t>
            </a:r>
            <a:r>
              <a:rPr lang="en-GB" dirty="0" smtClean="0"/>
              <a:t>e written in proper English using sentences!</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randombar(horizontal)">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randombar(horizontal)">
                                      <p:cBhvr>
                                        <p:cTn id="12" dur="500"/>
                                        <p:tgtEl>
                                          <p:spTgt spid="102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0243">
                                            <p:txEl>
                                              <p:pRg st="4" end="4"/>
                                            </p:txEl>
                                          </p:spTgt>
                                        </p:tgtEl>
                                        <p:attrNameLst>
                                          <p:attrName>style.visibility</p:attrName>
                                        </p:attrNameLst>
                                      </p:cBhvr>
                                      <p:to>
                                        <p:strVal val="visible"/>
                                      </p:to>
                                    </p:set>
                                    <p:animEffect transition="in" filter="randombar(horizontal)">
                                      <p:cBhvr>
                                        <p:cTn id="17" dur="500"/>
                                        <p:tgtEl>
                                          <p:spTgt spid="1024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0243">
                                            <p:txEl>
                                              <p:pRg st="6" end="6"/>
                                            </p:txEl>
                                          </p:spTgt>
                                        </p:tgtEl>
                                        <p:attrNameLst>
                                          <p:attrName>style.visibility</p:attrName>
                                        </p:attrNameLst>
                                      </p:cBhvr>
                                      <p:to>
                                        <p:strVal val="visible"/>
                                      </p:to>
                                    </p:set>
                                    <p:animEffect transition="in" filter="randombar(horizontal)">
                                      <p:cBhvr>
                                        <p:cTn id="22" dur="500"/>
                                        <p:tgtEl>
                                          <p:spTgt spid="1024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0243">
                                            <p:txEl>
                                              <p:pRg st="8" end="8"/>
                                            </p:txEl>
                                          </p:spTgt>
                                        </p:tgtEl>
                                        <p:attrNameLst>
                                          <p:attrName>style.visibility</p:attrName>
                                        </p:attrNameLst>
                                      </p:cBhvr>
                                      <p:to>
                                        <p:strVal val="visible"/>
                                      </p:to>
                                    </p:set>
                                    <p:animEffect transition="in" filter="randombar(horizontal)">
                                      <p:cBhvr>
                                        <p:cTn id="27" dur="500"/>
                                        <p:tgtEl>
                                          <p:spTgt spid="1024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1"/>
          <p:cNvSpPr>
            <a:spLocks noGrp="1"/>
          </p:cNvSpPr>
          <p:nvPr>
            <p:ph type="title"/>
          </p:nvPr>
        </p:nvSpPr>
        <p:spPr>
          <a:xfrm>
            <a:off x="421196" y="188640"/>
            <a:ext cx="8229600" cy="1143000"/>
          </a:xfrm>
        </p:spPr>
        <p:txBody>
          <a:bodyPr/>
          <a:lstStyle/>
          <a:p>
            <a:pPr eaLnBrk="1" hangingPunct="1"/>
            <a:r>
              <a:rPr lang="en-US" sz="6000" b="1" dirty="0" smtClean="0"/>
              <a:t>Quantitative Studies </a:t>
            </a:r>
          </a:p>
        </p:txBody>
      </p:sp>
      <p:sp>
        <p:nvSpPr>
          <p:cNvPr id="11267" name="Content Placeholder 2"/>
          <p:cNvSpPr>
            <a:spLocks noGrp="1"/>
          </p:cNvSpPr>
          <p:nvPr>
            <p:ph idx="1"/>
          </p:nvPr>
        </p:nvSpPr>
        <p:spPr>
          <a:xfrm>
            <a:off x="107504" y="1448866"/>
            <a:ext cx="8856984" cy="5292502"/>
          </a:xfrm>
        </p:spPr>
        <p:txBody>
          <a:bodyPr/>
          <a:lstStyle/>
          <a:p>
            <a:pPr eaLnBrk="1" hangingPunct="1"/>
            <a:r>
              <a:rPr lang="en-GB" sz="4000" dirty="0" smtClean="0"/>
              <a:t>Descriptive Statistics (always come first) </a:t>
            </a:r>
            <a:endParaRPr lang="en-GB" sz="4000" dirty="0" smtClean="0"/>
          </a:p>
          <a:p>
            <a:pPr lvl="1" eaLnBrk="1" hangingPunct="1"/>
            <a:r>
              <a:rPr lang="en-GB" sz="3600" dirty="0" smtClean="0"/>
              <a:t>The data relating to YOUR sample</a:t>
            </a:r>
          </a:p>
          <a:p>
            <a:pPr lvl="2" eaLnBrk="1" hangingPunct="1"/>
            <a:r>
              <a:rPr lang="en-GB" sz="3200" i="1" dirty="0" smtClean="0"/>
              <a:t>N</a:t>
            </a:r>
            <a:r>
              <a:rPr lang="en-GB" sz="3200" dirty="0" smtClean="0"/>
              <a:t>s, means, SDs, etc.</a:t>
            </a:r>
          </a:p>
          <a:p>
            <a:pPr lvl="2" eaLnBrk="1" hangingPunct="1"/>
            <a:r>
              <a:rPr lang="en-GB" sz="3200" dirty="0" smtClean="0"/>
              <a:t>Simple but clear presentation</a:t>
            </a:r>
          </a:p>
          <a:p>
            <a:pPr eaLnBrk="1" hangingPunct="1"/>
            <a:endParaRPr lang="en-GB" dirty="0" smtClean="0"/>
          </a:p>
          <a:p>
            <a:pPr eaLnBrk="1" hangingPunct="1"/>
            <a:r>
              <a:rPr lang="en-GB" sz="3600" dirty="0" smtClean="0"/>
              <a:t>Inferential Statistics</a:t>
            </a:r>
            <a:endParaRPr lang="en-GB" sz="3600" dirty="0" smtClean="0"/>
          </a:p>
          <a:p>
            <a:pPr lvl="1" eaLnBrk="1" hangingPunct="1"/>
            <a:r>
              <a:rPr lang="en-GB" sz="3200" dirty="0" smtClean="0"/>
              <a:t>Statistical analysis of the data</a:t>
            </a:r>
          </a:p>
          <a:p>
            <a:pPr lvl="2" eaLnBrk="1" hangingPunct="1"/>
            <a:r>
              <a:rPr lang="en-GB" sz="2800" dirty="0" smtClean="0"/>
              <a:t>Correlation, t-test, ANOVA, chi-square, </a:t>
            </a:r>
            <a:r>
              <a:rPr lang="en-GB" sz="2800" dirty="0" smtClean="0"/>
              <a:t>etc.</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randombar(horizontal)">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randombar(horizontal)">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randombar(horizontal)">
                                      <p:cBhvr>
                                        <p:cTn id="17" dur="500"/>
                                        <p:tgtEl>
                                          <p:spTgt spid="11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randombar(horizontal)">
                                      <p:cBhvr>
                                        <p:cTn id="22" dur="500"/>
                                        <p:tgtEl>
                                          <p:spTgt spid="112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animEffect transition="in" filter="randombar(horizontal)">
                                      <p:cBhvr>
                                        <p:cTn id="27" dur="500"/>
                                        <p:tgtEl>
                                          <p:spTgt spid="1126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1267">
                                            <p:txEl>
                                              <p:pRg st="6" end="6"/>
                                            </p:txEl>
                                          </p:spTgt>
                                        </p:tgtEl>
                                        <p:attrNameLst>
                                          <p:attrName>style.visibility</p:attrName>
                                        </p:attrNameLst>
                                      </p:cBhvr>
                                      <p:to>
                                        <p:strVal val="visible"/>
                                      </p:to>
                                    </p:set>
                                    <p:animEffect transition="in" filter="randombar(horizontal)">
                                      <p:cBhvr>
                                        <p:cTn id="32" dur="500"/>
                                        <p:tgtEl>
                                          <p:spTgt spid="1126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11267">
                                            <p:txEl>
                                              <p:pRg st="7" end="7"/>
                                            </p:txEl>
                                          </p:spTgt>
                                        </p:tgtEl>
                                        <p:attrNameLst>
                                          <p:attrName>style.visibility</p:attrName>
                                        </p:attrNameLst>
                                      </p:cBhvr>
                                      <p:to>
                                        <p:strVal val="visible"/>
                                      </p:to>
                                    </p:set>
                                    <p:animEffect transition="in" filter="randombar(horizontal)">
                                      <p:cBhvr>
                                        <p:cTn id="37"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sz="6000" b="1" dirty="0" smtClean="0"/>
              <a:t>Results Chapter write-up</a:t>
            </a:r>
            <a:endParaRPr lang="en-GB" sz="6000" b="1" dirty="0"/>
          </a:p>
        </p:txBody>
      </p:sp>
      <p:sp>
        <p:nvSpPr>
          <p:cNvPr id="3" name="Content Placeholder 2"/>
          <p:cNvSpPr>
            <a:spLocks noGrp="1"/>
          </p:cNvSpPr>
          <p:nvPr>
            <p:ph idx="1"/>
          </p:nvPr>
        </p:nvSpPr>
        <p:spPr>
          <a:xfrm>
            <a:off x="107504" y="1124744"/>
            <a:ext cx="8928992" cy="5616624"/>
          </a:xfrm>
        </p:spPr>
        <p:txBody>
          <a:bodyPr/>
          <a:lstStyle/>
          <a:p>
            <a:pPr>
              <a:buNone/>
            </a:pPr>
            <a:r>
              <a:rPr lang="en-GB" sz="2800" b="1" dirty="0" smtClean="0"/>
              <a:t>Report your </a:t>
            </a:r>
            <a:r>
              <a:rPr lang="en-GB" sz="2800" b="1" dirty="0" smtClean="0"/>
              <a:t>findings </a:t>
            </a:r>
            <a:r>
              <a:rPr lang="en-GB" sz="2800" b="1" dirty="0" smtClean="0"/>
              <a:t>in a clear, concise and systematic way</a:t>
            </a:r>
            <a:r>
              <a:rPr lang="en-GB" sz="2800" b="1" dirty="0" smtClean="0"/>
              <a:t>:</a:t>
            </a:r>
            <a:endParaRPr lang="en-GB" sz="1800" dirty="0" smtClean="0"/>
          </a:p>
          <a:p>
            <a:pPr lvl="0"/>
            <a:r>
              <a:rPr lang="en-GB" sz="2400" dirty="0" smtClean="0"/>
              <a:t>State which hypothesis </a:t>
            </a:r>
            <a:r>
              <a:rPr lang="en-GB" sz="2400" dirty="0" smtClean="0"/>
              <a:t>you are </a:t>
            </a:r>
            <a:r>
              <a:rPr lang="en-GB" sz="2400" dirty="0" smtClean="0"/>
              <a:t>discussing.</a:t>
            </a:r>
            <a:endParaRPr lang="en-GB" sz="2400" dirty="0" smtClean="0"/>
          </a:p>
          <a:p>
            <a:pPr lvl="0"/>
            <a:r>
              <a:rPr lang="en-GB" sz="2400" dirty="0" smtClean="0"/>
              <a:t>What </a:t>
            </a:r>
            <a:r>
              <a:rPr lang="en-GB" sz="2400" dirty="0" smtClean="0"/>
              <a:t>you have </a:t>
            </a:r>
            <a:r>
              <a:rPr lang="en-GB" sz="2400" dirty="0" smtClean="0"/>
              <a:t>done </a:t>
            </a:r>
            <a:r>
              <a:rPr lang="en-GB" sz="2400" dirty="0" smtClean="0"/>
              <a:t>prior to analysis </a:t>
            </a:r>
            <a:r>
              <a:rPr lang="en-GB" sz="2400" dirty="0" smtClean="0"/>
              <a:t>(if not covered in Methods). </a:t>
            </a:r>
          </a:p>
          <a:p>
            <a:pPr lvl="1"/>
            <a:r>
              <a:rPr lang="en-GB" sz="2000" dirty="0" smtClean="0"/>
              <a:t>Basically discuss the treatment of the data – what did you do to get it ready to be inputted into SPSS?</a:t>
            </a:r>
          </a:p>
          <a:p>
            <a:pPr lvl="1"/>
            <a:r>
              <a:rPr lang="en-GB" sz="2000" dirty="0" smtClean="0"/>
              <a:t>Any reverse or recoding of questionnaire data necessary in SPSS? </a:t>
            </a:r>
          </a:p>
          <a:p>
            <a:pPr lvl="1"/>
            <a:r>
              <a:rPr lang="en-GB" sz="2000" dirty="0" smtClean="0"/>
              <a:t>Did you need to work out the sample average then divide participants into high/low groups?</a:t>
            </a:r>
            <a:endParaRPr lang="en-GB" sz="2000" dirty="0" smtClean="0"/>
          </a:p>
          <a:p>
            <a:pPr lvl="0"/>
            <a:r>
              <a:rPr lang="en-GB" sz="2400" dirty="0" smtClean="0"/>
              <a:t>Then present the descriptive statistics</a:t>
            </a:r>
          </a:p>
          <a:p>
            <a:pPr lvl="0"/>
            <a:r>
              <a:rPr lang="en-GB" sz="2400" dirty="0" smtClean="0"/>
              <a:t>Then describe the analysis you </a:t>
            </a:r>
            <a:r>
              <a:rPr lang="en-GB" sz="2400" dirty="0" smtClean="0"/>
              <a:t>performed </a:t>
            </a:r>
            <a:r>
              <a:rPr lang="en-GB" sz="2400" dirty="0" smtClean="0"/>
              <a:t>and why. </a:t>
            </a:r>
          </a:p>
          <a:p>
            <a:pPr lvl="0"/>
            <a:r>
              <a:rPr lang="en-GB" sz="2400" dirty="0" smtClean="0"/>
              <a:t>Then describe what </a:t>
            </a:r>
            <a:r>
              <a:rPr lang="en-GB" sz="2400" dirty="0" smtClean="0"/>
              <a:t>the result was – appropriately </a:t>
            </a:r>
            <a:r>
              <a:rPr lang="en-GB" sz="2400" dirty="0" smtClean="0"/>
              <a:t>reported</a:t>
            </a:r>
            <a:endParaRPr lang="en-GB" sz="2400" dirty="0" smtClean="0"/>
          </a:p>
          <a:p>
            <a:r>
              <a:rPr lang="en-GB" sz="2400" dirty="0" smtClean="0"/>
              <a:t>State whether the </a:t>
            </a:r>
            <a:r>
              <a:rPr lang="en-GB" sz="2400" dirty="0" smtClean="0"/>
              <a:t>outcome </a:t>
            </a:r>
            <a:r>
              <a:rPr lang="en-GB" sz="2400" dirty="0" smtClean="0"/>
              <a:t>was </a:t>
            </a:r>
            <a:r>
              <a:rPr lang="en-GB" sz="2400" dirty="0" smtClean="0"/>
              <a:t>‘significant’ or ‘not significant’. </a:t>
            </a:r>
          </a:p>
          <a:p>
            <a:pPr lvl="0"/>
            <a:r>
              <a:rPr lang="en-GB" sz="2400" dirty="0" smtClean="0"/>
              <a:t>State whether </a:t>
            </a:r>
            <a:r>
              <a:rPr lang="en-GB" sz="2400" dirty="0" smtClean="0"/>
              <a:t>the hypothesis is accepted or rejected </a:t>
            </a:r>
          </a:p>
          <a:p>
            <a:pPr lvl="0"/>
            <a:endParaRPr lang="en-GB" sz="1800" dirty="0" smtClean="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sz="6000" b="1" dirty="0"/>
              <a:t>Results Chapter write-up</a:t>
            </a:r>
            <a:endParaRPr lang="en-GB" sz="6000" dirty="0"/>
          </a:p>
        </p:txBody>
      </p:sp>
      <p:sp>
        <p:nvSpPr>
          <p:cNvPr id="3" name="Content Placeholder 2"/>
          <p:cNvSpPr>
            <a:spLocks noGrp="1"/>
          </p:cNvSpPr>
          <p:nvPr>
            <p:ph idx="1"/>
          </p:nvPr>
        </p:nvSpPr>
        <p:spPr>
          <a:xfrm>
            <a:off x="107504" y="1124744"/>
            <a:ext cx="8928992" cy="5544616"/>
          </a:xfrm>
        </p:spPr>
        <p:txBody>
          <a:bodyPr/>
          <a:lstStyle/>
          <a:p>
            <a:pPr lvl="0"/>
            <a:r>
              <a:rPr lang="en-GB" sz="2800" b="1" dirty="0" smtClean="0"/>
              <a:t>For </a:t>
            </a:r>
            <a:r>
              <a:rPr lang="en-GB" sz="2800" b="1" dirty="0" smtClean="0"/>
              <a:t>each result, explain what this actually means in terms of your hypotheses and overall study aims, </a:t>
            </a:r>
            <a:r>
              <a:rPr lang="en-GB" sz="2800" b="1" u="sng" dirty="0" smtClean="0"/>
              <a:t>but only do so in brief. </a:t>
            </a:r>
          </a:p>
          <a:p>
            <a:pPr marL="0" lvl="0" indent="0">
              <a:buNone/>
            </a:pPr>
            <a:endParaRPr lang="en-GB" sz="2400" b="1" dirty="0" smtClean="0"/>
          </a:p>
          <a:p>
            <a:pPr lvl="0"/>
            <a:r>
              <a:rPr lang="en-GB" sz="2800" b="1" dirty="0" smtClean="0"/>
              <a:t>For example: </a:t>
            </a:r>
          </a:p>
          <a:p>
            <a:pPr lvl="0">
              <a:buNone/>
            </a:pPr>
            <a:endParaRPr lang="en-GB" sz="2400" b="1" i="1" dirty="0" smtClean="0"/>
          </a:p>
          <a:p>
            <a:pPr lvl="0">
              <a:buNone/>
            </a:pPr>
            <a:r>
              <a:rPr lang="en-GB" sz="2400" b="1" i="1" dirty="0" smtClean="0"/>
              <a:t>     </a:t>
            </a:r>
            <a:r>
              <a:rPr lang="en-GB" sz="2800" b="1" i="1" dirty="0" smtClean="0"/>
              <a:t>From </a:t>
            </a:r>
            <a:r>
              <a:rPr lang="en-GB" sz="2800" b="1" i="1" dirty="0" smtClean="0"/>
              <a:t>this significant finding we can conclude that the British in general hold </a:t>
            </a:r>
            <a:r>
              <a:rPr lang="en-GB" sz="2800" b="1" i="1" dirty="0" smtClean="0"/>
              <a:t>less </a:t>
            </a:r>
            <a:r>
              <a:rPr lang="en-GB" sz="2800" b="1" i="1" dirty="0" smtClean="0"/>
              <a:t>favourable attitudes towards the European Union </a:t>
            </a:r>
            <a:r>
              <a:rPr lang="en-GB" sz="2800" b="1" i="1" dirty="0" smtClean="0"/>
              <a:t>than </a:t>
            </a:r>
            <a:r>
              <a:rPr lang="en-GB" sz="2800" b="1" i="1" dirty="0" smtClean="0"/>
              <a:t>the Germans in general do.  </a:t>
            </a:r>
          </a:p>
          <a:p>
            <a:pPr lvl="0">
              <a:buNone/>
            </a:pPr>
            <a:endParaRPr lang="en-GB" sz="2400" b="1" i="1" dirty="0" smtClean="0"/>
          </a:p>
          <a:p>
            <a:r>
              <a:rPr lang="en-GB" sz="2800" b="1" dirty="0" smtClean="0"/>
              <a:t>You will </a:t>
            </a:r>
            <a:r>
              <a:rPr lang="en-GB" sz="2800" b="1" dirty="0" smtClean="0"/>
              <a:t>then discuss </a:t>
            </a:r>
            <a:r>
              <a:rPr lang="en-GB" sz="2800" b="1" dirty="0" smtClean="0"/>
              <a:t>your findings in more detail in the Discussion section.</a:t>
            </a:r>
          </a:p>
          <a:p>
            <a:endParaRPr lang="en-GB"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052736"/>
            <a:ext cx="8928992" cy="5616624"/>
          </a:xfrm>
        </p:spPr>
        <p:txBody>
          <a:bodyPr/>
          <a:lstStyle/>
          <a:p>
            <a:r>
              <a:rPr lang="en-GB" b="1" u="sng" dirty="0" smtClean="0"/>
              <a:t>DO NOT </a:t>
            </a:r>
            <a:r>
              <a:rPr lang="en-GB" b="1" dirty="0" smtClean="0"/>
              <a:t>cut and paste output from SPSS into your results </a:t>
            </a:r>
            <a:r>
              <a:rPr lang="en-GB" b="1" dirty="0" smtClean="0"/>
              <a:t>section!!!!</a:t>
            </a:r>
            <a:endParaRPr lang="en-GB" b="1" dirty="0" smtClean="0"/>
          </a:p>
          <a:p>
            <a:endParaRPr lang="en-GB" sz="1800" b="1" dirty="0" smtClean="0"/>
          </a:p>
          <a:p>
            <a:r>
              <a:rPr lang="en-GB" b="1" dirty="0" smtClean="0"/>
              <a:t>Create </a:t>
            </a:r>
            <a:r>
              <a:rPr lang="en-GB" b="1" dirty="0" smtClean="0"/>
              <a:t>your own meaningful tables where necessary to demonstrate that you understand and are able to interpret your results.</a:t>
            </a:r>
          </a:p>
          <a:p>
            <a:endParaRPr lang="en-GB" sz="1800" b="1" dirty="0" smtClean="0"/>
          </a:p>
          <a:p>
            <a:r>
              <a:rPr lang="en-GB" b="1" dirty="0" smtClean="0"/>
              <a:t>Avoid repetition and redundancy in your </a:t>
            </a:r>
            <a:r>
              <a:rPr lang="en-GB" b="1" dirty="0" smtClean="0"/>
              <a:t>reporting</a:t>
            </a:r>
          </a:p>
          <a:p>
            <a:endParaRPr lang="en-GB" sz="1800" b="1" dirty="0"/>
          </a:p>
          <a:p>
            <a:r>
              <a:rPr lang="en-GB" b="1" dirty="0" smtClean="0"/>
              <a:t>Do not forget about conventions for reporting (e.g., the </a:t>
            </a:r>
            <a:r>
              <a:rPr lang="en-GB" b="1" i="1" dirty="0" smtClean="0"/>
              <a:t>M, SD, t, F, p, </a:t>
            </a:r>
            <a:r>
              <a:rPr lang="en-GB" b="1" dirty="0" smtClean="0"/>
              <a:t>etc.</a:t>
            </a:r>
            <a:r>
              <a:rPr lang="en-GB" b="1" i="1" dirty="0" smtClean="0"/>
              <a:t> </a:t>
            </a:r>
            <a:r>
              <a:rPr lang="en-GB" b="1" dirty="0" smtClean="0"/>
              <a:t>should be in italics)…..</a:t>
            </a:r>
          </a:p>
          <a:p>
            <a:endParaRPr lang="en-GB" b="1" dirty="0" smtClean="0"/>
          </a:p>
          <a:p>
            <a:endParaRPr lang="en-GB" sz="2800" dirty="0"/>
          </a:p>
        </p:txBody>
      </p:sp>
      <p:sp>
        <p:nvSpPr>
          <p:cNvPr id="4" name="Title 1"/>
          <p:cNvSpPr>
            <a:spLocks noGrp="1"/>
          </p:cNvSpPr>
          <p:nvPr>
            <p:ph type="title"/>
          </p:nvPr>
        </p:nvSpPr>
        <p:spPr>
          <a:xfrm>
            <a:off x="467544" y="0"/>
            <a:ext cx="8229600" cy="1143000"/>
          </a:xfrm>
        </p:spPr>
        <p:txBody>
          <a:bodyPr/>
          <a:lstStyle/>
          <a:p>
            <a:r>
              <a:rPr lang="en-GB" sz="6000" b="1" dirty="0"/>
              <a:t>Results Chapter write-up</a:t>
            </a:r>
            <a:endParaRPr lang="en-GB" sz="6000" dirty="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404664"/>
            <a:ext cx="9073008" cy="1143000"/>
          </a:xfrm>
        </p:spPr>
        <p:txBody>
          <a:bodyPr/>
          <a:lstStyle/>
          <a:p>
            <a:r>
              <a:rPr lang="en-GB" sz="6600" b="1" dirty="0" smtClean="0"/>
              <a:t>Example write-up from inferential statistics</a:t>
            </a:r>
            <a:endParaRPr lang="en-GB" sz="6600" b="1" dirty="0"/>
          </a:p>
        </p:txBody>
      </p:sp>
      <p:sp>
        <p:nvSpPr>
          <p:cNvPr id="3" name="Content Placeholder 2"/>
          <p:cNvSpPr>
            <a:spLocks noGrp="1"/>
          </p:cNvSpPr>
          <p:nvPr>
            <p:ph idx="1"/>
          </p:nvPr>
        </p:nvSpPr>
        <p:spPr>
          <a:xfrm>
            <a:off x="107504" y="2215405"/>
            <a:ext cx="8928992" cy="4525963"/>
          </a:xfrm>
        </p:spPr>
        <p:txBody>
          <a:bodyPr/>
          <a:lstStyle/>
          <a:p>
            <a:pPr marL="0" indent="0">
              <a:buNone/>
            </a:pPr>
            <a:r>
              <a:rPr lang="en-GB" dirty="0" smtClean="0"/>
              <a:t>It was hypothesised that winning the ‘bet’ results in higher arousal, or that there will be a significant difference in the mean arousal levels for participants who won their bet to those who lost. An independent samples t-test was conducted to compare arousal levels. There was no significant difference in scores for winning (</a:t>
            </a:r>
            <a:r>
              <a:rPr lang="en-GB" i="1" dirty="0" smtClean="0"/>
              <a:t>M</a:t>
            </a:r>
            <a:r>
              <a:rPr lang="en-GB" dirty="0" smtClean="0"/>
              <a:t> = 6.9, </a:t>
            </a:r>
            <a:r>
              <a:rPr lang="en-GB" i="1" dirty="0" smtClean="0"/>
              <a:t>SD</a:t>
            </a:r>
            <a:r>
              <a:rPr lang="en-GB" dirty="0" smtClean="0"/>
              <a:t> = 2.9) and losing (</a:t>
            </a:r>
            <a:r>
              <a:rPr lang="en-GB" i="1" dirty="0" smtClean="0"/>
              <a:t>M</a:t>
            </a:r>
            <a:r>
              <a:rPr lang="en-GB" dirty="0" smtClean="0"/>
              <a:t> = 7.16, </a:t>
            </a:r>
            <a:r>
              <a:rPr lang="en-GB" i="1" dirty="0" smtClean="0"/>
              <a:t>SD</a:t>
            </a:r>
            <a:r>
              <a:rPr lang="en-GB" dirty="0" smtClean="0"/>
              <a:t> = 2.8), </a:t>
            </a:r>
            <a:r>
              <a:rPr lang="en-GB" i="1" dirty="0" smtClean="0"/>
              <a:t>t</a:t>
            </a:r>
            <a:r>
              <a:rPr lang="en-GB" dirty="0" smtClean="0"/>
              <a:t> (64) = -.376, </a:t>
            </a:r>
            <a:r>
              <a:rPr lang="en-GB" i="1" dirty="0" smtClean="0"/>
              <a:t>p</a:t>
            </a:r>
            <a:r>
              <a:rPr lang="en-GB" dirty="0" smtClean="0"/>
              <a:t> &gt; .05.</a:t>
            </a:r>
          </a:p>
          <a:p>
            <a:endParaRPr lang="en-GB" dirty="0"/>
          </a:p>
        </p:txBody>
      </p:sp>
    </p:spTree>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026" y="116632"/>
            <a:ext cx="9001000" cy="6525344"/>
          </a:xfrm>
        </p:spPr>
        <p:txBody>
          <a:bodyPr/>
          <a:lstStyle/>
          <a:p>
            <a:pPr>
              <a:buNone/>
            </a:pPr>
            <a:r>
              <a:rPr lang="en-GB" sz="2600" dirty="0" smtClean="0"/>
              <a:t>A chi-square test of independence was performed to examine the </a:t>
            </a:r>
            <a:r>
              <a:rPr lang="en-GB" sz="2600" dirty="0" smtClean="0"/>
              <a:t>relationship </a:t>
            </a:r>
            <a:r>
              <a:rPr lang="en-GB" sz="2600" dirty="0" smtClean="0"/>
              <a:t>between gender and level of sensation seeking. The </a:t>
            </a:r>
            <a:r>
              <a:rPr lang="en-GB" sz="2600" dirty="0" smtClean="0"/>
              <a:t>relationship </a:t>
            </a:r>
            <a:r>
              <a:rPr lang="en-GB" sz="2600" dirty="0" smtClean="0"/>
              <a:t>between these variables was significant </a:t>
            </a:r>
            <a:r>
              <a:rPr lang="en-GB" sz="2600" i="1" dirty="0" smtClean="0"/>
              <a:t>X</a:t>
            </a:r>
            <a:r>
              <a:rPr lang="en-GB" sz="2600" baseline="30000" dirty="0" smtClean="0"/>
              <a:t>2</a:t>
            </a:r>
            <a:r>
              <a:rPr lang="en-GB" sz="2600" dirty="0" smtClean="0"/>
              <a:t> (1, </a:t>
            </a:r>
            <a:r>
              <a:rPr lang="en-GB" sz="2600" i="1" dirty="0" smtClean="0"/>
              <a:t>N</a:t>
            </a:r>
            <a:r>
              <a:rPr lang="en-GB" sz="2600" dirty="0" smtClean="0"/>
              <a:t>=66) = 9.46, </a:t>
            </a:r>
            <a:r>
              <a:rPr lang="en-GB" sz="2600" i="1" dirty="0" smtClean="0"/>
              <a:t>p</a:t>
            </a:r>
            <a:r>
              <a:rPr lang="en-GB" sz="2600" dirty="0" smtClean="0"/>
              <a:t> &lt; .005, </a:t>
            </a:r>
            <a:r>
              <a:rPr lang="en-GB" sz="2600" i="1" dirty="0" smtClean="0"/>
              <a:t>phi</a:t>
            </a:r>
            <a:r>
              <a:rPr lang="en-GB" sz="2600" dirty="0" smtClean="0"/>
              <a:t> = -.38. The hypothesis that males are more likely to be higher sensation seekers than females can be accepted. Figure 1 shows the percentages of sensation seeking levels for each gender. </a:t>
            </a:r>
          </a:p>
          <a:p>
            <a:pPr>
              <a:buNone/>
            </a:pPr>
            <a:endParaRPr lang="en-GB" sz="1800" dirty="0" smtClean="0"/>
          </a:p>
          <a:p>
            <a:pPr>
              <a:buNone/>
            </a:pPr>
            <a:r>
              <a:rPr lang="en-GB" sz="2600" dirty="0" smtClean="0"/>
              <a:t>Independent samples t-tests of the two separate subscales also revealed that there was a significant difference in levels of novelty seeking for males (</a:t>
            </a:r>
            <a:r>
              <a:rPr lang="en-GB" sz="2600" i="1" dirty="0" smtClean="0"/>
              <a:t>M</a:t>
            </a:r>
            <a:r>
              <a:rPr lang="en-GB" sz="2600" dirty="0" smtClean="0"/>
              <a:t> = 29.95, </a:t>
            </a:r>
            <a:r>
              <a:rPr lang="en-GB" sz="2600" i="1" dirty="0" smtClean="0"/>
              <a:t>SD</a:t>
            </a:r>
            <a:r>
              <a:rPr lang="en-GB" sz="2600" dirty="0" smtClean="0"/>
              <a:t> = 3.54) and females (</a:t>
            </a:r>
            <a:r>
              <a:rPr lang="en-GB" sz="2600" i="1" dirty="0" smtClean="0"/>
              <a:t>M</a:t>
            </a:r>
            <a:r>
              <a:rPr lang="en-GB" sz="2600" dirty="0" smtClean="0"/>
              <a:t> = 25.83, </a:t>
            </a:r>
            <a:r>
              <a:rPr lang="en-GB" sz="2600" i="1" dirty="0" smtClean="0"/>
              <a:t>SD</a:t>
            </a:r>
            <a:r>
              <a:rPr lang="en-GB" sz="2600" dirty="0" smtClean="0"/>
              <a:t> = 4.03), </a:t>
            </a:r>
            <a:r>
              <a:rPr lang="en-GB" sz="2600" i="1" dirty="0" smtClean="0"/>
              <a:t>t</a:t>
            </a:r>
            <a:r>
              <a:rPr lang="en-GB" sz="2600" dirty="0" smtClean="0"/>
              <a:t> (64) = 3.883, </a:t>
            </a:r>
            <a:r>
              <a:rPr lang="en-GB" sz="2600" i="1" dirty="0" smtClean="0"/>
              <a:t>p</a:t>
            </a:r>
            <a:r>
              <a:rPr lang="en-GB" sz="2600" dirty="0" smtClean="0"/>
              <a:t> &lt; .001. There was also a significant difference between genders on the intensity subscale; males (</a:t>
            </a:r>
            <a:r>
              <a:rPr lang="en-GB" sz="2600" i="1" dirty="0" smtClean="0"/>
              <a:t>M</a:t>
            </a:r>
            <a:r>
              <a:rPr lang="en-GB" sz="2600" dirty="0" smtClean="0"/>
              <a:t> = 30.05, </a:t>
            </a:r>
            <a:r>
              <a:rPr lang="en-GB" sz="2600" i="1" dirty="0" smtClean="0"/>
              <a:t>SD</a:t>
            </a:r>
            <a:r>
              <a:rPr lang="en-GB" sz="2600" dirty="0" smtClean="0"/>
              <a:t> = 3.34) scored significantly higher than females (</a:t>
            </a:r>
            <a:r>
              <a:rPr lang="en-GB" sz="2600" i="1" dirty="0" smtClean="0"/>
              <a:t>M</a:t>
            </a:r>
            <a:r>
              <a:rPr lang="en-GB" sz="2600" dirty="0" smtClean="0"/>
              <a:t> = 25.91, </a:t>
            </a:r>
            <a:r>
              <a:rPr lang="en-GB" sz="2600" i="1" dirty="0" smtClean="0"/>
              <a:t>SD</a:t>
            </a:r>
            <a:r>
              <a:rPr lang="en-GB" sz="2600" dirty="0" smtClean="0"/>
              <a:t> = 4.17), </a:t>
            </a:r>
            <a:r>
              <a:rPr lang="en-GB" sz="2600" i="1" dirty="0" smtClean="0"/>
              <a:t>t</a:t>
            </a:r>
            <a:r>
              <a:rPr lang="en-GB" sz="2600" dirty="0" smtClean="0"/>
              <a:t> (64) = 3.845, </a:t>
            </a:r>
            <a:r>
              <a:rPr lang="en-GB" sz="2600" i="1" dirty="0" smtClean="0"/>
              <a:t>p</a:t>
            </a:r>
            <a:r>
              <a:rPr lang="en-GB" sz="2600" dirty="0" smtClean="0"/>
              <a:t> &lt; .001.</a:t>
            </a:r>
          </a:p>
          <a:p>
            <a:endParaRPr lang="en-GB" sz="2400" dirty="0"/>
          </a:p>
        </p:txBody>
      </p:sp>
    </p:spTree>
  </p:cSld>
  <p:clrMapOvr>
    <a:masterClrMapping/>
  </p:clrMapOvr>
  <p:transition>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ChangeArrowheads="1"/>
          </p:cNvSpPr>
          <p:nvPr/>
        </p:nvSpPr>
        <p:spPr bwMode="auto">
          <a:xfrm>
            <a:off x="35496" y="199093"/>
            <a:ext cx="9001001"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Figure </a:t>
            </a:r>
            <a:r>
              <a:rPr kumimoji="0" lang="en-GB" sz="24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1: </a:t>
            </a:r>
            <a:r>
              <a:rPr kumimoji="0" lang="en-GB" sz="2400" b="0" i="1"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Graph </a:t>
            </a:r>
            <a:r>
              <a:rPr kumimoji="0" lang="en-GB" sz="2400" b="0" i="1"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showing percentages of male and female levels of sensation seeking</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6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5" name="Chart 4"/>
          <p:cNvGraphicFramePr>
            <a:graphicFrameLocks/>
          </p:cNvGraphicFramePr>
          <p:nvPr>
            <p:extLst>
              <p:ext uri="{D42A27DB-BD31-4B8C-83A1-F6EECF244321}">
                <p14:modId xmlns:p14="http://schemas.microsoft.com/office/powerpoint/2010/main" val="1890887406"/>
              </p:ext>
            </p:extLst>
          </p:nvPr>
        </p:nvGraphicFramePr>
        <p:xfrm>
          <a:off x="323527" y="1268760"/>
          <a:ext cx="8712969" cy="5400600"/>
        </p:xfrm>
        <a:graphic>
          <a:graphicData uri="http://schemas.openxmlformats.org/drawingml/2006/chart">
            <c:chart xmlns:c="http://schemas.openxmlformats.org/drawingml/2006/chart" xmlns:r="http://schemas.openxmlformats.org/officeDocument/2006/relationships" r:id="rId2"/>
          </a:graphicData>
        </a:graphic>
      </p:graphicFrame>
      <p:sp>
        <p:nvSpPr>
          <p:cNvPr id="50179" name="Rectangle 3"/>
          <p:cNvSpPr>
            <a:spLocks noChangeArrowheads="1"/>
          </p:cNvSpPr>
          <p:nvPr/>
        </p:nvSpPr>
        <p:spPr bwMode="auto">
          <a:xfrm>
            <a:off x="0" y="36766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Rectangle 1"/>
          <p:cNvSpPr/>
          <p:nvPr/>
        </p:nvSpPr>
        <p:spPr>
          <a:xfrm rot="16200000">
            <a:off x="-843555" y="3445819"/>
            <a:ext cx="2334165" cy="461665"/>
          </a:xfrm>
          <a:prstGeom prst="rect">
            <a:avLst/>
          </a:prstGeom>
        </p:spPr>
        <p:txBody>
          <a:bodyPr wrap="none">
            <a:spAutoFit/>
          </a:bodyPr>
          <a:lstStyle/>
          <a:p>
            <a:pPr algn="ctr">
              <a:defRPr sz="1000" b="1" i="0" u="none" strike="noStrike" kern="1200" baseline="0">
                <a:solidFill>
                  <a:prstClr val="black"/>
                </a:solidFill>
                <a:latin typeface="+mn-lt"/>
                <a:ea typeface="+mn-ea"/>
                <a:cs typeface="+mn-cs"/>
              </a:defRPr>
            </a:pPr>
            <a:r>
              <a:rPr lang="en-GB" sz="2400" b="1" dirty="0">
                <a:solidFill>
                  <a:prstClr val="black"/>
                </a:solidFill>
              </a:rPr>
              <a:t>Total Percent (%)</a:t>
            </a:r>
          </a:p>
        </p:txBody>
      </p:sp>
    </p:spTree>
  </p:cSld>
  <p:clrMapOvr>
    <a:masterClrMapping/>
  </p:clrMapOvr>
  <p:transition>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856984" cy="4525963"/>
          </a:xfrm>
        </p:spPr>
        <p:txBody>
          <a:bodyPr/>
          <a:lstStyle/>
          <a:p>
            <a:pPr marL="0" indent="0">
              <a:buNone/>
            </a:pPr>
            <a:r>
              <a:rPr lang="en-GB" sz="2800" dirty="0" smtClean="0"/>
              <a:t>The </a:t>
            </a:r>
            <a:r>
              <a:rPr lang="en-GB" sz="2800" dirty="0" smtClean="0"/>
              <a:t>interaction effect between age and level of sensation seeking was significant, </a:t>
            </a:r>
            <a:r>
              <a:rPr lang="en-GB" sz="2800" i="1" dirty="0" smtClean="0"/>
              <a:t>F</a:t>
            </a:r>
            <a:r>
              <a:rPr lang="en-GB" sz="2800" dirty="0" smtClean="0"/>
              <a:t> (1,58) = .84, </a:t>
            </a:r>
            <a:r>
              <a:rPr lang="en-GB" sz="2800" i="1" dirty="0" smtClean="0"/>
              <a:t>p</a:t>
            </a:r>
            <a:r>
              <a:rPr lang="en-GB" sz="2800" dirty="0" smtClean="0"/>
              <a:t> = .005. The effect size was large (partial eta squared = .127). The interaction means show that adult high sensation seekers became more aroused than low sensation seekers, but emerging adult high sensation seekers were less aroused than low sensation seekers (see column means in table2). These results assert that the significant effect of high sensation seeking on arousal is only true for adults.  The interaction between age and sensation seeking is displayed in figure 2. </a:t>
            </a:r>
          </a:p>
          <a:p>
            <a:endParaRPr lang="en-GB" sz="2400" dirty="0"/>
          </a:p>
        </p:txBody>
      </p:sp>
    </p:spTree>
  </p:cSld>
  <p:clrMapOvr>
    <a:masterClrMapping/>
  </p:clrMapOvr>
  <p:transition>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p:cNvSpPr>
          <p:nvPr/>
        </p:nvSpPr>
        <p:spPr bwMode="auto">
          <a:xfrm>
            <a:off x="0" y="0"/>
            <a:ext cx="184731"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pitchFamily="34" charset="0"/>
              <a:cs typeface="Arial" pitchFamily="34" charset="0"/>
            </a:endParaRPr>
          </a:p>
        </p:txBody>
      </p:sp>
      <p:graphicFrame>
        <p:nvGraphicFramePr>
          <p:cNvPr id="3" name="Chart 2"/>
          <p:cNvGraphicFramePr>
            <a:graphicFrameLocks noChangeAspect="1"/>
          </p:cNvGraphicFramePr>
          <p:nvPr>
            <p:extLst>
              <p:ext uri="{D42A27DB-BD31-4B8C-83A1-F6EECF244321}">
                <p14:modId xmlns:p14="http://schemas.microsoft.com/office/powerpoint/2010/main" val="1920894991"/>
              </p:ext>
            </p:extLst>
          </p:nvPr>
        </p:nvGraphicFramePr>
        <p:xfrm>
          <a:off x="46413" y="1268760"/>
          <a:ext cx="8897436" cy="5256584"/>
        </p:xfrm>
        <a:graphic>
          <a:graphicData uri="http://schemas.openxmlformats.org/drawingml/2006/chart">
            <c:chart xmlns:c="http://schemas.openxmlformats.org/drawingml/2006/chart" xmlns:r="http://schemas.openxmlformats.org/officeDocument/2006/relationships" r:id="rId2"/>
          </a:graphicData>
        </a:graphic>
      </p:graphicFrame>
      <p:sp>
        <p:nvSpPr>
          <p:cNvPr id="64515" name="Rectangle 3"/>
          <p:cNvSpPr>
            <a:spLocks noChangeArrowheads="1"/>
          </p:cNvSpPr>
          <p:nvPr/>
        </p:nvSpPr>
        <p:spPr bwMode="auto">
          <a:xfrm>
            <a:off x="0" y="226367"/>
            <a:ext cx="9144000"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Figure </a:t>
            </a:r>
            <a:r>
              <a:rPr kumimoji="0" lang="en-GB" sz="28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2: </a:t>
            </a:r>
            <a:r>
              <a:rPr kumimoji="0" lang="en-GB" sz="2800" b="1" i="1"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Graph </a:t>
            </a:r>
            <a:r>
              <a:rPr kumimoji="0" lang="en-GB" sz="2800" b="1" i="1"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showing the interaction between age and sensation seeking on arousal.</a:t>
            </a:r>
            <a:endParaRPr kumimoji="0" lang="en-GB" sz="16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pPr eaLnBrk="1" hangingPunct="1"/>
            <a:r>
              <a:rPr lang="en-GB" sz="4800" b="1" dirty="0" smtClean="0"/>
              <a:t>How To Annoy Your Examiner</a:t>
            </a:r>
          </a:p>
        </p:txBody>
      </p:sp>
      <p:graphicFrame>
        <p:nvGraphicFramePr>
          <p:cNvPr id="1026" name="Content Placeholder 3"/>
          <p:cNvGraphicFramePr>
            <a:graphicFrameLocks noGrp="1"/>
          </p:cNvGraphicFramePr>
          <p:nvPr>
            <p:ph idx="1"/>
          </p:nvPr>
        </p:nvGraphicFramePr>
        <p:xfrm>
          <a:off x="457200" y="1600200"/>
          <a:ext cx="8229600" cy="4525963"/>
        </p:xfrm>
        <a:graphic>
          <a:graphicData uri="http://schemas.openxmlformats.org/presentationml/2006/ole">
            <mc:AlternateContent xmlns:mc="http://schemas.openxmlformats.org/markup-compatibility/2006">
              <mc:Choice xmlns:v="urn:schemas-microsoft-com:vml" Requires="v">
                <p:oleObj spid="_x0000_s4121" r:id="rId4" imgW="8230313" imgH="4523624" progId="Excel.Sheet.8">
                  <p:embed/>
                </p:oleObj>
              </mc:Choice>
              <mc:Fallback>
                <p:oleObj r:id="rId4" imgW="8230313" imgH="4523624" progId="Excel.Sheet.8">
                  <p:embed/>
                  <p:pic>
                    <p:nvPicPr>
                      <p:cNvPr id="0" name=""/>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1600200"/>
                        <a:ext cx="8229600"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Multiply 4"/>
          <p:cNvSpPr/>
          <p:nvPr/>
        </p:nvSpPr>
        <p:spPr>
          <a:xfrm>
            <a:off x="971550" y="1412875"/>
            <a:ext cx="7993063" cy="54451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7158401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Content Placeholder 8"/>
          <p:cNvGraphicFramePr>
            <a:graphicFrameLocks noGrp="1"/>
          </p:cNvGraphicFramePr>
          <p:nvPr>
            <p:ph idx="1"/>
          </p:nvPr>
        </p:nvGraphicFramePr>
        <p:xfrm>
          <a:off x="0" y="1773238"/>
          <a:ext cx="2771775" cy="4640262"/>
        </p:xfrm>
        <a:graphic>
          <a:graphicData uri="http://schemas.openxmlformats.org/presentationml/2006/ole">
            <mc:AlternateContent xmlns:mc="http://schemas.openxmlformats.org/markup-compatibility/2006">
              <mc:Choice xmlns:v="urn:schemas-microsoft-com:vml" Requires="v">
                <p:oleObj spid="_x0000_s5145" r:id="rId4" imgW="2773920" imgH="4639458" progId="Excel.Sheet.8">
                  <p:embed/>
                </p:oleObj>
              </mc:Choice>
              <mc:Fallback>
                <p:oleObj r:id="rId4" imgW="2773920" imgH="4639458" progId="Excel.Sheet.8">
                  <p:embed/>
                  <p:pic>
                    <p:nvPicPr>
                      <p:cNvPr id="0" name=""/>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73238"/>
                        <a:ext cx="2771775" cy="46402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0" name="Content Placeholder 6"/>
          <p:cNvGraphicFramePr>
            <a:graphicFrameLocks/>
          </p:cNvGraphicFramePr>
          <p:nvPr/>
        </p:nvGraphicFramePr>
        <p:xfrm>
          <a:off x="2627313" y="1844675"/>
          <a:ext cx="2736850" cy="4525963"/>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11" name="Content Placeholder 9"/>
          <p:cNvGraphicFramePr>
            <a:graphicFrameLocks/>
          </p:cNvGraphicFramePr>
          <p:nvPr/>
        </p:nvGraphicFramePr>
        <p:xfrm>
          <a:off x="5676900" y="1844675"/>
          <a:ext cx="3467100" cy="4525963"/>
        </p:xfrm>
        <a:graphic>
          <a:graphicData uri="http://schemas.openxmlformats.org/drawingml/2006/chart">
            <c:chart xmlns:c="http://schemas.openxmlformats.org/drawingml/2006/chart" xmlns:r="http://schemas.openxmlformats.org/officeDocument/2006/relationships" r:id="rId7"/>
          </a:graphicData>
        </a:graphic>
      </p:graphicFrame>
      <p:sp>
        <p:nvSpPr>
          <p:cNvPr id="2053" name="Title 1"/>
          <p:cNvSpPr>
            <a:spLocks noGrp="1"/>
          </p:cNvSpPr>
          <p:nvPr>
            <p:ph type="title"/>
          </p:nvPr>
        </p:nvSpPr>
        <p:spPr/>
        <p:txBody>
          <a:bodyPr/>
          <a:lstStyle/>
          <a:p>
            <a:pPr eaLnBrk="1" hangingPunct="1"/>
            <a:r>
              <a:rPr lang="en-GB" sz="4800" b="1" dirty="0" smtClean="0"/>
              <a:t>How To Annoy Your Examiner</a:t>
            </a:r>
          </a:p>
        </p:txBody>
      </p:sp>
      <p:sp>
        <p:nvSpPr>
          <p:cNvPr id="5" name="Multiply 4"/>
          <p:cNvSpPr/>
          <p:nvPr/>
        </p:nvSpPr>
        <p:spPr>
          <a:xfrm>
            <a:off x="468313" y="765175"/>
            <a:ext cx="7991475" cy="54451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43628035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11"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sz="4800" b="1" dirty="0" smtClean="0"/>
              <a:t>How To Annoy Your Examiner</a:t>
            </a:r>
          </a:p>
        </p:txBody>
      </p:sp>
      <p:graphicFrame>
        <p:nvGraphicFramePr>
          <p:cNvPr id="12" name="Content Placeholder 11"/>
          <p:cNvGraphicFramePr>
            <a:graphicFrameLocks noGrp="1"/>
          </p:cNvGraphicFramePr>
          <p:nvPr>
            <p:ph idx="1"/>
          </p:nvPr>
        </p:nvGraphicFramePr>
        <p:xfrm>
          <a:off x="457200" y="1600200"/>
          <a:ext cx="8229600" cy="111252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a:txBody>
                    <a:bodyPr/>
                    <a:lstStyle/>
                    <a:p>
                      <a:r>
                        <a:rPr lang="en-GB" dirty="0" smtClean="0"/>
                        <a:t>Group</a:t>
                      </a:r>
                      <a:endParaRPr lang="en-GB" dirty="0"/>
                    </a:p>
                  </a:txBody>
                  <a:tcPr/>
                </a:tc>
                <a:tc>
                  <a:txBody>
                    <a:bodyPr/>
                    <a:lstStyle/>
                    <a:p>
                      <a:r>
                        <a:rPr lang="en-GB" dirty="0" smtClean="0"/>
                        <a:t>Score 1</a:t>
                      </a:r>
                      <a:endParaRPr lang="en-GB" dirty="0"/>
                    </a:p>
                  </a:txBody>
                  <a:tcPr/>
                </a:tc>
                <a:tc>
                  <a:txBody>
                    <a:bodyPr/>
                    <a:lstStyle/>
                    <a:p>
                      <a:r>
                        <a:rPr lang="en-GB" dirty="0" smtClean="0"/>
                        <a:t>Score 2</a:t>
                      </a:r>
                      <a:endParaRPr lang="en-GB" dirty="0"/>
                    </a:p>
                  </a:txBody>
                  <a:tcPr/>
                </a:tc>
                <a:tc>
                  <a:txBody>
                    <a:bodyPr/>
                    <a:lstStyle/>
                    <a:p>
                      <a:r>
                        <a:rPr lang="en-GB" dirty="0" smtClean="0"/>
                        <a:t>Score 3</a:t>
                      </a:r>
                      <a:endParaRPr lang="en-GB" dirty="0"/>
                    </a:p>
                  </a:txBody>
                  <a:tcPr/>
                </a:tc>
                <a:extLst>
                  <a:ext uri="{0D108BD9-81ED-4DB2-BD59-A6C34878D82A}">
                    <a16:rowId xmlns:a16="http://schemas.microsoft.com/office/drawing/2014/main" val="10000"/>
                  </a:ext>
                </a:extLst>
              </a:tr>
              <a:tr h="370840">
                <a:tc>
                  <a:txBody>
                    <a:bodyPr/>
                    <a:lstStyle/>
                    <a:p>
                      <a:r>
                        <a:rPr lang="en-GB" dirty="0" smtClean="0"/>
                        <a:t>A</a:t>
                      </a:r>
                      <a:endParaRPr lang="en-GB" dirty="0"/>
                    </a:p>
                  </a:txBody>
                  <a:tcPr/>
                </a:tc>
                <a:tc>
                  <a:txBody>
                    <a:bodyPr/>
                    <a:lstStyle/>
                    <a:p>
                      <a:r>
                        <a:rPr lang="en-GB" dirty="0" smtClean="0"/>
                        <a:t>10</a:t>
                      </a:r>
                      <a:endParaRPr lang="en-GB" dirty="0"/>
                    </a:p>
                  </a:txBody>
                  <a:tcPr/>
                </a:tc>
                <a:tc>
                  <a:txBody>
                    <a:bodyPr/>
                    <a:lstStyle/>
                    <a:p>
                      <a:r>
                        <a:rPr lang="en-GB" dirty="0" smtClean="0"/>
                        <a:t>15</a:t>
                      </a:r>
                      <a:endParaRPr lang="en-GB" dirty="0"/>
                    </a:p>
                  </a:txBody>
                  <a:tcPr/>
                </a:tc>
                <a:tc>
                  <a:txBody>
                    <a:bodyPr/>
                    <a:lstStyle/>
                    <a:p>
                      <a:r>
                        <a:rPr lang="en-GB" dirty="0" smtClean="0"/>
                        <a:t>20</a:t>
                      </a:r>
                      <a:endParaRPr lang="en-GB" dirty="0"/>
                    </a:p>
                  </a:txBody>
                  <a:tcPr/>
                </a:tc>
                <a:extLst>
                  <a:ext uri="{0D108BD9-81ED-4DB2-BD59-A6C34878D82A}">
                    <a16:rowId xmlns:a16="http://schemas.microsoft.com/office/drawing/2014/main" val="10001"/>
                  </a:ext>
                </a:extLst>
              </a:tr>
              <a:tr h="370840">
                <a:tc>
                  <a:txBody>
                    <a:bodyPr/>
                    <a:lstStyle/>
                    <a:p>
                      <a:r>
                        <a:rPr lang="en-GB" dirty="0" smtClean="0"/>
                        <a:t>B</a:t>
                      </a:r>
                      <a:endParaRPr lang="en-GB" dirty="0"/>
                    </a:p>
                  </a:txBody>
                  <a:tcPr/>
                </a:tc>
                <a:tc>
                  <a:txBody>
                    <a:bodyPr/>
                    <a:lstStyle/>
                    <a:p>
                      <a:r>
                        <a:rPr lang="en-GB" dirty="0" smtClean="0"/>
                        <a:t>5</a:t>
                      </a:r>
                      <a:endParaRPr lang="en-GB" dirty="0"/>
                    </a:p>
                  </a:txBody>
                  <a:tcPr/>
                </a:tc>
                <a:tc>
                  <a:txBody>
                    <a:bodyPr/>
                    <a:lstStyle/>
                    <a:p>
                      <a:r>
                        <a:rPr lang="en-GB" dirty="0" smtClean="0"/>
                        <a:t>10</a:t>
                      </a:r>
                      <a:endParaRPr lang="en-GB" dirty="0"/>
                    </a:p>
                  </a:txBody>
                  <a:tcPr/>
                </a:tc>
                <a:tc>
                  <a:txBody>
                    <a:bodyPr/>
                    <a:lstStyle/>
                    <a:p>
                      <a:r>
                        <a:rPr lang="en-GB" dirty="0" smtClean="0"/>
                        <a:t>15</a:t>
                      </a:r>
                      <a:endParaRPr lang="en-GB" dirty="0"/>
                    </a:p>
                  </a:txBody>
                  <a:tcPr/>
                </a:tc>
                <a:extLst>
                  <a:ext uri="{0D108BD9-81ED-4DB2-BD59-A6C34878D82A}">
                    <a16:rowId xmlns:a16="http://schemas.microsoft.com/office/drawing/2014/main" val="10002"/>
                  </a:ext>
                </a:extLst>
              </a:tr>
            </a:tbl>
          </a:graphicData>
        </a:graphic>
      </p:graphicFrame>
      <p:graphicFrame>
        <p:nvGraphicFramePr>
          <p:cNvPr id="13" name="Content Placeholder 6"/>
          <p:cNvGraphicFramePr>
            <a:graphicFrameLocks/>
          </p:cNvGraphicFramePr>
          <p:nvPr/>
        </p:nvGraphicFramePr>
        <p:xfrm>
          <a:off x="539750" y="3213100"/>
          <a:ext cx="8135938" cy="3268663"/>
        </p:xfrm>
        <a:graphic>
          <a:graphicData uri="http://schemas.openxmlformats.org/drawingml/2006/chart">
            <c:chart xmlns:c="http://schemas.openxmlformats.org/drawingml/2006/chart" xmlns:r="http://schemas.openxmlformats.org/officeDocument/2006/relationships" r:id="rId3"/>
          </a:graphicData>
        </a:graphic>
      </p:graphicFrame>
      <p:sp>
        <p:nvSpPr>
          <p:cNvPr id="5" name="Multiply 4"/>
          <p:cNvSpPr/>
          <p:nvPr/>
        </p:nvSpPr>
        <p:spPr>
          <a:xfrm>
            <a:off x="971550" y="1412875"/>
            <a:ext cx="7993063" cy="54451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02379643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z="4800" b="1" dirty="0" smtClean="0"/>
              <a:t>How To Annoy Your Examiner</a:t>
            </a:r>
          </a:p>
        </p:txBody>
      </p:sp>
      <p:pic>
        <p:nvPicPr>
          <p:cNvPr id="17411" name="Content Placeholder 10" descr="spss.jpg"/>
          <p:cNvPicPr>
            <a:picLocks noGrp="1" noChangeAspect="1"/>
          </p:cNvPicPr>
          <p:nvPr>
            <p:ph idx="1"/>
          </p:nvPr>
        </p:nvPicPr>
        <p:blipFill>
          <a:blip r:embed="rId3"/>
          <a:srcRect/>
          <a:stretch>
            <a:fillRect/>
          </a:stretch>
        </p:blipFill>
        <p:spPr>
          <a:xfrm>
            <a:off x="238125" y="2276475"/>
            <a:ext cx="8448675" cy="2952750"/>
          </a:xfrm>
        </p:spPr>
      </p:pic>
      <p:sp>
        <p:nvSpPr>
          <p:cNvPr id="5" name="Multiply 4"/>
          <p:cNvSpPr/>
          <p:nvPr/>
        </p:nvSpPr>
        <p:spPr>
          <a:xfrm>
            <a:off x="971550" y="1412875"/>
            <a:ext cx="7993063" cy="54451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62301531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itle 1"/>
          <p:cNvSpPr>
            <a:spLocks noGrp="1"/>
          </p:cNvSpPr>
          <p:nvPr>
            <p:ph type="title"/>
          </p:nvPr>
        </p:nvSpPr>
        <p:spPr/>
        <p:txBody>
          <a:bodyPr/>
          <a:lstStyle/>
          <a:p>
            <a:pPr eaLnBrk="1" hangingPunct="1"/>
            <a:r>
              <a:rPr lang="en-US" sz="4800" b="1" dirty="0" smtClean="0"/>
              <a:t>How to annoy your examiner</a:t>
            </a:r>
            <a:endParaRPr lang="en-US" sz="4800" b="1" dirty="0" smtClean="0"/>
          </a:p>
        </p:txBody>
      </p:sp>
      <p:graphicFrame>
        <p:nvGraphicFramePr>
          <p:cNvPr id="3074" name="Content Placeholder 3"/>
          <p:cNvGraphicFramePr>
            <a:graphicFrameLocks noGrp="1"/>
          </p:cNvGraphicFramePr>
          <p:nvPr>
            <p:ph idx="1"/>
          </p:nvPr>
        </p:nvGraphicFramePr>
        <p:xfrm>
          <a:off x="457200" y="1600200"/>
          <a:ext cx="5194300" cy="1828800"/>
        </p:xfrm>
        <a:graphic>
          <a:graphicData uri="http://schemas.openxmlformats.org/presentationml/2006/ole">
            <mc:AlternateContent xmlns:mc="http://schemas.openxmlformats.org/markup-compatibility/2006">
              <mc:Choice xmlns:v="urn:schemas-microsoft-com:vml" Requires="v">
                <p:oleObj spid="_x0000_s6169" r:id="rId4" imgW="5194242" imgH="1828959" progId="Excel.Sheet.8">
                  <p:embed/>
                </p:oleObj>
              </mc:Choice>
              <mc:Fallback>
                <p:oleObj r:id="rId4" imgW="5194242" imgH="1828959" progId="Excel.Sheet.8">
                  <p:embed/>
                  <p:pic>
                    <p:nvPicPr>
                      <p:cNvPr id="0" name=""/>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1600200"/>
                        <a:ext cx="5194300" cy="1828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076" name="TextBox 4"/>
          <p:cNvSpPr txBox="1">
            <a:spLocks noChangeArrowheads="1"/>
          </p:cNvSpPr>
          <p:nvPr/>
        </p:nvSpPr>
        <p:spPr bwMode="auto">
          <a:xfrm>
            <a:off x="468313" y="3357563"/>
            <a:ext cx="7559675" cy="1200150"/>
          </a:xfrm>
          <a:prstGeom prst="rect">
            <a:avLst/>
          </a:prstGeom>
          <a:noFill/>
          <a:ln w="9525">
            <a:noFill/>
            <a:miter lim="800000"/>
            <a:headEnd/>
            <a:tailEnd/>
          </a:ln>
        </p:spPr>
        <p:txBody>
          <a:bodyPr>
            <a:spAutoFit/>
          </a:bodyPr>
          <a:lstStyle/>
          <a:p>
            <a:r>
              <a:rPr lang="en-GB"/>
              <a:t>The t-test showed that there was no significant difference between Group A and Group B, </a:t>
            </a:r>
            <a:r>
              <a:rPr lang="en-GB" i="1"/>
              <a:t>t(43) = 0.12, p</a:t>
            </a:r>
            <a:r>
              <a:rPr lang="en-GB"/>
              <a:t> = .6. However, Group A did score more than Group B, as predicted, therefore we can say that the hypothesis is supported.</a:t>
            </a:r>
          </a:p>
        </p:txBody>
      </p:sp>
      <p:sp>
        <p:nvSpPr>
          <p:cNvPr id="6" name="Multiply 5"/>
          <p:cNvSpPr/>
          <p:nvPr/>
        </p:nvSpPr>
        <p:spPr>
          <a:xfrm>
            <a:off x="971550" y="1412875"/>
            <a:ext cx="7993063" cy="3744913"/>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extBox 6"/>
          <p:cNvSpPr txBox="1">
            <a:spLocks noChangeArrowheads="1"/>
          </p:cNvSpPr>
          <p:nvPr/>
        </p:nvSpPr>
        <p:spPr bwMode="auto">
          <a:xfrm>
            <a:off x="539750" y="5373688"/>
            <a:ext cx="7993063" cy="1476375"/>
          </a:xfrm>
          <a:prstGeom prst="rect">
            <a:avLst/>
          </a:prstGeom>
          <a:noFill/>
          <a:ln w="9525">
            <a:noFill/>
            <a:miter lim="800000"/>
            <a:headEnd/>
            <a:tailEnd/>
          </a:ln>
        </p:spPr>
        <p:txBody>
          <a:bodyPr>
            <a:spAutoFit/>
          </a:bodyPr>
          <a:lstStyle/>
          <a:p>
            <a:r>
              <a:rPr lang="en-GB"/>
              <a:t>&lt; .05        = significant effect</a:t>
            </a:r>
          </a:p>
          <a:p>
            <a:r>
              <a:rPr lang="en-GB"/>
              <a:t>.05  - .1    = marginal effect</a:t>
            </a:r>
          </a:p>
          <a:p>
            <a:r>
              <a:rPr lang="en-GB"/>
              <a:t>&gt;.1           = no effect</a:t>
            </a:r>
          </a:p>
          <a:p>
            <a:endParaRPr lang="en-GB"/>
          </a:p>
          <a:p>
            <a:r>
              <a:rPr lang="en-GB"/>
              <a:t>And that is it!</a:t>
            </a:r>
          </a:p>
        </p:txBody>
      </p:sp>
    </p:spTree>
    <p:extLst>
      <p:ext uri="{BB962C8B-B14F-4D97-AF65-F5344CB8AC3E}">
        <p14:creationId xmlns:p14="http://schemas.microsoft.com/office/powerpoint/2010/main" val="132235836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30329" y="116632"/>
            <a:ext cx="8712968" cy="1143000"/>
          </a:xfrm>
        </p:spPr>
        <p:txBody>
          <a:bodyPr/>
          <a:lstStyle/>
          <a:p>
            <a:pPr eaLnBrk="1" hangingPunct="1"/>
            <a:r>
              <a:rPr lang="en-GB" sz="4800" b="1" dirty="0" smtClean="0"/>
              <a:t>E.g., Reporting ANOVA statistics</a:t>
            </a:r>
          </a:p>
        </p:txBody>
      </p:sp>
      <p:sp>
        <p:nvSpPr>
          <p:cNvPr id="79875" name="Rectangle 3"/>
          <p:cNvSpPr>
            <a:spLocks noGrp="1" noChangeArrowheads="1"/>
          </p:cNvSpPr>
          <p:nvPr>
            <p:ph type="body" idx="1"/>
          </p:nvPr>
        </p:nvSpPr>
        <p:spPr>
          <a:xfrm>
            <a:off x="107504" y="1484313"/>
            <a:ext cx="8928991" cy="4114800"/>
          </a:xfrm>
        </p:spPr>
        <p:txBody>
          <a:bodyPr/>
          <a:lstStyle/>
          <a:p>
            <a:pPr eaLnBrk="1" hangingPunct="1">
              <a:lnSpc>
                <a:spcPct val="90000"/>
              </a:lnSpc>
            </a:pPr>
            <a:r>
              <a:rPr lang="en-GB" sz="2800" dirty="0" smtClean="0"/>
              <a:t>ANOVA will analyse:</a:t>
            </a:r>
          </a:p>
          <a:p>
            <a:pPr lvl="1" eaLnBrk="1" hangingPunct="1">
              <a:lnSpc>
                <a:spcPct val="90000"/>
              </a:lnSpc>
            </a:pPr>
            <a:r>
              <a:rPr lang="en-GB" dirty="0" smtClean="0"/>
              <a:t>Interactions (combined effects of more than one IV)</a:t>
            </a:r>
          </a:p>
          <a:p>
            <a:pPr lvl="1" eaLnBrk="1" hangingPunct="1">
              <a:lnSpc>
                <a:spcPct val="90000"/>
              </a:lnSpc>
            </a:pPr>
            <a:r>
              <a:rPr lang="en-GB" dirty="0" smtClean="0"/>
              <a:t>Main effects (effects of one IV in isolation)</a:t>
            </a:r>
          </a:p>
          <a:p>
            <a:pPr lvl="1" eaLnBrk="1" hangingPunct="1">
              <a:lnSpc>
                <a:spcPct val="90000"/>
              </a:lnSpc>
            </a:pPr>
            <a:r>
              <a:rPr lang="en-GB" dirty="0" smtClean="0"/>
              <a:t>F-value, degrees of freedom, p-value (sig. value)</a:t>
            </a:r>
          </a:p>
          <a:p>
            <a:pPr lvl="2" eaLnBrk="1" hangingPunct="1">
              <a:lnSpc>
                <a:spcPct val="90000"/>
              </a:lnSpc>
            </a:pPr>
            <a:r>
              <a:rPr lang="en-GB" dirty="0" smtClean="0"/>
              <a:t>F-value equating to the t-value in the t-test</a:t>
            </a:r>
          </a:p>
          <a:p>
            <a:pPr lvl="2" eaLnBrk="1" hangingPunct="1">
              <a:lnSpc>
                <a:spcPct val="90000"/>
              </a:lnSpc>
            </a:pPr>
            <a:r>
              <a:rPr lang="en-GB" dirty="0" smtClean="0"/>
              <a:t>Sig. Value used in exactly same way as t-test (p &lt; 0.05 is significant)</a:t>
            </a:r>
          </a:p>
          <a:p>
            <a:pPr lvl="1" eaLnBrk="1" hangingPunct="1">
              <a:lnSpc>
                <a:spcPct val="90000"/>
              </a:lnSpc>
            </a:pPr>
            <a:endParaRPr lang="en-GB" sz="2400" dirty="0" smtClean="0"/>
          </a:p>
          <a:p>
            <a:pPr lvl="1" eaLnBrk="1" hangingPunct="1">
              <a:lnSpc>
                <a:spcPct val="90000"/>
              </a:lnSpc>
            </a:pPr>
            <a:r>
              <a:rPr lang="en-GB" dirty="0" smtClean="0"/>
              <a:t>All showing whether (or not) there are </a:t>
            </a:r>
            <a:r>
              <a:rPr lang="en-GB" b="1" u="sng" dirty="0" smtClean="0"/>
              <a:t>significant differences</a:t>
            </a:r>
            <a:r>
              <a:rPr lang="en-GB" dirty="0" smtClean="0"/>
              <a:t> (and to what degree) between the means in each grouping of data</a:t>
            </a:r>
          </a:p>
          <a:p>
            <a:pPr lvl="2" eaLnBrk="1" hangingPunct="1">
              <a:lnSpc>
                <a:spcPct val="90000"/>
              </a:lnSpc>
            </a:pPr>
            <a:r>
              <a:rPr lang="en-GB" dirty="0" smtClean="0"/>
              <a:t>As shown in a t-test</a:t>
            </a:r>
          </a:p>
        </p:txBody>
      </p:sp>
    </p:spTree>
    <p:extLst>
      <p:ext uri="{BB962C8B-B14F-4D97-AF65-F5344CB8AC3E}">
        <p14:creationId xmlns:p14="http://schemas.microsoft.com/office/powerpoint/2010/main" val="97916851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randombar(horizontal)">
                                      <p:cBhvr>
                                        <p:cTn id="7" dur="500"/>
                                        <p:tgtEl>
                                          <p:spTgt spid="798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randombar(horizontal)">
                                      <p:cBhvr>
                                        <p:cTn id="12" dur="500"/>
                                        <p:tgtEl>
                                          <p:spTgt spid="798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randombar(horizontal)">
                                      <p:cBhvr>
                                        <p:cTn id="17" dur="500"/>
                                        <p:tgtEl>
                                          <p:spTgt spid="798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randombar(horizontal)">
                                      <p:cBhvr>
                                        <p:cTn id="22" dur="500"/>
                                        <p:tgtEl>
                                          <p:spTgt spid="798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randombar(horizontal)">
                                      <p:cBhvr>
                                        <p:cTn id="27" dur="500"/>
                                        <p:tgtEl>
                                          <p:spTgt spid="798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randombar(horizontal)">
                                      <p:cBhvr>
                                        <p:cTn id="32" dur="500"/>
                                        <p:tgtEl>
                                          <p:spTgt spid="798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79875">
                                            <p:txEl>
                                              <p:pRg st="7" end="7"/>
                                            </p:txEl>
                                          </p:spTgt>
                                        </p:tgtEl>
                                        <p:attrNameLst>
                                          <p:attrName>style.visibility</p:attrName>
                                        </p:attrNameLst>
                                      </p:cBhvr>
                                      <p:to>
                                        <p:strVal val="visible"/>
                                      </p:to>
                                    </p:set>
                                    <p:animEffect transition="in" filter="randombar(horizontal)">
                                      <p:cBhvr>
                                        <p:cTn id="37" dur="500"/>
                                        <p:tgtEl>
                                          <p:spTgt spid="7987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79875">
                                            <p:txEl>
                                              <p:pRg st="8" end="8"/>
                                            </p:txEl>
                                          </p:spTgt>
                                        </p:tgtEl>
                                        <p:attrNameLst>
                                          <p:attrName>style.visibility</p:attrName>
                                        </p:attrNameLst>
                                      </p:cBhvr>
                                      <p:to>
                                        <p:strVal val="visible"/>
                                      </p:to>
                                    </p:set>
                                    <p:animEffect transition="in" filter="randombar(horizontal)">
                                      <p:cBhvr>
                                        <p:cTn id="42" dur="500"/>
                                        <p:tgtEl>
                                          <p:spTgt spid="798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562" y="44624"/>
            <a:ext cx="9073008" cy="1143000"/>
          </a:xfrm>
        </p:spPr>
        <p:txBody>
          <a:bodyPr/>
          <a:lstStyle/>
          <a:p>
            <a:pPr eaLnBrk="1" hangingPunct="1"/>
            <a:r>
              <a:rPr lang="en-GB" sz="4000" b="1" dirty="0" smtClean="0"/>
              <a:t>Interpretation </a:t>
            </a:r>
            <a:r>
              <a:rPr lang="en-GB" sz="4000" b="1" dirty="0" smtClean="0"/>
              <a:t>of Output from </a:t>
            </a:r>
            <a:r>
              <a:rPr lang="en-GB" sz="4000" b="1" dirty="0" smtClean="0"/>
              <a:t>ANOVA</a:t>
            </a:r>
            <a:endParaRPr lang="en-GB" sz="4000" b="1" dirty="0" smtClean="0"/>
          </a:p>
        </p:txBody>
      </p:sp>
      <p:sp>
        <p:nvSpPr>
          <p:cNvPr id="30723" name="Rectangle 3"/>
          <p:cNvSpPr>
            <a:spLocks noGrp="1" noChangeArrowheads="1"/>
          </p:cNvSpPr>
          <p:nvPr>
            <p:ph type="body" idx="1"/>
          </p:nvPr>
        </p:nvSpPr>
        <p:spPr>
          <a:xfrm>
            <a:off x="107504" y="1268760"/>
            <a:ext cx="8351837" cy="4114800"/>
          </a:xfrm>
        </p:spPr>
        <p:txBody>
          <a:bodyPr/>
          <a:lstStyle/>
          <a:p>
            <a:pPr eaLnBrk="1" hangingPunct="1">
              <a:lnSpc>
                <a:spcPct val="90000"/>
              </a:lnSpc>
            </a:pPr>
            <a:r>
              <a:rPr lang="en-GB" sz="2800" dirty="0" smtClean="0">
                <a:latin typeface="Arial" panose="020B0604020202020204" pitchFamily="34" charset="0"/>
                <a:cs typeface="Arial" panose="020B0604020202020204" pitchFamily="34" charset="0"/>
              </a:rPr>
              <a:t>Treatment of data</a:t>
            </a:r>
            <a:endParaRPr lang="en-GB" sz="2800" dirty="0" smtClean="0">
              <a:latin typeface="Arial" panose="020B0604020202020204" pitchFamily="34" charset="0"/>
              <a:cs typeface="Arial" panose="020B0604020202020204" pitchFamily="34" charset="0"/>
            </a:endParaRPr>
          </a:p>
          <a:p>
            <a:pPr eaLnBrk="1" hangingPunct="1">
              <a:lnSpc>
                <a:spcPct val="90000"/>
              </a:lnSpc>
            </a:pPr>
            <a:r>
              <a:rPr lang="en-GB" sz="2800" dirty="0" smtClean="0">
                <a:latin typeface="Arial" charset="0"/>
                <a:cs typeface="Arial" charset="0"/>
              </a:rPr>
              <a:t>Report descriptives</a:t>
            </a:r>
          </a:p>
          <a:p>
            <a:pPr eaLnBrk="1" hangingPunct="1">
              <a:lnSpc>
                <a:spcPct val="90000"/>
              </a:lnSpc>
            </a:pPr>
            <a:r>
              <a:rPr lang="en-GB" sz="2800" dirty="0" smtClean="0">
                <a:latin typeface="Arial" charset="0"/>
                <a:cs typeface="Arial" charset="0"/>
              </a:rPr>
              <a:t>Check </a:t>
            </a:r>
            <a:r>
              <a:rPr lang="en-GB" sz="2800" dirty="0" err="1" smtClean="0">
                <a:latin typeface="Arial" charset="0"/>
                <a:cs typeface="Arial" charset="0"/>
              </a:rPr>
              <a:t>Levene’s</a:t>
            </a:r>
            <a:r>
              <a:rPr lang="en-GB" sz="2800" dirty="0" smtClean="0">
                <a:latin typeface="Arial" charset="0"/>
                <a:cs typeface="Arial" charset="0"/>
              </a:rPr>
              <a:t> test of equality of error variances</a:t>
            </a:r>
          </a:p>
          <a:p>
            <a:pPr lvl="1" eaLnBrk="1" hangingPunct="1">
              <a:lnSpc>
                <a:spcPct val="90000"/>
              </a:lnSpc>
            </a:pPr>
            <a:r>
              <a:rPr lang="en-GB" dirty="0" smtClean="0">
                <a:latin typeface="Arial" charset="0"/>
                <a:cs typeface="Arial" charset="0"/>
              </a:rPr>
              <a:t>Needs to be greater than .05</a:t>
            </a:r>
          </a:p>
          <a:p>
            <a:pPr eaLnBrk="1" hangingPunct="1">
              <a:lnSpc>
                <a:spcPct val="90000"/>
              </a:lnSpc>
            </a:pPr>
            <a:r>
              <a:rPr lang="en-GB" sz="2800" dirty="0" smtClean="0">
                <a:latin typeface="Arial" charset="0"/>
                <a:cs typeface="Arial" charset="0"/>
              </a:rPr>
              <a:t>Report </a:t>
            </a:r>
            <a:r>
              <a:rPr lang="en-GB" sz="2800" dirty="0" smtClean="0">
                <a:latin typeface="Arial" charset="0"/>
                <a:cs typeface="Arial" charset="0"/>
              </a:rPr>
              <a:t>interaction effects</a:t>
            </a:r>
          </a:p>
          <a:p>
            <a:pPr eaLnBrk="1" hangingPunct="1">
              <a:lnSpc>
                <a:spcPct val="90000"/>
              </a:lnSpc>
            </a:pPr>
            <a:r>
              <a:rPr lang="en-GB" sz="2800" dirty="0" smtClean="0">
                <a:latin typeface="Arial" charset="0"/>
                <a:cs typeface="Arial" charset="0"/>
              </a:rPr>
              <a:t>Report </a:t>
            </a:r>
            <a:r>
              <a:rPr lang="en-GB" sz="2800" dirty="0" smtClean="0">
                <a:latin typeface="Arial" charset="0"/>
                <a:cs typeface="Arial" charset="0"/>
              </a:rPr>
              <a:t>main effects</a:t>
            </a:r>
          </a:p>
          <a:p>
            <a:pPr eaLnBrk="1" hangingPunct="1">
              <a:lnSpc>
                <a:spcPct val="90000"/>
              </a:lnSpc>
            </a:pPr>
            <a:r>
              <a:rPr lang="en-GB" sz="2800" dirty="0" smtClean="0">
                <a:latin typeface="Arial" charset="0"/>
                <a:cs typeface="Arial" charset="0"/>
              </a:rPr>
              <a:t>Report </a:t>
            </a:r>
            <a:r>
              <a:rPr lang="en-GB" sz="2800" dirty="0" smtClean="0">
                <a:latin typeface="Arial" charset="0"/>
                <a:cs typeface="Arial" charset="0"/>
              </a:rPr>
              <a:t>effect size</a:t>
            </a:r>
          </a:p>
          <a:p>
            <a:pPr eaLnBrk="1" hangingPunct="1">
              <a:lnSpc>
                <a:spcPct val="90000"/>
              </a:lnSpc>
            </a:pPr>
            <a:r>
              <a:rPr lang="en-GB" sz="2800" dirty="0" smtClean="0">
                <a:latin typeface="Arial" charset="0"/>
                <a:cs typeface="Arial" charset="0"/>
              </a:rPr>
              <a:t>Report </a:t>
            </a:r>
            <a:r>
              <a:rPr lang="en-GB" sz="2800" dirty="0" smtClean="0">
                <a:latin typeface="Arial" charset="0"/>
                <a:cs typeface="Arial" charset="0"/>
              </a:rPr>
              <a:t>post-hoc tests (if needed)</a:t>
            </a:r>
          </a:p>
        </p:txBody>
      </p:sp>
    </p:spTree>
    <p:extLst>
      <p:ext uri="{BB962C8B-B14F-4D97-AF65-F5344CB8AC3E}">
        <p14:creationId xmlns:p14="http://schemas.microsoft.com/office/powerpoint/2010/main" val="180717475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randombar(horizontal)">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randombar(horizontal)">
                                      <p:cBhvr>
                                        <p:cTn id="12" dur="500"/>
                                        <p:tgtEl>
                                          <p:spTgt spid="307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randombar(horizontal)">
                                      <p:cBhvr>
                                        <p:cTn id="17" dur="500"/>
                                        <p:tgtEl>
                                          <p:spTgt spid="307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randombar(horizontal)">
                                      <p:cBhvr>
                                        <p:cTn id="22" dur="500"/>
                                        <p:tgtEl>
                                          <p:spTgt spid="307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randombar(horizontal)">
                                      <p:cBhvr>
                                        <p:cTn id="27" dur="500"/>
                                        <p:tgtEl>
                                          <p:spTgt spid="307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0723">
                                            <p:txEl>
                                              <p:pRg st="5" end="5"/>
                                            </p:txEl>
                                          </p:spTgt>
                                        </p:tgtEl>
                                        <p:attrNameLst>
                                          <p:attrName>style.visibility</p:attrName>
                                        </p:attrNameLst>
                                      </p:cBhvr>
                                      <p:to>
                                        <p:strVal val="visible"/>
                                      </p:to>
                                    </p:set>
                                    <p:animEffect transition="in" filter="randombar(horizontal)">
                                      <p:cBhvr>
                                        <p:cTn id="32" dur="500"/>
                                        <p:tgtEl>
                                          <p:spTgt spid="307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0723">
                                            <p:txEl>
                                              <p:pRg st="6" end="6"/>
                                            </p:txEl>
                                          </p:spTgt>
                                        </p:tgtEl>
                                        <p:attrNameLst>
                                          <p:attrName>style.visibility</p:attrName>
                                        </p:attrNameLst>
                                      </p:cBhvr>
                                      <p:to>
                                        <p:strVal val="visible"/>
                                      </p:to>
                                    </p:set>
                                    <p:animEffect transition="in" filter="randombar(horizontal)">
                                      <p:cBhvr>
                                        <p:cTn id="37" dur="500"/>
                                        <p:tgtEl>
                                          <p:spTgt spid="3072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0723">
                                            <p:txEl>
                                              <p:pRg st="7" end="7"/>
                                            </p:txEl>
                                          </p:spTgt>
                                        </p:tgtEl>
                                        <p:attrNameLst>
                                          <p:attrName>style.visibility</p:attrName>
                                        </p:attrNameLst>
                                      </p:cBhvr>
                                      <p:to>
                                        <p:strVal val="visible"/>
                                      </p:to>
                                    </p:set>
                                    <p:animEffect transition="in" filter="randombar(horizontal)">
                                      <p:cBhvr>
                                        <p:cTn id="42" dur="500"/>
                                        <p:tgtEl>
                                          <p:spTgt spid="307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9645"/>
            <a:ext cx="8229600" cy="1143000"/>
          </a:xfrm>
        </p:spPr>
        <p:txBody>
          <a:bodyPr/>
          <a:lstStyle/>
          <a:p>
            <a:pPr eaLnBrk="1" hangingPunct="1"/>
            <a:r>
              <a:rPr lang="en-GB" sz="6000" b="1" dirty="0" smtClean="0"/>
              <a:t>Results Chapter</a:t>
            </a:r>
            <a:endParaRPr lang="en-GB" sz="6000" b="1" dirty="0" smtClean="0"/>
          </a:p>
        </p:txBody>
      </p:sp>
      <p:sp>
        <p:nvSpPr>
          <p:cNvPr id="15363" name="Content Placeholder 2"/>
          <p:cNvSpPr>
            <a:spLocks noGrp="1"/>
          </p:cNvSpPr>
          <p:nvPr>
            <p:ph idx="1"/>
          </p:nvPr>
        </p:nvSpPr>
        <p:spPr>
          <a:xfrm>
            <a:off x="35496" y="1052736"/>
            <a:ext cx="9001000" cy="5328592"/>
          </a:xfrm>
        </p:spPr>
        <p:txBody>
          <a:bodyPr/>
          <a:lstStyle/>
          <a:p>
            <a:pPr eaLnBrk="1" hangingPunct="1"/>
            <a:r>
              <a:rPr lang="en-GB" dirty="0" smtClean="0"/>
              <a:t>These are the main points to take away </a:t>
            </a:r>
          </a:p>
          <a:p>
            <a:pPr eaLnBrk="1" hangingPunct="1"/>
            <a:endParaRPr lang="en-GB" sz="1100" dirty="0" smtClean="0"/>
          </a:p>
          <a:p>
            <a:pPr eaLnBrk="1" hangingPunct="1"/>
            <a:r>
              <a:rPr lang="en-GB" dirty="0" smtClean="0"/>
              <a:t>Most of your results are written</a:t>
            </a:r>
          </a:p>
          <a:p>
            <a:pPr lvl="1" eaLnBrk="1" hangingPunct="1"/>
            <a:r>
              <a:rPr lang="en-GB" dirty="0" smtClean="0"/>
              <a:t>Can use Figures/Tables to convey multiple values</a:t>
            </a:r>
          </a:p>
          <a:p>
            <a:pPr lvl="1" eaLnBrk="1" hangingPunct="1"/>
            <a:endParaRPr lang="en-GB" sz="1100" dirty="0" smtClean="0"/>
          </a:p>
          <a:p>
            <a:pPr eaLnBrk="1" hangingPunct="1"/>
            <a:r>
              <a:rPr lang="en-GB" dirty="0" smtClean="0"/>
              <a:t>Do not repeat information from a table/figure into a sentence as well (should be either/or)</a:t>
            </a:r>
          </a:p>
          <a:p>
            <a:pPr marL="0" indent="0" eaLnBrk="1" hangingPunct="1">
              <a:buNone/>
            </a:pPr>
            <a:endParaRPr lang="en-GB" sz="1100" dirty="0" smtClean="0"/>
          </a:p>
          <a:p>
            <a:pPr eaLnBrk="1" hangingPunct="1"/>
            <a:r>
              <a:rPr lang="en-GB" dirty="0" smtClean="0"/>
              <a:t>Uniformity of reporting</a:t>
            </a:r>
          </a:p>
          <a:p>
            <a:pPr lvl="1" eaLnBrk="1" hangingPunct="1"/>
            <a:r>
              <a:rPr lang="en-GB" sz="2400" dirty="0" smtClean="0"/>
              <a:t>Write the important </a:t>
            </a:r>
            <a:r>
              <a:rPr lang="en-GB" sz="2400" dirty="0" smtClean="0"/>
              <a:t>means/statistical </a:t>
            </a:r>
            <a:r>
              <a:rPr lang="en-GB" sz="2400" dirty="0" smtClean="0"/>
              <a:t>analyses when you talk about comparisons</a:t>
            </a:r>
          </a:p>
          <a:p>
            <a:pPr lvl="1" eaLnBrk="1" hangingPunct="1"/>
            <a:r>
              <a:rPr lang="en-GB" sz="2400" dirty="0" err="1" smtClean="0"/>
              <a:t>Descriptives</a:t>
            </a:r>
            <a:r>
              <a:rPr lang="en-GB" sz="2400" dirty="0" smtClean="0"/>
              <a:t> first, then </a:t>
            </a:r>
            <a:r>
              <a:rPr lang="en-GB" sz="2400" dirty="0" err="1" smtClean="0"/>
              <a:t>Inferentials</a:t>
            </a:r>
            <a:endParaRPr lang="en-GB" sz="2400" dirty="0" smtClean="0"/>
          </a:p>
          <a:p>
            <a:pPr lvl="1" eaLnBrk="1" hangingPunct="1"/>
            <a:r>
              <a:rPr lang="en-GB" sz="2400" dirty="0" err="1" smtClean="0"/>
              <a:t>Inferentials</a:t>
            </a:r>
            <a:r>
              <a:rPr lang="en-GB" sz="2400" dirty="0" smtClean="0"/>
              <a:t>: Interactions, Main Effects, Post Hoc </a:t>
            </a:r>
            <a:r>
              <a:rPr lang="en-GB" sz="2400" dirty="0" smtClean="0"/>
              <a:t>- in </a:t>
            </a:r>
            <a:r>
              <a:rPr lang="en-GB" sz="2400" dirty="0" smtClean="0"/>
              <a:t>that </a:t>
            </a:r>
            <a:r>
              <a:rPr lang="en-GB" sz="2400" dirty="0" smtClean="0"/>
              <a:t>order</a:t>
            </a:r>
          </a:p>
          <a:p>
            <a:pPr lvl="1" eaLnBrk="1" hangingPunct="1"/>
            <a:endParaRPr lang="en-GB" sz="2000" dirty="0"/>
          </a:p>
          <a:p>
            <a:pPr lvl="1" eaLnBrk="1" hangingPunct="1"/>
            <a:endParaRPr lang="en-GB" sz="2000" dirty="0" smtClean="0"/>
          </a:p>
          <a:p>
            <a:pPr lvl="1" eaLnBrk="1" hangingPunct="1">
              <a:buFont typeface="Arial" charset="0"/>
              <a:buNone/>
            </a:pPr>
            <a:endParaRPr lang="en-GB" sz="2000" dirty="0" smtClean="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randombar(horizontal)">
                                      <p:cBhvr>
                                        <p:cTn id="7" dur="500"/>
                                        <p:tgtEl>
                                          <p:spTgt spid="15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5363">
                                            <p:txEl>
                                              <p:pRg st="2" end="2"/>
                                            </p:txEl>
                                          </p:spTgt>
                                        </p:tgtEl>
                                        <p:attrNameLst>
                                          <p:attrName>style.visibility</p:attrName>
                                        </p:attrNameLst>
                                      </p:cBhvr>
                                      <p:to>
                                        <p:strVal val="visible"/>
                                      </p:to>
                                    </p:set>
                                    <p:animEffect transition="in" filter="randombar(horizontal)">
                                      <p:cBhvr>
                                        <p:cTn id="12" dur="500"/>
                                        <p:tgtEl>
                                          <p:spTgt spid="1536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visible"/>
                                      </p:to>
                                    </p:set>
                                    <p:animEffect transition="in" filter="randombar(horizontal)">
                                      <p:cBhvr>
                                        <p:cTn id="17" dur="500"/>
                                        <p:tgtEl>
                                          <p:spTgt spid="1536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5363">
                                            <p:txEl>
                                              <p:pRg st="5" end="5"/>
                                            </p:txEl>
                                          </p:spTgt>
                                        </p:tgtEl>
                                        <p:attrNameLst>
                                          <p:attrName>style.visibility</p:attrName>
                                        </p:attrNameLst>
                                      </p:cBhvr>
                                      <p:to>
                                        <p:strVal val="visible"/>
                                      </p:to>
                                    </p:set>
                                    <p:animEffect transition="in" filter="randombar(horizontal)">
                                      <p:cBhvr>
                                        <p:cTn id="22" dur="500"/>
                                        <p:tgtEl>
                                          <p:spTgt spid="1536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5363">
                                            <p:txEl>
                                              <p:pRg st="7" end="7"/>
                                            </p:txEl>
                                          </p:spTgt>
                                        </p:tgtEl>
                                        <p:attrNameLst>
                                          <p:attrName>style.visibility</p:attrName>
                                        </p:attrNameLst>
                                      </p:cBhvr>
                                      <p:to>
                                        <p:strVal val="visible"/>
                                      </p:to>
                                    </p:set>
                                    <p:animEffect transition="in" filter="randombar(horizontal)">
                                      <p:cBhvr>
                                        <p:cTn id="27" dur="500"/>
                                        <p:tgtEl>
                                          <p:spTgt spid="1536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5363">
                                            <p:txEl>
                                              <p:pRg st="8" end="8"/>
                                            </p:txEl>
                                          </p:spTgt>
                                        </p:tgtEl>
                                        <p:attrNameLst>
                                          <p:attrName>style.visibility</p:attrName>
                                        </p:attrNameLst>
                                      </p:cBhvr>
                                      <p:to>
                                        <p:strVal val="visible"/>
                                      </p:to>
                                    </p:set>
                                    <p:animEffect transition="in" filter="randombar(horizontal)">
                                      <p:cBhvr>
                                        <p:cTn id="32" dur="500"/>
                                        <p:tgtEl>
                                          <p:spTgt spid="1536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15363">
                                            <p:txEl>
                                              <p:pRg st="9" end="9"/>
                                            </p:txEl>
                                          </p:spTgt>
                                        </p:tgtEl>
                                        <p:attrNameLst>
                                          <p:attrName>style.visibility</p:attrName>
                                        </p:attrNameLst>
                                      </p:cBhvr>
                                      <p:to>
                                        <p:strVal val="visible"/>
                                      </p:to>
                                    </p:set>
                                    <p:animEffect transition="in" filter="randombar(horizontal)">
                                      <p:cBhvr>
                                        <p:cTn id="37" dur="500"/>
                                        <p:tgtEl>
                                          <p:spTgt spid="1536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15363">
                                            <p:txEl>
                                              <p:pRg st="10" end="10"/>
                                            </p:txEl>
                                          </p:spTgt>
                                        </p:tgtEl>
                                        <p:attrNameLst>
                                          <p:attrName>style.visibility</p:attrName>
                                        </p:attrNameLst>
                                      </p:cBhvr>
                                      <p:to>
                                        <p:strVal val="visible"/>
                                      </p:to>
                                    </p:set>
                                    <p:animEffect transition="in" filter="randombar(horizontal)">
                                      <p:cBhvr>
                                        <p:cTn id="42" dur="500"/>
                                        <p:tgtEl>
                                          <p:spTgt spid="1536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07504" y="44624"/>
            <a:ext cx="8856984" cy="720080"/>
          </a:xfrm>
        </p:spPr>
        <p:txBody>
          <a:bodyPr/>
          <a:lstStyle/>
          <a:p>
            <a:pPr eaLnBrk="1" hangingPunct="1"/>
            <a:r>
              <a:rPr lang="en-GB" sz="3600" b="1" dirty="0" smtClean="0"/>
              <a:t>Interpretation of </a:t>
            </a:r>
            <a:r>
              <a:rPr lang="en-GB" sz="3600" b="1" dirty="0" smtClean="0"/>
              <a:t>statistical </a:t>
            </a:r>
            <a:r>
              <a:rPr lang="en-GB" sz="3600" b="1" dirty="0" smtClean="0"/>
              <a:t>analysis </a:t>
            </a:r>
            <a:r>
              <a:rPr lang="en-GB" sz="3600" b="1" dirty="0" smtClean="0"/>
              <a:t>output</a:t>
            </a:r>
            <a:endParaRPr lang="en-GB" sz="3600" b="1" dirty="0" smtClean="0"/>
          </a:p>
        </p:txBody>
      </p:sp>
      <p:sp>
        <p:nvSpPr>
          <p:cNvPr id="31747" name="Rectangle 3"/>
          <p:cNvSpPr>
            <a:spLocks noGrp="1" noChangeArrowheads="1"/>
          </p:cNvSpPr>
          <p:nvPr>
            <p:ph type="body" idx="1"/>
          </p:nvPr>
        </p:nvSpPr>
        <p:spPr>
          <a:xfrm>
            <a:off x="35496" y="768532"/>
            <a:ext cx="9083276" cy="6044844"/>
          </a:xfrm>
        </p:spPr>
        <p:txBody>
          <a:bodyPr/>
          <a:lstStyle/>
          <a:p>
            <a:pPr eaLnBrk="1" hangingPunct="1">
              <a:lnSpc>
                <a:spcPct val="90000"/>
              </a:lnSpc>
            </a:pPr>
            <a:r>
              <a:rPr lang="en-GB" sz="2800" dirty="0" smtClean="0"/>
              <a:t>Use </a:t>
            </a:r>
            <a:r>
              <a:rPr lang="en-GB" sz="2800" dirty="0" smtClean="0"/>
              <a:t>your SPSS stats book and figure it out</a:t>
            </a:r>
          </a:p>
          <a:p>
            <a:pPr lvl="1" eaLnBrk="1" hangingPunct="1">
              <a:lnSpc>
                <a:spcPct val="90000"/>
              </a:lnSpc>
            </a:pPr>
            <a:r>
              <a:rPr lang="en-GB" sz="2400" dirty="0" smtClean="0"/>
              <a:t>This is the only way you will understand it for yourself!</a:t>
            </a:r>
          </a:p>
          <a:p>
            <a:pPr eaLnBrk="1" hangingPunct="1">
              <a:lnSpc>
                <a:spcPct val="90000"/>
              </a:lnSpc>
            </a:pPr>
            <a:endParaRPr lang="en-GB" sz="2800" dirty="0" smtClean="0"/>
          </a:p>
          <a:p>
            <a:pPr eaLnBrk="1" hangingPunct="1">
              <a:lnSpc>
                <a:spcPct val="90000"/>
              </a:lnSpc>
            </a:pPr>
            <a:r>
              <a:rPr lang="en-GB" sz="2800" dirty="0" smtClean="0"/>
              <a:t>Tells you exactly what to interpret and how to report this</a:t>
            </a:r>
            <a:r>
              <a:rPr lang="en-GB" sz="2800" dirty="0" smtClean="0"/>
              <a:t>...</a:t>
            </a:r>
          </a:p>
          <a:p>
            <a:pPr eaLnBrk="1" hangingPunct="1">
              <a:lnSpc>
                <a:spcPct val="90000"/>
              </a:lnSpc>
            </a:pPr>
            <a:endParaRPr lang="en-GB" sz="2800" dirty="0"/>
          </a:p>
          <a:p>
            <a:pPr eaLnBrk="1" hangingPunct="1">
              <a:lnSpc>
                <a:spcPct val="90000"/>
              </a:lnSpc>
            </a:pPr>
            <a:r>
              <a:rPr lang="en-GB" sz="2800" dirty="0"/>
              <a:t>Always check that the assumptions of the particular analysis you are conducting have been met</a:t>
            </a:r>
            <a:r>
              <a:rPr lang="en-GB" sz="2800" dirty="0" smtClean="0"/>
              <a:t>.</a:t>
            </a:r>
          </a:p>
          <a:p>
            <a:pPr lvl="1" eaLnBrk="1" hangingPunct="1">
              <a:lnSpc>
                <a:spcPct val="90000"/>
              </a:lnSpc>
            </a:pPr>
            <a:r>
              <a:rPr lang="en-GB" sz="2400" dirty="0" smtClean="0"/>
              <a:t>SPSS stats book will tell you assumptions for different analyses.</a:t>
            </a:r>
            <a:endParaRPr lang="en-GB" sz="2800" dirty="0" smtClean="0"/>
          </a:p>
          <a:p>
            <a:pPr eaLnBrk="1" hangingPunct="1">
              <a:lnSpc>
                <a:spcPct val="90000"/>
              </a:lnSpc>
            </a:pPr>
            <a:endParaRPr lang="en-GB" sz="2800" dirty="0" smtClean="0"/>
          </a:p>
          <a:p>
            <a:pPr eaLnBrk="1" hangingPunct="1">
              <a:lnSpc>
                <a:spcPct val="90000"/>
              </a:lnSpc>
            </a:pPr>
            <a:r>
              <a:rPr lang="en-GB" sz="2800" dirty="0" smtClean="0"/>
              <a:t>Just make sure you have selected the correct test</a:t>
            </a:r>
            <a:r>
              <a:rPr lang="en-GB" sz="2800" dirty="0" smtClean="0"/>
              <a:t>!</a:t>
            </a:r>
          </a:p>
          <a:p>
            <a:pPr eaLnBrk="1" hangingPunct="1">
              <a:lnSpc>
                <a:spcPct val="90000"/>
              </a:lnSpc>
            </a:pPr>
            <a:endParaRPr lang="en-GB" sz="2800" dirty="0" smtClean="0"/>
          </a:p>
          <a:p>
            <a:pPr eaLnBrk="1" hangingPunct="1">
              <a:lnSpc>
                <a:spcPct val="90000"/>
              </a:lnSpc>
            </a:pPr>
            <a:r>
              <a:rPr lang="en-GB" sz="2800" dirty="0" smtClean="0"/>
              <a:t>Remember – it does not matter if your results are not significant</a:t>
            </a:r>
            <a:endParaRPr lang="en-GB" sz="2800" dirty="0" smtClean="0"/>
          </a:p>
        </p:txBody>
      </p:sp>
    </p:spTree>
    <p:extLst>
      <p:ext uri="{BB962C8B-B14F-4D97-AF65-F5344CB8AC3E}">
        <p14:creationId xmlns:p14="http://schemas.microsoft.com/office/powerpoint/2010/main" val="342521502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randombar(horizontal)">
                                      <p:cBhvr>
                                        <p:cTn id="7" dur="500"/>
                                        <p:tgtEl>
                                          <p:spTgt spid="31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randombar(horizontal)">
                                      <p:cBhvr>
                                        <p:cTn id="12" dur="500"/>
                                        <p:tgtEl>
                                          <p:spTgt spid="31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1747">
                                            <p:txEl>
                                              <p:pRg st="3" end="3"/>
                                            </p:txEl>
                                          </p:spTgt>
                                        </p:tgtEl>
                                        <p:attrNameLst>
                                          <p:attrName>style.visibility</p:attrName>
                                        </p:attrNameLst>
                                      </p:cBhvr>
                                      <p:to>
                                        <p:strVal val="visible"/>
                                      </p:to>
                                    </p:set>
                                    <p:animEffect transition="in" filter="randombar(horizontal)">
                                      <p:cBhvr>
                                        <p:cTn id="17" dur="500"/>
                                        <p:tgtEl>
                                          <p:spTgt spid="3174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1747">
                                            <p:txEl>
                                              <p:pRg st="5" end="5"/>
                                            </p:txEl>
                                          </p:spTgt>
                                        </p:tgtEl>
                                        <p:attrNameLst>
                                          <p:attrName>style.visibility</p:attrName>
                                        </p:attrNameLst>
                                      </p:cBhvr>
                                      <p:to>
                                        <p:strVal val="visible"/>
                                      </p:to>
                                    </p:set>
                                    <p:animEffect transition="in" filter="randombar(horizontal)">
                                      <p:cBhvr>
                                        <p:cTn id="22" dur="500"/>
                                        <p:tgtEl>
                                          <p:spTgt spid="3174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1747">
                                            <p:txEl>
                                              <p:pRg st="6" end="6"/>
                                            </p:txEl>
                                          </p:spTgt>
                                        </p:tgtEl>
                                        <p:attrNameLst>
                                          <p:attrName>style.visibility</p:attrName>
                                        </p:attrNameLst>
                                      </p:cBhvr>
                                      <p:to>
                                        <p:strVal val="visible"/>
                                      </p:to>
                                    </p:set>
                                    <p:animEffect transition="in" filter="randombar(horizontal)">
                                      <p:cBhvr>
                                        <p:cTn id="27" dur="500"/>
                                        <p:tgtEl>
                                          <p:spTgt spid="3174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1747">
                                            <p:txEl>
                                              <p:pRg st="8" end="8"/>
                                            </p:txEl>
                                          </p:spTgt>
                                        </p:tgtEl>
                                        <p:attrNameLst>
                                          <p:attrName>style.visibility</p:attrName>
                                        </p:attrNameLst>
                                      </p:cBhvr>
                                      <p:to>
                                        <p:strVal val="visible"/>
                                      </p:to>
                                    </p:set>
                                    <p:animEffect transition="in" filter="randombar(horizontal)">
                                      <p:cBhvr>
                                        <p:cTn id="32" dur="500"/>
                                        <p:tgtEl>
                                          <p:spTgt spid="31747">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1747">
                                            <p:txEl>
                                              <p:pRg st="10" end="10"/>
                                            </p:txEl>
                                          </p:spTgt>
                                        </p:tgtEl>
                                        <p:attrNameLst>
                                          <p:attrName>style.visibility</p:attrName>
                                        </p:attrNameLst>
                                      </p:cBhvr>
                                      <p:to>
                                        <p:strVal val="visible"/>
                                      </p:to>
                                    </p:set>
                                    <p:animEffect transition="in" filter="randombar(horizontal)">
                                      <p:cBhvr>
                                        <p:cTn id="37" dur="500"/>
                                        <p:tgtEl>
                                          <p:spTgt spid="3174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sz="5400" b="1" dirty="0" smtClean="0"/>
              <a:t>Qualitative Studies</a:t>
            </a:r>
            <a:endParaRPr lang="en-GB" sz="5400" b="1" dirty="0"/>
          </a:p>
        </p:txBody>
      </p:sp>
      <p:sp>
        <p:nvSpPr>
          <p:cNvPr id="3" name="Content Placeholder 2"/>
          <p:cNvSpPr>
            <a:spLocks noGrp="1"/>
          </p:cNvSpPr>
          <p:nvPr>
            <p:ph idx="1"/>
          </p:nvPr>
        </p:nvSpPr>
        <p:spPr>
          <a:xfrm>
            <a:off x="153852" y="1196752"/>
            <a:ext cx="8856984" cy="4525963"/>
          </a:xfrm>
        </p:spPr>
        <p:txBody>
          <a:bodyPr/>
          <a:lstStyle/>
          <a:p>
            <a:r>
              <a:rPr lang="en-GB" dirty="0" smtClean="0"/>
              <a:t>A structured narrative based around key themes and supported by quotes</a:t>
            </a:r>
          </a:p>
          <a:p>
            <a:endParaRPr lang="en-GB" sz="2800" dirty="0" smtClean="0"/>
          </a:p>
          <a:p>
            <a:r>
              <a:rPr lang="en-GB" dirty="0" smtClean="0"/>
              <a:t>Your quotes are your “data” – the data needs to be summarised and interpreted, just as with quantitative designs</a:t>
            </a:r>
          </a:p>
          <a:p>
            <a:endParaRPr lang="en-GB" sz="2800" dirty="0" smtClean="0"/>
          </a:p>
          <a:p>
            <a:r>
              <a:rPr lang="en-GB" dirty="0" smtClean="0"/>
              <a:t>Different analytical approaches have different analytical frameworks – ensure you follow the correct one for your methodology! </a:t>
            </a:r>
            <a:endParaRPr lang="en-GB" dirty="0"/>
          </a:p>
        </p:txBody>
      </p:sp>
    </p:spTree>
    <p:extLst>
      <p:ext uri="{BB962C8B-B14F-4D97-AF65-F5344CB8AC3E}">
        <p14:creationId xmlns:p14="http://schemas.microsoft.com/office/powerpoint/2010/main" val="19880803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268760"/>
            <a:ext cx="9073008" cy="5472608"/>
          </a:xfrm>
        </p:spPr>
        <p:txBody>
          <a:bodyPr>
            <a:normAutofit/>
          </a:bodyPr>
          <a:lstStyle/>
          <a:p>
            <a:endParaRPr lang="en-GB" sz="2800" dirty="0"/>
          </a:p>
          <a:p>
            <a:r>
              <a:rPr lang="en-GB" dirty="0" smtClean="0"/>
              <a:t>Researcher must choose which story to tell and how best to tell it – subjective interpretation</a:t>
            </a:r>
          </a:p>
          <a:p>
            <a:endParaRPr lang="en-GB" sz="2800" dirty="0" smtClean="0"/>
          </a:p>
          <a:p>
            <a:r>
              <a:rPr lang="en-GB" dirty="0" smtClean="0"/>
              <a:t>What is the storyline?</a:t>
            </a:r>
          </a:p>
          <a:p>
            <a:pPr lvl="1"/>
            <a:r>
              <a:rPr lang="en-GB" dirty="0" smtClean="0"/>
              <a:t>What is your research question?</a:t>
            </a:r>
          </a:p>
          <a:p>
            <a:endParaRPr lang="en-GB" sz="2800" dirty="0" smtClean="0"/>
          </a:p>
          <a:p>
            <a:r>
              <a:rPr lang="en-GB" dirty="0" smtClean="0"/>
              <a:t>The important ideas will not be ‘in’ the data themselves</a:t>
            </a:r>
          </a:p>
          <a:p>
            <a:pPr lvl="1"/>
            <a:r>
              <a:rPr lang="en-GB" dirty="0" smtClean="0"/>
              <a:t>They are there to think about and interpret</a:t>
            </a:r>
          </a:p>
          <a:p>
            <a:pPr lvl="1"/>
            <a:endParaRPr lang="en-GB" sz="1600" dirty="0" smtClean="0"/>
          </a:p>
          <a:p>
            <a:endParaRPr lang="en-GB" sz="2000" dirty="0" smtClean="0"/>
          </a:p>
          <a:p>
            <a:endParaRPr lang="en-GB" sz="2000" dirty="0" smtClean="0"/>
          </a:p>
          <a:p>
            <a:endParaRPr lang="en-GB" sz="2000" dirty="0"/>
          </a:p>
        </p:txBody>
      </p:sp>
      <p:sp>
        <p:nvSpPr>
          <p:cNvPr id="3" name="Title 2"/>
          <p:cNvSpPr>
            <a:spLocks noGrp="1"/>
          </p:cNvSpPr>
          <p:nvPr>
            <p:ph type="title"/>
          </p:nvPr>
        </p:nvSpPr>
        <p:spPr/>
        <p:txBody>
          <a:bodyPr>
            <a:normAutofit/>
          </a:bodyPr>
          <a:lstStyle/>
          <a:p>
            <a:pPr algn="ctr"/>
            <a:r>
              <a:rPr lang="en-GB" sz="4800" b="1" dirty="0" smtClean="0">
                <a:effectLst/>
              </a:rPr>
              <a:t>Writing up </a:t>
            </a:r>
            <a:r>
              <a:rPr lang="en-GB" sz="4800" b="1" dirty="0" smtClean="0"/>
              <a:t>a </a:t>
            </a:r>
            <a:r>
              <a:rPr lang="en-GB" sz="4800" b="1" dirty="0" smtClean="0">
                <a:effectLst/>
              </a:rPr>
              <a:t>qualitative study</a:t>
            </a:r>
            <a:endParaRPr lang="en-GB" sz="4800" b="1" dirty="0">
              <a:effectLst/>
            </a:endParaRPr>
          </a:p>
        </p:txBody>
      </p:sp>
    </p:spTree>
    <p:extLst>
      <p:ext uri="{BB962C8B-B14F-4D97-AF65-F5344CB8AC3E}">
        <p14:creationId xmlns:p14="http://schemas.microsoft.com/office/powerpoint/2010/main" val="30813574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randombar(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7"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88640"/>
            <a:ext cx="8928992" cy="5904656"/>
          </a:xfrm>
        </p:spPr>
        <p:txBody>
          <a:bodyPr>
            <a:normAutofit/>
          </a:bodyPr>
          <a:lstStyle/>
          <a:p>
            <a:pPr marL="0" indent="0">
              <a:buNone/>
            </a:pPr>
            <a:r>
              <a:rPr lang="en-GB" sz="4000" b="1" dirty="0"/>
              <a:t>Focus groups – </a:t>
            </a:r>
            <a:r>
              <a:rPr lang="en-GB" sz="4000" b="1" dirty="0" smtClean="0"/>
              <a:t>How does the group construct an account?</a:t>
            </a:r>
          </a:p>
          <a:p>
            <a:endParaRPr lang="en-GB" sz="2800" dirty="0" smtClean="0"/>
          </a:p>
          <a:p>
            <a:pPr lvl="1"/>
            <a:r>
              <a:rPr lang="en-GB" dirty="0" smtClean="0"/>
              <a:t>Points/arguments</a:t>
            </a:r>
            <a:endParaRPr lang="en-GB" dirty="0"/>
          </a:p>
          <a:p>
            <a:pPr lvl="1"/>
            <a:r>
              <a:rPr lang="en-GB" dirty="0" smtClean="0"/>
              <a:t>Dominant </a:t>
            </a:r>
            <a:r>
              <a:rPr lang="en-GB" dirty="0"/>
              <a:t>themes and/or similarities and differences</a:t>
            </a:r>
          </a:p>
          <a:p>
            <a:endParaRPr lang="en-GB" sz="2800" dirty="0" smtClean="0"/>
          </a:p>
          <a:p>
            <a:r>
              <a:rPr lang="en-GB" dirty="0" smtClean="0"/>
              <a:t>Interviews </a:t>
            </a:r>
            <a:r>
              <a:rPr lang="en-GB" dirty="0"/>
              <a:t>– Specific ways in which the participants answer questions/tell their story </a:t>
            </a:r>
            <a:endParaRPr lang="en-GB" dirty="0" smtClean="0"/>
          </a:p>
          <a:p>
            <a:endParaRPr lang="en-GB" sz="2800" dirty="0" smtClean="0"/>
          </a:p>
          <a:p>
            <a:pPr lvl="1"/>
            <a:r>
              <a:rPr lang="en-GB" sz="2400" dirty="0" smtClean="0"/>
              <a:t>Similarities </a:t>
            </a:r>
            <a:r>
              <a:rPr lang="en-GB" sz="2400" dirty="0"/>
              <a:t>and differences </a:t>
            </a:r>
            <a:r>
              <a:rPr lang="en-GB" sz="2400" dirty="0" smtClean="0"/>
              <a:t>in themes across participants/groups</a:t>
            </a:r>
          </a:p>
          <a:p>
            <a:endParaRPr lang="en-GB" sz="2000" dirty="0" smtClean="0"/>
          </a:p>
          <a:p>
            <a:endParaRPr lang="en-GB" sz="2000" dirty="0"/>
          </a:p>
        </p:txBody>
      </p:sp>
    </p:spTree>
    <p:extLst>
      <p:ext uri="{BB962C8B-B14F-4D97-AF65-F5344CB8AC3E}">
        <p14:creationId xmlns:p14="http://schemas.microsoft.com/office/powerpoint/2010/main" val="587477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17" dur="500"/>
                                        <p:tgtEl>
                                          <p:spTgt spid="2">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2"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88640"/>
            <a:ext cx="8784976" cy="6336704"/>
          </a:xfrm>
        </p:spPr>
        <p:txBody>
          <a:bodyPr>
            <a:normAutofit lnSpcReduction="10000"/>
          </a:bodyPr>
          <a:lstStyle/>
          <a:p>
            <a:pPr marL="109728" indent="0">
              <a:buNone/>
            </a:pPr>
            <a:r>
              <a:rPr lang="en-GB" sz="4400" b="1" dirty="0" smtClean="0"/>
              <a:t>Qualitative Data:  A “Nuanced” Analysis: </a:t>
            </a:r>
          </a:p>
          <a:p>
            <a:endParaRPr lang="en-GB" dirty="0" smtClean="0"/>
          </a:p>
          <a:p>
            <a:r>
              <a:rPr lang="en-GB" dirty="0" smtClean="0"/>
              <a:t>Consider</a:t>
            </a:r>
            <a:endParaRPr lang="en-GB" dirty="0"/>
          </a:p>
          <a:p>
            <a:pPr lvl="1"/>
            <a:r>
              <a:rPr lang="en-GB" sz="3200" dirty="0" smtClean="0"/>
              <a:t>Is there consensus regarding a theme/subtheme?</a:t>
            </a:r>
          </a:p>
          <a:p>
            <a:pPr lvl="1"/>
            <a:endParaRPr lang="en-GB" sz="2400" dirty="0" smtClean="0"/>
          </a:p>
          <a:p>
            <a:pPr lvl="1"/>
            <a:r>
              <a:rPr lang="en-GB" dirty="0" smtClean="0"/>
              <a:t>Are some themes/subthemes present in some accounts but absent from others?</a:t>
            </a:r>
          </a:p>
          <a:p>
            <a:pPr lvl="1"/>
            <a:endParaRPr lang="en-GB" sz="2400" dirty="0" smtClean="0"/>
          </a:p>
          <a:p>
            <a:pPr lvl="1"/>
            <a:r>
              <a:rPr lang="en-GB" dirty="0" smtClean="0"/>
              <a:t>Are some present in more than one account but spoken about differently?</a:t>
            </a:r>
          </a:p>
          <a:p>
            <a:endParaRPr lang="en-GB" sz="2000" dirty="0"/>
          </a:p>
        </p:txBody>
      </p:sp>
    </p:spTree>
    <p:extLst>
      <p:ext uri="{BB962C8B-B14F-4D97-AF65-F5344CB8AC3E}">
        <p14:creationId xmlns:p14="http://schemas.microsoft.com/office/powerpoint/2010/main" val="20264063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17" dur="500"/>
                                        <p:tgtEl>
                                          <p:spTgt spid="2">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2"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332656"/>
            <a:ext cx="8928992" cy="6480720"/>
          </a:xfrm>
        </p:spPr>
        <p:txBody>
          <a:bodyPr>
            <a:normAutofit/>
          </a:bodyPr>
          <a:lstStyle/>
          <a:p>
            <a:r>
              <a:rPr lang="en-GB" dirty="0"/>
              <a:t>Use data selectively to exemplify, illustrate or illuminate what </a:t>
            </a:r>
            <a:r>
              <a:rPr lang="en-GB" b="1" u="sng" dirty="0"/>
              <a:t>you</a:t>
            </a:r>
            <a:r>
              <a:rPr lang="en-GB" dirty="0"/>
              <a:t> are trying to tell us about your topic of study</a:t>
            </a:r>
          </a:p>
          <a:p>
            <a:pPr marL="109728" indent="0">
              <a:buNone/>
            </a:pPr>
            <a:endParaRPr lang="en-GB" sz="3000" dirty="0"/>
          </a:p>
          <a:p>
            <a:pPr lvl="1"/>
            <a:r>
              <a:rPr lang="en-GB" dirty="0"/>
              <a:t>Does not mean cherry picking the most extreme or dramatic </a:t>
            </a:r>
            <a:r>
              <a:rPr lang="en-GB" dirty="0" smtClean="0"/>
              <a:t>examples</a:t>
            </a:r>
          </a:p>
          <a:p>
            <a:pPr lvl="1"/>
            <a:endParaRPr lang="en-GB" sz="2200" dirty="0"/>
          </a:p>
          <a:p>
            <a:pPr lvl="1"/>
            <a:r>
              <a:rPr lang="en-GB" dirty="0"/>
              <a:t>Sometimes what appears to be mundane can tell us much about how people feel/think</a:t>
            </a:r>
          </a:p>
          <a:p>
            <a:endParaRPr lang="en-GB" sz="3000" dirty="0"/>
          </a:p>
          <a:p>
            <a:r>
              <a:rPr lang="en-GB" dirty="0"/>
              <a:t>You decide how best to present the themes</a:t>
            </a:r>
          </a:p>
          <a:p>
            <a:endParaRPr lang="en-GB" sz="2000" dirty="0" smtClean="0"/>
          </a:p>
          <a:p>
            <a:endParaRPr lang="en-GB" sz="2000" dirty="0"/>
          </a:p>
          <a:p>
            <a:endParaRPr lang="en-GB" sz="2000" dirty="0" smtClean="0"/>
          </a:p>
          <a:p>
            <a:endParaRPr lang="en-GB" sz="2000" dirty="0"/>
          </a:p>
          <a:p>
            <a:endParaRPr lang="en-GB" sz="2000" dirty="0"/>
          </a:p>
          <a:p>
            <a:endParaRPr lang="en-GB" dirty="0"/>
          </a:p>
        </p:txBody>
      </p:sp>
    </p:spTree>
    <p:extLst>
      <p:ext uri="{BB962C8B-B14F-4D97-AF65-F5344CB8AC3E}">
        <p14:creationId xmlns:p14="http://schemas.microsoft.com/office/powerpoint/2010/main" val="15922496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512" y="188640"/>
            <a:ext cx="8856984" cy="1143000"/>
          </a:xfrm>
        </p:spPr>
        <p:txBody>
          <a:bodyPr/>
          <a:lstStyle/>
          <a:p>
            <a:pPr eaLnBrk="1" hangingPunct="1"/>
            <a:r>
              <a:rPr lang="en-GB" sz="4800" b="1" dirty="0" smtClean="0"/>
              <a:t>Interpretation of qualitative data</a:t>
            </a:r>
          </a:p>
        </p:txBody>
      </p:sp>
      <p:sp>
        <p:nvSpPr>
          <p:cNvPr id="31747" name="Rectangle 3"/>
          <p:cNvSpPr>
            <a:spLocks noGrp="1" noChangeArrowheads="1"/>
          </p:cNvSpPr>
          <p:nvPr>
            <p:ph type="body" idx="1"/>
          </p:nvPr>
        </p:nvSpPr>
        <p:spPr>
          <a:xfrm>
            <a:off x="107504" y="1196752"/>
            <a:ext cx="8928992" cy="5544616"/>
          </a:xfrm>
        </p:spPr>
        <p:txBody>
          <a:bodyPr/>
          <a:lstStyle/>
          <a:p>
            <a:pPr eaLnBrk="1" hangingPunct="1">
              <a:lnSpc>
                <a:spcPct val="90000"/>
              </a:lnSpc>
            </a:pPr>
            <a:endParaRPr lang="en-GB" sz="2800" dirty="0" smtClean="0"/>
          </a:p>
          <a:p>
            <a:pPr eaLnBrk="1" hangingPunct="1">
              <a:lnSpc>
                <a:spcPct val="90000"/>
              </a:lnSpc>
            </a:pPr>
            <a:r>
              <a:rPr lang="en-GB" dirty="0" smtClean="0"/>
              <a:t>Use your qualitative analysis </a:t>
            </a:r>
            <a:r>
              <a:rPr lang="en-GB" dirty="0" smtClean="0"/>
              <a:t>book</a:t>
            </a:r>
            <a:endParaRPr lang="en-GB" dirty="0" smtClean="0"/>
          </a:p>
          <a:p>
            <a:pPr lvl="1" eaLnBrk="1" hangingPunct="1">
              <a:lnSpc>
                <a:spcPct val="90000"/>
              </a:lnSpc>
            </a:pPr>
            <a:r>
              <a:rPr lang="en-GB" dirty="0" smtClean="0"/>
              <a:t>This is the only way you will understand it for yourself!</a:t>
            </a:r>
          </a:p>
          <a:p>
            <a:pPr eaLnBrk="1" hangingPunct="1">
              <a:lnSpc>
                <a:spcPct val="90000"/>
              </a:lnSpc>
            </a:pPr>
            <a:endParaRPr lang="en-GB" sz="2800" dirty="0" smtClean="0"/>
          </a:p>
          <a:p>
            <a:pPr eaLnBrk="1" hangingPunct="1">
              <a:lnSpc>
                <a:spcPct val="90000"/>
              </a:lnSpc>
            </a:pPr>
            <a:r>
              <a:rPr lang="en-GB" dirty="0" smtClean="0"/>
              <a:t>Tells you exactly what to interpret and how to report this...</a:t>
            </a:r>
          </a:p>
          <a:p>
            <a:pPr eaLnBrk="1" hangingPunct="1">
              <a:lnSpc>
                <a:spcPct val="90000"/>
              </a:lnSpc>
            </a:pPr>
            <a:endParaRPr lang="en-GB" sz="2800" dirty="0" smtClean="0"/>
          </a:p>
          <a:p>
            <a:pPr eaLnBrk="1" hangingPunct="1">
              <a:lnSpc>
                <a:spcPct val="90000"/>
              </a:lnSpc>
            </a:pPr>
            <a:r>
              <a:rPr lang="en-GB" dirty="0" smtClean="0"/>
              <a:t>Just make sure you have selected the correct analytical technique!</a:t>
            </a:r>
          </a:p>
          <a:p>
            <a:pPr lvl="1" eaLnBrk="1" hangingPunct="1">
              <a:lnSpc>
                <a:spcPct val="90000"/>
              </a:lnSpc>
            </a:pPr>
            <a:r>
              <a:rPr lang="en-GB" dirty="0" smtClean="0"/>
              <a:t>Does it match what you said you were going to do in the methods section?</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1747">
                                            <p:txEl>
                                              <p:pRg st="1" end="1"/>
                                            </p:txEl>
                                          </p:spTgt>
                                        </p:tgtEl>
                                        <p:attrNameLst>
                                          <p:attrName>style.visibility</p:attrName>
                                        </p:attrNameLst>
                                      </p:cBhvr>
                                      <p:to>
                                        <p:strVal val="visible"/>
                                      </p:to>
                                    </p:set>
                                    <p:animEffect transition="in" filter="randombar(horizontal)">
                                      <p:cBhvr>
                                        <p:cTn id="7" dur="500"/>
                                        <p:tgtEl>
                                          <p:spTgt spid="3174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1747">
                                            <p:txEl>
                                              <p:pRg st="2" end="2"/>
                                            </p:txEl>
                                          </p:spTgt>
                                        </p:tgtEl>
                                        <p:attrNameLst>
                                          <p:attrName>style.visibility</p:attrName>
                                        </p:attrNameLst>
                                      </p:cBhvr>
                                      <p:to>
                                        <p:strVal val="visible"/>
                                      </p:to>
                                    </p:set>
                                    <p:animEffect transition="in" filter="randombar(horizontal)">
                                      <p:cBhvr>
                                        <p:cTn id="12" dur="500"/>
                                        <p:tgtEl>
                                          <p:spTgt spid="3174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1747">
                                            <p:txEl>
                                              <p:pRg st="4" end="4"/>
                                            </p:txEl>
                                          </p:spTgt>
                                        </p:tgtEl>
                                        <p:attrNameLst>
                                          <p:attrName>style.visibility</p:attrName>
                                        </p:attrNameLst>
                                      </p:cBhvr>
                                      <p:to>
                                        <p:strVal val="visible"/>
                                      </p:to>
                                    </p:set>
                                    <p:animEffect transition="in" filter="randombar(horizontal)">
                                      <p:cBhvr>
                                        <p:cTn id="17" dur="500"/>
                                        <p:tgtEl>
                                          <p:spTgt spid="3174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1747">
                                            <p:txEl>
                                              <p:pRg st="6" end="6"/>
                                            </p:txEl>
                                          </p:spTgt>
                                        </p:tgtEl>
                                        <p:attrNameLst>
                                          <p:attrName>style.visibility</p:attrName>
                                        </p:attrNameLst>
                                      </p:cBhvr>
                                      <p:to>
                                        <p:strVal val="visible"/>
                                      </p:to>
                                    </p:set>
                                    <p:animEffect transition="in" filter="randombar(horizontal)">
                                      <p:cBhvr>
                                        <p:cTn id="22" dur="500"/>
                                        <p:tgtEl>
                                          <p:spTgt spid="3174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1747">
                                            <p:txEl>
                                              <p:pRg st="7" end="7"/>
                                            </p:txEl>
                                          </p:spTgt>
                                        </p:tgtEl>
                                        <p:attrNameLst>
                                          <p:attrName>style.visibility</p:attrName>
                                        </p:attrNameLst>
                                      </p:cBhvr>
                                      <p:to>
                                        <p:strVal val="visible"/>
                                      </p:to>
                                    </p:set>
                                    <p:animEffect transition="in" filter="randombar(horizontal)">
                                      <p:cBhvr>
                                        <p:cTn id="27" dur="500"/>
                                        <p:tgtEl>
                                          <p:spTgt spid="317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itle 1"/>
          <p:cNvSpPr>
            <a:spLocks noGrp="1"/>
          </p:cNvSpPr>
          <p:nvPr>
            <p:ph type="title"/>
          </p:nvPr>
        </p:nvSpPr>
        <p:spPr>
          <a:xfrm>
            <a:off x="449378" y="116632"/>
            <a:ext cx="8229600" cy="1143000"/>
          </a:xfrm>
        </p:spPr>
        <p:txBody>
          <a:bodyPr/>
          <a:lstStyle/>
          <a:p>
            <a:pPr eaLnBrk="1" hangingPunct="1"/>
            <a:r>
              <a:rPr lang="en-US" sz="8000" b="1" dirty="0" smtClean="0"/>
              <a:t>Remember…….</a:t>
            </a:r>
          </a:p>
        </p:txBody>
      </p:sp>
      <p:sp>
        <p:nvSpPr>
          <p:cNvPr id="19459" name="Content Placeholder 2"/>
          <p:cNvSpPr>
            <a:spLocks noGrp="1"/>
          </p:cNvSpPr>
          <p:nvPr>
            <p:ph idx="1"/>
          </p:nvPr>
        </p:nvSpPr>
        <p:spPr>
          <a:xfrm>
            <a:off x="179512" y="1340768"/>
            <a:ext cx="8856984" cy="5400600"/>
          </a:xfrm>
        </p:spPr>
        <p:txBody>
          <a:bodyPr/>
          <a:lstStyle/>
          <a:p>
            <a:pPr eaLnBrk="1" hangingPunct="1"/>
            <a:r>
              <a:rPr lang="en-GB" dirty="0" smtClean="0"/>
              <a:t>Results sections take time</a:t>
            </a:r>
          </a:p>
          <a:p>
            <a:pPr eaLnBrk="1" hangingPunct="1"/>
            <a:r>
              <a:rPr lang="en-GB" dirty="0" smtClean="0"/>
              <a:t>Need to be simple to follow</a:t>
            </a:r>
          </a:p>
          <a:p>
            <a:pPr eaLnBrk="1" hangingPunct="1"/>
            <a:r>
              <a:rPr lang="en-GB" dirty="0" smtClean="0"/>
              <a:t>Need to be informative</a:t>
            </a:r>
          </a:p>
          <a:p>
            <a:pPr eaLnBrk="1" hangingPunct="1"/>
            <a:r>
              <a:rPr lang="en-GB" dirty="0" smtClean="0"/>
              <a:t>Need to avoid repetition</a:t>
            </a:r>
          </a:p>
          <a:p>
            <a:pPr eaLnBrk="1" hangingPunct="1"/>
            <a:r>
              <a:rPr lang="en-GB" dirty="0" smtClean="0"/>
              <a:t>Presentation </a:t>
            </a:r>
            <a:r>
              <a:rPr lang="en-GB" dirty="0" smtClean="0"/>
              <a:t>is extremely important</a:t>
            </a:r>
          </a:p>
          <a:p>
            <a:pPr eaLnBrk="1" hangingPunct="1"/>
            <a:r>
              <a:rPr lang="en-GB" dirty="0" smtClean="0"/>
              <a:t>Accuracy </a:t>
            </a:r>
            <a:r>
              <a:rPr lang="en-GB" dirty="0" smtClean="0"/>
              <a:t>is extremely </a:t>
            </a:r>
            <a:r>
              <a:rPr lang="en-GB" dirty="0" smtClean="0"/>
              <a:t>important</a:t>
            </a:r>
          </a:p>
          <a:p>
            <a:pPr eaLnBrk="1" hangingPunct="1"/>
            <a:r>
              <a:rPr lang="en-GB" dirty="0" smtClean="0"/>
              <a:t>As was the case for the method, the write-up of the results should enable someone else to come along and prepare the data then run the analysis in exactly the same way as you did. </a:t>
            </a:r>
            <a:endParaRPr lang="en-GB" dirty="0" smtClean="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randombar(horizontal)">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randombar(horizont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randombar(horizontal)">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randombar(horizontal)">
                                      <p:cBhvr>
                                        <p:cTn id="22" dur="500"/>
                                        <p:tgtEl>
                                          <p:spTgt spid="194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randombar(horizontal)">
                                      <p:cBhvr>
                                        <p:cTn id="27" dur="500"/>
                                        <p:tgtEl>
                                          <p:spTgt spid="1945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9459">
                                            <p:txEl>
                                              <p:pRg st="5" end="5"/>
                                            </p:txEl>
                                          </p:spTgt>
                                        </p:tgtEl>
                                        <p:attrNameLst>
                                          <p:attrName>style.visibility</p:attrName>
                                        </p:attrNameLst>
                                      </p:cBhvr>
                                      <p:to>
                                        <p:strVal val="visible"/>
                                      </p:to>
                                    </p:set>
                                    <p:animEffect transition="in" filter="randombar(horizontal)">
                                      <p:cBhvr>
                                        <p:cTn id="32" dur="500"/>
                                        <p:tgtEl>
                                          <p:spTgt spid="1945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19459">
                                            <p:txEl>
                                              <p:pRg st="6" end="6"/>
                                            </p:txEl>
                                          </p:spTgt>
                                        </p:tgtEl>
                                        <p:attrNameLst>
                                          <p:attrName>style.visibility</p:attrName>
                                        </p:attrNameLst>
                                      </p:cBhvr>
                                      <p:to>
                                        <p:strVal val="visible"/>
                                      </p:to>
                                    </p:set>
                                    <p:animEffect transition="in" filter="randombar(horizontal)">
                                      <p:cBhvr>
                                        <p:cTn id="37" dur="500"/>
                                        <p:tgtEl>
                                          <p:spTgt spid="194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sz="8800" b="1" dirty="0" smtClean="0"/>
              <a:t>Remember….</a:t>
            </a:r>
          </a:p>
        </p:txBody>
      </p:sp>
      <p:sp>
        <p:nvSpPr>
          <p:cNvPr id="18435" name="Content Placeholder 2"/>
          <p:cNvSpPr>
            <a:spLocks noGrp="1"/>
          </p:cNvSpPr>
          <p:nvPr>
            <p:ph idx="1"/>
          </p:nvPr>
        </p:nvSpPr>
        <p:spPr>
          <a:xfrm>
            <a:off x="143508" y="1484784"/>
            <a:ext cx="8856984" cy="4525963"/>
          </a:xfrm>
        </p:spPr>
        <p:txBody>
          <a:bodyPr/>
          <a:lstStyle/>
          <a:p>
            <a:pPr eaLnBrk="1" hangingPunct="1"/>
            <a:r>
              <a:rPr lang="en-GB" sz="3600" dirty="0" smtClean="0"/>
              <a:t>Your dissertation is not about producing a study that works</a:t>
            </a:r>
          </a:p>
          <a:p>
            <a:pPr lvl="1" eaLnBrk="1" hangingPunct="1"/>
            <a:r>
              <a:rPr lang="en-GB" sz="3200" dirty="0" smtClean="0"/>
              <a:t>It is about accurately reporting a study </a:t>
            </a:r>
          </a:p>
          <a:p>
            <a:pPr lvl="1" eaLnBrk="1" hangingPunct="1"/>
            <a:endParaRPr lang="en-GB" sz="1400" dirty="0" smtClean="0"/>
          </a:p>
          <a:p>
            <a:pPr eaLnBrk="1" hangingPunct="1"/>
            <a:r>
              <a:rPr lang="en-GB" sz="3600" dirty="0" smtClean="0"/>
              <a:t>Your </a:t>
            </a:r>
            <a:r>
              <a:rPr lang="en-GB" sz="3600" dirty="0" smtClean="0"/>
              <a:t>Results Section is not about reporting what you wanted to happen</a:t>
            </a:r>
          </a:p>
          <a:p>
            <a:pPr lvl="1" eaLnBrk="1" hangingPunct="1"/>
            <a:r>
              <a:rPr lang="en-GB" sz="3200" dirty="0" smtClean="0"/>
              <a:t>It is about accurately reporting what did </a:t>
            </a:r>
            <a:r>
              <a:rPr lang="en-GB" sz="3200" dirty="0" smtClean="0"/>
              <a:t>happen</a:t>
            </a:r>
          </a:p>
          <a:p>
            <a:pPr lvl="1" eaLnBrk="1" hangingPunct="1"/>
            <a:endParaRPr lang="en-GB" sz="1800" dirty="0" smtClean="0"/>
          </a:p>
          <a:p>
            <a:pPr eaLnBrk="1" hangingPunct="1"/>
            <a:r>
              <a:rPr lang="en-GB" sz="3600" dirty="0" smtClean="0"/>
              <a:t>Make sure what you write makes sense!</a:t>
            </a:r>
            <a:endParaRPr lang="en-GB" sz="3600" dirty="0" smtClean="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randombar(horizontal)">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randombar(horizontal)">
                                      <p:cBhvr>
                                        <p:cTn id="12" dur="5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8435">
                                            <p:txEl>
                                              <p:pRg st="3" end="3"/>
                                            </p:txEl>
                                          </p:spTgt>
                                        </p:tgtEl>
                                        <p:attrNameLst>
                                          <p:attrName>style.visibility</p:attrName>
                                        </p:attrNameLst>
                                      </p:cBhvr>
                                      <p:to>
                                        <p:strVal val="visible"/>
                                      </p:to>
                                    </p:set>
                                    <p:animEffect transition="in" filter="randombar(horizontal)">
                                      <p:cBhvr>
                                        <p:cTn id="17" dur="500"/>
                                        <p:tgtEl>
                                          <p:spTgt spid="1843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8435">
                                            <p:txEl>
                                              <p:pRg st="4" end="4"/>
                                            </p:txEl>
                                          </p:spTgt>
                                        </p:tgtEl>
                                        <p:attrNameLst>
                                          <p:attrName>style.visibility</p:attrName>
                                        </p:attrNameLst>
                                      </p:cBhvr>
                                      <p:to>
                                        <p:strVal val="visible"/>
                                      </p:to>
                                    </p:set>
                                    <p:animEffect transition="in" filter="randombar(horizontal)">
                                      <p:cBhvr>
                                        <p:cTn id="22" dur="500"/>
                                        <p:tgtEl>
                                          <p:spTgt spid="1843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8435">
                                            <p:txEl>
                                              <p:pRg st="6" end="6"/>
                                            </p:txEl>
                                          </p:spTgt>
                                        </p:tgtEl>
                                        <p:attrNameLst>
                                          <p:attrName>style.visibility</p:attrName>
                                        </p:attrNameLst>
                                      </p:cBhvr>
                                      <p:to>
                                        <p:strVal val="visible"/>
                                      </p:to>
                                    </p:set>
                                    <p:animEffect transition="in" filter="randombar(horizontal)">
                                      <p:cBhvr>
                                        <p:cTn id="27" dur="500"/>
                                        <p:tgtEl>
                                          <p:spTgt spid="184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5496" y="11266"/>
            <a:ext cx="9073008" cy="1143000"/>
          </a:xfrm>
        </p:spPr>
        <p:txBody>
          <a:bodyPr/>
          <a:lstStyle/>
          <a:p>
            <a:pPr eaLnBrk="1" hangingPunct="1"/>
            <a:r>
              <a:rPr lang="en-US" sz="4800" b="1" dirty="0" smtClean="0"/>
              <a:t>Remember….Learning Outcomes</a:t>
            </a:r>
          </a:p>
        </p:txBody>
      </p:sp>
      <p:sp>
        <p:nvSpPr>
          <p:cNvPr id="18435" name="Content Placeholder 2"/>
          <p:cNvSpPr>
            <a:spLocks noGrp="1"/>
          </p:cNvSpPr>
          <p:nvPr>
            <p:ph idx="1"/>
          </p:nvPr>
        </p:nvSpPr>
        <p:spPr>
          <a:xfrm>
            <a:off x="35496" y="1052736"/>
            <a:ext cx="9073008" cy="4525963"/>
          </a:xfrm>
        </p:spPr>
        <p:txBody>
          <a:bodyPr/>
          <a:lstStyle/>
          <a:p>
            <a:pPr eaLnBrk="1" hangingPunct="1"/>
            <a:r>
              <a:rPr lang="en-GB" dirty="0"/>
              <a:t>In order to pass the dissertation you must demonstrate the </a:t>
            </a:r>
            <a:r>
              <a:rPr lang="en-GB" dirty="0" smtClean="0"/>
              <a:t>ability to:</a:t>
            </a:r>
          </a:p>
          <a:p>
            <a:pPr eaLnBrk="1" hangingPunct="1"/>
            <a:endParaRPr lang="en-GB" sz="2400" dirty="0"/>
          </a:p>
          <a:p>
            <a:pPr marL="0" indent="0" eaLnBrk="1" hangingPunct="1">
              <a:buNone/>
            </a:pPr>
            <a:r>
              <a:rPr lang="en-GB" sz="2400" dirty="0"/>
              <a:t>1. </a:t>
            </a:r>
            <a:r>
              <a:rPr lang="en-GB" sz="2800" dirty="0"/>
              <a:t>generate appropriate hypotheses and research questions;</a:t>
            </a:r>
          </a:p>
          <a:p>
            <a:pPr marL="0" indent="0" eaLnBrk="1" hangingPunct="1">
              <a:buNone/>
            </a:pPr>
            <a:r>
              <a:rPr lang="en-GB" sz="2800" dirty="0"/>
              <a:t>2. use evidence-based reasoning to explore relevant practical, theoretical </a:t>
            </a:r>
            <a:r>
              <a:rPr lang="en-GB" sz="2800" dirty="0" smtClean="0"/>
              <a:t>and ethical </a:t>
            </a:r>
            <a:r>
              <a:rPr lang="en-GB" sz="2800" dirty="0"/>
              <a:t>issues associated with a specific research question;</a:t>
            </a:r>
          </a:p>
          <a:p>
            <a:pPr marL="0" indent="0" eaLnBrk="1" hangingPunct="1">
              <a:buNone/>
            </a:pPr>
            <a:r>
              <a:rPr lang="en-GB" sz="2800" dirty="0"/>
              <a:t>3. carry out an empirical study involving primary data collection using </a:t>
            </a:r>
            <a:r>
              <a:rPr lang="en-GB" sz="2800" dirty="0" smtClean="0"/>
              <a:t>appropriate tools</a:t>
            </a:r>
            <a:r>
              <a:rPr lang="en-GB" sz="2800" dirty="0"/>
              <a:t>;</a:t>
            </a:r>
          </a:p>
          <a:p>
            <a:pPr marL="0" indent="0" eaLnBrk="1" hangingPunct="1">
              <a:buNone/>
            </a:pPr>
            <a:r>
              <a:rPr lang="en-GB" sz="2800" dirty="0"/>
              <a:t>4. analyse data using appropriate quantitative and/or qualitative methods; and</a:t>
            </a:r>
          </a:p>
          <a:p>
            <a:pPr marL="0" indent="0" eaLnBrk="1" hangingPunct="1">
              <a:buNone/>
            </a:pPr>
            <a:r>
              <a:rPr lang="en-GB" sz="2800" dirty="0"/>
              <a:t>5. present research findings appropriately.</a:t>
            </a:r>
            <a:endParaRPr lang="en-GB" sz="2800" dirty="0" smtClean="0"/>
          </a:p>
        </p:txBody>
      </p:sp>
    </p:spTree>
    <p:extLst>
      <p:ext uri="{BB962C8B-B14F-4D97-AF65-F5344CB8AC3E}">
        <p14:creationId xmlns:p14="http://schemas.microsoft.com/office/powerpoint/2010/main" val="573147634"/>
      </p:ext>
    </p:extLst>
  </p:cSld>
  <p:clrMapOvr>
    <a:masterClrMapping/>
  </p:clrMapOvr>
  <p:transition>
    <p:dissolv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107504" y="548680"/>
            <a:ext cx="8928992" cy="5544616"/>
          </a:xfrm>
        </p:spPr>
        <p:txBody>
          <a:bodyPr/>
          <a:lstStyle/>
          <a:p>
            <a:pPr marL="0" indent="0" algn="ctr">
              <a:buNone/>
            </a:pPr>
            <a:r>
              <a:rPr lang="en-GB" sz="6600" b="1" u="sng" dirty="0" smtClean="0"/>
              <a:t>READ THE DISSERTATION HANDBOOK FOR FURTHER GUIDANCE ON WRITING-UP THE RESULTS CHAPTER!!!!</a:t>
            </a:r>
            <a:endParaRPr lang="en-GB" sz="6600" b="1" u="sng" dirty="0" smtClean="0"/>
          </a:p>
        </p:txBody>
      </p:sp>
    </p:spTree>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
  <TotalTime>789</TotalTime>
  <Words>2304</Words>
  <Application>Microsoft Office PowerPoint</Application>
  <PresentationFormat>On-screen Show (4:3)</PresentationFormat>
  <Paragraphs>332</Paragraphs>
  <Slides>41</Slides>
  <Notes>16</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6" baseType="lpstr">
      <vt:lpstr>Arial</vt:lpstr>
      <vt:lpstr>Calibri</vt:lpstr>
      <vt:lpstr>Times New Roman</vt:lpstr>
      <vt:lpstr>Office Theme</vt:lpstr>
      <vt:lpstr>Microsoft Excel 97-2003 Worksheet</vt:lpstr>
      <vt:lpstr>Dissertation: Data Analysis and Results Write-up</vt:lpstr>
      <vt:lpstr>PowerPoint Presentation</vt:lpstr>
      <vt:lpstr>Draft Chapter Submission </vt:lpstr>
      <vt:lpstr>Key Reading </vt:lpstr>
      <vt:lpstr>Preparing data for analysis </vt:lpstr>
      <vt:lpstr>Preparing data for analysis </vt:lpstr>
      <vt:lpstr>Preparation before running the analysis </vt:lpstr>
      <vt:lpstr>Analysis </vt:lpstr>
      <vt:lpstr>Analysis </vt:lpstr>
      <vt:lpstr>The Results Chapter</vt:lpstr>
      <vt:lpstr>Coming out of the Method Chapter</vt:lpstr>
      <vt:lpstr>Going into the Discussion</vt:lpstr>
      <vt:lpstr>So… your Results Section needs to…</vt:lpstr>
      <vt:lpstr>Quantitative Studies </vt:lpstr>
      <vt:lpstr>Results Chapter write-up</vt:lpstr>
      <vt:lpstr>Results Chapter write-up</vt:lpstr>
      <vt:lpstr>Results Chapter write-up</vt:lpstr>
      <vt:lpstr>Example write-up from inferential statistics</vt:lpstr>
      <vt:lpstr>PowerPoint Presentation</vt:lpstr>
      <vt:lpstr>PowerPoint Presentation</vt:lpstr>
      <vt:lpstr>PowerPoint Presentation</vt:lpstr>
      <vt:lpstr>PowerPoint Presentation</vt:lpstr>
      <vt:lpstr>How To Annoy Your Examiner</vt:lpstr>
      <vt:lpstr>How To Annoy Your Examiner</vt:lpstr>
      <vt:lpstr>How To Annoy Your Examiner</vt:lpstr>
      <vt:lpstr>How To Annoy Your Examiner</vt:lpstr>
      <vt:lpstr>How to annoy your examiner</vt:lpstr>
      <vt:lpstr>E.g., Reporting ANOVA statistics</vt:lpstr>
      <vt:lpstr>Interpretation of Output from ANOVA</vt:lpstr>
      <vt:lpstr>Results Chapter</vt:lpstr>
      <vt:lpstr>Interpretation of statistical analysis output</vt:lpstr>
      <vt:lpstr>Qualitative Studies</vt:lpstr>
      <vt:lpstr>Writing up a qualitative study</vt:lpstr>
      <vt:lpstr>PowerPoint Presentation</vt:lpstr>
      <vt:lpstr>PowerPoint Presentation</vt:lpstr>
      <vt:lpstr>PowerPoint Presentation</vt:lpstr>
      <vt:lpstr>Interpretation of qualitative data</vt:lpstr>
      <vt:lpstr>Remember…….</vt:lpstr>
      <vt:lpstr>Remember….</vt:lpstr>
      <vt:lpstr>Remember….Learning Outcomes</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Centre for Psychology and Counselling</dc:title>
  <dc:creator>edu-ch</dc:creator>
  <cp:lastModifiedBy>Kate Williams</cp:lastModifiedBy>
  <cp:revision>95</cp:revision>
  <dcterms:created xsi:type="dcterms:W3CDTF">2008-10-30T11:13:17Z</dcterms:created>
  <dcterms:modified xsi:type="dcterms:W3CDTF">2020-01-14T18:48:44Z</dcterms:modified>
</cp:coreProperties>
</file>