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9" r:id="rId3"/>
    <p:sldId id="280" r:id="rId4"/>
    <p:sldId id="281" r:id="rId5"/>
    <p:sldId id="282" r:id="rId6"/>
    <p:sldId id="283" r:id="rId7"/>
    <p:sldId id="284" r:id="rId8"/>
    <p:sldId id="286" r:id="rId9"/>
    <p:sldId id="287" r:id="rId10"/>
    <p:sldId id="269" r:id="rId11"/>
    <p:sldId id="270" r:id="rId12"/>
    <p:sldId id="271" r:id="rId13"/>
    <p:sldId id="289" r:id="rId14"/>
    <p:sldId id="273" r:id="rId15"/>
    <p:sldId id="274" r:id="rId16"/>
    <p:sldId id="275" r:id="rId17"/>
    <p:sldId id="276" r:id="rId18"/>
    <p:sldId id="277" r:id="rId19"/>
    <p:sldId id="290" r:id="rId20"/>
    <p:sldId id="28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>
      <p:cViewPr>
        <p:scale>
          <a:sx n="105" d="100"/>
          <a:sy n="105" d="100"/>
        </p:scale>
        <p:origin x="210" y="8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74FF0F7-8348-4640-9EBC-43D71E1EAEDE}" type="datetimeFigureOut">
              <a:rPr lang="en-GB" smtClean="0"/>
              <a:pPr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367CB4AE-EEBB-4242-8BE5-1F0BAED7E69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Emotion Coding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Unit 4 Session 15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wealth of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One of the generally acknowledged challenges of qualitative research is the potential wealth of data</a:t>
            </a:r>
          </a:p>
          <a:p>
            <a:r>
              <a:rPr lang="en-GB" sz="2800" dirty="0" smtClean="0"/>
              <a:t>If not careful this can become an overwhelming wealth </a:t>
            </a:r>
          </a:p>
          <a:p>
            <a:r>
              <a:rPr lang="en-GB" sz="2800" dirty="0" smtClean="0"/>
              <a:t>To avoid this it is necessary to develop good structures that will help manage and make sense of the research process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2154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lost in the data!!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That is a lot of information to work through and manage!</a:t>
            </a:r>
          </a:p>
          <a:p>
            <a:r>
              <a:rPr lang="en-GB" sz="3600" dirty="0" smtClean="0"/>
              <a:t>So management is necessary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80775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Cycles of coding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Why cycles?</a:t>
            </a:r>
          </a:p>
          <a:p>
            <a:r>
              <a:rPr lang="en-GB" sz="2800" dirty="0" smtClean="0"/>
              <a:t>Because we are always going from the text to our coding, from memos to coding from coding to categories etc. </a:t>
            </a:r>
          </a:p>
          <a:p>
            <a:r>
              <a:rPr lang="en-GB" sz="2800" dirty="0" smtClean="0"/>
              <a:t>So it is a very dynamic process, growing and evolving </a:t>
            </a:r>
          </a:p>
          <a:p>
            <a:r>
              <a:rPr lang="en-GB" sz="2800" dirty="0" smtClean="0"/>
              <a:t>That is why you need to spend time with the text!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31778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Developed after first reading of the text</a:t>
            </a:r>
          </a:p>
          <a:p>
            <a:r>
              <a:rPr lang="en-GB" dirty="0" smtClean="0"/>
              <a:t>Saldana (2013) suggests seven potential choices of coding methods:</a:t>
            </a:r>
          </a:p>
          <a:p>
            <a:r>
              <a:rPr lang="en-GB" dirty="0" smtClean="0"/>
              <a:t>Grammatical methods</a:t>
            </a:r>
          </a:p>
          <a:p>
            <a:r>
              <a:rPr lang="en-GB" dirty="0" smtClean="0"/>
              <a:t>Literary and Language methods</a:t>
            </a:r>
          </a:p>
          <a:p>
            <a:r>
              <a:rPr lang="en-GB" dirty="0" smtClean="0"/>
              <a:t>Elemental  methods</a:t>
            </a:r>
          </a:p>
          <a:p>
            <a:r>
              <a:rPr lang="en-GB" dirty="0" smtClean="0"/>
              <a:t>Exploratory methods</a:t>
            </a:r>
          </a:p>
          <a:p>
            <a:r>
              <a:rPr lang="en-GB" dirty="0" smtClean="0"/>
              <a:t>Affective methods</a:t>
            </a:r>
          </a:p>
          <a:p>
            <a:r>
              <a:rPr lang="en-GB" dirty="0" smtClean="0"/>
              <a:t>Procedural methods</a:t>
            </a:r>
          </a:p>
          <a:p>
            <a:r>
              <a:rPr lang="en-GB" dirty="0" smtClean="0"/>
              <a:t>Each of which have several sub-sections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662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Selecting the appropriate coding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How do I know which ones to choose?</a:t>
            </a:r>
          </a:p>
          <a:p>
            <a:r>
              <a:rPr lang="en-GB" sz="2400" dirty="0" smtClean="0"/>
              <a:t>It depends!</a:t>
            </a:r>
          </a:p>
          <a:p>
            <a:r>
              <a:rPr lang="en-GB" sz="2400" dirty="0" smtClean="0"/>
              <a:t>Because each qualitative study is unique each mode of analysis will be unique.</a:t>
            </a:r>
          </a:p>
          <a:p>
            <a:r>
              <a:rPr lang="en-GB" sz="2400" dirty="0" smtClean="0"/>
              <a:t>What are the nature and goals of your study?</a:t>
            </a:r>
          </a:p>
          <a:p>
            <a:r>
              <a:rPr lang="en-GB" sz="2400" dirty="0" smtClean="0"/>
              <a:t>Maybe a mixed coding method?</a:t>
            </a:r>
          </a:p>
          <a:p>
            <a:r>
              <a:rPr lang="en-GB" sz="2400" dirty="0" smtClean="0"/>
              <a:t>But make sure that they are compatible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22513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Coding decisions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Is the coding method suitable for what the study is trying to find out?</a:t>
            </a:r>
          </a:p>
          <a:p>
            <a:r>
              <a:rPr lang="en-GB" sz="2400" dirty="0" smtClean="0"/>
              <a:t>Crucial question.</a:t>
            </a:r>
          </a:p>
          <a:p>
            <a:r>
              <a:rPr lang="en-GB" sz="2400" dirty="0" smtClean="0"/>
              <a:t>In relation to your assignment, the question posed – ‘what is the lived experience of …’</a:t>
            </a:r>
          </a:p>
          <a:p>
            <a:r>
              <a:rPr lang="en-GB" sz="2400" dirty="0" smtClean="0"/>
              <a:t>Suggests a coding frame that will support an exploration into the question of being</a:t>
            </a:r>
          </a:p>
          <a:p>
            <a:r>
              <a:rPr lang="en-GB" sz="2400" dirty="0" smtClean="0"/>
              <a:t>What’s it like being …..?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49048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Foundational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Some experts suggest that the coding method should be determined before hand – deductive – and aligned with the research question. Others argue that coding choices need to emerge from the data – inductive.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45700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Purposes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 </a:t>
            </a:r>
            <a:r>
              <a:rPr lang="en-GB" sz="3600" dirty="0"/>
              <a:t>T</a:t>
            </a:r>
            <a:r>
              <a:rPr lang="en-GB" sz="3600" dirty="0" smtClean="0"/>
              <a:t>he ‘Affective Method’, which include:</a:t>
            </a:r>
          </a:p>
          <a:p>
            <a:r>
              <a:rPr lang="en-GB" sz="3600" dirty="0" smtClean="0"/>
              <a:t>Emotion Coding</a:t>
            </a:r>
          </a:p>
          <a:p>
            <a:r>
              <a:rPr lang="en-GB" sz="3600" dirty="0" smtClean="0"/>
              <a:t>Values Coding</a:t>
            </a:r>
          </a:p>
          <a:p>
            <a:r>
              <a:rPr lang="en-GB" sz="3600" dirty="0" smtClean="0"/>
              <a:t>Versus Coding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103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Coding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Labels the emotions recalled and/experienced by the participant, or inferred by the researcher about the participant. Appropriate for virtually all qualitative studies.</a:t>
            </a:r>
          </a:p>
          <a:p>
            <a:r>
              <a:rPr lang="en-GB" sz="2800" dirty="0" smtClean="0"/>
              <a:t>Provides insight into the participants’ perspectives, worldviews, and life conditions. Examples: “TEARING ME APART”; MILD SURPRISE; RELIEF.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98119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 Emotion Coding is appropriate for virtually all qualitative studies, but particularly for those that explore intrapersonal and interpersonal participant experiences and actions.</a:t>
            </a:r>
          </a:p>
          <a:p>
            <a:r>
              <a:rPr lang="en-GB" sz="2800" dirty="0" smtClean="0"/>
              <a:t>Since emotions are a universal human experience, our knowledge of them in our research provides deep insight into the participants‘ perspectives, worldviews, and life conditions.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6077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Vivo coding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Uses words or short phrases from the participant’s own language in the data recorded as codes. May include slang or words particular to a group or culture, sub-culture, or micro culture to suggest the existence of the group’s cultural category. </a:t>
            </a:r>
          </a:p>
          <a:p>
            <a:r>
              <a:rPr lang="en-GB" sz="2800" dirty="0" smtClean="0"/>
              <a:t>Honouring the participant’s voice.</a:t>
            </a:r>
          </a:p>
          <a:p>
            <a:r>
              <a:rPr lang="en-GB" sz="2800" dirty="0" smtClean="0"/>
              <a:t>Always placed in “” in the coding column.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034737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Themes/Analytic Memos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Bunch the coding into broader themes and it is this that forms your discussion and compares with the literature that you have read.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6357130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Example Emotion Coding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Session 15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7295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102195"/>
              </p:ext>
            </p:extLst>
          </p:nvPr>
        </p:nvGraphicFramePr>
        <p:xfrm>
          <a:off x="0" y="476672"/>
          <a:ext cx="9144000" cy="63813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81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24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8640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dirty="0" smtClean="0"/>
                        <a:t> Older</a:t>
                      </a:r>
                      <a:r>
                        <a:rPr lang="en-GB" baseline="0" dirty="0" smtClean="0"/>
                        <a:t> woman talks about her cat’s illness (notice the divisions of small paragraphs)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EMOTION AND IN VIVO CODING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9492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dirty="0" smtClean="0"/>
                        <a:t>1 When</a:t>
                      </a:r>
                      <a:r>
                        <a:rPr lang="en-GB" baseline="0" dirty="0" smtClean="0"/>
                        <a:t> I first learned that my cat had diabetes, I felt like I was in this surrealistic dream. The news was given to me over the phone by my vet, and it was said with compassion but urgency, and 2 I was in a whirlwind. I had to give them info on my pharmacy so they could call in an order for insulin and syringes. 3 I remember asking  the assistant, “Do you mean a human pharmacy or an animal pharmacy?”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1“SURREALISTIC DREAM”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2.</a:t>
                      </a:r>
                      <a:r>
                        <a:rPr lang="en-GB" baseline="0" dirty="0" smtClean="0"/>
                        <a:t> “WHIRLWIND”</a:t>
                      </a:r>
                    </a:p>
                    <a:p>
                      <a:endParaRPr lang="en-GB" baseline="0" dirty="0" smtClean="0"/>
                    </a:p>
                    <a:p>
                      <a:endParaRPr lang="en-GB" baseline="0" dirty="0" smtClean="0"/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3 “CONFUSION”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85856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410930"/>
              </p:ext>
            </p:extLst>
          </p:nvPr>
        </p:nvGraphicFramePr>
        <p:xfrm>
          <a:off x="0" y="332656"/>
          <a:ext cx="9144000" cy="6525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044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395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94527">
                <a:tc>
                  <a:txBody>
                    <a:bodyPr/>
                    <a:lstStyle/>
                    <a:p>
                      <a:r>
                        <a:rPr lang="en-GB" dirty="0" smtClean="0"/>
                        <a:t>CAT ILLNESS CONTINUED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EMOTION AND IN VIVO CODING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3081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dirty="0" smtClean="0"/>
                        <a:t>4 I also asked the vet about the cost associated with it, the cat’s longevity, and what came next. I made an appointment so I could learn</a:t>
                      </a:r>
                      <a:r>
                        <a:rPr lang="en-GB" baseline="0" dirty="0" smtClean="0"/>
                        <a:t> how to administer insulin shots to my cat. 5 That scared the hell out of me. I’ve never given shots before, and 6 the thought of hurting my cat or, even worse, doing it wrong and hurting him was tearing me apart. 7 I was trying to keep a brave face for, in front of the vet, and 8 it wasn’t as hard as I thought it would be.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4 “FOREBODING”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5 “SCARED”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6 “TEARING ME APART”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7 ”BRAVE FACE”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8 “FEAR DISPELLED”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2574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369484"/>
              </p:ext>
            </p:extLst>
          </p:nvPr>
        </p:nvGraphicFramePr>
        <p:xfrm>
          <a:off x="0" y="0"/>
          <a:ext cx="9144000" cy="6785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53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886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86291">
                <a:tc>
                  <a:txBody>
                    <a:bodyPr/>
                    <a:lstStyle/>
                    <a:p>
                      <a:r>
                        <a:rPr lang="en-GB" dirty="0" smtClean="0"/>
                        <a:t>CAT’S ILLNESS CONTINUED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EMOTION</a:t>
                      </a:r>
                      <a:r>
                        <a:rPr lang="en-GB" baseline="0" dirty="0" smtClean="0"/>
                        <a:t> AND IN VIVO CODING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9927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dirty="0" smtClean="0"/>
                        <a:t>9 So,</a:t>
                      </a:r>
                      <a:r>
                        <a:rPr lang="en-GB" baseline="0" dirty="0" smtClean="0"/>
                        <a:t> the first three days were just tension, tension, tension, making sure I was filling the syringe right, giving it to him correctly, making sure there was no bad reactions to the medication. 10 He took them well – his name’s Duncan, by the way – took the like nothing’s wrong. 11 I was trying to be clinical about it so I could ease some of the tension, but it became routine by the end of the third day. 12 he’s doing fine, same as he always was, 13 but I always keep that possibility that in, in the back of my head that he could react badly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9 “TENSION”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10 “MILD SURPRISE”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11 “DETACHMENT”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12</a:t>
                      </a:r>
                      <a:r>
                        <a:rPr lang="en-GB" baseline="0" dirty="0" smtClean="0"/>
                        <a:t> “RELIEF”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13 “DOUBT”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3353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664395"/>
              </p:ext>
            </p:extLst>
          </p:nvPr>
        </p:nvGraphicFramePr>
        <p:xfrm>
          <a:off x="0" y="188640"/>
          <a:ext cx="9144000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40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38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18853">
                <a:tc>
                  <a:txBody>
                    <a:bodyPr/>
                    <a:lstStyle/>
                    <a:p>
                      <a:r>
                        <a:rPr lang="en-GB" dirty="0" smtClean="0"/>
                        <a:t>DUNCAN’S ILLNESS CONTINUED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EMOTION AND IN</a:t>
                      </a:r>
                      <a:r>
                        <a:rPr lang="en-GB" baseline="0" dirty="0" smtClean="0"/>
                        <a:t> VIVO CODING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483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dirty="0" smtClean="0"/>
                        <a:t>14 (</a:t>
                      </a:r>
                      <a:r>
                        <a:rPr lang="en-GB" i="1" dirty="0" smtClean="0"/>
                        <a:t>Long</a:t>
                      </a:r>
                      <a:r>
                        <a:rPr lang="en-GB" i="1" baseline="0" dirty="0" smtClean="0"/>
                        <a:t> pause; eyes become watery)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i="0" baseline="0" dirty="0" smtClean="0"/>
                        <a:t>[I: That’s ok. I’m a cat person, too.]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i="0" dirty="0" smtClean="0"/>
                        <a:t>15 God,</a:t>
                      </a:r>
                      <a:r>
                        <a:rPr lang="en-GB" i="0" baseline="0" dirty="0" smtClean="0"/>
                        <a:t> this is so hard. They’re just like kids, you know?</a:t>
                      </a:r>
                      <a:endParaRPr lang="en-GB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14 BECOMES</a:t>
                      </a:r>
                      <a:r>
                        <a:rPr lang="en-GB" baseline="0" dirty="0" smtClean="0"/>
                        <a:t> UPSET</a:t>
                      </a:r>
                    </a:p>
                    <a:p>
                      <a:endParaRPr lang="en-GB" baseline="0" dirty="0" smtClean="0"/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15 PARENTAL CONCERN-LOVE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3779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0" y="0"/>
          <a:ext cx="9144000" cy="7863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14705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How to discuss the </a:t>
                      </a:r>
                      <a:r>
                        <a:rPr lang="en-GB" sz="2800" dirty="0" smtClean="0"/>
                        <a:t>codes/themes</a:t>
                      </a:r>
                      <a:endParaRPr lang="en-GB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Examples</a:t>
                      </a:r>
                      <a:r>
                        <a:rPr lang="en-GB" sz="2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 process words</a:t>
                      </a:r>
                      <a:endParaRPr lang="en-GB" sz="2800" dirty="0" smtClean="0">
                        <a:effectLst/>
                      </a:endParaRPr>
                    </a:p>
                    <a:p>
                      <a:endParaRPr lang="en-GB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02935">
                <a:tc>
                  <a:txBody>
                    <a:bodyPr/>
                    <a:lstStyle/>
                    <a:p>
                      <a:pPr rtl="0" eaLnBrk="1" latinLnBrk="0" hangingPunct="1"/>
                      <a:r>
                        <a:rPr lang="en-GB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Your job is to tell an unfolding story captured</a:t>
                      </a:r>
                      <a:r>
                        <a:rPr lang="en-GB" sz="2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 your coding.</a:t>
                      </a:r>
                    </a:p>
                    <a:p>
                      <a:pPr rtl="0" eaLnBrk="1" latinLnBrk="0" hangingPunct="1"/>
                      <a:endParaRPr lang="en-GB" sz="2800" dirty="0" smtClean="0">
                        <a:effectLst/>
                      </a:endParaRPr>
                    </a:p>
                    <a:p>
                      <a:pPr rtl="0" eaLnBrk="1" latinLnBrk="0" hangingPunct="1"/>
                      <a:r>
                        <a:rPr lang="en-GB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 do this, it helps to use ‘active</a:t>
                      </a:r>
                      <a:r>
                        <a:rPr lang="en-GB" sz="2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processual</a:t>
                      </a:r>
                      <a:r>
                        <a:rPr lang="en-GB" sz="2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words’ – words that denote movement</a:t>
                      </a:r>
                      <a:endParaRPr lang="en-GB" sz="2800" dirty="0" smtClean="0">
                        <a:effectLst/>
                      </a:endParaRPr>
                    </a:p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It means</a:t>
                      </a:r>
                    </a:p>
                    <a:p>
                      <a:r>
                        <a:rPr lang="en-GB" sz="2800" dirty="0" smtClean="0"/>
                        <a:t>It involves</a:t>
                      </a:r>
                    </a:p>
                    <a:p>
                      <a:r>
                        <a:rPr lang="en-GB" sz="2800" dirty="0" smtClean="0"/>
                        <a:t>It reflects</a:t>
                      </a:r>
                    </a:p>
                    <a:p>
                      <a:r>
                        <a:rPr lang="en-GB" sz="2800" dirty="0" smtClean="0"/>
                        <a:t>When</a:t>
                      </a:r>
                    </a:p>
                    <a:p>
                      <a:r>
                        <a:rPr lang="en-GB" sz="2800" dirty="0" smtClean="0"/>
                        <a:t>Then</a:t>
                      </a:r>
                    </a:p>
                    <a:p>
                      <a:r>
                        <a:rPr lang="en-GB" sz="2800" dirty="0" smtClean="0"/>
                        <a:t>By</a:t>
                      </a:r>
                    </a:p>
                    <a:p>
                      <a:r>
                        <a:rPr lang="en-GB" sz="2800" dirty="0" smtClean="0"/>
                        <a:t>Shapes</a:t>
                      </a:r>
                    </a:p>
                    <a:p>
                      <a:r>
                        <a:rPr lang="en-GB" sz="2800" dirty="0" smtClean="0"/>
                        <a:t>Affects</a:t>
                      </a:r>
                    </a:p>
                    <a:p>
                      <a:r>
                        <a:rPr lang="en-GB" sz="2800" dirty="0" smtClean="0"/>
                        <a:t>Necessitates</a:t>
                      </a:r>
                    </a:p>
                    <a:p>
                      <a:r>
                        <a:rPr lang="en-GB" sz="2800" dirty="0" smtClean="0"/>
                        <a:t>Happens</a:t>
                      </a:r>
                      <a:r>
                        <a:rPr lang="en-GB" sz="2800" baseline="0" dirty="0" smtClean="0"/>
                        <a:t> when</a:t>
                      </a:r>
                    </a:p>
                    <a:p>
                      <a:r>
                        <a:rPr lang="en-GB" sz="2800" baseline="0" dirty="0" smtClean="0"/>
                        <a:t>Occurs if</a:t>
                      </a:r>
                    </a:p>
                    <a:p>
                      <a:r>
                        <a:rPr lang="en-GB" sz="2800" baseline="0" dirty="0" smtClean="0"/>
                        <a:t>Occurs when</a:t>
                      </a:r>
                    </a:p>
                    <a:p>
                      <a:r>
                        <a:rPr lang="en-GB" sz="2800" baseline="0" dirty="0" smtClean="0"/>
                        <a:t>Shifts as</a:t>
                      </a:r>
                    </a:p>
                    <a:p>
                      <a:endParaRPr lang="en-GB" sz="2800" baseline="0" dirty="0" smtClean="0"/>
                    </a:p>
                    <a:p>
                      <a:endParaRPr lang="en-GB" sz="2800" dirty="0" smtClean="0"/>
                    </a:p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Contributes to </a:t>
                      </a:r>
                    </a:p>
                    <a:p>
                      <a:r>
                        <a:rPr lang="en-GB" sz="2800" dirty="0" smtClean="0"/>
                        <a:t>Varies when</a:t>
                      </a:r>
                    </a:p>
                    <a:p>
                      <a:r>
                        <a:rPr lang="en-GB" sz="2800" dirty="0" smtClean="0"/>
                        <a:t>Especially if</a:t>
                      </a:r>
                    </a:p>
                    <a:p>
                      <a:r>
                        <a:rPr lang="en-GB" sz="2800" dirty="0" smtClean="0"/>
                        <a:t>Is a strategy for</a:t>
                      </a:r>
                    </a:p>
                    <a:p>
                      <a:r>
                        <a:rPr lang="en-GB" sz="2800" dirty="0" smtClean="0"/>
                        <a:t>Because</a:t>
                      </a:r>
                    </a:p>
                    <a:p>
                      <a:r>
                        <a:rPr lang="en-GB" sz="2800" dirty="0" smtClean="0"/>
                        <a:t>Differs</a:t>
                      </a:r>
                      <a:r>
                        <a:rPr lang="en-GB" sz="2800" baseline="0" dirty="0" smtClean="0"/>
                        <a:t> from</a:t>
                      </a:r>
                    </a:p>
                    <a:p>
                      <a:r>
                        <a:rPr lang="en-GB" sz="2800" baseline="0" dirty="0" smtClean="0"/>
                        <a:t>Does not … but instead</a:t>
                      </a:r>
                    </a:p>
                    <a:p>
                      <a:r>
                        <a:rPr lang="en-GB" sz="2800" baseline="0" dirty="0" smtClean="0"/>
                        <a:t>Subsequently</a:t>
                      </a:r>
                    </a:p>
                    <a:p>
                      <a:r>
                        <a:rPr lang="en-GB" sz="2800" baseline="0" dirty="0" smtClean="0"/>
                        <a:t>Consequently</a:t>
                      </a:r>
                    </a:p>
                    <a:p>
                      <a:r>
                        <a:rPr lang="en-GB" sz="2800" baseline="0" dirty="0" smtClean="0"/>
                        <a:t>Hence</a:t>
                      </a:r>
                    </a:p>
                    <a:p>
                      <a:r>
                        <a:rPr lang="en-GB" sz="2800" baseline="0" dirty="0" smtClean="0"/>
                        <a:t>Thus</a:t>
                      </a:r>
                    </a:p>
                    <a:p>
                      <a:r>
                        <a:rPr lang="en-GB" sz="2800" baseline="0" dirty="0" smtClean="0"/>
                        <a:t>Therefore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50536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24533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37</TotalTime>
  <Words>1087</Words>
  <Application>Microsoft Office PowerPoint</Application>
  <PresentationFormat>On-screen Show (4:3)</PresentationFormat>
  <Paragraphs>152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Franklin Gothic Book</vt:lpstr>
      <vt:lpstr>Franklin Gothic Medium</vt:lpstr>
      <vt:lpstr>Tunga</vt:lpstr>
      <vt:lpstr>Wingdings</vt:lpstr>
      <vt:lpstr>Angles</vt:lpstr>
      <vt:lpstr>Emotion Coding</vt:lpstr>
      <vt:lpstr>A wealth of material</vt:lpstr>
      <vt:lpstr>Getting lost in the data!!</vt:lpstr>
      <vt:lpstr>Cycles of coding</vt:lpstr>
      <vt:lpstr>FIRST CYCLES</vt:lpstr>
      <vt:lpstr>Selecting the appropriate coding method</vt:lpstr>
      <vt:lpstr>Coding decisions</vt:lpstr>
      <vt:lpstr>Foundational principles</vt:lpstr>
      <vt:lpstr>Assignment Purposes</vt:lpstr>
      <vt:lpstr>Emotion Coding</vt:lpstr>
      <vt:lpstr>Application</vt:lpstr>
      <vt:lpstr>In Vivo coding</vt:lpstr>
      <vt:lpstr>Themes/Analytic Memos</vt:lpstr>
      <vt:lpstr>Example Emotion Coding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ungoed</dc:creator>
  <cp:lastModifiedBy>Carol U Hughes</cp:lastModifiedBy>
  <cp:revision>12</cp:revision>
  <dcterms:created xsi:type="dcterms:W3CDTF">2014-11-16T13:04:28Z</dcterms:created>
  <dcterms:modified xsi:type="dcterms:W3CDTF">2019-03-18T15:47:10Z</dcterms:modified>
</cp:coreProperties>
</file>