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theme/theme17.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slideLayouts/slideLayout28.xml" ContentType="application/vnd.openxmlformats-officedocument.presentationml.slideLayout+xml"/>
  <Override PartName="/ppt/theme/theme21.xml" ContentType="application/vnd.openxmlformats-officedocument.theme+xml"/>
  <Override PartName="/ppt/slideLayouts/slideLayout29.xml" ContentType="application/vnd.openxmlformats-officedocument.presentationml.slideLayout+xml"/>
  <Override PartName="/ppt/theme/theme22.xml" ContentType="application/vnd.openxmlformats-officedocument.theme+xml"/>
  <Override PartName="/ppt/theme/theme2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1" r:id="rId5"/>
    <p:sldMasterId id="2147483650" r:id="rId6"/>
    <p:sldMasterId id="2147483652" r:id="rId7"/>
    <p:sldMasterId id="2147483653" r:id="rId8"/>
    <p:sldMasterId id="2147483654" r:id="rId9"/>
    <p:sldMasterId id="2147483655" r:id="rId10"/>
    <p:sldMasterId id="2147483656" r:id="rId11"/>
    <p:sldMasterId id="2147483657" r:id="rId12"/>
    <p:sldMasterId id="2147483658" r:id="rId13"/>
    <p:sldMasterId id="2147483660" r:id="rId14"/>
    <p:sldMasterId id="2147483659" r:id="rId15"/>
    <p:sldMasterId id="2147483661" r:id="rId16"/>
    <p:sldMasterId id="2147483662" r:id="rId17"/>
    <p:sldMasterId id="2147483663" r:id="rId18"/>
    <p:sldMasterId id="2147483664" r:id="rId19"/>
    <p:sldMasterId id="2147483665" r:id="rId20"/>
    <p:sldMasterId id="2147483666" r:id="rId21"/>
    <p:sldMasterId id="2147483673" r:id="rId22"/>
    <p:sldMasterId id="2147483670" r:id="rId23"/>
    <p:sldMasterId id="2147483671" r:id="rId24"/>
    <p:sldMasterId id="2147483706" r:id="rId25"/>
  </p:sldMasterIdLst>
  <p:notesMasterIdLst>
    <p:notesMasterId r:id="rId104"/>
  </p:notesMasterIdLst>
  <p:sldIdLst>
    <p:sldId id="266" r:id="rId26"/>
    <p:sldId id="271" r:id="rId27"/>
    <p:sldId id="315" r:id="rId28"/>
    <p:sldId id="273" r:id="rId29"/>
    <p:sldId id="316" r:id="rId30"/>
    <p:sldId id="274" r:id="rId31"/>
    <p:sldId id="275" r:id="rId32"/>
    <p:sldId id="276" r:id="rId33"/>
    <p:sldId id="281" r:id="rId34"/>
    <p:sldId id="282" r:id="rId35"/>
    <p:sldId id="283" r:id="rId36"/>
    <p:sldId id="284" r:id="rId37"/>
    <p:sldId id="285" r:id="rId38"/>
    <p:sldId id="286" r:id="rId39"/>
    <p:sldId id="287" r:id="rId40"/>
    <p:sldId id="288" r:id="rId41"/>
    <p:sldId id="289" r:id="rId42"/>
    <p:sldId id="290" r:id="rId43"/>
    <p:sldId id="319" r:id="rId44"/>
    <p:sldId id="318" r:id="rId45"/>
    <p:sldId id="291" r:id="rId46"/>
    <p:sldId id="292" r:id="rId47"/>
    <p:sldId id="293" r:id="rId48"/>
    <p:sldId id="294" r:id="rId49"/>
    <p:sldId id="295" r:id="rId50"/>
    <p:sldId id="344" r:id="rId51"/>
    <p:sldId id="296" r:id="rId52"/>
    <p:sldId id="297" r:id="rId53"/>
    <p:sldId id="298" r:id="rId54"/>
    <p:sldId id="345" r:id="rId55"/>
    <p:sldId id="299" r:id="rId56"/>
    <p:sldId id="300" r:id="rId57"/>
    <p:sldId id="301" r:id="rId58"/>
    <p:sldId id="302" r:id="rId59"/>
    <p:sldId id="303" r:id="rId60"/>
    <p:sldId id="304" r:id="rId61"/>
    <p:sldId id="305" r:id="rId62"/>
    <p:sldId id="306" r:id="rId63"/>
    <p:sldId id="346" r:id="rId64"/>
    <p:sldId id="347" r:id="rId65"/>
    <p:sldId id="307" r:id="rId66"/>
    <p:sldId id="308" r:id="rId67"/>
    <p:sldId id="309" r:id="rId68"/>
    <p:sldId id="310" r:id="rId69"/>
    <p:sldId id="311" r:id="rId70"/>
    <p:sldId id="313" r:id="rId71"/>
    <p:sldId id="314" r:id="rId72"/>
    <p:sldId id="320" r:id="rId73"/>
    <p:sldId id="321" r:id="rId74"/>
    <p:sldId id="322" r:id="rId75"/>
    <p:sldId id="323" r:id="rId76"/>
    <p:sldId id="348" r:id="rId77"/>
    <p:sldId id="324" r:id="rId78"/>
    <p:sldId id="325" r:id="rId79"/>
    <p:sldId id="326" r:id="rId80"/>
    <p:sldId id="327" r:id="rId81"/>
    <p:sldId id="328" r:id="rId82"/>
    <p:sldId id="329" r:id="rId83"/>
    <p:sldId id="330" r:id="rId84"/>
    <p:sldId id="331" r:id="rId85"/>
    <p:sldId id="332" r:id="rId86"/>
    <p:sldId id="333" r:id="rId87"/>
    <p:sldId id="334" r:id="rId88"/>
    <p:sldId id="335" r:id="rId89"/>
    <p:sldId id="336" r:id="rId90"/>
    <p:sldId id="337" r:id="rId91"/>
    <p:sldId id="338" r:id="rId92"/>
    <p:sldId id="339" r:id="rId93"/>
    <p:sldId id="340" r:id="rId94"/>
    <p:sldId id="349" r:id="rId95"/>
    <p:sldId id="341" r:id="rId96"/>
    <p:sldId id="343" r:id="rId97"/>
    <p:sldId id="352" r:id="rId98"/>
    <p:sldId id="342" r:id="rId99"/>
    <p:sldId id="350" r:id="rId100"/>
    <p:sldId id="351" r:id="rId101"/>
    <p:sldId id="353" r:id="rId102"/>
    <p:sldId id="279" r:id="rId10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8450" autoAdjust="0"/>
  </p:normalViewPr>
  <p:slideViewPr>
    <p:cSldViewPr snapToGrid="0">
      <p:cViewPr varScale="1">
        <p:scale>
          <a:sx n="87" d="100"/>
          <a:sy n="87" d="100"/>
        </p:scale>
        <p:origin x="1512"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xml"/><Relationship Id="rId21" Type="http://schemas.openxmlformats.org/officeDocument/2006/relationships/slideMaster" Target="slideMasters/slideMaster18.xml"/><Relationship Id="rId42" Type="http://schemas.openxmlformats.org/officeDocument/2006/relationships/slide" Target="slides/slide17.xml"/><Relationship Id="rId47" Type="http://schemas.openxmlformats.org/officeDocument/2006/relationships/slide" Target="slides/slide22.xml"/><Relationship Id="rId63" Type="http://schemas.openxmlformats.org/officeDocument/2006/relationships/slide" Target="slides/slide38.xml"/><Relationship Id="rId68" Type="http://schemas.openxmlformats.org/officeDocument/2006/relationships/slide" Target="slides/slide43.xml"/><Relationship Id="rId84" Type="http://schemas.openxmlformats.org/officeDocument/2006/relationships/slide" Target="slides/slide59.xml"/><Relationship Id="rId89" Type="http://schemas.openxmlformats.org/officeDocument/2006/relationships/slide" Target="slides/slide64.xml"/><Relationship Id="rId16" Type="http://schemas.openxmlformats.org/officeDocument/2006/relationships/slideMaster" Target="slideMasters/slideMaster13.xml"/><Relationship Id="rId107" Type="http://schemas.openxmlformats.org/officeDocument/2006/relationships/theme" Target="theme/theme1.xml"/><Relationship Id="rId11" Type="http://schemas.openxmlformats.org/officeDocument/2006/relationships/slideMaster" Target="slideMasters/slideMaster8.xml"/><Relationship Id="rId32" Type="http://schemas.openxmlformats.org/officeDocument/2006/relationships/slide" Target="slides/slide7.xml"/><Relationship Id="rId37" Type="http://schemas.openxmlformats.org/officeDocument/2006/relationships/slide" Target="slides/slide12.xml"/><Relationship Id="rId53" Type="http://schemas.openxmlformats.org/officeDocument/2006/relationships/slide" Target="slides/slide28.xml"/><Relationship Id="rId58" Type="http://schemas.openxmlformats.org/officeDocument/2006/relationships/slide" Target="slides/slide33.xml"/><Relationship Id="rId74" Type="http://schemas.openxmlformats.org/officeDocument/2006/relationships/slide" Target="slides/slide49.xml"/><Relationship Id="rId79" Type="http://schemas.openxmlformats.org/officeDocument/2006/relationships/slide" Target="slides/slide54.xml"/><Relationship Id="rId102" Type="http://schemas.openxmlformats.org/officeDocument/2006/relationships/slide" Target="slides/slide77.xml"/><Relationship Id="rId5" Type="http://schemas.openxmlformats.org/officeDocument/2006/relationships/slideMaster" Target="slideMasters/slideMaster2.xml"/><Relationship Id="rId90" Type="http://schemas.openxmlformats.org/officeDocument/2006/relationships/slide" Target="slides/slide65.xml"/><Relationship Id="rId95" Type="http://schemas.openxmlformats.org/officeDocument/2006/relationships/slide" Target="slides/slide70.xml"/><Relationship Id="rId22" Type="http://schemas.openxmlformats.org/officeDocument/2006/relationships/slideMaster" Target="slideMasters/slideMaster19.xml"/><Relationship Id="rId27" Type="http://schemas.openxmlformats.org/officeDocument/2006/relationships/slide" Target="slides/slide2.xml"/><Relationship Id="rId43" Type="http://schemas.openxmlformats.org/officeDocument/2006/relationships/slide" Target="slides/slide18.xml"/><Relationship Id="rId48" Type="http://schemas.openxmlformats.org/officeDocument/2006/relationships/slide" Target="slides/slide23.xml"/><Relationship Id="rId64" Type="http://schemas.openxmlformats.org/officeDocument/2006/relationships/slide" Target="slides/slide39.xml"/><Relationship Id="rId69" Type="http://schemas.openxmlformats.org/officeDocument/2006/relationships/slide" Target="slides/slide44.xml"/><Relationship Id="rId80" Type="http://schemas.openxmlformats.org/officeDocument/2006/relationships/slide" Target="slides/slide55.xml"/><Relationship Id="rId85" Type="http://schemas.openxmlformats.org/officeDocument/2006/relationships/slide" Target="slides/slide60.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33" Type="http://schemas.openxmlformats.org/officeDocument/2006/relationships/slide" Target="slides/slide8.xml"/><Relationship Id="rId38" Type="http://schemas.openxmlformats.org/officeDocument/2006/relationships/slide" Target="slides/slide13.xml"/><Relationship Id="rId59" Type="http://schemas.openxmlformats.org/officeDocument/2006/relationships/slide" Target="slides/slide34.xml"/><Relationship Id="rId103" Type="http://schemas.openxmlformats.org/officeDocument/2006/relationships/slide" Target="slides/slide78.xml"/><Relationship Id="rId108" Type="http://schemas.openxmlformats.org/officeDocument/2006/relationships/tableStyles" Target="tableStyles.xml"/><Relationship Id="rId20" Type="http://schemas.openxmlformats.org/officeDocument/2006/relationships/slideMaster" Target="slideMasters/slideMaster17.xml"/><Relationship Id="rId41" Type="http://schemas.openxmlformats.org/officeDocument/2006/relationships/slide" Target="slides/slide16.xml"/><Relationship Id="rId54" Type="http://schemas.openxmlformats.org/officeDocument/2006/relationships/slide" Target="slides/slide29.xml"/><Relationship Id="rId62" Type="http://schemas.openxmlformats.org/officeDocument/2006/relationships/slide" Target="slides/slide37.xml"/><Relationship Id="rId70" Type="http://schemas.openxmlformats.org/officeDocument/2006/relationships/slide" Target="slides/slide45.xml"/><Relationship Id="rId75" Type="http://schemas.openxmlformats.org/officeDocument/2006/relationships/slide" Target="slides/slide50.xml"/><Relationship Id="rId83" Type="http://schemas.openxmlformats.org/officeDocument/2006/relationships/slide" Target="slides/slide58.xml"/><Relationship Id="rId88" Type="http://schemas.openxmlformats.org/officeDocument/2006/relationships/slide" Target="slides/slide63.xml"/><Relationship Id="rId91" Type="http://schemas.openxmlformats.org/officeDocument/2006/relationships/slide" Target="slides/slide66.xml"/><Relationship Id="rId96" Type="http://schemas.openxmlformats.org/officeDocument/2006/relationships/slide" Target="slides/slide7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3.xml"/><Relationship Id="rId36" Type="http://schemas.openxmlformats.org/officeDocument/2006/relationships/slide" Target="slides/slide11.xml"/><Relationship Id="rId49" Type="http://schemas.openxmlformats.org/officeDocument/2006/relationships/slide" Target="slides/slide24.xml"/><Relationship Id="rId57" Type="http://schemas.openxmlformats.org/officeDocument/2006/relationships/slide" Target="slides/slide32.xml"/><Relationship Id="rId106" Type="http://schemas.openxmlformats.org/officeDocument/2006/relationships/viewProps" Target="viewProps.xml"/><Relationship Id="rId10" Type="http://schemas.openxmlformats.org/officeDocument/2006/relationships/slideMaster" Target="slideMasters/slideMaster7.xml"/><Relationship Id="rId31" Type="http://schemas.openxmlformats.org/officeDocument/2006/relationships/slide" Target="slides/slide6.xml"/><Relationship Id="rId44" Type="http://schemas.openxmlformats.org/officeDocument/2006/relationships/slide" Target="slides/slide19.xml"/><Relationship Id="rId52" Type="http://schemas.openxmlformats.org/officeDocument/2006/relationships/slide" Target="slides/slide27.xml"/><Relationship Id="rId60" Type="http://schemas.openxmlformats.org/officeDocument/2006/relationships/slide" Target="slides/slide35.xml"/><Relationship Id="rId65" Type="http://schemas.openxmlformats.org/officeDocument/2006/relationships/slide" Target="slides/slide40.xml"/><Relationship Id="rId73" Type="http://schemas.openxmlformats.org/officeDocument/2006/relationships/slide" Target="slides/slide48.xml"/><Relationship Id="rId78" Type="http://schemas.openxmlformats.org/officeDocument/2006/relationships/slide" Target="slides/slide53.xml"/><Relationship Id="rId81" Type="http://schemas.openxmlformats.org/officeDocument/2006/relationships/slide" Target="slides/slide56.xml"/><Relationship Id="rId86" Type="http://schemas.openxmlformats.org/officeDocument/2006/relationships/slide" Target="slides/slide61.xml"/><Relationship Id="rId94" Type="http://schemas.openxmlformats.org/officeDocument/2006/relationships/slide" Target="slides/slide69.xml"/><Relationship Id="rId99" Type="http://schemas.openxmlformats.org/officeDocument/2006/relationships/slide" Target="slides/slide74.xml"/><Relationship Id="rId101" Type="http://schemas.openxmlformats.org/officeDocument/2006/relationships/slide" Target="slides/slide76.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4.xml"/><Relationship Id="rId34" Type="http://schemas.openxmlformats.org/officeDocument/2006/relationships/slide" Target="slides/slide9.xml"/><Relationship Id="rId50" Type="http://schemas.openxmlformats.org/officeDocument/2006/relationships/slide" Target="slides/slide25.xml"/><Relationship Id="rId55" Type="http://schemas.openxmlformats.org/officeDocument/2006/relationships/slide" Target="slides/slide30.xml"/><Relationship Id="rId76" Type="http://schemas.openxmlformats.org/officeDocument/2006/relationships/slide" Target="slides/slide51.xml"/><Relationship Id="rId97" Type="http://schemas.openxmlformats.org/officeDocument/2006/relationships/slide" Target="slides/slide72.xml"/><Relationship Id="rId104" Type="http://schemas.openxmlformats.org/officeDocument/2006/relationships/notesMaster" Target="notesMasters/notesMaster1.xml"/><Relationship Id="rId7" Type="http://schemas.openxmlformats.org/officeDocument/2006/relationships/slideMaster" Target="slideMasters/slideMaster4.xml"/><Relationship Id="rId71" Type="http://schemas.openxmlformats.org/officeDocument/2006/relationships/slide" Target="slides/slide46.xml"/><Relationship Id="rId92"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4.xml"/><Relationship Id="rId24" Type="http://schemas.openxmlformats.org/officeDocument/2006/relationships/slideMaster" Target="slideMasters/slideMaster21.xml"/><Relationship Id="rId40" Type="http://schemas.openxmlformats.org/officeDocument/2006/relationships/slide" Target="slides/slide15.xml"/><Relationship Id="rId45" Type="http://schemas.openxmlformats.org/officeDocument/2006/relationships/slide" Target="slides/slide20.xml"/><Relationship Id="rId66" Type="http://schemas.openxmlformats.org/officeDocument/2006/relationships/slide" Target="slides/slide41.xml"/><Relationship Id="rId87" Type="http://schemas.openxmlformats.org/officeDocument/2006/relationships/slide" Target="slides/slide62.xml"/><Relationship Id="rId61" Type="http://schemas.openxmlformats.org/officeDocument/2006/relationships/slide" Target="slides/slide36.xml"/><Relationship Id="rId82" Type="http://schemas.openxmlformats.org/officeDocument/2006/relationships/slide" Target="slides/slide57.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30" Type="http://schemas.openxmlformats.org/officeDocument/2006/relationships/slide" Target="slides/slide5.xml"/><Relationship Id="rId35" Type="http://schemas.openxmlformats.org/officeDocument/2006/relationships/slide" Target="slides/slide10.xml"/><Relationship Id="rId56" Type="http://schemas.openxmlformats.org/officeDocument/2006/relationships/slide" Target="slides/slide31.xml"/><Relationship Id="rId77" Type="http://schemas.openxmlformats.org/officeDocument/2006/relationships/slide" Target="slides/slide52.xml"/><Relationship Id="rId100" Type="http://schemas.openxmlformats.org/officeDocument/2006/relationships/slide" Target="slides/slide75.xml"/><Relationship Id="rId105"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slide" Target="slides/slide26.xml"/><Relationship Id="rId72" Type="http://schemas.openxmlformats.org/officeDocument/2006/relationships/slide" Target="slides/slide47.xml"/><Relationship Id="rId93" Type="http://schemas.openxmlformats.org/officeDocument/2006/relationships/slide" Target="slides/slide68.xml"/><Relationship Id="rId98" Type="http://schemas.openxmlformats.org/officeDocument/2006/relationships/slide" Target="slides/slide73.xml"/><Relationship Id="rId3" Type="http://schemas.openxmlformats.org/officeDocument/2006/relationships/customXml" Target="../customXml/item3.xml"/><Relationship Id="rId25" Type="http://schemas.openxmlformats.org/officeDocument/2006/relationships/slideMaster" Target="slideMasters/slideMaster22.xml"/><Relationship Id="rId46" Type="http://schemas.openxmlformats.org/officeDocument/2006/relationships/slide" Target="slides/slide21.xml"/><Relationship Id="rId67" Type="http://schemas.openxmlformats.org/officeDocument/2006/relationships/slide" Target="slides/slide4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3D2297-0D71-4AB4-9F2F-04EC4F9409AC}" type="datetimeFigureOut">
              <a:rPr lang="en-GB" smtClean="0"/>
              <a:t>03/11/2024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554485-19FD-416A-B051-20FE4EFF0134}" type="slidenum">
              <a:rPr lang="en-GB" smtClean="0"/>
              <a:t>‹#›</a:t>
            </a:fld>
            <a:endParaRPr lang="en-GB"/>
          </a:p>
        </p:txBody>
      </p:sp>
    </p:spTree>
    <p:extLst>
      <p:ext uri="{BB962C8B-B14F-4D97-AF65-F5344CB8AC3E}">
        <p14:creationId xmlns:p14="http://schemas.microsoft.com/office/powerpoint/2010/main" val="11996308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a:t>
            </a:fld>
            <a:endParaRPr lang="en-GB"/>
          </a:p>
        </p:txBody>
      </p:sp>
    </p:spTree>
    <p:extLst>
      <p:ext uri="{BB962C8B-B14F-4D97-AF65-F5344CB8AC3E}">
        <p14:creationId xmlns:p14="http://schemas.microsoft.com/office/powerpoint/2010/main" val="81729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a:t>
            </a:fld>
            <a:endParaRPr lang="en-GB"/>
          </a:p>
        </p:txBody>
      </p:sp>
    </p:spTree>
    <p:extLst>
      <p:ext uri="{BB962C8B-B14F-4D97-AF65-F5344CB8AC3E}">
        <p14:creationId xmlns:p14="http://schemas.microsoft.com/office/powerpoint/2010/main" val="10864026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a:t>
            </a:fld>
            <a:endParaRPr lang="en-GB"/>
          </a:p>
        </p:txBody>
      </p:sp>
    </p:spTree>
    <p:extLst>
      <p:ext uri="{BB962C8B-B14F-4D97-AF65-F5344CB8AC3E}">
        <p14:creationId xmlns:p14="http://schemas.microsoft.com/office/powerpoint/2010/main" val="38409099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a:t>
            </a:fld>
            <a:endParaRPr lang="en-GB"/>
          </a:p>
        </p:txBody>
      </p:sp>
    </p:spTree>
    <p:extLst>
      <p:ext uri="{BB962C8B-B14F-4D97-AF65-F5344CB8AC3E}">
        <p14:creationId xmlns:p14="http://schemas.microsoft.com/office/powerpoint/2010/main" val="42782918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6</a:t>
            </a:fld>
            <a:endParaRPr lang="en-GB"/>
          </a:p>
        </p:txBody>
      </p:sp>
    </p:spTree>
    <p:extLst>
      <p:ext uri="{BB962C8B-B14F-4D97-AF65-F5344CB8AC3E}">
        <p14:creationId xmlns:p14="http://schemas.microsoft.com/office/powerpoint/2010/main" val="36578883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7</a:t>
            </a:fld>
            <a:endParaRPr lang="en-GB"/>
          </a:p>
        </p:txBody>
      </p:sp>
    </p:spTree>
    <p:extLst>
      <p:ext uri="{BB962C8B-B14F-4D97-AF65-F5344CB8AC3E}">
        <p14:creationId xmlns:p14="http://schemas.microsoft.com/office/powerpoint/2010/main" val="33095608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8</a:t>
            </a:fld>
            <a:endParaRPr lang="en-GB"/>
          </a:p>
        </p:txBody>
      </p:sp>
    </p:spTree>
    <p:extLst>
      <p:ext uri="{BB962C8B-B14F-4D97-AF65-F5344CB8AC3E}">
        <p14:creationId xmlns:p14="http://schemas.microsoft.com/office/powerpoint/2010/main" val="13777513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9</a:t>
            </a:fld>
            <a:endParaRPr lang="en-GB"/>
          </a:p>
        </p:txBody>
      </p:sp>
    </p:spTree>
    <p:extLst>
      <p:ext uri="{BB962C8B-B14F-4D97-AF65-F5344CB8AC3E}">
        <p14:creationId xmlns:p14="http://schemas.microsoft.com/office/powerpoint/2010/main" val="689659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10</a:t>
            </a:fld>
            <a:endParaRPr lang="en-GB"/>
          </a:p>
        </p:txBody>
      </p:sp>
    </p:spTree>
    <p:extLst>
      <p:ext uri="{BB962C8B-B14F-4D97-AF65-F5344CB8AC3E}">
        <p14:creationId xmlns:p14="http://schemas.microsoft.com/office/powerpoint/2010/main" val="31040291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11</a:t>
            </a:fld>
            <a:endParaRPr lang="en-GB"/>
          </a:p>
        </p:txBody>
      </p:sp>
    </p:spTree>
    <p:extLst>
      <p:ext uri="{BB962C8B-B14F-4D97-AF65-F5344CB8AC3E}">
        <p14:creationId xmlns:p14="http://schemas.microsoft.com/office/powerpoint/2010/main" val="5369662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12</a:t>
            </a:fld>
            <a:endParaRPr lang="en-GB"/>
          </a:p>
        </p:txBody>
      </p:sp>
    </p:spTree>
    <p:extLst>
      <p:ext uri="{BB962C8B-B14F-4D97-AF65-F5344CB8AC3E}">
        <p14:creationId xmlns:p14="http://schemas.microsoft.com/office/powerpoint/2010/main" val="21606577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13</a:t>
            </a:fld>
            <a:endParaRPr lang="en-GB"/>
          </a:p>
        </p:txBody>
      </p:sp>
    </p:spTree>
    <p:extLst>
      <p:ext uri="{BB962C8B-B14F-4D97-AF65-F5344CB8AC3E}">
        <p14:creationId xmlns:p14="http://schemas.microsoft.com/office/powerpoint/2010/main" val="20188590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14</a:t>
            </a:fld>
            <a:endParaRPr lang="en-GB"/>
          </a:p>
        </p:txBody>
      </p:sp>
    </p:spTree>
    <p:extLst>
      <p:ext uri="{BB962C8B-B14F-4D97-AF65-F5344CB8AC3E}">
        <p14:creationId xmlns:p14="http://schemas.microsoft.com/office/powerpoint/2010/main" val="14281779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15</a:t>
            </a:fld>
            <a:endParaRPr lang="en-GB"/>
          </a:p>
        </p:txBody>
      </p:sp>
    </p:spTree>
    <p:extLst>
      <p:ext uri="{BB962C8B-B14F-4D97-AF65-F5344CB8AC3E}">
        <p14:creationId xmlns:p14="http://schemas.microsoft.com/office/powerpoint/2010/main" val="15728771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16</a:t>
            </a:fld>
            <a:endParaRPr lang="en-GB"/>
          </a:p>
        </p:txBody>
      </p:sp>
    </p:spTree>
    <p:extLst>
      <p:ext uri="{BB962C8B-B14F-4D97-AF65-F5344CB8AC3E}">
        <p14:creationId xmlns:p14="http://schemas.microsoft.com/office/powerpoint/2010/main" val="8232029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17</a:t>
            </a:fld>
            <a:endParaRPr lang="en-GB"/>
          </a:p>
        </p:txBody>
      </p:sp>
    </p:spTree>
    <p:extLst>
      <p:ext uri="{BB962C8B-B14F-4D97-AF65-F5344CB8AC3E}">
        <p14:creationId xmlns:p14="http://schemas.microsoft.com/office/powerpoint/2010/main" val="17524644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18</a:t>
            </a:fld>
            <a:endParaRPr lang="en-GB"/>
          </a:p>
        </p:txBody>
      </p:sp>
    </p:spTree>
    <p:extLst>
      <p:ext uri="{BB962C8B-B14F-4D97-AF65-F5344CB8AC3E}">
        <p14:creationId xmlns:p14="http://schemas.microsoft.com/office/powerpoint/2010/main" val="29090077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19</a:t>
            </a:fld>
            <a:endParaRPr lang="en-GB"/>
          </a:p>
        </p:txBody>
      </p:sp>
    </p:spTree>
    <p:extLst>
      <p:ext uri="{BB962C8B-B14F-4D97-AF65-F5344CB8AC3E}">
        <p14:creationId xmlns:p14="http://schemas.microsoft.com/office/powerpoint/2010/main" val="35778734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20</a:t>
            </a:fld>
            <a:endParaRPr lang="en-GB"/>
          </a:p>
        </p:txBody>
      </p:sp>
    </p:spTree>
    <p:extLst>
      <p:ext uri="{BB962C8B-B14F-4D97-AF65-F5344CB8AC3E}">
        <p14:creationId xmlns:p14="http://schemas.microsoft.com/office/powerpoint/2010/main" val="20877125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21</a:t>
            </a:fld>
            <a:endParaRPr lang="en-GB"/>
          </a:p>
        </p:txBody>
      </p:sp>
    </p:spTree>
    <p:extLst>
      <p:ext uri="{BB962C8B-B14F-4D97-AF65-F5344CB8AC3E}">
        <p14:creationId xmlns:p14="http://schemas.microsoft.com/office/powerpoint/2010/main" val="8427451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22</a:t>
            </a:fld>
            <a:endParaRPr lang="en-GB"/>
          </a:p>
        </p:txBody>
      </p:sp>
    </p:spTree>
    <p:extLst>
      <p:ext uri="{BB962C8B-B14F-4D97-AF65-F5344CB8AC3E}">
        <p14:creationId xmlns:p14="http://schemas.microsoft.com/office/powerpoint/2010/main" val="265330738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23</a:t>
            </a:fld>
            <a:endParaRPr lang="en-GB"/>
          </a:p>
        </p:txBody>
      </p:sp>
    </p:spTree>
    <p:extLst>
      <p:ext uri="{BB962C8B-B14F-4D97-AF65-F5344CB8AC3E}">
        <p14:creationId xmlns:p14="http://schemas.microsoft.com/office/powerpoint/2010/main" val="4853687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24</a:t>
            </a:fld>
            <a:endParaRPr lang="en-GB"/>
          </a:p>
        </p:txBody>
      </p:sp>
    </p:spTree>
    <p:extLst>
      <p:ext uri="{BB962C8B-B14F-4D97-AF65-F5344CB8AC3E}">
        <p14:creationId xmlns:p14="http://schemas.microsoft.com/office/powerpoint/2010/main" val="371356589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25</a:t>
            </a:fld>
            <a:endParaRPr lang="en-GB"/>
          </a:p>
        </p:txBody>
      </p:sp>
    </p:spTree>
    <p:extLst>
      <p:ext uri="{BB962C8B-B14F-4D97-AF65-F5344CB8AC3E}">
        <p14:creationId xmlns:p14="http://schemas.microsoft.com/office/powerpoint/2010/main" val="229173711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03FA38-54C9-0A90-F71A-B9B5C84D06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161604-9621-4288-ED47-78C52B6FC3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6179809-E569-1D76-7553-48C6976D266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A5AC05D-E9A5-5840-0455-2053FBAE4FAF}"/>
              </a:ext>
            </a:extLst>
          </p:cNvPr>
          <p:cNvSpPr>
            <a:spLocks noGrp="1"/>
          </p:cNvSpPr>
          <p:nvPr>
            <p:ph type="sldNum" sz="quarter" idx="5"/>
          </p:nvPr>
        </p:nvSpPr>
        <p:spPr/>
        <p:txBody>
          <a:bodyPr/>
          <a:lstStyle/>
          <a:p>
            <a:fld id="{50554485-19FD-416A-B051-20FE4EFF0134}" type="slidenum">
              <a:rPr lang="en-GB" smtClean="0"/>
              <a:t>26</a:t>
            </a:fld>
            <a:endParaRPr lang="en-GB"/>
          </a:p>
        </p:txBody>
      </p:sp>
    </p:spTree>
    <p:extLst>
      <p:ext uri="{BB962C8B-B14F-4D97-AF65-F5344CB8AC3E}">
        <p14:creationId xmlns:p14="http://schemas.microsoft.com/office/powerpoint/2010/main" val="244971458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27</a:t>
            </a:fld>
            <a:endParaRPr lang="en-GB"/>
          </a:p>
        </p:txBody>
      </p:sp>
    </p:spTree>
    <p:extLst>
      <p:ext uri="{BB962C8B-B14F-4D97-AF65-F5344CB8AC3E}">
        <p14:creationId xmlns:p14="http://schemas.microsoft.com/office/powerpoint/2010/main" val="315600852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28</a:t>
            </a:fld>
            <a:endParaRPr lang="en-GB"/>
          </a:p>
        </p:txBody>
      </p:sp>
    </p:spTree>
    <p:extLst>
      <p:ext uri="{BB962C8B-B14F-4D97-AF65-F5344CB8AC3E}">
        <p14:creationId xmlns:p14="http://schemas.microsoft.com/office/powerpoint/2010/main" val="180234515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29</a:t>
            </a:fld>
            <a:endParaRPr lang="en-GB"/>
          </a:p>
        </p:txBody>
      </p:sp>
    </p:spTree>
    <p:extLst>
      <p:ext uri="{BB962C8B-B14F-4D97-AF65-F5344CB8AC3E}">
        <p14:creationId xmlns:p14="http://schemas.microsoft.com/office/powerpoint/2010/main" val="386516977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1A4025-62E3-1EE3-E60E-957F61185F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3CAFE7-56E9-4F35-4A87-4B098EF6514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21C8AF-1AC1-BF29-2146-A27FEBD687C4}"/>
              </a:ext>
            </a:extLst>
          </p:cNvPr>
          <p:cNvSpPr>
            <a:spLocks noGrp="1"/>
          </p:cNvSpPr>
          <p:nvPr>
            <p:ph type="body" idx="1"/>
          </p:nvPr>
        </p:nvSpPr>
        <p:spPr/>
        <p:txBody>
          <a:bodyPr/>
          <a:lstStyle/>
          <a:p>
            <a:r>
              <a:rPr lang="en-US" dirty="0"/>
              <a:t>Non-deterministic polynomial</a:t>
            </a:r>
            <a:endParaRPr lang="en-GB" dirty="0"/>
          </a:p>
        </p:txBody>
      </p:sp>
      <p:sp>
        <p:nvSpPr>
          <p:cNvPr id="4" name="Slide Number Placeholder 3">
            <a:extLst>
              <a:ext uri="{FF2B5EF4-FFF2-40B4-BE49-F238E27FC236}">
                <a16:creationId xmlns:a16="http://schemas.microsoft.com/office/drawing/2014/main" id="{5430C518-9DE7-132C-9014-2B5E29D7A04E}"/>
              </a:ext>
            </a:extLst>
          </p:cNvPr>
          <p:cNvSpPr>
            <a:spLocks noGrp="1"/>
          </p:cNvSpPr>
          <p:nvPr>
            <p:ph type="sldNum" sz="quarter" idx="5"/>
          </p:nvPr>
        </p:nvSpPr>
        <p:spPr/>
        <p:txBody>
          <a:bodyPr/>
          <a:lstStyle/>
          <a:p>
            <a:fld id="{50554485-19FD-416A-B051-20FE4EFF0134}" type="slidenum">
              <a:rPr lang="en-GB" smtClean="0"/>
              <a:t>30</a:t>
            </a:fld>
            <a:endParaRPr lang="en-GB"/>
          </a:p>
        </p:txBody>
      </p:sp>
    </p:spTree>
    <p:extLst>
      <p:ext uri="{BB962C8B-B14F-4D97-AF65-F5344CB8AC3E}">
        <p14:creationId xmlns:p14="http://schemas.microsoft.com/office/powerpoint/2010/main" val="6317832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31</a:t>
            </a:fld>
            <a:endParaRPr lang="en-GB"/>
          </a:p>
        </p:txBody>
      </p:sp>
    </p:spTree>
    <p:extLst>
      <p:ext uri="{BB962C8B-B14F-4D97-AF65-F5344CB8AC3E}">
        <p14:creationId xmlns:p14="http://schemas.microsoft.com/office/powerpoint/2010/main" val="219674384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32</a:t>
            </a:fld>
            <a:endParaRPr lang="en-GB"/>
          </a:p>
        </p:txBody>
      </p:sp>
    </p:spTree>
    <p:extLst>
      <p:ext uri="{BB962C8B-B14F-4D97-AF65-F5344CB8AC3E}">
        <p14:creationId xmlns:p14="http://schemas.microsoft.com/office/powerpoint/2010/main" val="412608248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33</a:t>
            </a:fld>
            <a:endParaRPr lang="en-GB"/>
          </a:p>
        </p:txBody>
      </p:sp>
    </p:spTree>
    <p:extLst>
      <p:ext uri="{BB962C8B-B14F-4D97-AF65-F5344CB8AC3E}">
        <p14:creationId xmlns:p14="http://schemas.microsoft.com/office/powerpoint/2010/main" val="389449599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34</a:t>
            </a:fld>
            <a:endParaRPr lang="en-GB"/>
          </a:p>
        </p:txBody>
      </p:sp>
    </p:spTree>
    <p:extLst>
      <p:ext uri="{BB962C8B-B14F-4D97-AF65-F5344CB8AC3E}">
        <p14:creationId xmlns:p14="http://schemas.microsoft.com/office/powerpoint/2010/main" val="83325644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35</a:t>
            </a:fld>
            <a:endParaRPr lang="en-GB"/>
          </a:p>
        </p:txBody>
      </p:sp>
    </p:spTree>
    <p:extLst>
      <p:ext uri="{BB962C8B-B14F-4D97-AF65-F5344CB8AC3E}">
        <p14:creationId xmlns:p14="http://schemas.microsoft.com/office/powerpoint/2010/main" val="375591280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36</a:t>
            </a:fld>
            <a:endParaRPr lang="en-GB"/>
          </a:p>
        </p:txBody>
      </p:sp>
    </p:spTree>
    <p:extLst>
      <p:ext uri="{BB962C8B-B14F-4D97-AF65-F5344CB8AC3E}">
        <p14:creationId xmlns:p14="http://schemas.microsoft.com/office/powerpoint/2010/main" val="286270168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37</a:t>
            </a:fld>
            <a:endParaRPr lang="en-GB"/>
          </a:p>
        </p:txBody>
      </p:sp>
    </p:spTree>
    <p:extLst>
      <p:ext uri="{BB962C8B-B14F-4D97-AF65-F5344CB8AC3E}">
        <p14:creationId xmlns:p14="http://schemas.microsoft.com/office/powerpoint/2010/main" val="370769767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38</a:t>
            </a:fld>
            <a:endParaRPr lang="en-GB"/>
          </a:p>
        </p:txBody>
      </p:sp>
    </p:spTree>
    <p:extLst>
      <p:ext uri="{BB962C8B-B14F-4D97-AF65-F5344CB8AC3E}">
        <p14:creationId xmlns:p14="http://schemas.microsoft.com/office/powerpoint/2010/main" val="201849049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88851A-C229-20C3-4FB0-E8C57C44C2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80AD9D-7644-60FA-0CE4-83C5772A87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D0147C-62F3-F930-5B5B-37BBA2F2A3F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0758AF5-4A79-855B-45DF-62CA66958855}"/>
              </a:ext>
            </a:extLst>
          </p:cNvPr>
          <p:cNvSpPr>
            <a:spLocks noGrp="1"/>
          </p:cNvSpPr>
          <p:nvPr>
            <p:ph type="sldNum" sz="quarter" idx="5"/>
          </p:nvPr>
        </p:nvSpPr>
        <p:spPr/>
        <p:txBody>
          <a:bodyPr/>
          <a:lstStyle/>
          <a:p>
            <a:fld id="{50554485-19FD-416A-B051-20FE4EFF0134}" type="slidenum">
              <a:rPr lang="en-GB" smtClean="0"/>
              <a:t>39</a:t>
            </a:fld>
            <a:endParaRPr lang="en-GB"/>
          </a:p>
        </p:txBody>
      </p:sp>
    </p:spTree>
    <p:extLst>
      <p:ext uri="{BB962C8B-B14F-4D97-AF65-F5344CB8AC3E}">
        <p14:creationId xmlns:p14="http://schemas.microsoft.com/office/powerpoint/2010/main" val="382577624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AC8937-D067-AB63-3705-95064244B7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31509F-74FB-E13F-6405-EFAAC9B706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B83637-747D-B53B-A990-0A12AFF9D61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3432AED-AAA3-12D7-D900-1797B0F5822F}"/>
              </a:ext>
            </a:extLst>
          </p:cNvPr>
          <p:cNvSpPr>
            <a:spLocks noGrp="1"/>
          </p:cNvSpPr>
          <p:nvPr>
            <p:ph type="sldNum" sz="quarter" idx="5"/>
          </p:nvPr>
        </p:nvSpPr>
        <p:spPr/>
        <p:txBody>
          <a:bodyPr/>
          <a:lstStyle/>
          <a:p>
            <a:fld id="{50554485-19FD-416A-B051-20FE4EFF0134}" type="slidenum">
              <a:rPr lang="en-GB" smtClean="0"/>
              <a:t>40</a:t>
            </a:fld>
            <a:endParaRPr lang="en-GB"/>
          </a:p>
        </p:txBody>
      </p:sp>
    </p:spTree>
    <p:extLst>
      <p:ext uri="{BB962C8B-B14F-4D97-AF65-F5344CB8AC3E}">
        <p14:creationId xmlns:p14="http://schemas.microsoft.com/office/powerpoint/2010/main" val="198305324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41</a:t>
            </a:fld>
            <a:endParaRPr lang="en-GB"/>
          </a:p>
        </p:txBody>
      </p:sp>
    </p:spTree>
    <p:extLst>
      <p:ext uri="{BB962C8B-B14F-4D97-AF65-F5344CB8AC3E}">
        <p14:creationId xmlns:p14="http://schemas.microsoft.com/office/powerpoint/2010/main" val="20740378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42</a:t>
            </a:fld>
            <a:endParaRPr lang="en-GB"/>
          </a:p>
        </p:txBody>
      </p:sp>
    </p:spTree>
    <p:extLst>
      <p:ext uri="{BB962C8B-B14F-4D97-AF65-F5344CB8AC3E}">
        <p14:creationId xmlns:p14="http://schemas.microsoft.com/office/powerpoint/2010/main" val="135240780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43</a:t>
            </a:fld>
            <a:endParaRPr lang="en-GB"/>
          </a:p>
        </p:txBody>
      </p:sp>
    </p:spTree>
    <p:extLst>
      <p:ext uri="{BB962C8B-B14F-4D97-AF65-F5344CB8AC3E}">
        <p14:creationId xmlns:p14="http://schemas.microsoft.com/office/powerpoint/2010/main" val="139963153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44</a:t>
            </a:fld>
            <a:endParaRPr lang="en-GB"/>
          </a:p>
        </p:txBody>
      </p:sp>
    </p:spTree>
    <p:extLst>
      <p:ext uri="{BB962C8B-B14F-4D97-AF65-F5344CB8AC3E}">
        <p14:creationId xmlns:p14="http://schemas.microsoft.com/office/powerpoint/2010/main" val="284800621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45</a:t>
            </a:fld>
            <a:endParaRPr lang="en-GB"/>
          </a:p>
        </p:txBody>
      </p:sp>
    </p:spTree>
    <p:extLst>
      <p:ext uri="{BB962C8B-B14F-4D97-AF65-F5344CB8AC3E}">
        <p14:creationId xmlns:p14="http://schemas.microsoft.com/office/powerpoint/2010/main" val="190423908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46</a:t>
            </a:fld>
            <a:endParaRPr lang="en-GB"/>
          </a:p>
        </p:txBody>
      </p:sp>
    </p:spTree>
    <p:extLst>
      <p:ext uri="{BB962C8B-B14F-4D97-AF65-F5344CB8AC3E}">
        <p14:creationId xmlns:p14="http://schemas.microsoft.com/office/powerpoint/2010/main" val="30478406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47</a:t>
            </a:fld>
            <a:endParaRPr lang="en-GB"/>
          </a:p>
        </p:txBody>
      </p:sp>
    </p:spTree>
    <p:extLst>
      <p:ext uri="{BB962C8B-B14F-4D97-AF65-F5344CB8AC3E}">
        <p14:creationId xmlns:p14="http://schemas.microsoft.com/office/powerpoint/2010/main" val="54421792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48</a:t>
            </a:fld>
            <a:endParaRPr lang="en-GB"/>
          </a:p>
        </p:txBody>
      </p:sp>
    </p:spTree>
    <p:extLst>
      <p:ext uri="{BB962C8B-B14F-4D97-AF65-F5344CB8AC3E}">
        <p14:creationId xmlns:p14="http://schemas.microsoft.com/office/powerpoint/2010/main" val="274315651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49</a:t>
            </a:fld>
            <a:endParaRPr lang="en-GB"/>
          </a:p>
        </p:txBody>
      </p:sp>
    </p:spTree>
    <p:extLst>
      <p:ext uri="{BB962C8B-B14F-4D97-AF65-F5344CB8AC3E}">
        <p14:creationId xmlns:p14="http://schemas.microsoft.com/office/powerpoint/2010/main" val="161786350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50</a:t>
            </a:fld>
            <a:endParaRPr lang="en-GB"/>
          </a:p>
        </p:txBody>
      </p:sp>
    </p:spTree>
    <p:extLst>
      <p:ext uri="{BB962C8B-B14F-4D97-AF65-F5344CB8AC3E}">
        <p14:creationId xmlns:p14="http://schemas.microsoft.com/office/powerpoint/2010/main" val="393843217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51</a:t>
            </a:fld>
            <a:endParaRPr lang="en-GB"/>
          </a:p>
        </p:txBody>
      </p:sp>
    </p:spTree>
    <p:extLst>
      <p:ext uri="{BB962C8B-B14F-4D97-AF65-F5344CB8AC3E}">
        <p14:creationId xmlns:p14="http://schemas.microsoft.com/office/powerpoint/2010/main" val="309599589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D4602C-CBB6-EA20-98D5-409BD2CCEC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055B0A-AF35-65FC-7BE1-90BDBAACBF3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5ECD07-4B73-B6B9-0BC8-6CF20D2363B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9231CA7-B577-F8DE-3594-EDBD56B093B7}"/>
              </a:ext>
            </a:extLst>
          </p:cNvPr>
          <p:cNvSpPr>
            <a:spLocks noGrp="1"/>
          </p:cNvSpPr>
          <p:nvPr>
            <p:ph type="sldNum" sz="quarter" idx="5"/>
          </p:nvPr>
        </p:nvSpPr>
        <p:spPr/>
        <p:txBody>
          <a:bodyPr/>
          <a:lstStyle/>
          <a:p>
            <a:fld id="{50554485-19FD-416A-B051-20FE4EFF0134}" type="slidenum">
              <a:rPr lang="en-GB" smtClean="0"/>
              <a:t>52</a:t>
            </a:fld>
            <a:endParaRPr lang="en-GB"/>
          </a:p>
        </p:txBody>
      </p:sp>
    </p:spTree>
    <p:extLst>
      <p:ext uri="{BB962C8B-B14F-4D97-AF65-F5344CB8AC3E}">
        <p14:creationId xmlns:p14="http://schemas.microsoft.com/office/powerpoint/2010/main" val="76372972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53</a:t>
            </a:fld>
            <a:endParaRPr lang="en-GB"/>
          </a:p>
        </p:txBody>
      </p:sp>
    </p:spTree>
    <p:extLst>
      <p:ext uri="{BB962C8B-B14F-4D97-AF65-F5344CB8AC3E}">
        <p14:creationId xmlns:p14="http://schemas.microsoft.com/office/powerpoint/2010/main" val="981862317"/>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54</a:t>
            </a:fld>
            <a:endParaRPr lang="en-GB"/>
          </a:p>
        </p:txBody>
      </p:sp>
    </p:spTree>
    <p:extLst>
      <p:ext uri="{BB962C8B-B14F-4D97-AF65-F5344CB8AC3E}">
        <p14:creationId xmlns:p14="http://schemas.microsoft.com/office/powerpoint/2010/main" val="16831275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55</a:t>
            </a:fld>
            <a:endParaRPr lang="en-GB"/>
          </a:p>
        </p:txBody>
      </p:sp>
    </p:spTree>
    <p:extLst>
      <p:ext uri="{BB962C8B-B14F-4D97-AF65-F5344CB8AC3E}">
        <p14:creationId xmlns:p14="http://schemas.microsoft.com/office/powerpoint/2010/main" val="2180201152"/>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56</a:t>
            </a:fld>
            <a:endParaRPr lang="en-GB"/>
          </a:p>
        </p:txBody>
      </p:sp>
    </p:spTree>
    <p:extLst>
      <p:ext uri="{BB962C8B-B14F-4D97-AF65-F5344CB8AC3E}">
        <p14:creationId xmlns:p14="http://schemas.microsoft.com/office/powerpoint/2010/main" val="413529946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57</a:t>
            </a:fld>
            <a:endParaRPr lang="en-GB"/>
          </a:p>
        </p:txBody>
      </p:sp>
    </p:spTree>
    <p:extLst>
      <p:ext uri="{BB962C8B-B14F-4D97-AF65-F5344CB8AC3E}">
        <p14:creationId xmlns:p14="http://schemas.microsoft.com/office/powerpoint/2010/main" val="3733001236"/>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58</a:t>
            </a:fld>
            <a:endParaRPr lang="en-GB"/>
          </a:p>
        </p:txBody>
      </p:sp>
    </p:spTree>
    <p:extLst>
      <p:ext uri="{BB962C8B-B14F-4D97-AF65-F5344CB8AC3E}">
        <p14:creationId xmlns:p14="http://schemas.microsoft.com/office/powerpoint/2010/main" val="1835710544"/>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59</a:t>
            </a:fld>
            <a:endParaRPr lang="en-GB"/>
          </a:p>
        </p:txBody>
      </p:sp>
    </p:spTree>
    <p:extLst>
      <p:ext uri="{BB962C8B-B14F-4D97-AF65-F5344CB8AC3E}">
        <p14:creationId xmlns:p14="http://schemas.microsoft.com/office/powerpoint/2010/main" val="1733860403"/>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60</a:t>
            </a:fld>
            <a:endParaRPr lang="en-GB"/>
          </a:p>
        </p:txBody>
      </p:sp>
    </p:spTree>
    <p:extLst>
      <p:ext uri="{BB962C8B-B14F-4D97-AF65-F5344CB8AC3E}">
        <p14:creationId xmlns:p14="http://schemas.microsoft.com/office/powerpoint/2010/main" val="384233329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61</a:t>
            </a:fld>
            <a:endParaRPr lang="en-GB"/>
          </a:p>
        </p:txBody>
      </p:sp>
    </p:spTree>
    <p:extLst>
      <p:ext uri="{BB962C8B-B14F-4D97-AF65-F5344CB8AC3E}">
        <p14:creationId xmlns:p14="http://schemas.microsoft.com/office/powerpoint/2010/main" val="497080247"/>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62</a:t>
            </a:fld>
            <a:endParaRPr lang="en-GB"/>
          </a:p>
        </p:txBody>
      </p:sp>
    </p:spTree>
    <p:extLst>
      <p:ext uri="{BB962C8B-B14F-4D97-AF65-F5344CB8AC3E}">
        <p14:creationId xmlns:p14="http://schemas.microsoft.com/office/powerpoint/2010/main" val="18384320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63</a:t>
            </a:fld>
            <a:endParaRPr lang="en-GB"/>
          </a:p>
        </p:txBody>
      </p:sp>
    </p:spTree>
    <p:extLst>
      <p:ext uri="{BB962C8B-B14F-4D97-AF65-F5344CB8AC3E}">
        <p14:creationId xmlns:p14="http://schemas.microsoft.com/office/powerpoint/2010/main" val="1402167344"/>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64</a:t>
            </a:fld>
            <a:endParaRPr lang="en-GB"/>
          </a:p>
        </p:txBody>
      </p:sp>
    </p:spTree>
    <p:extLst>
      <p:ext uri="{BB962C8B-B14F-4D97-AF65-F5344CB8AC3E}">
        <p14:creationId xmlns:p14="http://schemas.microsoft.com/office/powerpoint/2010/main" val="2929489226"/>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65</a:t>
            </a:fld>
            <a:endParaRPr lang="en-GB"/>
          </a:p>
        </p:txBody>
      </p:sp>
    </p:spTree>
    <p:extLst>
      <p:ext uri="{BB962C8B-B14F-4D97-AF65-F5344CB8AC3E}">
        <p14:creationId xmlns:p14="http://schemas.microsoft.com/office/powerpoint/2010/main" val="2802945521"/>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66</a:t>
            </a:fld>
            <a:endParaRPr lang="en-GB"/>
          </a:p>
        </p:txBody>
      </p:sp>
    </p:spTree>
    <p:extLst>
      <p:ext uri="{BB962C8B-B14F-4D97-AF65-F5344CB8AC3E}">
        <p14:creationId xmlns:p14="http://schemas.microsoft.com/office/powerpoint/2010/main" val="3401992658"/>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67</a:t>
            </a:fld>
            <a:endParaRPr lang="en-GB"/>
          </a:p>
        </p:txBody>
      </p:sp>
    </p:spTree>
    <p:extLst>
      <p:ext uri="{BB962C8B-B14F-4D97-AF65-F5344CB8AC3E}">
        <p14:creationId xmlns:p14="http://schemas.microsoft.com/office/powerpoint/2010/main" val="1625947028"/>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68</a:t>
            </a:fld>
            <a:endParaRPr lang="en-GB"/>
          </a:p>
        </p:txBody>
      </p:sp>
    </p:spTree>
    <p:extLst>
      <p:ext uri="{BB962C8B-B14F-4D97-AF65-F5344CB8AC3E}">
        <p14:creationId xmlns:p14="http://schemas.microsoft.com/office/powerpoint/2010/main" val="4010223202"/>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69</a:t>
            </a:fld>
            <a:endParaRPr lang="en-GB"/>
          </a:p>
        </p:txBody>
      </p:sp>
    </p:spTree>
    <p:extLst>
      <p:ext uri="{BB962C8B-B14F-4D97-AF65-F5344CB8AC3E}">
        <p14:creationId xmlns:p14="http://schemas.microsoft.com/office/powerpoint/2010/main" val="1140566493"/>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FC1242-07F0-37C7-D708-91A15F66D5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D057F6-4167-5F6A-D58D-D1CD7D7620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884458-015A-2F95-0130-A388B9A72CB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B57A86C-4522-1845-7F71-331924A6F4D4}"/>
              </a:ext>
            </a:extLst>
          </p:cNvPr>
          <p:cNvSpPr>
            <a:spLocks noGrp="1"/>
          </p:cNvSpPr>
          <p:nvPr>
            <p:ph type="sldNum" sz="quarter" idx="5"/>
          </p:nvPr>
        </p:nvSpPr>
        <p:spPr/>
        <p:txBody>
          <a:bodyPr/>
          <a:lstStyle/>
          <a:p>
            <a:fld id="{50554485-19FD-416A-B051-20FE4EFF0134}" type="slidenum">
              <a:rPr lang="en-GB" smtClean="0"/>
              <a:t>70</a:t>
            </a:fld>
            <a:endParaRPr lang="en-GB"/>
          </a:p>
        </p:txBody>
      </p:sp>
    </p:spTree>
    <p:extLst>
      <p:ext uri="{BB962C8B-B14F-4D97-AF65-F5344CB8AC3E}">
        <p14:creationId xmlns:p14="http://schemas.microsoft.com/office/powerpoint/2010/main" val="175679235"/>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71</a:t>
            </a:fld>
            <a:endParaRPr lang="en-GB"/>
          </a:p>
        </p:txBody>
      </p:sp>
    </p:spTree>
    <p:extLst>
      <p:ext uri="{BB962C8B-B14F-4D97-AF65-F5344CB8AC3E}">
        <p14:creationId xmlns:p14="http://schemas.microsoft.com/office/powerpoint/2010/main" val="577251319"/>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72</a:t>
            </a:fld>
            <a:endParaRPr lang="en-GB"/>
          </a:p>
        </p:txBody>
      </p:sp>
    </p:spTree>
    <p:extLst>
      <p:ext uri="{BB962C8B-B14F-4D97-AF65-F5344CB8AC3E}">
        <p14:creationId xmlns:p14="http://schemas.microsoft.com/office/powerpoint/2010/main" val="1556946067"/>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7659C9-8563-9CB3-DF01-A3F29669843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8C0D69-7905-DBC3-C35D-DD5E6D8BD2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E5597F-E133-F448-E79A-0DE9675C321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F6583A2-C8D9-7C51-DA43-A00C6872C2DF}"/>
              </a:ext>
            </a:extLst>
          </p:cNvPr>
          <p:cNvSpPr>
            <a:spLocks noGrp="1"/>
          </p:cNvSpPr>
          <p:nvPr>
            <p:ph type="sldNum" sz="quarter" idx="5"/>
          </p:nvPr>
        </p:nvSpPr>
        <p:spPr/>
        <p:txBody>
          <a:bodyPr/>
          <a:lstStyle/>
          <a:p>
            <a:fld id="{50554485-19FD-416A-B051-20FE4EFF0134}" type="slidenum">
              <a:rPr lang="en-GB" smtClean="0"/>
              <a:t>73</a:t>
            </a:fld>
            <a:endParaRPr lang="en-GB"/>
          </a:p>
        </p:txBody>
      </p:sp>
    </p:spTree>
    <p:extLst>
      <p:ext uri="{BB962C8B-B14F-4D97-AF65-F5344CB8AC3E}">
        <p14:creationId xmlns:p14="http://schemas.microsoft.com/office/powerpoint/2010/main" val="2577485214"/>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74</a:t>
            </a:fld>
            <a:endParaRPr lang="en-GB"/>
          </a:p>
        </p:txBody>
      </p:sp>
    </p:spTree>
    <p:extLst>
      <p:ext uri="{BB962C8B-B14F-4D97-AF65-F5344CB8AC3E}">
        <p14:creationId xmlns:p14="http://schemas.microsoft.com/office/powerpoint/2010/main" val="2267403855"/>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BA2F39-6B5D-EA02-7865-6A7464B9B1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DDFFFA-2C98-74CD-CD54-891F051666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63136B-98BB-E52A-A308-2679375AD8F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043D5F5-814C-897C-D12D-7E02D1104207}"/>
              </a:ext>
            </a:extLst>
          </p:cNvPr>
          <p:cNvSpPr>
            <a:spLocks noGrp="1"/>
          </p:cNvSpPr>
          <p:nvPr>
            <p:ph type="sldNum" sz="quarter" idx="5"/>
          </p:nvPr>
        </p:nvSpPr>
        <p:spPr/>
        <p:txBody>
          <a:bodyPr/>
          <a:lstStyle/>
          <a:p>
            <a:fld id="{50554485-19FD-416A-B051-20FE4EFF0134}" type="slidenum">
              <a:rPr lang="en-GB" smtClean="0"/>
              <a:t>75</a:t>
            </a:fld>
            <a:endParaRPr lang="en-GB"/>
          </a:p>
        </p:txBody>
      </p:sp>
    </p:spTree>
    <p:extLst>
      <p:ext uri="{BB962C8B-B14F-4D97-AF65-F5344CB8AC3E}">
        <p14:creationId xmlns:p14="http://schemas.microsoft.com/office/powerpoint/2010/main" val="417858269"/>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ECA367-3396-45B4-F3C9-13D6F0A052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53DB40-C282-512D-107C-0D3CC350044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F1B451-F368-E40A-3BAC-6FBCFDE8980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436DB2D-B3EF-140D-38EA-962A31EF3BDD}"/>
              </a:ext>
            </a:extLst>
          </p:cNvPr>
          <p:cNvSpPr>
            <a:spLocks noGrp="1"/>
          </p:cNvSpPr>
          <p:nvPr>
            <p:ph type="sldNum" sz="quarter" idx="5"/>
          </p:nvPr>
        </p:nvSpPr>
        <p:spPr/>
        <p:txBody>
          <a:bodyPr/>
          <a:lstStyle/>
          <a:p>
            <a:fld id="{50554485-19FD-416A-B051-20FE4EFF0134}" type="slidenum">
              <a:rPr lang="en-GB" smtClean="0"/>
              <a:t>76</a:t>
            </a:fld>
            <a:endParaRPr lang="en-GB"/>
          </a:p>
        </p:txBody>
      </p:sp>
    </p:spTree>
    <p:extLst>
      <p:ext uri="{BB962C8B-B14F-4D97-AF65-F5344CB8AC3E}">
        <p14:creationId xmlns:p14="http://schemas.microsoft.com/office/powerpoint/2010/main" val="1844926510"/>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81F7FF-BD1E-2AE3-E941-AFC0180A81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B3A0A4-EA18-0BDE-5827-AFAA1384A0B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68B8E2-389C-FED5-C716-0CB9578AD43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8D717AD-A451-9E30-DD04-9C0EAA819FAD}"/>
              </a:ext>
            </a:extLst>
          </p:cNvPr>
          <p:cNvSpPr>
            <a:spLocks noGrp="1"/>
          </p:cNvSpPr>
          <p:nvPr>
            <p:ph type="sldNum" sz="quarter" idx="5"/>
          </p:nvPr>
        </p:nvSpPr>
        <p:spPr/>
        <p:txBody>
          <a:bodyPr/>
          <a:lstStyle/>
          <a:p>
            <a:fld id="{50554485-19FD-416A-B051-20FE4EFF0134}" type="slidenum">
              <a:rPr lang="en-GB" smtClean="0"/>
              <a:t>77</a:t>
            </a:fld>
            <a:endParaRPr lang="en-GB"/>
          </a:p>
        </p:txBody>
      </p:sp>
    </p:spTree>
    <p:extLst>
      <p:ext uri="{BB962C8B-B14F-4D97-AF65-F5344CB8AC3E}">
        <p14:creationId xmlns:p14="http://schemas.microsoft.com/office/powerpoint/2010/main" val="6030251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8.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8.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8.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8.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8.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8.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8.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8437951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17.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5" Type="http://schemas.openxmlformats.org/officeDocument/2006/relationships/slideLayout" Target="../slideLayouts/slideLayout22.xml"/><Relationship Id="rId4" Type="http://schemas.openxmlformats.org/officeDocument/2006/relationships/slideLayout" Target="../slideLayouts/slideLayout21.xml"/><Relationship Id="rId9" Type="http://schemas.openxmlformats.org/officeDocument/2006/relationships/theme" Target="../theme/theme18.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1.xml"/><Relationship Id="rId1" Type="http://schemas.openxmlformats.org/officeDocument/2006/relationships/slideLayout" Target="../slideLayouts/slideLayout28.xml"/></Relationships>
</file>

<file path=ppt/slideMasters/_rels/slideMaster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theme" Target="../theme/theme22.xml"/><Relationship Id="rId1"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11/3/2024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37523523"/>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3.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7.xml"/><Relationship Id="rId1" Type="http://schemas.openxmlformats.org/officeDocument/2006/relationships/slideLayout" Target="../slideLayouts/slideLayout10.xml"/><Relationship Id="rId4" Type="http://schemas.openxmlformats.org/officeDocument/2006/relationships/image" Target="../media/image35.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0.xml"/><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0.xml"/><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1.xml"/><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42.xml"/><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0.xml"/></Relationships>
</file>

<file path=ppt/slides/_rels/slide4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44.xml"/><Relationship Id="rId1" Type="http://schemas.openxmlformats.org/officeDocument/2006/relationships/slideLayout" Target="../slideLayouts/slideLayout10.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0.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0.xml"/></Relationships>
</file>

<file path=ppt/slides/_rels/slide4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47.xml"/><Relationship Id="rId1" Type="http://schemas.openxmlformats.org/officeDocument/2006/relationships/slideLayout" Target="../slideLayouts/slideLayout10.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0.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0.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0.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10.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0.xml"/></Relationships>
</file>

<file path=ppt/slides/_rels/slide5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53.xml"/><Relationship Id="rId1" Type="http://schemas.openxmlformats.org/officeDocument/2006/relationships/slideLayout" Target="../slideLayouts/slideLayout10.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10.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0.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10.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10.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10.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10.xml"/></Relationships>
</file>

<file path=ppt/slides/_rels/slide6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60.xml"/><Relationship Id="rId1" Type="http://schemas.openxmlformats.org/officeDocument/2006/relationships/slideLayout" Target="../slideLayouts/slideLayout10.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10.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10.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10.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10.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10.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10.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10.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10.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10.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10.xml"/></Relationships>
</file>

<file path=ppt/slides/_rels/slide7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71.xml"/><Relationship Id="rId1" Type="http://schemas.openxmlformats.org/officeDocument/2006/relationships/slideLayout" Target="../slideLayouts/slideLayout10.xml"/></Relationships>
</file>

<file path=ppt/slides/_rels/slide7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72.xml"/><Relationship Id="rId1" Type="http://schemas.openxmlformats.org/officeDocument/2006/relationships/slideLayout" Target="../slideLayouts/slideLayout10.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10.xml"/></Relationships>
</file>

<file path=ppt/slides/_rels/slide7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74.xml"/><Relationship Id="rId1" Type="http://schemas.openxmlformats.org/officeDocument/2006/relationships/slideLayout" Target="../slideLayouts/slideLayout10.xml"/></Relationships>
</file>

<file path=ppt/slides/_rels/slide7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75.xml"/><Relationship Id="rId1" Type="http://schemas.openxmlformats.org/officeDocument/2006/relationships/slideLayout" Target="../slideLayouts/slideLayout10.xml"/></Relationships>
</file>

<file path=ppt/slides/_rels/slide7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76.xml"/><Relationship Id="rId1" Type="http://schemas.openxmlformats.org/officeDocument/2006/relationships/slideLayout" Target="../slideLayouts/slideLayout10.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1508166"/>
            <a:ext cx="5755922" cy="3827404"/>
          </a:xfrm>
        </p:spPr>
        <p:txBody>
          <a:bodyPr/>
          <a:lstStyle/>
          <a:p>
            <a:r>
              <a:rPr lang="en-US" sz="6600" b="1" dirty="0">
                <a:solidFill>
                  <a:schemeClr val="bg1"/>
                </a:solidFill>
              </a:rPr>
              <a:t>ACCA7048</a:t>
            </a:r>
          </a:p>
          <a:p>
            <a:r>
              <a:rPr lang="en-US" sz="6600" b="1" dirty="0"/>
              <a:t>Database Systems</a:t>
            </a:r>
          </a:p>
          <a:p>
            <a:endParaRPr lang="en-GB" sz="2000" b="1" dirty="0">
              <a:solidFill>
                <a:schemeClr val="bg1"/>
              </a:solidFill>
            </a:endParaRPr>
          </a:p>
          <a:p>
            <a:r>
              <a:rPr lang="en-GB" sz="5400" b="1" dirty="0"/>
              <a:t>Transaction</a:t>
            </a:r>
          </a:p>
          <a:p>
            <a:r>
              <a:rPr lang="en-GB" sz="5400" b="1" dirty="0"/>
              <a:t> Management</a:t>
            </a:r>
            <a:endParaRPr lang="en-GB" sz="5400" b="1" dirty="0">
              <a:solidFill>
                <a:schemeClr val="bg1"/>
              </a:solidFill>
            </a:endParaRPr>
          </a:p>
        </p:txBody>
      </p:sp>
      <p:sp>
        <p:nvSpPr>
          <p:cNvPr id="4" name="TextBox 3">
            <a:extLst>
              <a:ext uri="{FF2B5EF4-FFF2-40B4-BE49-F238E27FC236}">
                <a16:creationId xmlns:a16="http://schemas.microsoft.com/office/drawing/2014/main" id="{23E6EE5C-FF74-0C01-6E6F-47ADC9495237}"/>
              </a:ext>
            </a:extLst>
          </p:cNvPr>
          <p:cNvSpPr txBox="1"/>
          <p:nvPr/>
        </p:nvSpPr>
        <p:spPr>
          <a:xfrm>
            <a:off x="7953499" y="5362870"/>
            <a:ext cx="4491841" cy="1106970"/>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Tree>
    <p:extLst>
      <p:ext uri="{BB962C8B-B14F-4D97-AF65-F5344CB8AC3E}">
        <p14:creationId xmlns:p14="http://schemas.microsoft.com/office/powerpoint/2010/main" val="3986525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Lecture Objectives</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55668"/>
            <a:ext cx="11481847" cy="4168238"/>
          </a:xfrm>
        </p:spPr>
        <p:txBody>
          <a:bodyPr>
            <a:normAutofit/>
          </a:bodyPr>
          <a:lstStyle/>
          <a:p>
            <a:r>
              <a:rPr lang="en-US" sz="3000" dirty="0"/>
              <a:t>Function and importance of transactions.</a:t>
            </a:r>
          </a:p>
          <a:p>
            <a:r>
              <a:rPr lang="en-US" sz="3000" dirty="0"/>
              <a:t>Properties of transactions.</a:t>
            </a:r>
          </a:p>
          <a:p>
            <a:r>
              <a:rPr lang="en-US" sz="3000" dirty="0"/>
              <a:t>Concurrency Control</a:t>
            </a:r>
          </a:p>
          <a:p>
            <a:pPr lvl="1"/>
            <a:r>
              <a:rPr lang="en-US" sz="2600" dirty="0"/>
              <a:t>Meaning of </a:t>
            </a:r>
            <a:r>
              <a:rPr lang="en-US" sz="2600" dirty="0" err="1"/>
              <a:t>serialisability</a:t>
            </a:r>
            <a:r>
              <a:rPr lang="en-US" sz="2600" dirty="0"/>
              <a:t>.</a:t>
            </a:r>
          </a:p>
          <a:p>
            <a:pPr lvl="1"/>
            <a:r>
              <a:rPr lang="en-US" sz="2600" dirty="0"/>
              <a:t> How locking can ensure serializability.</a:t>
            </a:r>
          </a:p>
          <a:p>
            <a:pPr lvl="1"/>
            <a:r>
              <a:rPr lang="en-US" sz="2600" dirty="0"/>
              <a:t> Deadlock and how it can be resolved.</a:t>
            </a:r>
          </a:p>
          <a:p>
            <a:pPr lvl="1"/>
            <a:r>
              <a:rPr lang="en-US" sz="2600" dirty="0"/>
              <a:t> How timestamping can ensure serializability.</a:t>
            </a:r>
          </a:p>
          <a:p>
            <a:pPr lvl="1"/>
            <a:r>
              <a:rPr lang="en-US" sz="2600" dirty="0"/>
              <a:t>Optimistic concurrency control.</a:t>
            </a:r>
          </a:p>
          <a:p>
            <a:pPr lvl="1"/>
            <a:r>
              <a:rPr lang="en-US" sz="2600" dirty="0"/>
              <a:t>Granularity of locking.</a:t>
            </a:r>
          </a:p>
          <a:p>
            <a:endParaRPr lang="en-GB" dirty="0"/>
          </a:p>
        </p:txBody>
      </p:sp>
    </p:spTree>
    <p:extLst>
      <p:ext uri="{BB962C8B-B14F-4D97-AF65-F5344CB8AC3E}">
        <p14:creationId xmlns:p14="http://schemas.microsoft.com/office/powerpoint/2010/main" val="1848820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317727"/>
            <a:ext cx="11481847" cy="1325563"/>
          </a:xfrm>
        </p:spPr>
        <p:txBody>
          <a:bodyPr>
            <a:normAutofit/>
          </a:bodyPr>
          <a:lstStyle/>
          <a:p>
            <a:r>
              <a:rPr lang="en-US" sz="6000" b="1" dirty="0"/>
              <a:t>Database Processing Environment</a:t>
            </a:r>
            <a:endParaRPr lang="en-GB" sz="6000" b="1" dirty="0"/>
          </a:p>
        </p:txBody>
      </p:sp>
      <p:sp>
        <p:nvSpPr>
          <p:cNvPr id="2" name="Rectangle 1">
            <a:extLst>
              <a:ext uri="{FF2B5EF4-FFF2-40B4-BE49-F238E27FC236}">
                <a16:creationId xmlns:a16="http://schemas.microsoft.com/office/drawing/2014/main" id="{8868D6F0-20AB-3D2B-ABDD-EB4DD7EC507D}"/>
              </a:ext>
            </a:extLst>
          </p:cNvPr>
          <p:cNvSpPr/>
          <p:nvPr/>
        </p:nvSpPr>
        <p:spPr>
          <a:xfrm>
            <a:off x="5386447" y="2844232"/>
            <a:ext cx="1398319" cy="1232840"/>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DBMS</a:t>
            </a:r>
            <a:endParaRPr lang="en-GB" sz="2400" b="1" dirty="0"/>
          </a:p>
        </p:txBody>
      </p:sp>
      <p:sp>
        <p:nvSpPr>
          <p:cNvPr id="4" name="Hexagon 3">
            <a:extLst>
              <a:ext uri="{FF2B5EF4-FFF2-40B4-BE49-F238E27FC236}">
                <a16:creationId xmlns:a16="http://schemas.microsoft.com/office/drawing/2014/main" id="{6A390571-FBF2-358B-854A-65F5EB1670ED}"/>
              </a:ext>
            </a:extLst>
          </p:cNvPr>
          <p:cNvSpPr/>
          <p:nvPr/>
        </p:nvSpPr>
        <p:spPr>
          <a:xfrm>
            <a:off x="9427024" y="2997071"/>
            <a:ext cx="2125685" cy="823792"/>
          </a:xfrm>
          <a:prstGeom prst="hexagon">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Triggers</a:t>
            </a:r>
            <a:endParaRPr lang="en-GB" sz="2400" b="1" dirty="0"/>
          </a:p>
        </p:txBody>
      </p:sp>
      <p:sp>
        <p:nvSpPr>
          <p:cNvPr id="7" name="Hexagon 6">
            <a:extLst>
              <a:ext uri="{FF2B5EF4-FFF2-40B4-BE49-F238E27FC236}">
                <a16:creationId xmlns:a16="http://schemas.microsoft.com/office/drawing/2014/main" id="{3527C5BA-F5AD-C6D8-48E1-ACB411DEC08F}"/>
              </a:ext>
            </a:extLst>
          </p:cNvPr>
          <p:cNvSpPr/>
          <p:nvPr/>
        </p:nvSpPr>
        <p:spPr>
          <a:xfrm>
            <a:off x="8003966" y="4156282"/>
            <a:ext cx="2125685" cy="823792"/>
          </a:xfrm>
          <a:prstGeom prst="hexagon">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Stored Procedures</a:t>
            </a:r>
            <a:endParaRPr lang="en-GB" sz="2400" b="1" dirty="0"/>
          </a:p>
        </p:txBody>
      </p:sp>
      <p:sp>
        <p:nvSpPr>
          <p:cNvPr id="8" name="Cylinder 7">
            <a:extLst>
              <a:ext uri="{FF2B5EF4-FFF2-40B4-BE49-F238E27FC236}">
                <a16:creationId xmlns:a16="http://schemas.microsoft.com/office/drawing/2014/main" id="{E10839BE-B280-3059-0A21-73B0D6DC6974}"/>
              </a:ext>
            </a:extLst>
          </p:cNvPr>
          <p:cNvSpPr/>
          <p:nvPr/>
        </p:nvSpPr>
        <p:spPr>
          <a:xfrm>
            <a:off x="8003966" y="1199408"/>
            <a:ext cx="1805052" cy="1659321"/>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Database</a:t>
            </a:r>
            <a:endParaRPr lang="en-GB" sz="2400" b="1" dirty="0"/>
          </a:p>
        </p:txBody>
      </p:sp>
      <p:sp>
        <p:nvSpPr>
          <p:cNvPr id="9" name="Flowchart: Internal Storage 8">
            <a:extLst>
              <a:ext uri="{FF2B5EF4-FFF2-40B4-BE49-F238E27FC236}">
                <a16:creationId xmlns:a16="http://schemas.microsoft.com/office/drawing/2014/main" id="{1554496E-552A-3FF2-2E74-1931AEEDCE55}"/>
              </a:ext>
            </a:extLst>
          </p:cNvPr>
          <p:cNvSpPr/>
          <p:nvPr/>
        </p:nvSpPr>
        <p:spPr>
          <a:xfrm>
            <a:off x="5278580" y="1384782"/>
            <a:ext cx="1634837" cy="938151"/>
          </a:xfrm>
          <a:prstGeom prst="flowChartInternalStorage">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Reporting</a:t>
            </a:r>
            <a:endParaRPr lang="en-GB" sz="2400" b="1" dirty="0"/>
          </a:p>
        </p:txBody>
      </p:sp>
      <p:sp>
        <p:nvSpPr>
          <p:cNvPr id="10" name="Flowchart: Predefined Process 9">
            <a:extLst>
              <a:ext uri="{FF2B5EF4-FFF2-40B4-BE49-F238E27FC236}">
                <a16:creationId xmlns:a16="http://schemas.microsoft.com/office/drawing/2014/main" id="{F784AA8E-AE41-C682-AB13-C1F617AA930A}"/>
              </a:ext>
            </a:extLst>
          </p:cNvPr>
          <p:cNvSpPr/>
          <p:nvPr/>
        </p:nvSpPr>
        <p:spPr>
          <a:xfrm>
            <a:off x="2610596" y="1589748"/>
            <a:ext cx="1294411" cy="1140031"/>
          </a:xfrm>
          <a:prstGeom prst="flowChartPredefinedProcess">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Forms</a:t>
            </a:r>
            <a:endParaRPr lang="en-GB" sz="2400" b="1" dirty="0"/>
          </a:p>
        </p:txBody>
      </p:sp>
      <p:sp>
        <p:nvSpPr>
          <p:cNvPr id="11" name="Rectangle: Single Corner Snipped 10">
            <a:extLst>
              <a:ext uri="{FF2B5EF4-FFF2-40B4-BE49-F238E27FC236}">
                <a16:creationId xmlns:a16="http://schemas.microsoft.com/office/drawing/2014/main" id="{3D340DE9-71DC-13BC-CCD2-8ACFE2289EA4}"/>
              </a:ext>
            </a:extLst>
          </p:cNvPr>
          <p:cNvSpPr/>
          <p:nvPr/>
        </p:nvSpPr>
        <p:spPr>
          <a:xfrm>
            <a:off x="826820" y="3035629"/>
            <a:ext cx="1625930" cy="786741"/>
          </a:xfrm>
          <a:prstGeom prst="snip1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Queries</a:t>
            </a:r>
            <a:endParaRPr lang="en-GB" sz="2400" b="1" dirty="0"/>
          </a:p>
        </p:txBody>
      </p:sp>
      <p:sp>
        <p:nvSpPr>
          <p:cNvPr id="12" name="Rectangle: Rounded Corners 11">
            <a:extLst>
              <a:ext uri="{FF2B5EF4-FFF2-40B4-BE49-F238E27FC236}">
                <a16:creationId xmlns:a16="http://schemas.microsoft.com/office/drawing/2014/main" id="{6A8492C1-0DC7-7C2B-5864-AA08C1DD2DD0}"/>
              </a:ext>
            </a:extLst>
          </p:cNvPr>
          <p:cNvSpPr/>
          <p:nvPr/>
        </p:nvSpPr>
        <p:spPr>
          <a:xfrm>
            <a:off x="2086095" y="4156282"/>
            <a:ext cx="2005941" cy="823792"/>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Active Server Pages</a:t>
            </a:r>
            <a:endParaRPr lang="en-GB" sz="2400" b="1" dirty="0"/>
          </a:p>
        </p:txBody>
      </p:sp>
      <p:sp>
        <p:nvSpPr>
          <p:cNvPr id="13" name="Rectangle: Rounded Corners 12">
            <a:extLst>
              <a:ext uri="{FF2B5EF4-FFF2-40B4-BE49-F238E27FC236}">
                <a16:creationId xmlns:a16="http://schemas.microsoft.com/office/drawing/2014/main" id="{161FA2CD-4667-2155-B331-F61F672B5411}"/>
              </a:ext>
            </a:extLst>
          </p:cNvPr>
          <p:cNvSpPr/>
          <p:nvPr/>
        </p:nvSpPr>
        <p:spPr>
          <a:xfrm>
            <a:off x="5082635" y="4776293"/>
            <a:ext cx="2005941" cy="831273"/>
          </a:xfrm>
          <a:prstGeom prst="round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Application Programs</a:t>
            </a:r>
            <a:endParaRPr lang="en-GB" sz="2400" b="1" dirty="0"/>
          </a:p>
        </p:txBody>
      </p:sp>
      <p:cxnSp>
        <p:nvCxnSpPr>
          <p:cNvPr id="15" name="Straight Arrow Connector 14">
            <a:extLst>
              <a:ext uri="{FF2B5EF4-FFF2-40B4-BE49-F238E27FC236}">
                <a16:creationId xmlns:a16="http://schemas.microsoft.com/office/drawing/2014/main" id="{0C2E043B-0542-F2A8-50DF-8CC039A746CF}"/>
              </a:ext>
            </a:extLst>
          </p:cNvPr>
          <p:cNvCxnSpPr>
            <a:cxnSpLocks/>
            <a:stCxn id="9" idx="2"/>
            <a:endCxn id="2" idx="0"/>
          </p:cNvCxnSpPr>
          <p:nvPr/>
        </p:nvCxnSpPr>
        <p:spPr>
          <a:xfrm flipH="1">
            <a:off x="6085607" y="2322933"/>
            <a:ext cx="10392" cy="521299"/>
          </a:xfrm>
          <a:prstGeom prst="straightConnector1">
            <a:avLst/>
          </a:prstGeom>
          <a:ln w="5715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7280A6E7-69B6-42D7-E53E-277AA8A069F9}"/>
              </a:ext>
            </a:extLst>
          </p:cNvPr>
          <p:cNvCxnSpPr>
            <a:cxnSpLocks/>
            <a:stCxn id="8" idx="2"/>
          </p:cNvCxnSpPr>
          <p:nvPr/>
        </p:nvCxnSpPr>
        <p:spPr>
          <a:xfrm flipH="1">
            <a:off x="6784766" y="2029069"/>
            <a:ext cx="1219200" cy="848696"/>
          </a:xfrm>
          <a:prstGeom prst="straightConnector1">
            <a:avLst/>
          </a:prstGeom>
          <a:ln w="7620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2593F2B5-30AB-C5C6-FBA6-B58A9592B653}"/>
              </a:ext>
            </a:extLst>
          </p:cNvPr>
          <p:cNvCxnSpPr>
            <a:cxnSpLocks/>
            <a:stCxn id="4" idx="3"/>
            <a:endCxn id="2" idx="3"/>
          </p:cNvCxnSpPr>
          <p:nvPr/>
        </p:nvCxnSpPr>
        <p:spPr>
          <a:xfrm flipH="1">
            <a:off x="6784766" y="3408967"/>
            <a:ext cx="2642258" cy="51685"/>
          </a:xfrm>
          <a:prstGeom prst="straightConnector1">
            <a:avLst/>
          </a:prstGeom>
          <a:ln w="5715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18AFEFF1-D6FD-8235-0ECC-D54FA5BBBD5C}"/>
              </a:ext>
            </a:extLst>
          </p:cNvPr>
          <p:cNvCxnSpPr>
            <a:cxnSpLocks/>
            <a:endCxn id="7" idx="3"/>
          </p:cNvCxnSpPr>
          <p:nvPr/>
        </p:nvCxnSpPr>
        <p:spPr>
          <a:xfrm>
            <a:off x="6784766" y="4041953"/>
            <a:ext cx="1219200" cy="526225"/>
          </a:xfrm>
          <a:prstGeom prst="straightConnector1">
            <a:avLst/>
          </a:prstGeom>
          <a:ln w="5715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51F8F7C5-53D4-0C47-CCC5-97426C9254D0}"/>
              </a:ext>
            </a:extLst>
          </p:cNvPr>
          <p:cNvCxnSpPr>
            <a:cxnSpLocks/>
            <a:stCxn id="2" idx="2"/>
            <a:endCxn id="13" idx="0"/>
          </p:cNvCxnSpPr>
          <p:nvPr/>
        </p:nvCxnSpPr>
        <p:spPr>
          <a:xfrm flipH="1">
            <a:off x="6085606" y="4077072"/>
            <a:ext cx="1" cy="699221"/>
          </a:xfrm>
          <a:prstGeom prst="straightConnector1">
            <a:avLst/>
          </a:prstGeom>
          <a:ln w="5715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B0B56DFC-ED41-69E1-FF75-2AAED511CFE5}"/>
              </a:ext>
            </a:extLst>
          </p:cNvPr>
          <p:cNvCxnSpPr>
            <a:cxnSpLocks/>
            <a:endCxn id="12" idx="3"/>
          </p:cNvCxnSpPr>
          <p:nvPr/>
        </p:nvCxnSpPr>
        <p:spPr>
          <a:xfrm flipH="1">
            <a:off x="4092036" y="4077072"/>
            <a:ext cx="1315199" cy="491106"/>
          </a:xfrm>
          <a:prstGeom prst="straightConnector1">
            <a:avLst/>
          </a:prstGeom>
          <a:ln w="5715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44448535-9E1D-4DB4-80FD-67D955DFC7A9}"/>
              </a:ext>
            </a:extLst>
          </p:cNvPr>
          <p:cNvCxnSpPr>
            <a:cxnSpLocks/>
            <a:stCxn id="11" idx="0"/>
            <a:endCxn id="2" idx="1"/>
          </p:cNvCxnSpPr>
          <p:nvPr/>
        </p:nvCxnSpPr>
        <p:spPr>
          <a:xfrm>
            <a:off x="2452750" y="3429000"/>
            <a:ext cx="2933697" cy="31652"/>
          </a:xfrm>
          <a:prstGeom prst="straightConnector1">
            <a:avLst/>
          </a:prstGeom>
          <a:ln w="5715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350C7A3C-0D96-76F8-7B04-731E366D87AC}"/>
              </a:ext>
            </a:extLst>
          </p:cNvPr>
          <p:cNvCxnSpPr>
            <a:cxnSpLocks/>
            <a:stCxn id="10" idx="3"/>
          </p:cNvCxnSpPr>
          <p:nvPr/>
        </p:nvCxnSpPr>
        <p:spPr>
          <a:xfrm>
            <a:off x="3905007" y="2159764"/>
            <a:ext cx="1502228" cy="698965"/>
          </a:xfrm>
          <a:prstGeom prst="straightConnector1">
            <a:avLst/>
          </a:prstGeom>
          <a:ln w="5715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95560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Database Administration</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pPr lvl="0"/>
            <a:r>
              <a:rPr lang="en-US" sz="3200" b="1" dirty="0"/>
              <a:t>Three critical database administration functions:</a:t>
            </a:r>
          </a:p>
          <a:p>
            <a:pPr lvl="0"/>
            <a:endParaRPr lang="en-US" sz="3200" b="1" dirty="0"/>
          </a:p>
          <a:p>
            <a:pPr lvl="1"/>
            <a:r>
              <a:rPr lang="en-US" sz="2800" b="1" dirty="0"/>
              <a:t>Concurrency Control</a:t>
            </a:r>
          </a:p>
          <a:p>
            <a:pPr lvl="1"/>
            <a:r>
              <a:rPr lang="en-US" sz="2800" dirty="0"/>
              <a:t>Security</a:t>
            </a:r>
          </a:p>
          <a:p>
            <a:pPr lvl="1"/>
            <a:r>
              <a:rPr lang="en-US" sz="2800" dirty="0"/>
              <a:t>Backup and Recovery</a:t>
            </a:r>
          </a:p>
        </p:txBody>
      </p:sp>
    </p:spTree>
    <p:extLst>
      <p:ext uri="{BB962C8B-B14F-4D97-AF65-F5344CB8AC3E}">
        <p14:creationId xmlns:p14="http://schemas.microsoft.com/office/powerpoint/2010/main" val="34767343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Transaction Support</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pPr lvl="0"/>
            <a:r>
              <a:rPr lang="en-US" b="1" dirty="0"/>
              <a:t>Transaction</a:t>
            </a:r>
          </a:p>
          <a:p>
            <a:pPr lvl="1"/>
            <a:r>
              <a:rPr lang="en-US" dirty="0"/>
              <a:t>Action, or series of actions, carried out by user or application, which reads or updates contents of database. </a:t>
            </a:r>
          </a:p>
          <a:p>
            <a:pPr lvl="0"/>
            <a:endParaRPr lang="en-US" sz="2400" dirty="0"/>
          </a:p>
          <a:p>
            <a:pPr lvl="0"/>
            <a:r>
              <a:rPr lang="en-US" sz="2400" dirty="0"/>
              <a:t>A single logical unit of work that is performed on the database. </a:t>
            </a:r>
          </a:p>
          <a:p>
            <a:pPr lvl="0"/>
            <a:r>
              <a:rPr lang="en-US" sz="2400" dirty="0"/>
              <a:t>An application program is series of transactions with non-database processing in between. </a:t>
            </a:r>
          </a:p>
          <a:p>
            <a:pPr lvl="0"/>
            <a:r>
              <a:rPr lang="en-US" sz="2400" dirty="0"/>
              <a:t>It transforms database from one consistent state to another, although consistency may be violated during transaction.</a:t>
            </a:r>
          </a:p>
          <a:p>
            <a:pPr marL="0" lvl="0" indent="0">
              <a:buNone/>
            </a:pPr>
            <a:endParaRPr lang="en-US" sz="2400" dirty="0"/>
          </a:p>
        </p:txBody>
      </p:sp>
    </p:spTree>
    <p:extLst>
      <p:ext uri="{BB962C8B-B14F-4D97-AF65-F5344CB8AC3E}">
        <p14:creationId xmlns:p14="http://schemas.microsoft.com/office/powerpoint/2010/main" val="21813913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a:extLst>
              <a:ext uri="{FF2B5EF4-FFF2-40B4-BE49-F238E27FC236}">
                <a16:creationId xmlns:a16="http://schemas.microsoft.com/office/drawing/2014/main" id="{138A5F27-7FA8-7AE7-0C8A-EDB463235C49}"/>
              </a:ext>
            </a:extLst>
          </p:cNvPr>
          <p:cNvPicPr>
            <a:picLocks noGrp="1" noChangeAspect="1"/>
          </p:cNvPicPr>
          <p:nvPr>
            <p:ph idx="1"/>
          </p:nvPr>
        </p:nvPicPr>
        <p:blipFill>
          <a:blip r:embed="rId3"/>
          <a:stretch>
            <a:fillRect/>
          </a:stretch>
        </p:blipFill>
        <p:spPr>
          <a:xfrm>
            <a:off x="934518" y="1226768"/>
            <a:ext cx="10322963" cy="4404464"/>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Example of a Transaction</a:t>
            </a:r>
            <a:endParaRPr lang="en-GB" sz="6000" b="1" dirty="0"/>
          </a:p>
        </p:txBody>
      </p:sp>
    </p:spTree>
    <p:extLst>
      <p:ext uri="{BB962C8B-B14F-4D97-AF65-F5344CB8AC3E}">
        <p14:creationId xmlns:p14="http://schemas.microsoft.com/office/powerpoint/2010/main" val="4721616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Transaction Outcomes</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US" dirty="0"/>
              <a:t>Can have one of two outcomes:</a:t>
            </a:r>
          </a:p>
          <a:p>
            <a:pPr lvl="1"/>
            <a:r>
              <a:rPr lang="en-US" sz="2800" b="1" dirty="0"/>
              <a:t>Success </a:t>
            </a:r>
            <a:r>
              <a:rPr lang="en-US" sz="2800" dirty="0"/>
              <a:t>- transaction commits and database reaches a new consistent state. </a:t>
            </a:r>
          </a:p>
          <a:p>
            <a:pPr lvl="1"/>
            <a:r>
              <a:rPr lang="en-US" sz="2800" b="1" dirty="0"/>
              <a:t>Failure</a:t>
            </a:r>
            <a:r>
              <a:rPr lang="en-US" sz="2800" dirty="0"/>
              <a:t> - transaction aborts, and database must be restored to consistent state before it started. </a:t>
            </a:r>
          </a:p>
          <a:p>
            <a:pPr lvl="1"/>
            <a:r>
              <a:rPr lang="en-US" sz="2800" dirty="0"/>
              <a:t>Such a transaction is rolled back or undone. </a:t>
            </a:r>
          </a:p>
          <a:p>
            <a:r>
              <a:rPr lang="en-US" dirty="0"/>
              <a:t>Committed transaction cannot be aborted.</a:t>
            </a:r>
          </a:p>
          <a:p>
            <a:r>
              <a:rPr lang="en-US" dirty="0"/>
              <a:t>Aborted transaction that is rolled back can be restarted later.</a:t>
            </a:r>
          </a:p>
        </p:txBody>
      </p:sp>
    </p:spTree>
    <p:extLst>
      <p:ext uri="{BB962C8B-B14F-4D97-AF65-F5344CB8AC3E}">
        <p14:creationId xmlns:p14="http://schemas.microsoft.com/office/powerpoint/2010/main" val="6146487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State Transition Diagram</a:t>
            </a:r>
            <a:endParaRPr lang="en-GB" sz="6000" b="1" dirty="0"/>
          </a:p>
        </p:txBody>
      </p:sp>
      <p:pic>
        <p:nvPicPr>
          <p:cNvPr id="3" name="Content Placeholder 2">
            <a:extLst>
              <a:ext uri="{FF2B5EF4-FFF2-40B4-BE49-F238E27FC236}">
                <a16:creationId xmlns:a16="http://schemas.microsoft.com/office/drawing/2014/main" id="{1B9D4474-5100-38F6-1187-4C4C2B05A750}"/>
              </a:ext>
            </a:extLst>
          </p:cNvPr>
          <p:cNvPicPr>
            <a:picLocks noGrp="1" noChangeAspect="1"/>
          </p:cNvPicPr>
          <p:nvPr>
            <p:ph idx="1"/>
          </p:nvPr>
        </p:nvPicPr>
        <p:blipFill>
          <a:blip r:embed="rId3"/>
          <a:srcRect/>
          <a:stretch/>
        </p:blipFill>
        <p:spPr>
          <a:xfrm>
            <a:off x="505961" y="1828800"/>
            <a:ext cx="11180077" cy="3491345"/>
          </a:xfrm>
        </p:spPr>
      </p:pic>
    </p:spTree>
    <p:extLst>
      <p:ext uri="{BB962C8B-B14F-4D97-AF65-F5344CB8AC3E}">
        <p14:creationId xmlns:p14="http://schemas.microsoft.com/office/powerpoint/2010/main" val="34075202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Transaction Key Properties</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pPr lvl="0"/>
            <a:r>
              <a:rPr lang="en-US" dirty="0"/>
              <a:t>A transaction ensures that ACID properties are upheld:</a:t>
            </a:r>
          </a:p>
          <a:p>
            <a:pPr lvl="1"/>
            <a:endParaRPr lang="en-US" dirty="0"/>
          </a:p>
          <a:p>
            <a:pPr lvl="1"/>
            <a:r>
              <a:rPr lang="en-US" b="1" dirty="0"/>
              <a:t>Atomicity: ‘</a:t>
            </a:r>
            <a:r>
              <a:rPr lang="en-US" dirty="0"/>
              <a:t>All or Nothing’. The transaction is to be treated as a single indivisible unit. It either fully completes or fails.</a:t>
            </a:r>
          </a:p>
          <a:p>
            <a:pPr lvl="1"/>
            <a:r>
              <a:rPr lang="en-US" b="1" dirty="0"/>
              <a:t>Consistency: </a:t>
            </a:r>
            <a:r>
              <a:rPr lang="en-US" dirty="0"/>
              <a:t>The transaction must transform the database from one valid and consistent state to another.</a:t>
            </a:r>
          </a:p>
          <a:p>
            <a:pPr lvl="1"/>
            <a:r>
              <a:rPr lang="en-US" b="1" dirty="0"/>
              <a:t>Isolation: </a:t>
            </a:r>
            <a:r>
              <a:rPr lang="en-US" dirty="0"/>
              <a:t>Executions of transactions concurrently must result in a system state equal to that of serial execution of transactions.</a:t>
            </a:r>
          </a:p>
          <a:p>
            <a:pPr lvl="2"/>
            <a:r>
              <a:rPr lang="en-US" dirty="0"/>
              <a:t>Partial effects of incomplete transactions should not be visible to other transactions.</a:t>
            </a:r>
          </a:p>
          <a:p>
            <a:pPr lvl="1"/>
            <a:r>
              <a:rPr lang="en-US" b="1" dirty="0"/>
              <a:t>Durability: </a:t>
            </a:r>
            <a:r>
              <a:rPr lang="en-US" dirty="0"/>
              <a:t>A transaction that has been committed must remain permanently committed, even if there is a system failure.</a:t>
            </a:r>
          </a:p>
          <a:p>
            <a:pPr lvl="1"/>
            <a:endParaRPr lang="en-US" dirty="0"/>
          </a:p>
        </p:txBody>
      </p:sp>
      <p:pic>
        <p:nvPicPr>
          <p:cNvPr id="4" name="Picture 3">
            <a:extLst>
              <a:ext uri="{FF2B5EF4-FFF2-40B4-BE49-F238E27FC236}">
                <a16:creationId xmlns:a16="http://schemas.microsoft.com/office/drawing/2014/main" id="{50FE72B4-0724-E5AA-1FCD-67366E6DFC07}"/>
              </a:ext>
            </a:extLst>
          </p:cNvPr>
          <p:cNvPicPr>
            <a:picLocks noChangeAspect="1"/>
          </p:cNvPicPr>
          <p:nvPr/>
        </p:nvPicPr>
        <p:blipFill>
          <a:blip r:embed="rId3"/>
          <a:stretch>
            <a:fillRect/>
          </a:stretch>
        </p:blipFill>
        <p:spPr>
          <a:xfrm>
            <a:off x="9415110" y="483879"/>
            <a:ext cx="1713057" cy="1713057"/>
          </a:xfrm>
          <a:prstGeom prst="rect">
            <a:avLst/>
          </a:prstGeom>
        </p:spPr>
      </p:pic>
    </p:spTree>
    <p:extLst>
      <p:ext uri="{BB962C8B-B14F-4D97-AF65-F5344CB8AC3E}">
        <p14:creationId xmlns:p14="http://schemas.microsoft.com/office/powerpoint/2010/main" val="16269575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Concurrency Control</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US" dirty="0"/>
              <a:t>The process of managing simultaneous operations on the database without having them interfere with one another.</a:t>
            </a:r>
          </a:p>
          <a:p>
            <a:endParaRPr lang="en-US" dirty="0"/>
          </a:p>
          <a:p>
            <a:r>
              <a:rPr lang="en-US" dirty="0"/>
              <a:t>Prevents interference when two or more users are accessing database simultaneously and at least one is updating data.</a:t>
            </a:r>
          </a:p>
          <a:p>
            <a:endParaRPr lang="en-US" dirty="0"/>
          </a:p>
          <a:p>
            <a:r>
              <a:rPr lang="en-US" dirty="0"/>
              <a:t>Although two transactions may be correct in themselves, interleaving of operations may produce an incorrect result.</a:t>
            </a:r>
          </a:p>
        </p:txBody>
      </p:sp>
    </p:spTree>
    <p:extLst>
      <p:ext uri="{BB962C8B-B14F-4D97-AF65-F5344CB8AC3E}">
        <p14:creationId xmlns:p14="http://schemas.microsoft.com/office/powerpoint/2010/main" val="8615934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Why have Concurrency Control</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US" sz="3200" dirty="0"/>
              <a:t>Three examples of potential problems caused by lack of concurrency:</a:t>
            </a:r>
          </a:p>
          <a:p>
            <a:endParaRPr lang="en-US" sz="3200" dirty="0"/>
          </a:p>
          <a:p>
            <a:pPr lvl="1"/>
            <a:r>
              <a:rPr lang="en-US" sz="3200" dirty="0"/>
              <a:t>Lost update problem.</a:t>
            </a:r>
          </a:p>
          <a:p>
            <a:pPr lvl="1"/>
            <a:r>
              <a:rPr lang="en-US" sz="3200" dirty="0"/>
              <a:t>Uncommitted dependency problem.</a:t>
            </a:r>
          </a:p>
          <a:p>
            <a:pPr lvl="1"/>
            <a:r>
              <a:rPr lang="en-US" sz="3200" dirty="0"/>
              <a:t>Inconsistent analysis problem. </a:t>
            </a:r>
          </a:p>
        </p:txBody>
      </p:sp>
    </p:spTree>
    <p:extLst>
      <p:ext uri="{BB962C8B-B14F-4D97-AF65-F5344CB8AC3E}">
        <p14:creationId xmlns:p14="http://schemas.microsoft.com/office/powerpoint/2010/main" val="29430514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Why have Concurrency Control</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US" sz="3600" b="1" dirty="0"/>
              <a:t>Lost Update Problem:</a:t>
            </a:r>
          </a:p>
          <a:p>
            <a:endParaRPr lang="en-US" sz="3200" dirty="0"/>
          </a:p>
          <a:p>
            <a:pPr lvl="1"/>
            <a:r>
              <a:rPr lang="en-US" sz="3200" dirty="0"/>
              <a:t>A successfully completed update could be overridden by another user.</a:t>
            </a:r>
          </a:p>
          <a:p>
            <a:pPr lvl="1"/>
            <a:r>
              <a:rPr lang="en-US" sz="3200" dirty="0"/>
              <a:t>T</a:t>
            </a:r>
            <a:r>
              <a:rPr lang="en-US" sz="3200" baseline="-25000" dirty="0"/>
              <a:t>1</a:t>
            </a:r>
            <a:r>
              <a:rPr lang="en-US" sz="3200" dirty="0"/>
              <a:t> withdrawing £10 from an account with bal</a:t>
            </a:r>
            <a:r>
              <a:rPr lang="en-US" sz="3200" baseline="-25000" dirty="0"/>
              <a:t>x</a:t>
            </a:r>
            <a:r>
              <a:rPr lang="en-US" sz="3200" dirty="0"/>
              <a:t>, initially £100.</a:t>
            </a:r>
          </a:p>
          <a:p>
            <a:pPr lvl="1"/>
            <a:r>
              <a:rPr lang="en-US" sz="3200" dirty="0"/>
              <a:t>T</a:t>
            </a:r>
            <a:r>
              <a:rPr lang="en-US" sz="3200" baseline="-25000" dirty="0"/>
              <a:t>2</a:t>
            </a:r>
            <a:r>
              <a:rPr lang="en-US" sz="3200" dirty="0"/>
              <a:t> depositing £100 into same account. </a:t>
            </a:r>
          </a:p>
          <a:p>
            <a:pPr lvl="1"/>
            <a:r>
              <a:rPr lang="en-US" sz="3200" dirty="0"/>
              <a:t>Serially, final balance would be £190. </a:t>
            </a:r>
          </a:p>
        </p:txBody>
      </p:sp>
    </p:spTree>
    <p:extLst>
      <p:ext uri="{BB962C8B-B14F-4D97-AF65-F5344CB8AC3E}">
        <p14:creationId xmlns:p14="http://schemas.microsoft.com/office/powerpoint/2010/main" val="2070380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6B7CAC3-ED1F-88D8-6ADF-754822760601}"/>
              </a:ext>
            </a:extLst>
          </p:cNvPr>
          <p:cNvPicPr>
            <a:picLocks noChangeAspect="1"/>
          </p:cNvPicPr>
          <p:nvPr/>
        </p:nvPicPr>
        <p:blipFill>
          <a:blip r:embed="rId3"/>
          <a:stretch>
            <a:fillRect/>
          </a:stretch>
        </p:blipFill>
        <p:spPr>
          <a:xfrm>
            <a:off x="2246042" y="1965833"/>
            <a:ext cx="7699915" cy="2926334"/>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Why have Concurrency Control</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US" sz="3200" b="1" dirty="0"/>
              <a:t>Lost Update Problem:</a:t>
            </a:r>
          </a:p>
          <a:p>
            <a:endParaRPr lang="en-US" sz="3200" b="1" dirty="0"/>
          </a:p>
          <a:p>
            <a:endParaRPr lang="en-US" sz="3200" b="1" dirty="0"/>
          </a:p>
          <a:p>
            <a:endParaRPr lang="en-US" sz="3200" b="1" dirty="0"/>
          </a:p>
          <a:p>
            <a:endParaRPr lang="en-US" sz="3200" b="1" dirty="0"/>
          </a:p>
          <a:p>
            <a:endParaRPr lang="en-US" sz="2000" b="1" dirty="0"/>
          </a:p>
          <a:p>
            <a:r>
              <a:rPr lang="en-US" sz="3200" dirty="0"/>
              <a:t>The loss of T</a:t>
            </a:r>
            <a:r>
              <a:rPr lang="en-US" sz="3200" baseline="-25000" dirty="0"/>
              <a:t>2</a:t>
            </a:r>
            <a:r>
              <a:rPr lang="en-US" sz="3200" dirty="0"/>
              <a:t>’s update is avoided by preventing T</a:t>
            </a:r>
            <a:r>
              <a:rPr lang="en-US" sz="3200" baseline="-25000" dirty="0"/>
              <a:t>1</a:t>
            </a:r>
            <a:r>
              <a:rPr lang="en-US" sz="3200" dirty="0"/>
              <a:t> from reading bal</a:t>
            </a:r>
            <a:r>
              <a:rPr lang="en-US" sz="3200" baseline="-25000" dirty="0"/>
              <a:t>x</a:t>
            </a:r>
            <a:r>
              <a:rPr lang="en-US" sz="3200" dirty="0"/>
              <a:t> until after the update.</a:t>
            </a:r>
          </a:p>
        </p:txBody>
      </p:sp>
    </p:spTree>
    <p:extLst>
      <p:ext uri="{BB962C8B-B14F-4D97-AF65-F5344CB8AC3E}">
        <p14:creationId xmlns:p14="http://schemas.microsoft.com/office/powerpoint/2010/main" val="34109079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Why have Concurrency Control</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US" sz="3600" b="1" dirty="0"/>
              <a:t>Uncommitted Dependency Problem:</a:t>
            </a:r>
          </a:p>
          <a:p>
            <a:endParaRPr lang="en-US" sz="3200" dirty="0"/>
          </a:p>
          <a:p>
            <a:pPr lvl="1"/>
            <a:r>
              <a:rPr lang="en-US" sz="3200" dirty="0"/>
              <a:t>This occurs when one transaction can see intermediate results of another transaction before it has committed. </a:t>
            </a:r>
          </a:p>
          <a:p>
            <a:pPr lvl="1"/>
            <a:r>
              <a:rPr lang="en-US" sz="3200" dirty="0"/>
              <a:t>T</a:t>
            </a:r>
            <a:r>
              <a:rPr lang="en-US" sz="3200" baseline="-25000" dirty="0"/>
              <a:t>4</a:t>
            </a:r>
            <a:r>
              <a:rPr lang="en-US" sz="3200" dirty="0"/>
              <a:t> updates bal</a:t>
            </a:r>
            <a:r>
              <a:rPr lang="en-US" sz="3200" baseline="-25000" dirty="0"/>
              <a:t>x</a:t>
            </a:r>
            <a:r>
              <a:rPr lang="en-US" sz="3200" dirty="0"/>
              <a:t> to £200 but it aborts, so bal</a:t>
            </a:r>
            <a:r>
              <a:rPr lang="en-US" sz="3200" baseline="-25000" dirty="0"/>
              <a:t>x</a:t>
            </a:r>
            <a:r>
              <a:rPr lang="en-US" sz="3200" dirty="0"/>
              <a:t> should be back at original value of £100.</a:t>
            </a:r>
          </a:p>
          <a:p>
            <a:pPr lvl="1"/>
            <a:r>
              <a:rPr lang="en-US" sz="3200" dirty="0"/>
              <a:t>T</a:t>
            </a:r>
            <a:r>
              <a:rPr lang="en-US" sz="3200" baseline="-25000" dirty="0"/>
              <a:t>3</a:t>
            </a:r>
            <a:r>
              <a:rPr lang="en-US" sz="3200" dirty="0"/>
              <a:t> has read new value of bal</a:t>
            </a:r>
            <a:r>
              <a:rPr lang="en-US" sz="3200" baseline="-25000" dirty="0"/>
              <a:t>x</a:t>
            </a:r>
            <a:r>
              <a:rPr lang="en-US" sz="3200" dirty="0"/>
              <a:t> (£200) and uses value as basis of £10 reduction, giving a new balance of £190, instead of £90. </a:t>
            </a:r>
          </a:p>
        </p:txBody>
      </p:sp>
    </p:spTree>
    <p:extLst>
      <p:ext uri="{BB962C8B-B14F-4D97-AF65-F5344CB8AC3E}">
        <p14:creationId xmlns:p14="http://schemas.microsoft.com/office/powerpoint/2010/main" val="8965910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6B7CAC3-ED1F-88D8-6ADF-754822760601}"/>
              </a:ext>
            </a:extLst>
          </p:cNvPr>
          <p:cNvPicPr>
            <a:picLocks noChangeAspect="1"/>
          </p:cNvPicPr>
          <p:nvPr/>
        </p:nvPicPr>
        <p:blipFill>
          <a:blip r:embed="rId3"/>
          <a:srcRect/>
          <a:stretch/>
        </p:blipFill>
        <p:spPr>
          <a:xfrm>
            <a:off x="2478208" y="1852784"/>
            <a:ext cx="7235583" cy="3152432"/>
          </a:xfrm>
          <a:prstGeom prst="rect">
            <a:avLst/>
          </a:prstGeom>
        </p:spPr>
      </p:pic>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US" sz="3200" b="1" dirty="0"/>
              <a:t>Uncommitted Dependency Problem:</a:t>
            </a:r>
          </a:p>
          <a:p>
            <a:endParaRPr lang="en-US" sz="3200" b="1" dirty="0"/>
          </a:p>
          <a:p>
            <a:endParaRPr lang="en-US" sz="3200" b="1" dirty="0"/>
          </a:p>
          <a:p>
            <a:endParaRPr lang="en-US" sz="3200" b="1" dirty="0"/>
          </a:p>
          <a:p>
            <a:endParaRPr lang="en-US" sz="3200" b="1" dirty="0"/>
          </a:p>
          <a:p>
            <a:endParaRPr lang="en-US" sz="2000" b="1" dirty="0"/>
          </a:p>
          <a:p>
            <a:r>
              <a:rPr lang="en-US" sz="3200" dirty="0"/>
              <a:t>The problem is avoided by preventing T</a:t>
            </a:r>
            <a:r>
              <a:rPr lang="en-US" sz="3200" baseline="-25000" dirty="0"/>
              <a:t>3</a:t>
            </a:r>
            <a:r>
              <a:rPr lang="en-US" sz="3200" dirty="0"/>
              <a:t> from reading bal</a:t>
            </a:r>
            <a:r>
              <a:rPr lang="en-US" sz="3200" baseline="-25000" dirty="0"/>
              <a:t>x</a:t>
            </a:r>
            <a:r>
              <a:rPr lang="en-US" sz="3200" dirty="0"/>
              <a:t> until after T</a:t>
            </a:r>
            <a:r>
              <a:rPr lang="en-US" sz="3200" baseline="-25000" dirty="0"/>
              <a:t>4</a:t>
            </a:r>
            <a:r>
              <a:rPr lang="en-US" sz="3200" dirty="0"/>
              <a:t> commits or aborts.</a:t>
            </a:r>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Why have Concurrency Control</a:t>
            </a:r>
            <a:endParaRPr lang="en-GB" sz="6000" b="1" dirty="0"/>
          </a:p>
        </p:txBody>
      </p:sp>
    </p:spTree>
    <p:extLst>
      <p:ext uri="{BB962C8B-B14F-4D97-AF65-F5344CB8AC3E}">
        <p14:creationId xmlns:p14="http://schemas.microsoft.com/office/powerpoint/2010/main" val="4583779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Why have Concurrency Control</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5076" y="1356756"/>
            <a:ext cx="11481847" cy="4144488"/>
          </a:xfrm>
        </p:spPr>
        <p:txBody>
          <a:bodyPr>
            <a:noAutofit/>
          </a:bodyPr>
          <a:lstStyle/>
          <a:p>
            <a:r>
              <a:rPr lang="en-US" sz="3600" b="1" dirty="0"/>
              <a:t>Inconsistent Analysis Problem:</a:t>
            </a:r>
          </a:p>
          <a:p>
            <a:endParaRPr lang="en-US" sz="2400" dirty="0"/>
          </a:p>
          <a:p>
            <a:pPr lvl="1"/>
            <a:r>
              <a:rPr lang="en-US" sz="3200" dirty="0"/>
              <a:t>This occurs when a transaction reads several values but second transaction updates some of them during execution of the first. </a:t>
            </a:r>
          </a:p>
          <a:p>
            <a:pPr lvl="1"/>
            <a:r>
              <a:rPr lang="en-US" sz="3200" dirty="0"/>
              <a:t>Sometimes referred to as  ‘dirty read’ or ‘unrepeatable read’. </a:t>
            </a:r>
          </a:p>
          <a:p>
            <a:pPr lvl="1"/>
            <a:r>
              <a:rPr lang="en-US" sz="3200" dirty="0"/>
              <a:t>T</a:t>
            </a:r>
            <a:r>
              <a:rPr lang="en-US" sz="3200" baseline="-25000" dirty="0"/>
              <a:t>6</a:t>
            </a:r>
            <a:r>
              <a:rPr lang="en-US" sz="3200" dirty="0"/>
              <a:t> is totaling balances of account x (£100), account y (£50), and account z (£25).</a:t>
            </a:r>
          </a:p>
          <a:p>
            <a:pPr lvl="1"/>
            <a:r>
              <a:rPr lang="en-US" sz="3200" dirty="0"/>
              <a:t>Meantime, T</a:t>
            </a:r>
            <a:r>
              <a:rPr lang="en-US" sz="3200" baseline="-25000" dirty="0"/>
              <a:t>5</a:t>
            </a:r>
            <a:r>
              <a:rPr lang="en-US" sz="3200" dirty="0"/>
              <a:t> has transferred £10 from bal</a:t>
            </a:r>
            <a:r>
              <a:rPr lang="en-US" sz="3200" baseline="-25000" dirty="0"/>
              <a:t>x</a:t>
            </a:r>
            <a:r>
              <a:rPr lang="en-US" sz="3200" dirty="0"/>
              <a:t> to </a:t>
            </a:r>
            <a:r>
              <a:rPr lang="en-US" sz="3200" dirty="0" err="1"/>
              <a:t>bal</a:t>
            </a:r>
            <a:r>
              <a:rPr lang="en-US" sz="3200" baseline="-25000" dirty="0" err="1"/>
              <a:t>z</a:t>
            </a:r>
            <a:r>
              <a:rPr lang="en-US" sz="3200" dirty="0"/>
              <a:t>, so T</a:t>
            </a:r>
            <a:r>
              <a:rPr lang="en-US" sz="3200" baseline="-25000" dirty="0"/>
              <a:t>6</a:t>
            </a:r>
            <a:r>
              <a:rPr lang="en-US" sz="3200" dirty="0"/>
              <a:t> now has the wrong result (£10 too high).</a:t>
            </a:r>
          </a:p>
        </p:txBody>
      </p:sp>
    </p:spTree>
    <p:extLst>
      <p:ext uri="{BB962C8B-B14F-4D97-AF65-F5344CB8AC3E}">
        <p14:creationId xmlns:p14="http://schemas.microsoft.com/office/powerpoint/2010/main" val="3362021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6B7CAC3-ED1F-88D8-6ADF-754822760601}"/>
              </a:ext>
            </a:extLst>
          </p:cNvPr>
          <p:cNvPicPr>
            <a:picLocks noChangeAspect="1"/>
          </p:cNvPicPr>
          <p:nvPr/>
        </p:nvPicPr>
        <p:blipFill>
          <a:blip r:embed="rId3"/>
          <a:srcRect/>
          <a:stretch/>
        </p:blipFill>
        <p:spPr>
          <a:xfrm>
            <a:off x="2611129" y="1852784"/>
            <a:ext cx="6969740" cy="3152432"/>
          </a:xfrm>
          <a:prstGeom prst="rect">
            <a:avLst/>
          </a:prstGeom>
        </p:spPr>
      </p:pic>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US" sz="3200" b="1" dirty="0"/>
              <a:t>Uncommitted Dependency Problem:</a:t>
            </a:r>
          </a:p>
          <a:p>
            <a:endParaRPr lang="en-US" sz="3200" b="1" dirty="0"/>
          </a:p>
          <a:p>
            <a:endParaRPr lang="en-US" sz="3200" b="1" dirty="0"/>
          </a:p>
          <a:p>
            <a:endParaRPr lang="en-US" sz="3200" b="1" dirty="0"/>
          </a:p>
          <a:p>
            <a:endParaRPr lang="en-US" sz="3200" b="1" dirty="0"/>
          </a:p>
          <a:p>
            <a:endParaRPr lang="en-US" sz="2000" b="1" dirty="0"/>
          </a:p>
          <a:p>
            <a:r>
              <a:rPr lang="en-US" sz="3200" dirty="0"/>
              <a:t>The problem is avoided by preventing T</a:t>
            </a:r>
            <a:r>
              <a:rPr lang="en-US" sz="3200" baseline="-25000" dirty="0"/>
              <a:t>6</a:t>
            </a:r>
            <a:r>
              <a:rPr lang="en-US" sz="3200" dirty="0"/>
              <a:t> from reading bal</a:t>
            </a:r>
            <a:r>
              <a:rPr lang="en-US" sz="3200" baseline="-25000" dirty="0"/>
              <a:t>x</a:t>
            </a:r>
            <a:r>
              <a:rPr lang="en-US" sz="3200" dirty="0"/>
              <a:t> and </a:t>
            </a:r>
            <a:r>
              <a:rPr lang="en-US" sz="3200" dirty="0" err="1"/>
              <a:t>bal</a:t>
            </a:r>
            <a:r>
              <a:rPr lang="en-US" sz="3200" baseline="-25000" dirty="0" err="1"/>
              <a:t>z</a:t>
            </a:r>
            <a:r>
              <a:rPr lang="en-US" sz="3200" dirty="0"/>
              <a:t> until after T</a:t>
            </a:r>
            <a:r>
              <a:rPr lang="en-US" sz="3200" baseline="-25000" dirty="0"/>
              <a:t>5</a:t>
            </a:r>
            <a:r>
              <a:rPr lang="en-US" sz="3200" dirty="0"/>
              <a:t> has completed updates.</a:t>
            </a:r>
          </a:p>
          <a:p>
            <a:endParaRPr lang="en-US" sz="3200"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Why have Concurrency Control</a:t>
            </a:r>
            <a:endParaRPr lang="en-GB" sz="6000" b="1" dirty="0"/>
          </a:p>
        </p:txBody>
      </p:sp>
    </p:spTree>
    <p:extLst>
      <p:ext uri="{BB962C8B-B14F-4D97-AF65-F5344CB8AC3E}">
        <p14:creationId xmlns:p14="http://schemas.microsoft.com/office/powerpoint/2010/main" val="15230797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Isolation</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5076" y="1690688"/>
            <a:ext cx="11481847" cy="3810555"/>
          </a:xfrm>
        </p:spPr>
        <p:txBody>
          <a:bodyPr>
            <a:noAutofit/>
          </a:bodyPr>
          <a:lstStyle/>
          <a:p>
            <a:r>
              <a:rPr lang="en-US" sz="3200" dirty="0"/>
              <a:t>There are four levels of isolation defined by SQL standard:</a:t>
            </a:r>
          </a:p>
          <a:p>
            <a:pPr lvl="1"/>
            <a:r>
              <a:rPr lang="en-US" sz="2800" dirty="0"/>
              <a:t>Read un-committed:</a:t>
            </a:r>
          </a:p>
          <a:p>
            <a:pPr lvl="2"/>
            <a:r>
              <a:rPr lang="en-US" sz="2400" b="0" i="0" dirty="0">
                <a:solidFill>
                  <a:srgbClr val="303030"/>
                </a:solidFill>
                <a:effectLst/>
                <a:latin typeface="Arial" panose="020B0604020202020204" pitchFamily="34" charset="0"/>
              </a:rPr>
              <a:t>Non-committed changes from other transactions can affect a transaction for read only. This uses quick ‘dirty reads’.</a:t>
            </a:r>
          </a:p>
          <a:p>
            <a:pPr lvl="1"/>
            <a:r>
              <a:rPr lang="en-US" sz="2800" dirty="0">
                <a:solidFill>
                  <a:srgbClr val="303030"/>
                </a:solidFill>
              </a:rPr>
              <a:t>Read committed:</a:t>
            </a:r>
          </a:p>
          <a:p>
            <a:pPr lvl="2" fontAlgn="base"/>
            <a:r>
              <a:rPr lang="en-US" sz="2400" b="0" i="0" dirty="0">
                <a:solidFill>
                  <a:srgbClr val="303030"/>
                </a:solidFill>
                <a:effectLst/>
                <a:latin typeface="Arial" panose="020B0604020202020204" pitchFamily="34" charset="0"/>
              </a:rPr>
              <a:t>Two consecutive select statements in a transaction can return different data. This level allows not only the set of rows to change, but also the data that those rows contain. This can happen if another transaction modifies the rows. No dirty reads, i.e</a:t>
            </a:r>
            <a:r>
              <a:rPr lang="en-US" sz="2400" dirty="0">
                <a:solidFill>
                  <a:srgbClr val="303030"/>
                </a:solidFill>
                <a:latin typeface="Arial" panose="020B0604020202020204" pitchFamily="34" charset="0"/>
              </a:rPr>
              <a:t>. only read on committed data.</a:t>
            </a:r>
            <a:endParaRPr lang="en-US" sz="2400" b="0" i="0" dirty="0">
              <a:solidFill>
                <a:srgbClr val="000000"/>
              </a:solidFill>
              <a:effectLst/>
              <a:latin typeface="Segoe UI" panose="020B0502040204020203" pitchFamily="34" charset="0"/>
            </a:endParaRPr>
          </a:p>
          <a:p>
            <a:pPr lvl="2"/>
            <a:endParaRPr lang="en-US" sz="2400" dirty="0"/>
          </a:p>
          <a:p>
            <a:endParaRPr lang="en-US" sz="3200" dirty="0"/>
          </a:p>
        </p:txBody>
      </p:sp>
    </p:spTree>
    <p:extLst>
      <p:ext uri="{BB962C8B-B14F-4D97-AF65-F5344CB8AC3E}">
        <p14:creationId xmlns:p14="http://schemas.microsoft.com/office/powerpoint/2010/main" val="13897370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Isolation</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5076" y="1690688"/>
            <a:ext cx="11481847" cy="3810555"/>
          </a:xfrm>
        </p:spPr>
        <p:txBody>
          <a:bodyPr>
            <a:noAutofit/>
          </a:bodyPr>
          <a:lstStyle/>
          <a:p>
            <a:r>
              <a:rPr lang="en-US" sz="3200" dirty="0"/>
              <a:t>There are four levels of isolation defined by SQL standard:</a:t>
            </a:r>
          </a:p>
          <a:p>
            <a:pPr lvl="1"/>
            <a:r>
              <a:rPr lang="en-US" sz="2800" dirty="0"/>
              <a:t>Read Repeatable:</a:t>
            </a:r>
          </a:p>
          <a:p>
            <a:pPr lvl="2"/>
            <a:r>
              <a:rPr lang="en-US" sz="2400" dirty="0">
                <a:solidFill>
                  <a:srgbClr val="303030"/>
                </a:solidFill>
                <a:latin typeface="Arial" panose="020B0604020202020204" pitchFamily="34" charset="0"/>
              </a:rPr>
              <a:t>A</a:t>
            </a:r>
            <a:r>
              <a:rPr lang="en-US" sz="2400" b="0" i="0" dirty="0">
                <a:solidFill>
                  <a:srgbClr val="303030"/>
                </a:solidFill>
                <a:effectLst/>
                <a:latin typeface="Arial" panose="020B0604020202020204" pitchFamily="34" charset="0"/>
              </a:rPr>
              <a:t>llows Phantom Reads to happen in the transaction. The set of rows that is returned by two consecutive select queries in a transaction can differ. This can happen if another transaction adds rows to the table being queried. It guarantees no update or delete but inserts can occur.</a:t>
            </a:r>
            <a:endParaRPr lang="en-US" sz="3200" b="0" i="0" dirty="0">
              <a:solidFill>
                <a:srgbClr val="303030"/>
              </a:solidFill>
              <a:effectLst/>
              <a:latin typeface="Arial" panose="020B0604020202020204" pitchFamily="34" charset="0"/>
            </a:endParaRPr>
          </a:p>
          <a:p>
            <a:pPr lvl="1"/>
            <a:r>
              <a:rPr lang="en-US" sz="2800" dirty="0" err="1"/>
              <a:t>Serialisable</a:t>
            </a:r>
            <a:r>
              <a:rPr lang="en-US" sz="2800" dirty="0"/>
              <a:t>:</a:t>
            </a:r>
          </a:p>
          <a:p>
            <a:pPr lvl="2"/>
            <a:r>
              <a:rPr lang="en-US" sz="2400" dirty="0"/>
              <a:t>Guarantees that concurrent transactions run as they would if run sequentially one by one in order. No new data can be inserted by any other transactions while current transaction is still in progress.</a:t>
            </a:r>
          </a:p>
        </p:txBody>
      </p:sp>
    </p:spTree>
    <p:extLst>
      <p:ext uri="{BB962C8B-B14F-4D97-AF65-F5344CB8AC3E}">
        <p14:creationId xmlns:p14="http://schemas.microsoft.com/office/powerpoint/2010/main" val="20433473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Serialisability</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5076" y="1690688"/>
            <a:ext cx="11481847" cy="3810555"/>
          </a:xfrm>
        </p:spPr>
        <p:txBody>
          <a:bodyPr>
            <a:noAutofit/>
          </a:bodyPr>
          <a:lstStyle/>
          <a:p>
            <a:r>
              <a:rPr lang="en-US" sz="3200" dirty="0"/>
              <a:t>The objective of a concurrency control protocol is to schedule transactions in such a way as to avoid any interference. </a:t>
            </a:r>
          </a:p>
          <a:p>
            <a:r>
              <a:rPr lang="en-US" sz="3200" dirty="0"/>
              <a:t>We could run transactions serially, but this limits the degree of concurrency or parallelism in the system.</a:t>
            </a:r>
          </a:p>
          <a:p>
            <a:r>
              <a:rPr lang="en-US" sz="3200" dirty="0"/>
              <a:t>Serialisability identifies those executions of transactions guaranteed to ensure consistency.</a:t>
            </a:r>
          </a:p>
          <a:p>
            <a:endParaRPr lang="en-US" sz="3200" dirty="0"/>
          </a:p>
        </p:txBody>
      </p:sp>
    </p:spTree>
    <p:extLst>
      <p:ext uri="{BB962C8B-B14F-4D97-AF65-F5344CB8AC3E}">
        <p14:creationId xmlns:p14="http://schemas.microsoft.com/office/powerpoint/2010/main" val="38656096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Serialisability</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5076" y="1690688"/>
            <a:ext cx="11481847" cy="3810555"/>
          </a:xfrm>
        </p:spPr>
        <p:txBody>
          <a:bodyPr>
            <a:noAutofit/>
          </a:bodyPr>
          <a:lstStyle/>
          <a:p>
            <a:r>
              <a:rPr lang="en-US" sz="3200" dirty="0"/>
              <a:t>A Schedule:</a:t>
            </a:r>
          </a:p>
          <a:p>
            <a:pPr lvl="1"/>
            <a:r>
              <a:rPr lang="en-US" sz="2800" dirty="0"/>
              <a:t>A sequence of reads/writes by set of concurrent transactions. </a:t>
            </a:r>
            <a:endParaRPr lang="en-US" sz="3200" dirty="0"/>
          </a:p>
          <a:p>
            <a:r>
              <a:rPr lang="en-US" sz="3200" dirty="0"/>
              <a:t>A Serial Schedule:</a:t>
            </a:r>
          </a:p>
          <a:p>
            <a:pPr lvl="1"/>
            <a:r>
              <a:rPr lang="en-US" sz="2800" dirty="0"/>
              <a:t>A schedule where operations of each transaction are executed consecutively without any interleaved operations from other transactions. </a:t>
            </a:r>
            <a:endParaRPr lang="en-US" sz="3200" dirty="0"/>
          </a:p>
          <a:p>
            <a:r>
              <a:rPr lang="en-US" sz="3200" dirty="0"/>
              <a:t>No guarantee that results of all serial executions of a given set of transactions will be identical. </a:t>
            </a:r>
          </a:p>
          <a:p>
            <a:endParaRPr lang="en-US" sz="3200" dirty="0"/>
          </a:p>
        </p:txBody>
      </p:sp>
    </p:spTree>
    <p:extLst>
      <p:ext uri="{BB962C8B-B14F-4D97-AF65-F5344CB8AC3E}">
        <p14:creationId xmlns:p14="http://schemas.microsoft.com/office/powerpoint/2010/main" val="13849013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Non-serial Schedule</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5076" y="1690688"/>
            <a:ext cx="11481847" cy="3810555"/>
          </a:xfrm>
        </p:spPr>
        <p:txBody>
          <a:bodyPr>
            <a:noAutofit/>
          </a:bodyPr>
          <a:lstStyle/>
          <a:p>
            <a:r>
              <a:rPr lang="en-US" sz="3200" dirty="0"/>
              <a:t>A schedule where operations form a set of concurrent transactions are interleaved.</a:t>
            </a:r>
          </a:p>
          <a:p>
            <a:r>
              <a:rPr lang="en-US" sz="3200" dirty="0"/>
              <a:t>The objective of </a:t>
            </a:r>
            <a:r>
              <a:rPr lang="en-US" sz="3200" dirty="0" err="1"/>
              <a:t>serialisability</a:t>
            </a:r>
            <a:r>
              <a:rPr lang="en-US" sz="3200" dirty="0"/>
              <a:t> is to find non-serial schedules that allow transactions to execute concurrently without interfering with one another.</a:t>
            </a:r>
          </a:p>
          <a:p>
            <a:r>
              <a:rPr lang="en-US" sz="3200" dirty="0"/>
              <a:t>In other words, we want to find non-serial schedules that are equivalent to some serial schedule. Such a schedule is called </a:t>
            </a:r>
            <a:r>
              <a:rPr lang="en-US" sz="3200" dirty="0" err="1"/>
              <a:t>serialisable</a:t>
            </a:r>
            <a:r>
              <a:rPr lang="en-US" sz="3200" dirty="0"/>
              <a:t>. </a:t>
            </a:r>
          </a:p>
          <a:p>
            <a:endParaRPr lang="en-US" sz="3200" dirty="0"/>
          </a:p>
        </p:txBody>
      </p:sp>
    </p:spTree>
    <p:extLst>
      <p:ext uri="{BB962C8B-B14F-4D97-AF65-F5344CB8AC3E}">
        <p14:creationId xmlns:p14="http://schemas.microsoft.com/office/powerpoint/2010/main" val="35494663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Serialisability</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5076" y="1690688"/>
            <a:ext cx="11481847" cy="3810555"/>
          </a:xfrm>
        </p:spPr>
        <p:txBody>
          <a:bodyPr>
            <a:noAutofit/>
          </a:bodyPr>
          <a:lstStyle/>
          <a:p>
            <a:r>
              <a:rPr lang="en-US" sz="3200" dirty="0"/>
              <a:t>In </a:t>
            </a:r>
            <a:r>
              <a:rPr lang="en-US" sz="3200" dirty="0" err="1"/>
              <a:t>serialisability</a:t>
            </a:r>
            <a:r>
              <a:rPr lang="en-US" sz="3200" dirty="0"/>
              <a:t>, ordering of read/writes is important:</a:t>
            </a:r>
          </a:p>
          <a:p>
            <a:pPr marL="457200" lvl="1" indent="0">
              <a:buNone/>
            </a:pPr>
            <a:r>
              <a:rPr lang="en-US" sz="2800" dirty="0"/>
              <a:t>(a) If two transactions only read a data item, they do not conflict and order 	is not important.</a:t>
            </a:r>
          </a:p>
          <a:p>
            <a:pPr marL="457200" lvl="1" indent="0">
              <a:buNone/>
            </a:pPr>
            <a:r>
              <a:rPr lang="en-US" sz="2800" dirty="0"/>
              <a:t>(b) If two transactions either read or write separate data items, they do not 	conflict and order is not important.</a:t>
            </a:r>
          </a:p>
          <a:p>
            <a:pPr marL="457200" lvl="1" indent="0">
              <a:buNone/>
            </a:pPr>
            <a:r>
              <a:rPr lang="en-US" sz="2800" dirty="0"/>
              <a:t>(c) If one transaction writes a data item and another reads or writes the 	same data item, order of execution is important.</a:t>
            </a:r>
          </a:p>
          <a:p>
            <a:endParaRPr lang="en-US" sz="3200" dirty="0"/>
          </a:p>
        </p:txBody>
      </p:sp>
    </p:spTree>
    <p:extLst>
      <p:ext uri="{BB962C8B-B14F-4D97-AF65-F5344CB8AC3E}">
        <p14:creationId xmlns:p14="http://schemas.microsoft.com/office/powerpoint/2010/main" val="17551425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a:extLst>
              <a:ext uri="{FF2B5EF4-FFF2-40B4-BE49-F238E27FC236}">
                <a16:creationId xmlns:a16="http://schemas.microsoft.com/office/drawing/2014/main" id="{4A3CCA2F-7A25-FB94-8BFC-C57F0E49E182}"/>
              </a:ext>
            </a:extLst>
          </p:cNvPr>
          <p:cNvPicPr>
            <a:picLocks noGrp="1" noChangeAspect="1"/>
          </p:cNvPicPr>
          <p:nvPr>
            <p:ph idx="1"/>
          </p:nvPr>
        </p:nvPicPr>
        <p:blipFill>
          <a:blip r:embed="rId3"/>
          <a:stretch>
            <a:fillRect/>
          </a:stretch>
        </p:blipFill>
        <p:spPr>
          <a:xfrm>
            <a:off x="1608107" y="1183357"/>
            <a:ext cx="8975786" cy="4491286"/>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An Example of Conflict Serialisability</a:t>
            </a:r>
            <a:endParaRPr lang="en-GB" sz="6000" b="1" dirty="0"/>
          </a:p>
        </p:txBody>
      </p:sp>
    </p:spTree>
    <p:extLst>
      <p:ext uri="{BB962C8B-B14F-4D97-AF65-F5344CB8AC3E}">
        <p14:creationId xmlns:p14="http://schemas.microsoft.com/office/powerpoint/2010/main" val="12428256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Serialisability</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5076" y="1690688"/>
            <a:ext cx="11481847" cy="3810555"/>
          </a:xfrm>
        </p:spPr>
        <p:txBody>
          <a:bodyPr>
            <a:noAutofit/>
          </a:bodyPr>
          <a:lstStyle/>
          <a:p>
            <a:r>
              <a:rPr lang="en-US" sz="3200" dirty="0"/>
              <a:t>A conflict </a:t>
            </a:r>
            <a:r>
              <a:rPr lang="en-US" sz="3200" dirty="0" err="1"/>
              <a:t>serialisable</a:t>
            </a:r>
            <a:r>
              <a:rPr lang="en-US" sz="3200" dirty="0"/>
              <a:t> schedule orders any conflicting operations in the same way as some serial execution. </a:t>
            </a:r>
          </a:p>
          <a:p>
            <a:r>
              <a:rPr lang="en-US" sz="3200" dirty="0"/>
              <a:t>Under a constrained write rule (transaction updates data item based on its old value, which is first read), we use precedence graph to test for </a:t>
            </a:r>
            <a:r>
              <a:rPr lang="en-US" sz="3200" dirty="0" err="1"/>
              <a:t>serialisability</a:t>
            </a:r>
            <a:r>
              <a:rPr lang="en-US" sz="3200" dirty="0"/>
              <a:t>.</a:t>
            </a:r>
          </a:p>
          <a:p>
            <a:endParaRPr lang="en-US" sz="3200" dirty="0"/>
          </a:p>
        </p:txBody>
      </p:sp>
    </p:spTree>
    <p:extLst>
      <p:ext uri="{BB962C8B-B14F-4D97-AF65-F5344CB8AC3E}">
        <p14:creationId xmlns:p14="http://schemas.microsoft.com/office/powerpoint/2010/main" val="38423369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0E9B19-A893-E8D9-A128-421C33AF5DCC}"/>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0A3260D4-C33C-DD82-06AD-E93E874963B4}"/>
              </a:ext>
            </a:extLst>
          </p:cNvPr>
          <p:cNvSpPr>
            <a:spLocks noGrp="1"/>
          </p:cNvSpPr>
          <p:nvPr>
            <p:ph type="title"/>
          </p:nvPr>
        </p:nvSpPr>
        <p:spPr/>
        <p:txBody>
          <a:bodyPr>
            <a:normAutofit/>
          </a:bodyPr>
          <a:lstStyle/>
          <a:p>
            <a:r>
              <a:rPr lang="en-US" sz="6000" b="1" dirty="0"/>
              <a:t>Precedence Graph</a:t>
            </a:r>
            <a:endParaRPr lang="en-GB" sz="6000" b="1" dirty="0"/>
          </a:p>
        </p:txBody>
      </p:sp>
      <p:sp>
        <p:nvSpPr>
          <p:cNvPr id="6" name="Content Placeholder 5">
            <a:extLst>
              <a:ext uri="{FF2B5EF4-FFF2-40B4-BE49-F238E27FC236}">
                <a16:creationId xmlns:a16="http://schemas.microsoft.com/office/drawing/2014/main" id="{40313DF7-1022-BC5C-60BE-C27AC8E8F289}"/>
              </a:ext>
            </a:extLst>
          </p:cNvPr>
          <p:cNvSpPr>
            <a:spLocks noGrp="1"/>
          </p:cNvSpPr>
          <p:nvPr>
            <p:ph idx="1"/>
          </p:nvPr>
        </p:nvSpPr>
        <p:spPr>
          <a:xfrm>
            <a:off x="355076" y="1690688"/>
            <a:ext cx="11481847" cy="3810555"/>
          </a:xfrm>
        </p:spPr>
        <p:txBody>
          <a:bodyPr>
            <a:noAutofit/>
          </a:bodyPr>
          <a:lstStyle/>
          <a:p>
            <a:pPr algn="just" eaLnBrk="1" hangingPunct="1"/>
            <a:r>
              <a:rPr lang="en-US" altLang="en-US" b="1" dirty="0"/>
              <a:t>Create:</a:t>
            </a:r>
          </a:p>
          <a:p>
            <a:pPr lvl="1" algn="just" eaLnBrk="1" hangingPunct="1"/>
            <a:r>
              <a:rPr lang="en-US" altLang="en-US" b="1" dirty="0"/>
              <a:t>node for each transaction;</a:t>
            </a:r>
          </a:p>
          <a:p>
            <a:pPr lvl="1" algn="just" eaLnBrk="1" hangingPunct="1"/>
            <a:r>
              <a:rPr lang="en-US" altLang="en-US" b="1" dirty="0"/>
              <a:t>a directed edge T</a:t>
            </a:r>
            <a:r>
              <a:rPr lang="en-US" altLang="en-US" b="1" baseline="-25000" dirty="0"/>
              <a:t>i</a:t>
            </a:r>
            <a:r>
              <a:rPr lang="en-US" altLang="en-US" b="1" dirty="0"/>
              <a:t> </a:t>
            </a:r>
            <a:r>
              <a:rPr lang="en-US" altLang="en-US" b="1" dirty="0">
                <a:sym typeface="Symbol" panose="05050102010706020507" pitchFamily="18" charset="2"/>
              </a:rPr>
              <a:t></a:t>
            </a:r>
            <a:r>
              <a:rPr lang="en-US" altLang="en-US" b="1" dirty="0"/>
              <a:t> </a:t>
            </a:r>
            <a:r>
              <a:rPr lang="en-US" altLang="en-US" b="1" dirty="0" err="1"/>
              <a:t>T</a:t>
            </a:r>
            <a:r>
              <a:rPr lang="en-US" altLang="en-US" b="1" baseline="-25000" dirty="0" err="1"/>
              <a:t>j</a:t>
            </a:r>
            <a:r>
              <a:rPr lang="en-US" altLang="en-US" b="1" dirty="0"/>
              <a:t>, if </a:t>
            </a:r>
            <a:r>
              <a:rPr lang="en-US" altLang="en-US" b="1" dirty="0" err="1"/>
              <a:t>T</a:t>
            </a:r>
            <a:r>
              <a:rPr lang="en-US" altLang="en-US" b="1" baseline="-25000" dirty="0" err="1"/>
              <a:t>j</a:t>
            </a:r>
            <a:r>
              <a:rPr lang="en-US" altLang="en-US" b="1" dirty="0"/>
              <a:t> reads the value of an item written by T</a:t>
            </a:r>
            <a:r>
              <a:rPr lang="en-US" altLang="en-US" b="1" baseline="-25000" dirty="0"/>
              <a:t>I</a:t>
            </a:r>
            <a:r>
              <a:rPr lang="en-US" altLang="en-US" b="1" dirty="0"/>
              <a:t>;</a:t>
            </a:r>
          </a:p>
          <a:p>
            <a:pPr lvl="1" algn="just" eaLnBrk="1" hangingPunct="1"/>
            <a:r>
              <a:rPr lang="en-US" altLang="en-US" b="1" dirty="0"/>
              <a:t>a directed edge T</a:t>
            </a:r>
            <a:r>
              <a:rPr lang="en-US" altLang="en-US" b="1" baseline="-25000" dirty="0"/>
              <a:t>i</a:t>
            </a:r>
            <a:r>
              <a:rPr lang="en-US" altLang="en-US" b="1" dirty="0"/>
              <a:t> </a:t>
            </a:r>
            <a:r>
              <a:rPr lang="en-US" altLang="en-US" b="1" dirty="0">
                <a:sym typeface="Symbol" panose="05050102010706020507" pitchFamily="18" charset="2"/>
              </a:rPr>
              <a:t></a:t>
            </a:r>
            <a:r>
              <a:rPr lang="en-US" altLang="en-US" b="1" dirty="0"/>
              <a:t> </a:t>
            </a:r>
            <a:r>
              <a:rPr lang="en-US" altLang="en-US" b="1" dirty="0" err="1"/>
              <a:t>T</a:t>
            </a:r>
            <a:r>
              <a:rPr lang="en-US" altLang="en-US" b="1" baseline="-25000" dirty="0" err="1"/>
              <a:t>j</a:t>
            </a:r>
            <a:r>
              <a:rPr lang="en-US" altLang="en-US" b="1" dirty="0"/>
              <a:t>, if </a:t>
            </a:r>
            <a:r>
              <a:rPr lang="en-US" altLang="en-US" b="1" dirty="0" err="1"/>
              <a:t>T</a:t>
            </a:r>
            <a:r>
              <a:rPr lang="en-US" altLang="en-US" b="1" baseline="-25000" dirty="0" err="1"/>
              <a:t>j</a:t>
            </a:r>
            <a:r>
              <a:rPr lang="en-US" altLang="en-US" b="1" dirty="0"/>
              <a:t> writes a value into an item after it has been read by T</a:t>
            </a:r>
            <a:r>
              <a:rPr lang="en-US" altLang="en-US" b="1" baseline="-25000" dirty="0"/>
              <a:t>i</a:t>
            </a:r>
            <a:r>
              <a:rPr lang="en-US" altLang="en-US" b="1" dirty="0"/>
              <a:t>. </a:t>
            </a:r>
          </a:p>
          <a:p>
            <a:pPr algn="just" eaLnBrk="1" hangingPunct="1"/>
            <a:r>
              <a:rPr lang="en-US" altLang="en-US" b="1" dirty="0"/>
              <a:t>If a precedence graph contains cycle schedule it is not conflict serializable.</a:t>
            </a:r>
            <a:endParaRPr lang="en-US" altLang="en-US" dirty="0"/>
          </a:p>
          <a:p>
            <a:endParaRPr lang="en-US" sz="3200" dirty="0"/>
          </a:p>
        </p:txBody>
      </p:sp>
    </p:spTree>
    <p:extLst>
      <p:ext uri="{BB962C8B-B14F-4D97-AF65-F5344CB8AC3E}">
        <p14:creationId xmlns:p14="http://schemas.microsoft.com/office/powerpoint/2010/main" val="505949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r>
              <a:rPr lang="en-US" sz="6000" b="1" dirty="0"/>
              <a:t>Example of Non-conflict </a:t>
            </a:r>
            <a:r>
              <a:rPr lang="en-US" sz="6000" b="1" dirty="0" err="1"/>
              <a:t>Serialisable</a:t>
            </a:r>
            <a:r>
              <a:rPr lang="en-US" sz="6000" b="1" dirty="0"/>
              <a:t> Schedule</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5076" y="1828800"/>
            <a:ext cx="11481847" cy="3672443"/>
          </a:xfrm>
        </p:spPr>
        <p:txBody>
          <a:bodyPr>
            <a:noAutofit/>
          </a:bodyPr>
          <a:lstStyle/>
          <a:p>
            <a:pPr algn="just" eaLnBrk="1" hangingPunct="1"/>
            <a:r>
              <a:rPr lang="en-US" altLang="en-US" sz="3200" dirty="0"/>
              <a:t>T</a:t>
            </a:r>
            <a:r>
              <a:rPr lang="en-US" altLang="en-US" sz="3200" baseline="-25000" dirty="0"/>
              <a:t>9</a:t>
            </a:r>
            <a:r>
              <a:rPr lang="en-US" altLang="en-US" sz="3200" dirty="0"/>
              <a:t> is transferring £100 from one account with balance bal</a:t>
            </a:r>
            <a:r>
              <a:rPr lang="en-US" altLang="en-US" sz="3200" baseline="-25000" dirty="0"/>
              <a:t>x</a:t>
            </a:r>
            <a:r>
              <a:rPr lang="en-US" altLang="en-US" sz="3200" dirty="0"/>
              <a:t> to another account with balance bal</a:t>
            </a:r>
            <a:r>
              <a:rPr lang="en-US" altLang="en-US" sz="3200" baseline="-25000" dirty="0"/>
              <a:t>y</a:t>
            </a:r>
            <a:r>
              <a:rPr lang="en-US" altLang="en-US" sz="3200" dirty="0"/>
              <a:t>.</a:t>
            </a:r>
          </a:p>
          <a:p>
            <a:pPr algn="just" eaLnBrk="1" hangingPunct="1"/>
            <a:r>
              <a:rPr lang="en-US" altLang="en-US" sz="3200" dirty="0"/>
              <a:t>T</a:t>
            </a:r>
            <a:r>
              <a:rPr lang="en-US" altLang="en-US" sz="3200" baseline="-25000" dirty="0"/>
              <a:t>10</a:t>
            </a:r>
            <a:r>
              <a:rPr lang="en-US" altLang="en-US" sz="3200" dirty="0"/>
              <a:t> is increasing balance of these two accounts by 10%. </a:t>
            </a:r>
          </a:p>
          <a:p>
            <a:pPr algn="just" eaLnBrk="1" hangingPunct="1"/>
            <a:r>
              <a:rPr lang="en-US" altLang="en-US" sz="3200" dirty="0"/>
              <a:t>Precedence graph has a cycle and so is not serializable. </a:t>
            </a:r>
          </a:p>
          <a:p>
            <a:endParaRPr lang="en-US" sz="3200" dirty="0"/>
          </a:p>
        </p:txBody>
      </p:sp>
    </p:spTree>
    <p:extLst>
      <p:ext uri="{BB962C8B-B14F-4D97-AF65-F5344CB8AC3E}">
        <p14:creationId xmlns:p14="http://schemas.microsoft.com/office/powerpoint/2010/main" val="21338155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a:extLst>
              <a:ext uri="{FF2B5EF4-FFF2-40B4-BE49-F238E27FC236}">
                <a16:creationId xmlns:a16="http://schemas.microsoft.com/office/drawing/2014/main" id="{40F9B019-8C31-28DF-2E02-6EEDE3544595}"/>
              </a:ext>
            </a:extLst>
          </p:cNvPr>
          <p:cNvPicPr>
            <a:picLocks noGrp="1" noChangeAspect="1"/>
          </p:cNvPicPr>
          <p:nvPr>
            <p:ph idx="1"/>
          </p:nvPr>
        </p:nvPicPr>
        <p:blipFill>
          <a:blip r:embed="rId3"/>
          <a:stretch>
            <a:fillRect/>
          </a:stretch>
        </p:blipFill>
        <p:spPr>
          <a:xfrm>
            <a:off x="1698171" y="1496290"/>
            <a:ext cx="4759167" cy="4218222"/>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r>
              <a:rPr lang="en-US" sz="6000" b="1" dirty="0"/>
              <a:t>Example of Non-conflict </a:t>
            </a:r>
            <a:r>
              <a:rPr lang="en-US" sz="6000" b="1" dirty="0" err="1"/>
              <a:t>Serialisable</a:t>
            </a:r>
            <a:r>
              <a:rPr lang="en-US" sz="6000" b="1" dirty="0"/>
              <a:t> Schedule</a:t>
            </a:r>
            <a:endParaRPr lang="en-GB" sz="6000" b="1" dirty="0"/>
          </a:p>
        </p:txBody>
      </p:sp>
      <p:pic>
        <p:nvPicPr>
          <p:cNvPr id="3" name="Picture 2">
            <a:extLst>
              <a:ext uri="{FF2B5EF4-FFF2-40B4-BE49-F238E27FC236}">
                <a16:creationId xmlns:a16="http://schemas.microsoft.com/office/drawing/2014/main" id="{3081F75D-109A-83FF-70A6-B83F7F61EA1A}"/>
              </a:ext>
            </a:extLst>
          </p:cNvPr>
          <p:cNvPicPr>
            <a:picLocks noChangeAspect="1"/>
          </p:cNvPicPr>
          <p:nvPr/>
        </p:nvPicPr>
        <p:blipFill>
          <a:blip r:embed="rId4"/>
          <a:stretch>
            <a:fillRect/>
          </a:stretch>
        </p:blipFill>
        <p:spPr>
          <a:xfrm>
            <a:off x="7528957" y="1914767"/>
            <a:ext cx="4141426" cy="3028465"/>
          </a:xfrm>
          <a:prstGeom prst="rect">
            <a:avLst/>
          </a:prstGeom>
        </p:spPr>
      </p:pic>
    </p:spTree>
    <p:extLst>
      <p:ext uri="{BB962C8B-B14F-4D97-AF65-F5344CB8AC3E}">
        <p14:creationId xmlns:p14="http://schemas.microsoft.com/office/powerpoint/2010/main" val="32291120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EA0D89B-A417-9345-88ED-2CACA42E057B}"/>
              </a:ext>
            </a:extLst>
          </p:cNvPr>
          <p:cNvSpPr>
            <a:spLocks noGrp="1"/>
          </p:cNvSpPr>
          <p:nvPr>
            <p:ph idx="1"/>
          </p:nvPr>
        </p:nvSpPr>
        <p:spPr>
          <a:xfrm>
            <a:off x="358219" y="1603168"/>
            <a:ext cx="11481847" cy="4132613"/>
          </a:xfrm>
        </p:spPr>
        <p:txBody>
          <a:bodyPr>
            <a:normAutofit/>
          </a:bodyPr>
          <a:lstStyle/>
          <a:p>
            <a:r>
              <a:rPr lang="en-US" dirty="0"/>
              <a:t>Offers a less stringent definition of schedule equivalence than conflict </a:t>
            </a:r>
            <a:r>
              <a:rPr lang="en-US" dirty="0" err="1"/>
              <a:t>serialisability</a:t>
            </a:r>
            <a:r>
              <a:rPr lang="en-US" dirty="0"/>
              <a:t>. </a:t>
            </a:r>
          </a:p>
          <a:p>
            <a:r>
              <a:rPr lang="en-US" dirty="0"/>
              <a:t>Two schedules, S</a:t>
            </a:r>
            <a:r>
              <a:rPr lang="en-US" baseline="-25000" dirty="0"/>
              <a:t>1</a:t>
            </a:r>
            <a:r>
              <a:rPr lang="en-US" dirty="0"/>
              <a:t> and S</a:t>
            </a:r>
            <a:r>
              <a:rPr lang="en-US" baseline="-25000" dirty="0"/>
              <a:t>2</a:t>
            </a:r>
            <a:r>
              <a:rPr lang="en-US" dirty="0"/>
              <a:t> are view equivalent if:</a:t>
            </a:r>
          </a:p>
          <a:p>
            <a:pPr lvl="1"/>
            <a:r>
              <a:rPr lang="en-US" dirty="0"/>
              <a:t>For each data item x, if T</a:t>
            </a:r>
            <a:r>
              <a:rPr lang="en-US" baseline="-25000" dirty="0"/>
              <a:t>i</a:t>
            </a:r>
            <a:r>
              <a:rPr lang="en-US" dirty="0"/>
              <a:t> reads initial value of x in S</a:t>
            </a:r>
            <a:r>
              <a:rPr lang="en-US" baseline="-25000" dirty="0"/>
              <a:t>1</a:t>
            </a:r>
            <a:r>
              <a:rPr lang="en-US" dirty="0"/>
              <a:t>, T</a:t>
            </a:r>
            <a:r>
              <a:rPr lang="en-US" baseline="-25000" dirty="0"/>
              <a:t>i</a:t>
            </a:r>
            <a:r>
              <a:rPr lang="en-US" dirty="0"/>
              <a:t> must also read initial value of x in S</a:t>
            </a:r>
            <a:r>
              <a:rPr lang="en-US" baseline="-25000" dirty="0"/>
              <a:t>2</a:t>
            </a:r>
            <a:r>
              <a:rPr lang="en-US" dirty="0"/>
              <a:t>.</a:t>
            </a:r>
          </a:p>
          <a:p>
            <a:pPr lvl="1"/>
            <a:r>
              <a:rPr lang="en-US" dirty="0"/>
              <a:t>For each read on x by T</a:t>
            </a:r>
            <a:r>
              <a:rPr lang="en-US" baseline="-25000" dirty="0"/>
              <a:t>i</a:t>
            </a:r>
            <a:r>
              <a:rPr lang="en-US" dirty="0"/>
              <a:t> in S</a:t>
            </a:r>
            <a:r>
              <a:rPr lang="en-US" baseline="-25000" dirty="0"/>
              <a:t>1</a:t>
            </a:r>
            <a:r>
              <a:rPr lang="en-US" dirty="0"/>
              <a:t>, if the value read by T</a:t>
            </a:r>
            <a:r>
              <a:rPr lang="en-US" baseline="-25000" dirty="0"/>
              <a:t>i</a:t>
            </a:r>
            <a:r>
              <a:rPr lang="en-US" dirty="0"/>
              <a:t> is written by T</a:t>
            </a:r>
            <a:r>
              <a:rPr lang="en-US" baseline="-25000" dirty="0"/>
              <a:t>j</a:t>
            </a:r>
            <a:r>
              <a:rPr lang="en-US" dirty="0"/>
              <a:t>, T</a:t>
            </a:r>
            <a:r>
              <a:rPr lang="en-US" baseline="-25000" dirty="0"/>
              <a:t>i</a:t>
            </a:r>
            <a:r>
              <a:rPr lang="en-US" dirty="0"/>
              <a:t> must also read value of x produced by T</a:t>
            </a:r>
            <a:r>
              <a:rPr lang="en-US" baseline="-25000" dirty="0"/>
              <a:t>j</a:t>
            </a:r>
            <a:r>
              <a:rPr lang="en-US" dirty="0"/>
              <a:t> in S</a:t>
            </a:r>
            <a:r>
              <a:rPr lang="en-US" baseline="-25000" dirty="0"/>
              <a:t>2</a:t>
            </a:r>
            <a:r>
              <a:rPr lang="en-US" dirty="0"/>
              <a:t>. </a:t>
            </a:r>
          </a:p>
          <a:p>
            <a:pPr lvl="1"/>
            <a:r>
              <a:rPr lang="en-US" dirty="0"/>
              <a:t>For each data item x, if last write on x performed by T</a:t>
            </a:r>
            <a:r>
              <a:rPr lang="en-US" baseline="-25000" dirty="0"/>
              <a:t>i</a:t>
            </a:r>
            <a:r>
              <a:rPr lang="en-US" dirty="0"/>
              <a:t> in S</a:t>
            </a:r>
            <a:r>
              <a:rPr lang="en-US" baseline="-25000" dirty="0"/>
              <a:t>1</a:t>
            </a:r>
            <a:r>
              <a:rPr lang="en-US" dirty="0"/>
              <a:t>, the same transaction must perform final write on x in S</a:t>
            </a:r>
            <a:r>
              <a:rPr lang="en-US" baseline="-25000" dirty="0"/>
              <a:t>2</a:t>
            </a:r>
            <a:r>
              <a:rPr lang="en-US" dirty="0"/>
              <a:t>.</a:t>
            </a:r>
          </a:p>
          <a:p>
            <a:endParaRPr lang="en-GB"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View Serialisability</a:t>
            </a:r>
            <a:endParaRPr lang="en-GB" sz="6000" b="1" dirty="0"/>
          </a:p>
        </p:txBody>
      </p:sp>
    </p:spTree>
    <p:extLst>
      <p:ext uri="{BB962C8B-B14F-4D97-AF65-F5344CB8AC3E}">
        <p14:creationId xmlns:p14="http://schemas.microsoft.com/office/powerpoint/2010/main" val="27230195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B0CB6A-6F16-399A-596D-85FEF1F55810}"/>
            </a:ext>
          </a:extLst>
        </p:cNvPr>
        <p:cNvGrpSpPr/>
        <p:nvPr/>
      </p:nvGrpSpPr>
      <p:grpSpPr>
        <a:xfrm>
          <a:off x="0" y="0"/>
          <a:ext cx="0" cy="0"/>
          <a:chOff x="0" y="0"/>
          <a:chExt cx="0" cy="0"/>
        </a:xfrm>
      </p:grpSpPr>
      <p:sp>
        <p:nvSpPr>
          <p:cNvPr id="6" name="Content Placeholder 5">
            <a:extLst>
              <a:ext uri="{FF2B5EF4-FFF2-40B4-BE49-F238E27FC236}">
                <a16:creationId xmlns:a16="http://schemas.microsoft.com/office/drawing/2014/main" id="{2ADF8372-E8CE-3D1B-2557-74EF28920AED}"/>
              </a:ext>
            </a:extLst>
          </p:cNvPr>
          <p:cNvSpPr>
            <a:spLocks noGrp="1"/>
          </p:cNvSpPr>
          <p:nvPr>
            <p:ph idx="1"/>
          </p:nvPr>
        </p:nvSpPr>
        <p:spPr>
          <a:xfrm>
            <a:off x="358219" y="1603168"/>
            <a:ext cx="11481847" cy="4132613"/>
          </a:xfrm>
        </p:spPr>
        <p:txBody>
          <a:bodyPr>
            <a:normAutofit/>
          </a:bodyPr>
          <a:lstStyle/>
          <a:p>
            <a:r>
              <a:rPr lang="en-US" dirty="0"/>
              <a:t>Schedule is view </a:t>
            </a:r>
            <a:r>
              <a:rPr lang="en-US" dirty="0" err="1"/>
              <a:t>serialisable</a:t>
            </a:r>
            <a:r>
              <a:rPr lang="en-US" dirty="0"/>
              <a:t> if it is view equivalent to a serial schedule. </a:t>
            </a:r>
          </a:p>
          <a:p>
            <a:r>
              <a:rPr lang="en-US" dirty="0"/>
              <a:t>Every conflict </a:t>
            </a:r>
            <a:r>
              <a:rPr lang="en-US" dirty="0" err="1"/>
              <a:t>serialisable</a:t>
            </a:r>
            <a:r>
              <a:rPr lang="en-US" dirty="0"/>
              <a:t> schedule is view </a:t>
            </a:r>
            <a:r>
              <a:rPr lang="en-US" dirty="0" err="1"/>
              <a:t>serialisable</a:t>
            </a:r>
            <a:r>
              <a:rPr lang="en-US" dirty="0"/>
              <a:t>, although converse is not true. </a:t>
            </a:r>
          </a:p>
          <a:p>
            <a:r>
              <a:rPr lang="en-US" dirty="0"/>
              <a:t>It can be shown that any view </a:t>
            </a:r>
            <a:r>
              <a:rPr lang="en-US" dirty="0" err="1"/>
              <a:t>serialisable</a:t>
            </a:r>
            <a:r>
              <a:rPr lang="en-US" dirty="0"/>
              <a:t> schedule that is not conflict </a:t>
            </a:r>
            <a:r>
              <a:rPr lang="en-US" dirty="0" err="1"/>
              <a:t>serialisable</a:t>
            </a:r>
            <a:r>
              <a:rPr lang="en-US" dirty="0"/>
              <a:t> contains one or more blind writes.</a:t>
            </a:r>
          </a:p>
          <a:p>
            <a:r>
              <a:rPr lang="en-US" dirty="0"/>
              <a:t>In general, testing whether a schedule is </a:t>
            </a:r>
            <a:r>
              <a:rPr lang="en-US" dirty="0" err="1"/>
              <a:t>serialisable</a:t>
            </a:r>
            <a:r>
              <a:rPr lang="en-US" dirty="0"/>
              <a:t> is NP-complete.</a:t>
            </a:r>
          </a:p>
          <a:p>
            <a:endParaRPr lang="en-GB" dirty="0"/>
          </a:p>
        </p:txBody>
      </p:sp>
      <p:sp>
        <p:nvSpPr>
          <p:cNvPr id="5" name="Title 4">
            <a:extLst>
              <a:ext uri="{FF2B5EF4-FFF2-40B4-BE49-F238E27FC236}">
                <a16:creationId xmlns:a16="http://schemas.microsoft.com/office/drawing/2014/main" id="{BD4BE179-9AB3-50EC-8EB6-C830A923DE89}"/>
              </a:ext>
            </a:extLst>
          </p:cNvPr>
          <p:cNvSpPr>
            <a:spLocks noGrp="1"/>
          </p:cNvSpPr>
          <p:nvPr>
            <p:ph type="title"/>
          </p:nvPr>
        </p:nvSpPr>
        <p:spPr/>
        <p:txBody>
          <a:bodyPr>
            <a:normAutofit/>
          </a:bodyPr>
          <a:lstStyle/>
          <a:p>
            <a:r>
              <a:rPr lang="en-US" sz="6000" b="1" dirty="0"/>
              <a:t>View Serialisability</a:t>
            </a:r>
            <a:endParaRPr lang="en-GB" sz="6000" b="1" dirty="0"/>
          </a:p>
        </p:txBody>
      </p:sp>
    </p:spTree>
    <p:extLst>
      <p:ext uri="{BB962C8B-B14F-4D97-AF65-F5344CB8AC3E}">
        <p14:creationId xmlns:p14="http://schemas.microsoft.com/office/powerpoint/2010/main" val="5994251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a:extLst>
              <a:ext uri="{FF2B5EF4-FFF2-40B4-BE49-F238E27FC236}">
                <a16:creationId xmlns:a16="http://schemas.microsoft.com/office/drawing/2014/main" id="{F1EB94C4-BCEE-8FFD-DD32-0DF2A4DB7116}"/>
              </a:ext>
            </a:extLst>
          </p:cNvPr>
          <p:cNvPicPr>
            <a:picLocks noGrp="1" noChangeAspect="1"/>
          </p:cNvPicPr>
          <p:nvPr>
            <p:ph idx="1"/>
          </p:nvPr>
        </p:nvPicPr>
        <p:blipFill>
          <a:blip r:embed="rId3"/>
          <a:stretch>
            <a:fillRect/>
          </a:stretch>
        </p:blipFill>
        <p:spPr>
          <a:xfrm>
            <a:off x="1511318" y="1255228"/>
            <a:ext cx="9169363" cy="4347543"/>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r>
              <a:rPr lang="en-US" sz="6000" b="1" dirty="0"/>
              <a:t>Example of View </a:t>
            </a:r>
            <a:r>
              <a:rPr lang="en-US" sz="6000" b="1" dirty="0" err="1"/>
              <a:t>Serialisable</a:t>
            </a:r>
            <a:r>
              <a:rPr lang="en-US" sz="6000" b="1" dirty="0"/>
              <a:t> Schedule</a:t>
            </a:r>
            <a:endParaRPr lang="en-GB" sz="6000" b="1" dirty="0"/>
          </a:p>
        </p:txBody>
      </p:sp>
    </p:spTree>
    <p:extLst>
      <p:ext uri="{BB962C8B-B14F-4D97-AF65-F5344CB8AC3E}">
        <p14:creationId xmlns:p14="http://schemas.microsoft.com/office/powerpoint/2010/main" val="2790185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EA0D89B-A417-9345-88ED-2CACA42E057B}"/>
              </a:ext>
            </a:extLst>
          </p:cNvPr>
          <p:cNvSpPr>
            <a:spLocks noGrp="1"/>
          </p:cNvSpPr>
          <p:nvPr>
            <p:ph idx="1"/>
          </p:nvPr>
        </p:nvSpPr>
        <p:spPr>
          <a:xfrm>
            <a:off x="358219" y="1603168"/>
            <a:ext cx="11481847" cy="4132613"/>
          </a:xfrm>
        </p:spPr>
        <p:txBody>
          <a:bodyPr>
            <a:normAutofit/>
          </a:bodyPr>
          <a:lstStyle/>
          <a:p>
            <a:r>
              <a:rPr lang="en-US" dirty="0"/>
              <a:t>Serialisability identifies schedules that maintain database consistency, assuming no transaction fails. </a:t>
            </a:r>
          </a:p>
          <a:p>
            <a:r>
              <a:rPr lang="en-US" dirty="0"/>
              <a:t>It could also examine recoverability of transactions within a schedule. </a:t>
            </a:r>
          </a:p>
          <a:p>
            <a:r>
              <a:rPr lang="en-US" dirty="0"/>
              <a:t>If a transaction fails, atomicity requires effects of a transaction to be undone. </a:t>
            </a:r>
          </a:p>
          <a:p>
            <a:r>
              <a:rPr lang="en-US" dirty="0"/>
              <a:t>Durability states that once a transaction commits, its changes cannot be undone (without running another, compensating, transaction). </a:t>
            </a:r>
          </a:p>
          <a:p>
            <a:endParaRPr lang="en-GB"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Recoverability</a:t>
            </a:r>
            <a:endParaRPr lang="en-GB" sz="6000" b="1" dirty="0"/>
          </a:p>
        </p:txBody>
      </p:sp>
    </p:spTree>
    <p:extLst>
      <p:ext uri="{BB962C8B-B14F-4D97-AF65-F5344CB8AC3E}">
        <p14:creationId xmlns:p14="http://schemas.microsoft.com/office/powerpoint/2010/main" val="25599039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EA0D89B-A417-9345-88ED-2CACA42E057B}"/>
              </a:ext>
            </a:extLst>
          </p:cNvPr>
          <p:cNvSpPr>
            <a:spLocks noGrp="1"/>
          </p:cNvSpPr>
          <p:nvPr>
            <p:ph idx="1"/>
          </p:nvPr>
        </p:nvSpPr>
        <p:spPr>
          <a:xfrm>
            <a:off x="358219" y="1852551"/>
            <a:ext cx="11481847" cy="3883230"/>
          </a:xfrm>
        </p:spPr>
        <p:txBody>
          <a:bodyPr>
            <a:normAutofit/>
          </a:bodyPr>
          <a:lstStyle/>
          <a:p>
            <a:r>
              <a:rPr lang="en-US" sz="3200" dirty="0"/>
              <a:t>A schedule where, for each pair of transactions T</a:t>
            </a:r>
            <a:r>
              <a:rPr lang="en-US" sz="3200" baseline="-25000" dirty="0"/>
              <a:t>i</a:t>
            </a:r>
            <a:r>
              <a:rPr lang="en-US" sz="3200" dirty="0"/>
              <a:t> and T</a:t>
            </a:r>
            <a:r>
              <a:rPr lang="en-US" sz="3200" baseline="-25000" dirty="0"/>
              <a:t>j</a:t>
            </a:r>
            <a:r>
              <a:rPr lang="en-US" sz="3200" dirty="0"/>
              <a:t>;</a:t>
            </a:r>
          </a:p>
          <a:p>
            <a:pPr lvl="1"/>
            <a:r>
              <a:rPr lang="en-US" sz="3200" dirty="0"/>
              <a:t>If T</a:t>
            </a:r>
            <a:r>
              <a:rPr lang="en-US" sz="3200" baseline="-25000" dirty="0"/>
              <a:t>j</a:t>
            </a:r>
            <a:r>
              <a:rPr lang="en-US" sz="3200" dirty="0"/>
              <a:t> reads a data item previously written by T</a:t>
            </a:r>
            <a:r>
              <a:rPr lang="en-US" sz="3200" baseline="-25000" dirty="0"/>
              <a:t>i</a:t>
            </a:r>
            <a:r>
              <a:rPr lang="en-US" sz="3200" dirty="0"/>
              <a:t>, then the commit operation of T</a:t>
            </a:r>
            <a:r>
              <a:rPr lang="en-US" sz="3200" baseline="-25000" dirty="0"/>
              <a:t>i</a:t>
            </a:r>
            <a:r>
              <a:rPr lang="en-US" sz="3200" dirty="0"/>
              <a:t> precedes the commit operation of T</a:t>
            </a:r>
            <a:r>
              <a:rPr lang="en-US" sz="3200" baseline="-25000" dirty="0"/>
              <a:t>j</a:t>
            </a:r>
            <a:r>
              <a:rPr lang="en-US" sz="3200" dirty="0"/>
              <a:t>.</a:t>
            </a:r>
            <a:endParaRPr lang="en-GB" sz="3200"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Recoverable Schedule</a:t>
            </a:r>
            <a:endParaRPr lang="en-GB" sz="6000" b="1" dirty="0"/>
          </a:p>
        </p:txBody>
      </p:sp>
    </p:spTree>
    <p:extLst>
      <p:ext uri="{BB962C8B-B14F-4D97-AF65-F5344CB8AC3E}">
        <p14:creationId xmlns:p14="http://schemas.microsoft.com/office/powerpoint/2010/main" val="8385813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EA0D89B-A417-9345-88ED-2CACA42E057B}"/>
              </a:ext>
            </a:extLst>
          </p:cNvPr>
          <p:cNvSpPr>
            <a:spLocks noGrp="1"/>
          </p:cNvSpPr>
          <p:nvPr>
            <p:ph idx="1"/>
          </p:nvPr>
        </p:nvSpPr>
        <p:spPr>
          <a:xfrm>
            <a:off x="358219" y="1852551"/>
            <a:ext cx="11481847" cy="3883230"/>
          </a:xfrm>
        </p:spPr>
        <p:txBody>
          <a:bodyPr>
            <a:normAutofit/>
          </a:bodyPr>
          <a:lstStyle/>
          <a:p>
            <a:r>
              <a:rPr lang="en-US" sz="3200" dirty="0"/>
              <a:t>There are two basic concurrency control techniques:</a:t>
            </a:r>
          </a:p>
          <a:p>
            <a:pPr lvl="1"/>
            <a:r>
              <a:rPr lang="en-US" sz="2800" dirty="0"/>
              <a:t>Locking,</a:t>
            </a:r>
          </a:p>
          <a:p>
            <a:pPr lvl="1"/>
            <a:r>
              <a:rPr lang="en-US" sz="2800" dirty="0"/>
              <a:t>Timestamping.</a:t>
            </a:r>
          </a:p>
          <a:p>
            <a:r>
              <a:rPr lang="en-US" sz="3200" dirty="0"/>
              <a:t>Both are conservative approaches:</a:t>
            </a:r>
          </a:p>
          <a:p>
            <a:pPr lvl="1"/>
            <a:r>
              <a:rPr lang="en-US" sz="2800" dirty="0"/>
              <a:t>Delay transactions in case they conflict with other transactions. </a:t>
            </a:r>
          </a:p>
          <a:p>
            <a:r>
              <a:rPr lang="en-US" sz="3200" dirty="0"/>
              <a:t>Optimistic methods assume conflict is rare and only check for conflicts at commit.</a:t>
            </a:r>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Concurrency Control Techniques</a:t>
            </a:r>
            <a:endParaRPr lang="en-GB" sz="6000" b="1" dirty="0"/>
          </a:p>
        </p:txBody>
      </p:sp>
    </p:spTree>
    <p:extLst>
      <p:ext uri="{BB962C8B-B14F-4D97-AF65-F5344CB8AC3E}">
        <p14:creationId xmlns:p14="http://schemas.microsoft.com/office/powerpoint/2010/main" val="6705625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EA0D89B-A417-9345-88ED-2CACA42E057B}"/>
              </a:ext>
            </a:extLst>
          </p:cNvPr>
          <p:cNvSpPr>
            <a:spLocks noGrp="1"/>
          </p:cNvSpPr>
          <p:nvPr>
            <p:ph idx="1"/>
          </p:nvPr>
        </p:nvSpPr>
        <p:spPr>
          <a:xfrm>
            <a:off x="358219" y="1531917"/>
            <a:ext cx="11481847" cy="4203864"/>
          </a:xfrm>
        </p:spPr>
        <p:txBody>
          <a:bodyPr>
            <a:normAutofit fontScale="92500" lnSpcReduction="10000"/>
          </a:bodyPr>
          <a:lstStyle/>
          <a:p>
            <a:r>
              <a:rPr lang="en-US" sz="3500" b="1" dirty="0"/>
              <a:t>Locking:</a:t>
            </a:r>
          </a:p>
          <a:p>
            <a:r>
              <a:rPr lang="en-US" sz="3200" dirty="0"/>
              <a:t>A transaction uses locks to deny access to other transactions and so prevent incorrect updates.</a:t>
            </a:r>
          </a:p>
          <a:p>
            <a:endParaRPr lang="en-US" sz="3200" dirty="0"/>
          </a:p>
          <a:p>
            <a:r>
              <a:rPr lang="en-US" sz="3200" dirty="0"/>
              <a:t>The most widely used approach to ensure </a:t>
            </a:r>
            <a:r>
              <a:rPr lang="en-US" sz="3200" dirty="0" err="1"/>
              <a:t>serialisability</a:t>
            </a:r>
            <a:r>
              <a:rPr lang="en-US" sz="3200" dirty="0"/>
              <a:t>.</a:t>
            </a:r>
          </a:p>
          <a:p>
            <a:r>
              <a:rPr lang="en-US" sz="3200" dirty="0"/>
              <a:t>Generally, a transaction must claim a shared (read) or exclusive (write) lock on a data item before read or write. </a:t>
            </a:r>
          </a:p>
          <a:p>
            <a:r>
              <a:rPr lang="en-US" sz="3200" dirty="0"/>
              <a:t>The lock prevents another transaction from modifying the item or even reading it, in the case of a write lock. </a:t>
            </a:r>
          </a:p>
          <a:p>
            <a:endParaRPr lang="en-US" sz="3200"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Concurrency Control Techniques</a:t>
            </a:r>
            <a:endParaRPr lang="en-GB" sz="6000" b="1" dirty="0"/>
          </a:p>
        </p:txBody>
      </p:sp>
    </p:spTree>
    <p:extLst>
      <p:ext uri="{BB962C8B-B14F-4D97-AF65-F5344CB8AC3E}">
        <p14:creationId xmlns:p14="http://schemas.microsoft.com/office/powerpoint/2010/main" val="22977099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EA0D89B-A417-9345-88ED-2CACA42E057B}"/>
              </a:ext>
            </a:extLst>
          </p:cNvPr>
          <p:cNvSpPr>
            <a:spLocks noGrp="1"/>
          </p:cNvSpPr>
          <p:nvPr>
            <p:ph idx="1"/>
          </p:nvPr>
        </p:nvSpPr>
        <p:spPr>
          <a:xfrm>
            <a:off x="358219" y="1531917"/>
            <a:ext cx="11481847" cy="4203864"/>
          </a:xfrm>
        </p:spPr>
        <p:txBody>
          <a:bodyPr>
            <a:normAutofit/>
          </a:bodyPr>
          <a:lstStyle/>
          <a:p>
            <a:r>
              <a:rPr lang="en-US" sz="3500" b="1" dirty="0"/>
              <a:t>Locking - Basic Rules:</a:t>
            </a:r>
          </a:p>
          <a:p>
            <a:r>
              <a:rPr lang="en-US" sz="3200" dirty="0"/>
              <a:t>If a transaction has shared lock on an item, it can read but not update item.</a:t>
            </a:r>
          </a:p>
          <a:p>
            <a:r>
              <a:rPr lang="en-US" sz="3200" dirty="0"/>
              <a:t>If a transaction has exclusive lock on an item, it can both read and update item.</a:t>
            </a:r>
          </a:p>
          <a:p>
            <a:r>
              <a:rPr lang="en-US" sz="3200" dirty="0"/>
              <a:t>Reads cannot conflict, so more than one transaction can hold shared locks simultaneously on same item. </a:t>
            </a:r>
          </a:p>
          <a:p>
            <a:r>
              <a:rPr lang="en-US" sz="3200" dirty="0"/>
              <a:t>Exclusive lock gives a transaction exclusive access to that item.</a:t>
            </a:r>
          </a:p>
          <a:p>
            <a:endParaRPr lang="en-US" sz="3200"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Concurrency Control Techniques</a:t>
            </a:r>
            <a:endParaRPr lang="en-GB" sz="6000" b="1" dirty="0"/>
          </a:p>
        </p:txBody>
      </p:sp>
    </p:spTree>
    <p:extLst>
      <p:ext uri="{BB962C8B-B14F-4D97-AF65-F5344CB8AC3E}">
        <p14:creationId xmlns:p14="http://schemas.microsoft.com/office/powerpoint/2010/main" val="82626566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EA0D89B-A417-9345-88ED-2CACA42E057B}"/>
              </a:ext>
            </a:extLst>
          </p:cNvPr>
          <p:cNvSpPr>
            <a:spLocks noGrp="1"/>
          </p:cNvSpPr>
          <p:nvPr>
            <p:ph idx="1"/>
          </p:nvPr>
        </p:nvSpPr>
        <p:spPr>
          <a:xfrm>
            <a:off x="358219" y="1690687"/>
            <a:ext cx="11481847" cy="4045093"/>
          </a:xfrm>
        </p:spPr>
        <p:txBody>
          <a:bodyPr>
            <a:normAutofit/>
          </a:bodyPr>
          <a:lstStyle/>
          <a:p>
            <a:r>
              <a:rPr lang="en-US" sz="3200" dirty="0"/>
              <a:t>For two transactions above, a valid schedule using these rules is:</a:t>
            </a:r>
          </a:p>
          <a:p>
            <a:endParaRPr lang="en-US" sz="3200" dirty="0"/>
          </a:p>
          <a:p>
            <a:r>
              <a:rPr lang="en-US" sz="3200" dirty="0"/>
              <a:t>S = {</a:t>
            </a:r>
            <a:r>
              <a:rPr lang="en-US" sz="3200" dirty="0" err="1"/>
              <a:t>write_lock</a:t>
            </a:r>
            <a:r>
              <a:rPr lang="en-US" sz="3200" dirty="0"/>
              <a:t>(T</a:t>
            </a:r>
            <a:r>
              <a:rPr lang="en-US" sz="3200" baseline="-25000" dirty="0"/>
              <a:t>9</a:t>
            </a:r>
            <a:r>
              <a:rPr lang="en-US" sz="3200" dirty="0"/>
              <a:t>, bal</a:t>
            </a:r>
            <a:r>
              <a:rPr lang="en-US" sz="3200" baseline="-25000" dirty="0"/>
              <a:t>x</a:t>
            </a:r>
            <a:r>
              <a:rPr lang="en-US" sz="3200" dirty="0"/>
              <a:t>), read(T</a:t>
            </a:r>
            <a:r>
              <a:rPr lang="en-US" sz="3200" baseline="-25000" dirty="0"/>
              <a:t>9</a:t>
            </a:r>
            <a:r>
              <a:rPr lang="en-US" sz="3200" dirty="0"/>
              <a:t>, bal</a:t>
            </a:r>
            <a:r>
              <a:rPr lang="en-US" sz="3200" baseline="-25000" dirty="0"/>
              <a:t>x</a:t>
            </a:r>
            <a:r>
              <a:rPr lang="en-US" sz="3200" dirty="0"/>
              <a:t>), write(T</a:t>
            </a:r>
            <a:r>
              <a:rPr lang="en-US" sz="3200" baseline="-25000" dirty="0"/>
              <a:t>9</a:t>
            </a:r>
            <a:r>
              <a:rPr lang="en-US" sz="3200" dirty="0"/>
              <a:t>, bal</a:t>
            </a:r>
            <a:r>
              <a:rPr lang="en-US" sz="3200" baseline="-25000" dirty="0"/>
              <a:t>x</a:t>
            </a:r>
            <a:r>
              <a:rPr lang="en-US" sz="3200" dirty="0"/>
              <a:t>), unlock(T</a:t>
            </a:r>
            <a:r>
              <a:rPr lang="en-US" sz="3200" baseline="-25000" dirty="0"/>
              <a:t>9</a:t>
            </a:r>
            <a:r>
              <a:rPr lang="en-US" sz="3200" dirty="0"/>
              <a:t>, bal</a:t>
            </a:r>
            <a:r>
              <a:rPr lang="en-US" sz="3200" baseline="-25000" dirty="0"/>
              <a:t>x</a:t>
            </a:r>
            <a:r>
              <a:rPr lang="en-US" sz="3200" dirty="0"/>
              <a:t>), </a:t>
            </a:r>
            <a:r>
              <a:rPr lang="en-US" sz="3200" dirty="0" err="1"/>
              <a:t>write_lock</a:t>
            </a:r>
            <a:r>
              <a:rPr lang="en-US" sz="3200" dirty="0"/>
              <a:t>(T</a:t>
            </a:r>
            <a:r>
              <a:rPr lang="en-US" sz="3200" baseline="-25000" dirty="0"/>
              <a:t>10</a:t>
            </a:r>
            <a:r>
              <a:rPr lang="en-US" sz="3200" dirty="0"/>
              <a:t>, bal</a:t>
            </a:r>
            <a:r>
              <a:rPr lang="en-US" sz="3200" baseline="-25000" dirty="0"/>
              <a:t>x</a:t>
            </a:r>
            <a:r>
              <a:rPr lang="en-US" sz="3200" dirty="0"/>
              <a:t>), read(T</a:t>
            </a:r>
            <a:r>
              <a:rPr lang="en-US" sz="3200" baseline="-25000" dirty="0"/>
              <a:t>10</a:t>
            </a:r>
            <a:r>
              <a:rPr lang="en-US" sz="3200" dirty="0"/>
              <a:t>, bal</a:t>
            </a:r>
            <a:r>
              <a:rPr lang="en-US" sz="3200" baseline="-25000" dirty="0"/>
              <a:t>x</a:t>
            </a:r>
            <a:r>
              <a:rPr lang="en-US" sz="3200" dirty="0"/>
              <a:t>), write(T</a:t>
            </a:r>
            <a:r>
              <a:rPr lang="en-US" sz="3200" baseline="-25000" dirty="0"/>
              <a:t>10</a:t>
            </a:r>
            <a:r>
              <a:rPr lang="en-US" sz="3200" dirty="0"/>
              <a:t>, bal</a:t>
            </a:r>
            <a:r>
              <a:rPr lang="en-US" sz="3200" baseline="-25000" dirty="0"/>
              <a:t>x</a:t>
            </a:r>
            <a:r>
              <a:rPr lang="en-US" sz="3200" dirty="0"/>
              <a:t>), unlock(T</a:t>
            </a:r>
            <a:r>
              <a:rPr lang="en-US" sz="3200" baseline="-25000" dirty="0"/>
              <a:t>10</a:t>
            </a:r>
            <a:r>
              <a:rPr lang="en-US" sz="3200" dirty="0"/>
              <a:t>, bal</a:t>
            </a:r>
            <a:r>
              <a:rPr lang="en-US" sz="3200" baseline="-25000" dirty="0"/>
              <a:t>x</a:t>
            </a:r>
            <a:r>
              <a:rPr lang="en-US" sz="3200" dirty="0"/>
              <a:t>), </a:t>
            </a:r>
            <a:r>
              <a:rPr lang="en-US" sz="3200" dirty="0" err="1"/>
              <a:t>write_lock</a:t>
            </a:r>
            <a:r>
              <a:rPr lang="en-US" sz="3200" dirty="0"/>
              <a:t>(T</a:t>
            </a:r>
            <a:r>
              <a:rPr lang="en-US" sz="3200" baseline="-25000" dirty="0"/>
              <a:t>10</a:t>
            </a:r>
            <a:r>
              <a:rPr lang="en-US" sz="3200" dirty="0"/>
              <a:t>, bal</a:t>
            </a:r>
            <a:r>
              <a:rPr lang="en-US" sz="3200" baseline="-25000" dirty="0"/>
              <a:t>y</a:t>
            </a:r>
            <a:r>
              <a:rPr lang="en-US" sz="3200" dirty="0"/>
              <a:t>), read(T</a:t>
            </a:r>
            <a:r>
              <a:rPr lang="en-US" sz="3200" baseline="-25000" dirty="0"/>
              <a:t>10</a:t>
            </a:r>
            <a:r>
              <a:rPr lang="en-US" sz="3200" dirty="0"/>
              <a:t>, bal</a:t>
            </a:r>
            <a:r>
              <a:rPr lang="en-US" sz="3200" baseline="-25000" dirty="0"/>
              <a:t>y</a:t>
            </a:r>
            <a:r>
              <a:rPr lang="en-US" sz="3200" dirty="0"/>
              <a:t>), write(T</a:t>
            </a:r>
            <a:r>
              <a:rPr lang="en-US" sz="3200" baseline="-25000" dirty="0"/>
              <a:t>10</a:t>
            </a:r>
            <a:r>
              <a:rPr lang="en-US" sz="3200" dirty="0"/>
              <a:t>, bal</a:t>
            </a:r>
            <a:r>
              <a:rPr lang="en-US" sz="3200" baseline="-25000" dirty="0"/>
              <a:t>y</a:t>
            </a:r>
            <a:r>
              <a:rPr lang="en-US" sz="3200" dirty="0"/>
              <a:t>), unlock(T</a:t>
            </a:r>
            <a:r>
              <a:rPr lang="en-US" sz="3200" baseline="-25000" dirty="0"/>
              <a:t>10</a:t>
            </a:r>
            <a:r>
              <a:rPr lang="en-US" sz="3200" dirty="0"/>
              <a:t>, bal</a:t>
            </a:r>
            <a:r>
              <a:rPr lang="en-US" sz="3200" baseline="-25000" dirty="0"/>
              <a:t>y</a:t>
            </a:r>
            <a:r>
              <a:rPr lang="en-US" sz="3200" dirty="0"/>
              <a:t>), commit(T</a:t>
            </a:r>
            <a:r>
              <a:rPr lang="en-US" sz="3200" baseline="-25000" dirty="0"/>
              <a:t>10</a:t>
            </a:r>
            <a:r>
              <a:rPr lang="en-US" sz="3200" dirty="0"/>
              <a:t>), </a:t>
            </a:r>
            <a:r>
              <a:rPr lang="en-US" sz="3200" dirty="0" err="1"/>
              <a:t>write_lock</a:t>
            </a:r>
            <a:r>
              <a:rPr lang="en-US" sz="3200" dirty="0"/>
              <a:t>(T</a:t>
            </a:r>
            <a:r>
              <a:rPr lang="en-US" sz="3200" baseline="-25000" dirty="0"/>
              <a:t>9</a:t>
            </a:r>
            <a:r>
              <a:rPr lang="en-US" sz="3200" dirty="0"/>
              <a:t>, bal</a:t>
            </a:r>
            <a:r>
              <a:rPr lang="en-US" sz="3200" baseline="-25000" dirty="0"/>
              <a:t>y</a:t>
            </a:r>
            <a:r>
              <a:rPr lang="en-US" sz="3200" dirty="0"/>
              <a:t>), read(T</a:t>
            </a:r>
            <a:r>
              <a:rPr lang="en-US" sz="3200" baseline="-25000" dirty="0"/>
              <a:t>9</a:t>
            </a:r>
            <a:r>
              <a:rPr lang="en-US" sz="3200" dirty="0"/>
              <a:t>, bal</a:t>
            </a:r>
            <a:r>
              <a:rPr lang="en-US" sz="3200" baseline="-25000" dirty="0"/>
              <a:t>y</a:t>
            </a:r>
            <a:r>
              <a:rPr lang="en-US" sz="3200" dirty="0"/>
              <a:t>), write(T</a:t>
            </a:r>
            <a:r>
              <a:rPr lang="en-US" sz="3200" baseline="-25000" dirty="0"/>
              <a:t>9</a:t>
            </a:r>
            <a:r>
              <a:rPr lang="en-US" sz="3200" dirty="0"/>
              <a:t>, bal</a:t>
            </a:r>
            <a:r>
              <a:rPr lang="en-US" sz="3200" baseline="-25000" dirty="0"/>
              <a:t>y</a:t>
            </a:r>
            <a:r>
              <a:rPr lang="en-US" sz="3200" dirty="0"/>
              <a:t>), unlock(T</a:t>
            </a:r>
            <a:r>
              <a:rPr lang="en-US" sz="3200" baseline="-25000" dirty="0"/>
              <a:t>9</a:t>
            </a:r>
            <a:r>
              <a:rPr lang="en-US" sz="3200" dirty="0"/>
              <a:t>, bal</a:t>
            </a:r>
            <a:r>
              <a:rPr lang="en-US" sz="3200" baseline="-25000" dirty="0"/>
              <a:t>y</a:t>
            </a:r>
            <a:r>
              <a:rPr lang="en-US" sz="3200" dirty="0"/>
              <a:t>), commit(T</a:t>
            </a:r>
            <a:r>
              <a:rPr lang="en-US" sz="3200" baseline="-25000" dirty="0"/>
              <a:t>9</a:t>
            </a:r>
            <a:r>
              <a:rPr lang="en-US" sz="3200" dirty="0"/>
              <a:t>) }</a:t>
            </a:r>
          </a:p>
          <a:p>
            <a:endParaRPr lang="en-US" sz="3200"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Incorrect Locking Schedule</a:t>
            </a:r>
            <a:endParaRPr lang="en-GB" sz="6000" b="1" dirty="0"/>
          </a:p>
        </p:txBody>
      </p:sp>
    </p:spTree>
    <p:extLst>
      <p:ext uri="{BB962C8B-B14F-4D97-AF65-F5344CB8AC3E}">
        <p14:creationId xmlns:p14="http://schemas.microsoft.com/office/powerpoint/2010/main" val="124103980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EA0D89B-A417-9345-88ED-2CACA42E057B}"/>
              </a:ext>
            </a:extLst>
          </p:cNvPr>
          <p:cNvSpPr>
            <a:spLocks noGrp="1"/>
          </p:cNvSpPr>
          <p:nvPr>
            <p:ph idx="1"/>
          </p:nvPr>
        </p:nvSpPr>
        <p:spPr>
          <a:xfrm>
            <a:off x="358219" y="1690687"/>
            <a:ext cx="11481847" cy="4045093"/>
          </a:xfrm>
        </p:spPr>
        <p:txBody>
          <a:bodyPr>
            <a:normAutofit lnSpcReduction="10000"/>
          </a:bodyPr>
          <a:lstStyle/>
          <a:p>
            <a:r>
              <a:rPr lang="en-US" sz="3200" dirty="0"/>
              <a:t>If at start, bal</a:t>
            </a:r>
            <a:r>
              <a:rPr lang="en-US" sz="3200" baseline="-25000" dirty="0"/>
              <a:t>x</a:t>
            </a:r>
            <a:r>
              <a:rPr lang="en-US" sz="3200" dirty="0"/>
              <a:t> = 100, bal</a:t>
            </a:r>
            <a:r>
              <a:rPr lang="en-US" sz="3200" baseline="-25000" dirty="0"/>
              <a:t>y</a:t>
            </a:r>
            <a:r>
              <a:rPr lang="en-US" sz="3200" dirty="0"/>
              <a:t> = 400, result should be:</a:t>
            </a:r>
          </a:p>
          <a:p>
            <a:endParaRPr lang="en-US" sz="3200" dirty="0"/>
          </a:p>
          <a:p>
            <a:pPr lvl="1"/>
            <a:r>
              <a:rPr lang="en-US" sz="3200" dirty="0"/>
              <a:t>bal</a:t>
            </a:r>
            <a:r>
              <a:rPr lang="en-US" sz="3200" baseline="-25000" dirty="0"/>
              <a:t>x</a:t>
            </a:r>
            <a:r>
              <a:rPr lang="en-US" sz="3200" dirty="0"/>
              <a:t> = 220, bal</a:t>
            </a:r>
            <a:r>
              <a:rPr lang="en-US" sz="3200" baseline="-25000" dirty="0"/>
              <a:t>y</a:t>
            </a:r>
            <a:r>
              <a:rPr lang="en-US" sz="3200" dirty="0"/>
              <a:t> = 330, if T</a:t>
            </a:r>
            <a:r>
              <a:rPr lang="en-US" sz="3200" baseline="-25000" dirty="0"/>
              <a:t>9</a:t>
            </a:r>
            <a:r>
              <a:rPr lang="en-US" sz="3200" dirty="0"/>
              <a:t> executes before T</a:t>
            </a:r>
            <a:r>
              <a:rPr lang="en-US" sz="3200" baseline="-25000" dirty="0"/>
              <a:t>10</a:t>
            </a:r>
            <a:r>
              <a:rPr lang="en-US" sz="3200" dirty="0"/>
              <a:t>, or </a:t>
            </a:r>
          </a:p>
          <a:p>
            <a:pPr lvl="1"/>
            <a:r>
              <a:rPr lang="en-US" sz="3200" dirty="0"/>
              <a:t>bal</a:t>
            </a:r>
            <a:r>
              <a:rPr lang="en-US" sz="3200" baseline="-25000" dirty="0"/>
              <a:t>x</a:t>
            </a:r>
            <a:r>
              <a:rPr lang="en-US" sz="3200" dirty="0"/>
              <a:t> = 210, bal</a:t>
            </a:r>
            <a:r>
              <a:rPr lang="en-US" sz="3200" baseline="-25000" dirty="0"/>
              <a:t>y</a:t>
            </a:r>
            <a:r>
              <a:rPr lang="en-US" sz="3200" dirty="0"/>
              <a:t> = 340, if T</a:t>
            </a:r>
            <a:r>
              <a:rPr lang="en-US" sz="3200" baseline="-25000" dirty="0"/>
              <a:t>10</a:t>
            </a:r>
            <a:r>
              <a:rPr lang="en-US" sz="3200" dirty="0"/>
              <a:t> executes before T</a:t>
            </a:r>
            <a:r>
              <a:rPr lang="en-US" sz="3200" baseline="-25000" dirty="0"/>
              <a:t>9</a:t>
            </a:r>
            <a:r>
              <a:rPr lang="en-US" sz="3200" dirty="0"/>
              <a:t>. </a:t>
            </a:r>
          </a:p>
          <a:p>
            <a:endParaRPr lang="en-US" sz="3200" dirty="0"/>
          </a:p>
          <a:p>
            <a:r>
              <a:rPr lang="en-US" sz="3200" dirty="0"/>
              <a:t>However, result gives bal</a:t>
            </a:r>
            <a:r>
              <a:rPr lang="en-US" sz="3200" baseline="-25000" dirty="0"/>
              <a:t>x</a:t>
            </a:r>
            <a:r>
              <a:rPr lang="en-US" sz="3200" dirty="0"/>
              <a:t> = 220 &amp; bal</a:t>
            </a:r>
            <a:r>
              <a:rPr lang="en-US" sz="3200" baseline="-25000" dirty="0"/>
              <a:t>y</a:t>
            </a:r>
            <a:r>
              <a:rPr lang="en-US" sz="3200" dirty="0"/>
              <a:t> = 340. </a:t>
            </a:r>
          </a:p>
          <a:p>
            <a:endParaRPr lang="en-US" sz="3200" dirty="0"/>
          </a:p>
          <a:p>
            <a:r>
              <a:rPr lang="en-US" sz="3200" dirty="0"/>
              <a:t>S is not a </a:t>
            </a:r>
            <a:r>
              <a:rPr lang="en-US" sz="3200" dirty="0" err="1"/>
              <a:t>serialisable</a:t>
            </a:r>
            <a:r>
              <a:rPr lang="en-US" sz="3200" dirty="0"/>
              <a:t> schedule.</a:t>
            </a:r>
          </a:p>
          <a:p>
            <a:endParaRPr lang="en-US" sz="3200"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Incorrect Locking Schedule</a:t>
            </a:r>
            <a:endParaRPr lang="en-GB" sz="6000" b="1" dirty="0"/>
          </a:p>
        </p:txBody>
      </p:sp>
    </p:spTree>
    <p:extLst>
      <p:ext uri="{BB962C8B-B14F-4D97-AF65-F5344CB8AC3E}">
        <p14:creationId xmlns:p14="http://schemas.microsoft.com/office/powerpoint/2010/main" val="290533921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324C65-56EA-9B0D-EC97-4BBFAC890EB4}"/>
            </a:ext>
          </a:extLst>
        </p:cNvPr>
        <p:cNvGrpSpPr/>
        <p:nvPr/>
      </p:nvGrpSpPr>
      <p:grpSpPr>
        <a:xfrm>
          <a:off x="0" y="0"/>
          <a:ext cx="0" cy="0"/>
          <a:chOff x="0" y="0"/>
          <a:chExt cx="0" cy="0"/>
        </a:xfrm>
      </p:grpSpPr>
      <p:sp>
        <p:nvSpPr>
          <p:cNvPr id="6" name="Content Placeholder 5">
            <a:extLst>
              <a:ext uri="{FF2B5EF4-FFF2-40B4-BE49-F238E27FC236}">
                <a16:creationId xmlns:a16="http://schemas.microsoft.com/office/drawing/2014/main" id="{63BC26EA-23DB-DD3C-4BC2-F3572D23AD26}"/>
              </a:ext>
            </a:extLst>
          </p:cNvPr>
          <p:cNvSpPr>
            <a:spLocks noGrp="1"/>
          </p:cNvSpPr>
          <p:nvPr>
            <p:ph idx="1"/>
          </p:nvPr>
        </p:nvSpPr>
        <p:spPr>
          <a:xfrm>
            <a:off x="358219" y="1690687"/>
            <a:ext cx="11481847" cy="4045093"/>
          </a:xfrm>
        </p:spPr>
        <p:txBody>
          <a:bodyPr>
            <a:normAutofit/>
          </a:bodyPr>
          <a:lstStyle/>
          <a:p>
            <a:pPr algn="just" eaLnBrk="1" hangingPunct="1"/>
            <a:r>
              <a:rPr lang="en-US" altLang="en-US" sz="3600" dirty="0"/>
              <a:t>The problem is that transactions release locks too soon, resulting in loss of total isolation and atomicity.</a:t>
            </a:r>
          </a:p>
          <a:p>
            <a:pPr algn="just" eaLnBrk="1" hangingPunct="1"/>
            <a:endParaRPr lang="en-US" altLang="en-US" sz="3600" dirty="0"/>
          </a:p>
          <a:p>
            <a:pPr algn="just" eaLnBrk="1" hangingPunct="1"/>
            <a:r>
              <a:rPr lang="en-US" altLang="en-US" sz="3600" dirty="0"/>
              <a:t>To guarantee </a:t>
            </a:r>
            <a:r>
              <a:rPr lang="en-US" altLang="en-US" sz="3600" dirty="0" err="1"/>
              <a:t>serialisability</a:t>
            </a:r>
            <a:r>
              <a:rPr lang="en-US" altLang="en-US" sz="3600" dirty="0"/>
              <a:t>, an additional protocol is needed concerning the positioning of lock and unlock operations in every transaction.</a:t>
            </a:r>
          </a:p>
          <a:p>
            <a:endParaRPr lang="en-US" sz="3200" dirty="0"/>
          </a:p>
        </p:txBody>
      </p:sp>
      <p:sp>
        <p:nvSpPr>
          <p:cNvPr id="5" name="Title 4">
            <a:extLst>
              <a:ext uri="{FF2B5EF4-FFF2-40B4-BE49-F238E27FC236}">
                <a16:creationId xmlns:a16="http://schemas.microsoft.com/office/drawing/2014/main" id="{A8B39EA6-0DFE-B36A-22A3-5ED703DCDB94}"/>
              </a:ext>
            </a:extLst>
          </p:cNvPr>
          <p:cNvSpPr>
            <a:spLocks noGrp="1"/>
          </p:cNvSpPr>
          <p:nvPr>
            <p:ph type="title"/>
          </p:nvPr>
        </p:nvSpPr>
        <p:spPr/>
        <p:txBody>
          <a:bodyPr>
            <a:normAutofit/>
          </a:bodyPr>
          <a:lstStyle/>
          <a:p>
            <a:r>
              <a:rPr lang="en-US" sz="6000" b="1" dirty="0"/>
              <a:t>Incorrect Locking Schedule</a:t>
            </a:r>
            <a:endParaRPr lang="en-GB" sz="6000" b="1" dirty="0"/>
          </a:p>
        </p:txBody>
      </p:sp>
    </p:spTree>
    <p:extLst>
      <p:ext uri="{BB962C8B-B14F-4D97-AF65-F5344CB8AC3E}">
        <p14:creationId xmlns:p14="http://schemas.microsoft.com/office/powerpoint/2010/main" val="393645293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BA776E-5782-570E-DA16-B82A5C656129}"/>
            </a:ext>
          </a:extLst>
        </p:cNvPr>
        <p:cNvGrpSpPr/>
        <p:nvPr/>
      </p:nvGrpSpPr>
      <p:grpSpPr>
        <a:xfrm>
          <a:off x="0" y="0"/>
          <a:ext cx="0" cy="0"/>
          <a:chOff x="0" y="0"/>
          <a:chExt cx="0" cy="0"/>
        </a:xfrm>
      </p:grpSpPr>
      <p:sp>
        <p:nvSpPr>
          <p:cNvPr id="6" name="Content Placeholder 5">
            <a:extLst>
              <a:ext uri="{FF2B5EF4-FFF2-40B4-BE49-F238E27FC236}">
                <a16:creationId xmlns:a16="http://schemas.microsoft.com/office/drawing/2014/main" id="{E1E46E6A-AF1C-48F3-E4D7-368AA7812FFF}"/>
              </a:ext>
            </a:extLst>
          </p:cNvPr>
          <p:cNvSpPr>
            <a:spLocks noGrp="1"/>
          </p:cNvSpPr>
          <p:nvPr>
            <p:ph idx="1"/>
          </p:nvPr>
        </p:nvSpPr>
        <p:spPr>
          <a:xfrm>
            <a:off x="358219" y="1690687"/>
            <a:ext cx="11481847" cy="4045093"/>
          </a:xfrm>
        </p:spPr>
        <p:txBody>
          <a:bodyPr>
            <a:normAutofit fontScale="92500"/>
          </a:bodyPr>
          <a:lstStyle/>
          <a:p>
            <a:pPr algn="just" eaLnBrk="1" hangingPunct="1"/>
            <a:r>
              <a:rPr lang="en-US" altLang="en-US" sz="3600" dirty="0"/>
              <a:t>A transaction follows 2PL protocol if all locking operations precede first unlock operation in the transaction. </a:t>
            </a:r>
          </a:p>
          <a:p>
            <a:pPr algn="just" eaLnBrk="1" hangingPunct="1"/>
            <a:endParaRPr lang="en-US" altLang="en-US" sz="3600" dirty="0"/>
          </a:p>
          <a:p>
            <a:pPr algn="just" eaLnBrk="1" hangingPunct="1"/>
            <a:r>
              <a:rPr lang="en-US" altLang="en-US" sz="3600" dirty="0"/>
              <a:t>Two phases for transaction:</a:t>
            </a:r>
          </a:p>
          <a:p>
            <a:pPr algn="just" eaLnBrk="1" hangingPunct="1"/>
            <a:r>
              <a:rPr lang="en-US" altLang="en-US" sz="3600" dirty="0"/>
              <a:t>Growing phase - acquires all locks but cannot release any locks.</a:t>
            </a:r>
          </a:p>
          <a:p>
            <a:pPr algn="just" eaLnBrk="1" hangingPunct="1"/>
            <a:r>
              <a:rPr lang="en-US" altLang="en-US" sz="3600" dirty="0"/>
              <a:t>Shrinking phase - releases locks but cannot acquire any new locks. </a:t>
            </a:r>
          </a:p>
          <a:p>
            <a:endParaRPr lang="en-US" sz="3200" dirty="0"/>
          </a:p>
        </p:txBody>
      </p:sp>
      <p:sp>
        <p:nvSpPr>
          <p:cNvPr id="5" name="Title 4">
            <a:extLst>
              <a:ext uri="{FF2B5EF4-FFF2-40B4-BE49-F238E27FC236}">
                <a16:creationId xmlns:a16="http://schemas.microsoft.com/office/drawing/2014/main" id="{A4E59CD2-83E1-9A13-4E03-F9FECAEFD912}"/>
              </a:ext>
            </a:extLst>
          </p:cNvPr>
          <p:cNvSpPr>
            <a:spLocks noGrp="1"/>
          </p:cNvSpPr>
          <p:nvPr>
            <p:ph type="title"/>
          </p:nvPr>
        </p:nvSpPr>
        <p:spPr/>
        <p:txBody>
          <a:bodyPr>
            <a:normAutofit/>
          </a:bodyPr>
          <a:lstStyle/>
          <a:p>
            <a:r>
              <a:rPr lang="en-US" sz="6000" b="1" dirty="0"/>
              <a:t>Two Phase Locking 2PL</a:t>
            </a:r>
            <a:endParaRPr lang="en-GB" sz="6000" b="1" dirty="0"/>
          </a:p>
        </p:txBody>
      </p:sp>
    </p:spTree>
    <p:extLst>
      <p:ext uri="{BB962C8B-B14F-4D97-AF65-F5344CB8AC3E}">
        <p14:creationId xmlns:p14="http://schemas.microsoft.com/office/powerpoint/2010/main" val="322601044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a:extLst>
              <a:ext uri="{FF2B5EF4-FFF2-40B4-BE49-F238E27FC236}">
                <a16:creationId xmlns:a16="http://schemas.microsoft.com/office/drawing/2014/main" id="{704858FD-06F8-A977-1A58-2308A3CDC5B5}"/>
              </a:ext>
            </a:extLst>
          </p:cNvPr>
          <p:cNvPicPr>
            <a:picLocks noGrp="1" noChangeAspect="1"/>
          </p:cNvPicPr>
          <p:nvPr>
            <p:ph idx="1"/>
          </p:nvPr>
        </p:nvPicPr>
        <p:blipFill>
          <a:blip r:embed="rId3"/>
          <a:stretch>
            <a:fillRect/>
          </a:stretch>
        </p:blipFill>
        <p:spPr>
          <a:xfrm>
            <a:off x="1325476" y="1357683"/>
            <a:ext cx="9541048" cy="4142633"/>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19" y="365125"/>
            <a:ext cx="11647734" cy="1325563"/>
          </a:xfrm>
        </p:spPr>
        <p:txBody>
          <a:bodyPr>
            <a:normAutofit fontScale="90000"/>
          </a:bodyPr>
          <a:lstStyle/>
          <a:p>
            <a:r>
              <a:rPr lang="en-US" sz="6000" b="1" dirty="0"/>
              <a:t>Preventing Lost Update Problem using 2PL</a:t>
            </a:r>
            <a:endParaRPr lang="en-GB" sz="6000" b="1" dirty="0"/>
          </a:p>
        </p:txBody>
      </p:sp>
    </p:spTree>
    <p:extLst>
      <p:ext uri="{BB962C8B-B14F-4D97-AF65-F5344CB8AC3E}">
        <p14:creationId xmlns:p14="http://schemas.microsoft.com/office/powerpoint/2010/main" val="412312410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a:extLst>
              <a:ext uri="{FF2B5EF4-FFF2-40B4-BE49-F238E27FC236}">
                <a16:creationId xmlns:a16="http://schemas.microsoft.com/office/drawing/2014/main" id="{704858FD-06F8-A977-1A58-2308A3CDC5B5}"/>
              </a:ext>
            </a:extLst>
          </p:cNvPr>
          <p:cNvPicPr>
            <a:picLocks noGrp="1" noChangeAspect="1"/>
          </p:cNvPicPr>
          <p:nvPr>
            <p:ph idx="1"/>
          </p:nvPr>
        </p:nvPicPr>
        <p:blipFill>
          <a:blip r:embed="rId3"/>
          <a:srcRect/>
          <a:stretch/>
        </p:blipFill>
        <p:spPr>
          <a:xfrm>
            <a:off x="1325476" y="1571439"/>
            <a:ext cx="9541048" cy="4142633"/>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19" y="365125"/>
            <a:ext cx="11647734" cy="1325563"/>
          </a:xfrm>
        </p:spPr>
        <p:txBody>
          <a:bodyPr>
            <a:normAutofit fontScale="90000"/>
          </a:bodyPr>
          <a:lstStyle/>
          <a:p>
            <a:r>
              <a:rPr lang="en-US" sz="6000" b="1" dirty="0"/>
              <a:t>Preventing Uncommitted Dependency Problem using 2PL</a:t>
            </a:r>
            <a:endParaRPr lang="en-GB" sz="6000" b="1" dirty="0"/>
          </a:p>
        </p:txBody>
      </p:sp>
    </p:spTree>
    <p:extLst>
      <p:ext uri="{BB962C8B-B14F-4D97-AF65-F5344CB8AC3E}">
        <p14:creationId xmlns:p14="http://schemas.microsoft.com/office/powerpoint/2010/main" val="428215526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8C8B733C-8244-676E-F72E-EE6921B743B4}"/>
              </a:ext>
            </a:extLst>
          </p:cNvPr>
          <p:cNvPicPr>
            <a:picLocks noGrp="1" noChangeAspect="1"/>
          </p:cNvPicPr>
          <p:nvPr>
            <p:ph idx="1"/>
          </p:nvPr>
        </p:nvPicPr>
        <p:blipFill>
          <a:blip r:embed="rId3"/>
          <a:stretch>
            <a:fillRect/>
          </a:stretch>
        </p:blipFill>
        <p:spPr>
          <a:xfrm>
            <a:off x="3963943" y="983432"/>
            <a:ext cx="7590748" cy="4891135"/>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19" y="365125"/>
            <a:ext cx="11647734" cy="1325563"/>
          </a:xfrm>
        </p:spPr>
        <p:txBody>
          <a:bodyPr>
            <a:normAutofit fontScale="90000"/>
          </a:bodyPr>
          <a:lstStyle/>
          <a:p>
            <a:r>
              <a:rPr lang="en-US" sz="6000" b="1" dirty="0"/>
              <a:t>Preventing Inconsistent Analysis Problem using 2PL</a:t>
            </a:r>
            <a:endParaRPr lang="en-GB" sz="6000" b="1" dirty="0"/>
          </a:p>
        </p:txBody>
      </p:sp>
    </p:spTree>
    <p:extLst>
      <p:ext uri="{BB962C8B-B14F-4D97-AF65-F5344CB8AC3E}">
        <p14:creationId xmlns:p14="http://schemas.microsoft.com/office/powerpoint/2010/main" val="54573332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EA0D89B-A417-9345-88ED-2CACA42E057B}"/>
              </a:ext>
            </a:extLst>
          </p:cNvPr>
          <p:cNvSpPr>
            <a:spLocks noGrp="1"/>
          </p:cNvSpPr>
          <p:nvPr>
            <p:ph idx="1"/>
          </p:nvPr>
        </p:nvSpPr>
        <p:spPr>
          <a:xfrm>
            <a:off x="358219" y="1690687"/>
            <a:ext cx="11481847" cy="4045093"/>
          </a:xfrm>
        </p:spPr>
        <p:txBody>
          <a:bodyPr>
            <a:normAutofit/>
          </a:bodyPr>
          <a:lstStyle/>
          <a:p>
            <a:r>
              <a:rPr lang="en-US" sz="3200" dirty="0"/>
              <a:t>If</a:t>
            </a:r>
            <a:r>
              <a:rPr lang="en-US" sz="3200" b="1" i="1" dirty="0"/>
              <a:t> every </a:t>
            </a:r>
            <a:r>
              <a:rPr lang="en-US" sz="3200" dirty="0"/>
              <a:t>transaction in a schedule follows 2PL, the schedule is </a:t>
            </a:r>
            <a:r>
              <a:rPr lang="en-US" sz="3200" dirty="0" err="1"/>
              <a:t>serialisable</a:t>
            </a:r>
            <a:r>
              <a:rPr lang="en-US" sz="3200" dirty="0"/>
              <a:t>.</a:t>
            </a:r>
          </a:p>
          <a:p>
            <a:endParaRPr lang="en-US" sz="3200" dirty="0"/>
          </a:p>
          <a:p>
            <a:r>
              <a:rPr lang="en-US" sz="3200" dirty="0"/>
              <a:t>However, problems can occur with interpretation of when locks can be released.</a:t>
            </a:r>
          </a:p>
          <a:p>
            <a:endParaRPr lang="en-US" sz="3200"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Cascading Rollback</a:t>
            </a:r>
            <a:endParaRPr lang="en-GB" sz="6000" b="1" dirty="0"/>
          </a:p>
        </p:txBody>
      </p:sp>
    </p:spTree>
    <p:extLst>
      <p:ext uri="{BB962C8B-B14F-4D97-AF65-F5344CB8AC3E}">
        <p14:creationId xmlns:p14="http://schemas.microsoft.com/office/powerpoint/2010/main" val="340583079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a:extLst>
              <a:ext uri="{FF2B5EF4-FFF2-40B4-BE49-F238E27FC236}">
                <a16:creationId xmlns:a16="http://schemas.microsoft.com/office/drawing/2014/main" id="{2704635B-0CAA-C7B8-056F-859098F4E54D}"/>
              </a:ext>
            </a:extLst>
          </p:cNvPr>
          <p:cNvPicPr>
            <a:picLocks noGrp="1" noChangeAspect="1"/>
          </p:cNvPicPr>
          <p:nvPr>
            <p:ph idx="1"/>
          </p:nvPr>
        </p:nvPicPr>
        <p:blipFill>
          <a:blip r:embed="rId3"/>
          <a:stretch>
            <a:fillRect/>
          </a:stretch>
        </p:blipFill>
        <p:spPr>
          <a:xfrm>
            <a:off x="5411190" y="1186065"/>
            <a:ext cx="6780810" cy="4660742"/>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Cascading Rollback</a:t>
            </a:r>
            <a:endParaRPr lang="en-GB" sz="6000" b="1" dirty="0"/>
          </a:p>
        </p:txBody>
      </p:sp>
      <p:sp>
        <p:nvSpPr>
          <p:cNvPr id="4" name="TextBox 3">
            <a:extLst>
              <a:ext uri="{FF2B5EF4-FFF2-40B4-BE49-F238E27FC236}">
                <a16:creationId xmlns:a16="http://schemas.microsoft.com/office/drawing/2014/main" id="{81EA82DF-E368-709F-27EB-E7E2B25B4FC1}"/>
              </a:ext>
            </a:extLst>
          </p:cNvPr>
          <p:cNvSpPr txBox="1"/>
          <p:nvPr/>
        </p:nvSpPr>
        <p:spPr>
          <a:xfrm>
            <a:off x="351934" y="1485111"/>
            <a:ext cx="5222601" cy="4093428"/>
          </a:xfrm>
          <a:prstGeom prst="rect">
            <a:avLst/>
          </a:prstGeom>
          <a:noFill/>
        </p:spPr>
        <p:txBody>
          <a:bodyPr wrap="square">
            <a:spAutoFit/>
          </a:bodyPr>
          <a:lstStyle/>
          <a:p>
            <a:pPr marL="457200" indent="-457200">
              <a:buFont typeface="Arial" panose="020B0604020202020204" pitchFamily="34" charset="0"/>
              <a:buChar char="•"/>
            </a:pPr>
            <a:r>
              <a:rPr lang="en-US" sz="2600" dirty="0"/>
              <a:t>Transactions conform to 2PL. </a:t>
            </a:r>
          </a:p>
          <a:p>
            <a:pPr marL="457200" indent="-457200">
              <a:buFont typeface="Arial" panose="020B0604020202020204" pitchFamily="34" charset="0"/>
              <a:buChar char="•"/>
            </a:pPr>
            <a:r>
              <a:rPr lang="en-US" sz="2600" dirty="0"/>
              <a:t>T</a:t>
            </a:r>
            <a:r>
              <a:rPr lang="en-US" sz="2600" baseline="-16000" dirty="0"/>
              <a:t>14</a:t>
            </a:r>
            <a:r>
              <a:rPr lang="en-US" sz="2600" dirty="0"/>
              <a:t> aborts. </a:t>
            </a:r>
          </a:p>
          <a:p>
            <a:pPr marL="457200" indent="-457200">
              <a:buFont typeface="Arial" panose="020B0604020202020204" pitchFamily="34" charset="0"/>
              <a:buChar char="•"/>
            </a:pPr>
            <a:r>
              <a:rPr lang="en-US" sz="2600" dirty="0"/>
              <a:t>Since T</a:t>
            </a:r>
            <a:r>
              <a:rPr lang="en-US" sz="2600" baseline="-16000" dirty="0"/>
              <a:t>15</a:t>
            </a:r>
            <a:r>
              <a:rPr lang="en-US" sz="2600" dirty="0"/>
              <a:t> is dependent on T</a:t>
            </a:r>
            <a:r>
              <a:rPr lang="en-US" sz="2600" baseline="-16000" dirty="0"/>
              <a:t>14</a:t>
            </a:r>
            <a:r>
              <a:rPr lang="en-US" sz="2600" dirty="0"/>
              <a:t>, T</a:t>
            </a:r>
            <a:r>
              <a:rPr lang="en-US" sz="2600" baseline="-16000" dirty="0"/>
              <a:t>15</a:t>
            </a:r>
            <a:r>
              <a:rPr lang="en-US" sz="2600" dirty="0"/>
              <a:t> must also be rolled back. Since T</a:t>
            </a:r>
            <a:r>
              <a:rPr lang="en-US" sz="2600" baseline="-16000" dirty="0"/>
              <a:t>16</a:t>
            </a:r>
            <a:r>
              <a:rPr lang="en-US" sz="2600" dirty="0"/>
              <a:t> is dependent on T</a:t>
            </a:r>
            <a:r>
              <a:rPr lang="en-US" sz="2600" baseline="-16000" dirty="0"/>
              <a:t>15</a:t>
            </a:r>
            <a:r>
              <a:rPr lang="en-US" sz="2600" dirty="0"/>
              <a:t>, it too must be rolled back. </a:t>
            </a:r>
          </a:p>
          <a:p>
            <a:pPr marL="457200" indent="-457200">
              <a:buFont typeface="Arial" panose="020B0604020202020204" pitchFamily="34" charset="0"/>
              <a:buChar char="•"/>
            </a:pPr>
            <a:r>
              <a:rPr lang="en-US" sz="2600" dirty="0"/>
              <a:t>This is called cascading rollback.</a:t>
            </a:r>
          </a:p>
          <a:p>
            <a:pPr marL="457200" indent="-457200">
              <a:buFont typeface="Arial" panose="020B0604020202020204" pitchFamily="34" charset="0"/>
              <a:buChar char="•"/>
            </a:pPr>
            <a:r>
              <a:rPr lang="en-US" sz="2600" dirty="0"/>
              <a:t>To prevent this with 2PL, leave the release of all locks until the end of transaction. </a:t>
            </a:r>
          </a:p>
        </p:txBody>
      </p:sp>
    </p:spTree>
    <p:extLst>
      <p:ext uri="{BB962C8B-B14F-4D97-AF65-F5344CB8AC3E}">
        <p14:creationId xmlns:p14="http://schemas.microsoft.com/office/powerpoint/2010/main" val="178744945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EA0D89B-A417-9345-88ED-2CACA42E057B}"/>
              </a:ext>
            </a:extLst>
          </p:cNvPr>
          <p:cNvSpPr>
            <a:spLocks noGrp="1"/>
          </p:cNvSpPr>
          <p:nvPr>
            <p:ph idx="1"/>
          </p:nvPr>
        </p:nvSpPr>
        <p:spPr>
          <a:xfrm>
            <a:off x="358219" y="1690687"/>
            <a:ext cx="11481847" cy="4045093"/>
          </a:xfrm>
        </p:spPr>
        <p:txBody>
          <a:bodyPr>
            <a:normAutofit fontScale="92500" lnSpcReduction="10000"/>
          </a:bodyPr>
          <a:lstStyle/>
          <a:p>
            <a:r>
              <a:rPr lang="en-US" sz="3200" dirty="0"/>
              <a:t>Each page of index could be treated as a data item and apply 2PL.</a:t>
            </a:r>
          </a:p>
          <a:p>
            <a:r>
              <a:rPr lang="en-US" sz="3200" dirty="0"/>
              <a:t>However, as indexes will be frequently accessed, particularly higher levels, this may lead to high lock contention. </a:t>
            </a:r>
          </a:p>
          <a:p>
            <a:r>
              <a:rPr lang="en-US" sz="3200" dirty="0"/>
              <a:t>Two points about index traversal:</a:t>
            </a:r>
          </a:p>
          <a:p>
            <a:pPr lvl="1"/>
            <a:r>
              <a:rPr lang="en-US" sz="2800" dirty="0"/>
              <a:t>The search path starts from root and moves down to leaf nodes but search never moves back up the tree. Thus, once a lower-level node has been accessed, higher-level nodes in that path will not be used again.</a:t>
            </a:r>
          </a:p>
          <a:p>
            <a:pPr lvl="1"/>
            <a:r>
              <a:rPr lang="en-US" sz="2800" dirty="0"/>
              <a:t>When new index value (key and pointer) is being inserted into a leaf node, then if the node is not full, insertion will not cause changes to higher-level nodes. </a:t>
            </a:r>
          </a:p>
          <a:p>
            <a:pPr lvl="1"/>
            <a:endParaRPr lang="en-US" sz="2800" dirty="0"/>
          </a:p>
          <a:p>
            <a:endParaRPr lang="en-US" sz="3200"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19" y="365125"/>
            <a:ext cx="11659610" cy="1325563"/>
          </a:xfrm>
        </p:spPr>
        <p:txBody>
          <a:bodyPr>
            <a:normAutofit fontScale="90000"/>
          </a:bodyPr>
          <a:lstStyle/>
          <a:p>
            <a:r>
              <a:rPr lang="en-US" sz="6000" b="1" dirty="0"/>
              <a:t>Concurrency Control with Index Structures</a:t>
            </a:r>
            <a:endParaRPr lang="en-GB" sz="6000" b="1" dirty="0"/>
          </a:p>
        </p:txBody>
      </p:sp>
    </p:spTree>
    <p:extLst>
      <p:ext uri="{BB962C8B-B14F-4D97-AF65-F5344CB8AC3E}">
        <p14:creationId xmlns:p14="http://schemas.microsoft.com/office/powerpoint/2010/main" val="147717085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EA0D89B-A417-9345-88ED-2CACA42E057B}"/>
              </a:ext>
            </a:extLst>
          </p:cNvPr>
          <p:cNvSpPr>
            <a:spLocks noGrp="1"/>
          </p:cNvSpPr>
          <p:nvPr>
            <p:ph idx="1"/>
          </p:nvPr>
        </p:nvSpPr>
        <p:spPr>
          <a:xfrm>
            <a:off x="358219" y="1690687"/>
            <a:ext cx="11481847" cy="4045093"/>
          </a:xfrm>
        </p:spPr>
        <p:txBody>
          <a:bodyPr>
            <a:normAutofit fontScale="92500" lnSpcReduction="20000"/>
          </a:bodyPr>
          <a:lstStyle/>
          <a:p>
            <a:r>
              <a:rPr lang="en-US" sz="3200" dirty="0"/>
              <a:t>Only have to exclusively lock the leaf node in such a case, and only exclusively lock higher-level nodes if node is full and has to be split.</a:t>
            </a:r>
          </a:p>
          <a:p>
            <a:r>
              <a:rPr lang="en-US" sz="3200" dirty="0"/>
              <a:t>Thus, can derive following locking strategy:</a:t>
            </a:r>
          </a:p>
          <a:p>
            <a:pPr lvl="1"/>
            <a:r>
              <a:rPr lang="en-US" sz="2800" dirty="0"/>
              <a:t>For searches, obtain shared locks on nodes starting at root and proceeding downwards along required path. Release lock on node once lock has been obtained on the child node.</a:t>
            </a:r>
          </a:p>
          <a:p>
            <a:pPr lvl="1"/>
            <a:r>
              <a:rPr lang="en-US" sz="2800" dirty="0"/>
              <a:t>For insertions, conservative approach would be to obtain exclusive locks on all nodes as we descend tree to the leaf node to be modified. </a:t>
            </a:r>
          </a:p>
          <a:p>
            <a:pPr lvl="1"/>
            <a:r>
              <a:rPr lang="en-US" sz="2800" dirty="0"/>
              <a:t>For more optimistic approach, obtain shared locks on all nodes as we descend to leaf node to be modified, where obtain exclusive lock. If leaf node has to split, upgrade shared lock on parent to exclusive lock. If this node also has to split, continue to upgrade locks at next higher level. </a:t>
            </a:r>
          </a:p>
          <a:p>
            <a:pPr lvl="1"/>
            <a:endParaRPr lang="en-US" sz="2800" dirty="0"/>
          </a:p>
          <a:p>
            <a:endParaRPr lang="en-US" sz="3200"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19" y="365125"/>
            <a:ext cx="11659610" cy="1325563"/>
          </a:xfrm>
        </p:spPr>
        <p:txBody>
          <a:bodyPr>
            <a:normAutofit fontScale="90000"/>
          </a:bodyPr>
          <a:lstStyle/>
          <a:p>
            <a:r>
              <a:rPr lang="en-US" sz="6000" b="1" dirty="0"/>
              <a:t>Concurrency Control with Index Structures</a:t>
            </a:r>
            <a:endParaRPr lang="en-GB" sz="6000" b="1" dirty="0"/>
          </a:p>
        </p:txBody>
      </p:sp>
    </p:spTree>
    <p:extLst>
      <p:ext uri="{BB962C8B-B14F-4D97-AF65-F5344CB8AC3E}">
        <p14:creationId xmlns:p14="http://schemas.microsoft.com/office/powerpoint/2010/main" val="293551847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8EDBA9C-BFE5-4335-5E2A-081454A56A9A}"/>
              </a:ext>
            </a:extLst>
          </p:cNvPr>
          <p:cNvPicPr>
            <a:picLocks noChangeAspect="1"/>
          </p:cNvPicPr>
          <p:nvPr/>
        </p:nvPicPr>
        <p:blipFill>
          <a:blip r:embed="rId3"/>
          <a:stretch>
            <a:fillRect/>
          </a:stretch>
        </p:blipFill>
        <p:spPr>
          <a:xfrm>
            <a:off x="3427581" y="1200839"/>
            <a:ext cx="8764419" cy="4534941"/>
          </a:xfrm>
          <a:prstGeom prst="rect">
            <a:avLst/>
          </a:prstGeom>
        </p:spPr>
      </p:pic>
      <p:sp>
        <p:nvSpPr>
          <p:cNvPr id="6" name="Content Placeholder 5">
            <a:extLst>
              <a:ext uri="{FF2B5EF4-FFF2-40B4-BE49-F238E27FC236}">
                <a16:creationId xmlns:a16="http://schemas.microsoft.com/office/drawing/2014/main" id="{DEA0D89B-A417-9345-88ED-2CACA42E057B}"/>
              </a:ext>
            </a:extLst>
          </p:cNvPr>
          <p:cNvSpPr>
            <a:spLocks noGrp="1"/>
          </p:cNvSpPr>
          <p:nvPr>
            <p:ph idx="1"/>
          </p:nvPr>
        </p:nvSpPr>
        <p:spPr>
          <a:xfrm>
            <a:off x="358220" y="1690687"/>
            <a:ext cx="3795139" cy="4045093"/>
          </a:xfrm>
        </p:spPr>
        <p:txBody>
          <a:bodyPr>
            <a:normAutofit/>
          </a:bodyPr>
          <a:lstStyle/>
          <a:p>
            <a:pPr lvl="1"/>
            <a:r>
              <a:rPr lang="en-US" sz="2800" dirty="0"/>
              <a:t>An impasse that may result when two (or more) transactions are each waiting for locks held by the other to be released. </a:t>
            </a:r>
          </a:p>
          <a:p>
            <a:pPr lvl="1"/>
            <a:endParaRPr lang="en-US" sz="2800" dirty="0"/>
          </a:p>
          <a:p>
            <a:endParaRPr lang="en-US" sz="3200"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19" y="365125"/>
            <a:ext cx="11659610" cy="1325563"/>
          </a:xfrm>
        </p:spPr>
        <p:txBody>
          <a:bodyPr>
            <a:normAutofit/>
          </a:bodyPr>
          <a:lstStyle/>
          <a:p>
            <a:r>
              <a:rPr lang="en-US" sz="6000" b="1" dirty="0"/>
              <a:t>Deadlock</a:t>
            </a:r>
            <a:endParaRPr lang="en-GB" sz="6000" b="1" dirty="0"/>
          </a:p>
        </p:txBody>
      </p:sp>
    </p:spTree>
    <p:extLst>
      <p:ext uri="{BB962C8B-B14F-4D97-AF65-F5344CB8AC3E}">
        <p14:creationId xmlns:p14="http://schemas.microsoft.com/office/powerpoint/2010/main" val="229146353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EA0D89B-A417-9345-88ED-2CACA42E057B}"/>
              </a:ext>
            </a:extLst>
          </p:cNvPr>
          <p:cNvSpPr>
            <a:spLocks noGrp="1"/>
          </p:cNvSpPr>
          <p:nvPr>
            <p:ph idx="1"/>
          </p:nvPr>
        </p:nvSpPr>
        <p:spPr>
          <a:xfrm>
            <a:off x="358219" y="1690687"/>
            <a:ext cx="11481847" cy="4045093"/>
          </a:xfrm>
        </p:spPr>
        <p:txBody>
          <a:bodyPr>
            <a:normAutofit/>
          </a:bodyPr>
          <a:lstStyle/>
          <a:p>
            <a:pPr lvl="1"/>
            <a:r>
              <a:rPr lang="en-US" sz="2800" dirty="0"/>
              <a:t>There is only one way to break a deadlock: abort one or more of the transactions.</a:t>
            </a:r>
          </a:p>
          <a:p>
            <a:pPr lvl="1"/>
            <a:r>
              <a:rPr lang="en-US" sz="2800" dirty="0"/>
              <a:t>Deadlock should be transparent to the user, so the DBMS should restart transaction(s).</a:t>
            </a:r>
          </a:p>
          <a:p>
            <a:pPr lvl="1"/>
            <a:r>
              <a:rPr lang="en-US" sz="2800" dirty="0"/>
              <a:t>However, in practice DBMS cannot restart aborted transaction since it is unaware of transaction logic even if it was aware of the transaction history (unless there is no user input in the transaction or the input is not a function of the database state).</a:t>
            </a:r>
          </a:p>
          <a:p>
            <a:pPr lvl="1"/>
            <a:endParaRPr lang="en-US" sz="2800" dirty="0"/>
          </a:p>
          <a:p>
            <a:endParaRPr lang="en-US" sz="3200"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19" y="365125"/>
            <a:ext cx="11659610" cy="1325563"/>
          </a:xfrm>
        </p:spPr>
        <p:txBody>
          <a:bodyPr>
            <a:normAutofit/>
          </a:bodyPr>
          <a:lstStyle/>
          <a:p>
            <a:r>
              <a:rPr lang="en-US" sz="6000" b="1" dirty="0"/>
              <a:t>Deadlock</a:t>
            </a:r>
            <a:endParaRPr lang="en-GB" sz="6000" b="1" dirty="0"/>
          </a:p>
        </p:txBody>
      </p:sp>
    </p:spTree>
    <p:extLst>
      <p:ext uri="{BB962C8B-B14F-4D97-AF65-F5344CB8AC3E}">
        <p14:creationId xmlns:p14="http://schemas.microsoft.com/office/powerpoint/2010/main" val="106563594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EA0D89B-A417-9345-88ED-2CACA42E057B}"/>
              </a:ext>
            </a:extLst>
          </p:cNvPr>
          <p:cNvSpPr>
            <a:spLocks noGrp="1"/>
          </p:cNvSpPr>
          <p:nvPr>
            <p:ph idx="1"/>
          </p:nvPr>
        </p:nvSpPr>
        <p:spPr>
          <a:xfrm>
            <a:off x="358219" y="1690687"/>
            <a:ext cx="11481847" cy="4045093"/>
          </a:xfrm>
        </p:spPr>
        <p:txBody>
          <a:bodyPr>
            <a:normAutofit/>
          </a:bodyPr>
          <a:lstStyle/>
          <a:p>
            <a:pPr lvl="1"/>
            <a:r>
              <a:rPr lang="en-US" sz="3200" dirty="0"/>
              <a:t>There are three general techniques for handling deadlock: </a:t>
            </a:r>
          </a:p>
          <a:p>
            <a:pPr lvl="2"/>
            <a:r>
              <a:rPr lang="en-US" sz="3200" dirty="0"/>
              <a:t>Timeouts.</a:t>
            </a:r>
          </a:p>
          <a:p>
            <a:pPr lvl="2"/>
            <a:r>
              <a:rPr lang="en-US" sz="3200" dirty="0"/>
              <a:t>Deadlock prevention.</a:t>
            </a:r>
          </a:p>
          <a:p>
            <a:pPr lvl="2"/>
            <a:r>
              <a:rPr lang="en-US" sz="3200" dirty="0"/>
              <a:t>Deadlock detection and recovery. </a:t>
            </a:r>
          </a:p>
          <a:p>
            <a:pPr lvl="1"/>
            <a:endParaRPr lang="en-US" sz="2800" dirty="0"/>
          </a:p>
          <a:p>
            <a:endParaRPr lang="en-US" sz="3200"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19" y="365125"/>
            <a:ext cx="11659610" cy="1325563"/>
          </a:xfrm>
        </p:spPr>
        <p:txBody>
          <a:bodyPr>
            <a:normAutofit/>
          </a:bodyPr>
          <a:lstStyle/>
          <a:p>
            <a:r>
              <a:rPr lang="en-US" sz="6000" b="1" dirty="0"/>
              <a:t>Deadlock</a:t>
            </a:r>
            <a:endParaRPr lang="en-GB" sz="6000" b="1" dirty="0"/>
          </a:p>
        </p:txBody>
      </p:sp>
    </p:spTree>
    <p:extLst>
      <p:ext uri="{BB962C8B-B14F-4D97-AF65-F5344CB8AC3E}">
        <p14:creationId xmlns:p14="http://schemas.microsoft.com/office/powerpoint/2010/main" val="221028504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EA0D89B-A417-9345-88ED-2CACA42E057B}"/>
              </a:ext>
            </a:extLst>
          </p:cNvPr>
          <p:cNvSpPr>
            <a:spLocks noGrp="1"/>
          </p:cNvSpPr>
          <p:nvPr>
            <p:ph idx="1"/>
          </p:nvPr>
        </p:nvSpPr>
        <p:spPr>
          <a:xfrm>
            <a:off x="358219" y="1690687"/>
            <a:ext cx="11481847" cy="4045093"/>
          </a:xfrm>
        </p:spPr>
        <p:txBody>
          <a:bodyPr>
            <a:normAutofit/>
          </a:bodyPr>
          <a:lstStyle/>
          <a:p>
            <a:pPr lvl="1"/>
            <a:r>
              <a:rPr lang="en-US" sz="3200" dirty="0"/>
              <a:t> A transaction that requests the lock will only wait for a system-defined period of time. </a:t>
            </a:r>
          </a:p>
          <a:p>
            <a:pPr lvl="1"/>
            <a:r>
              <a:rPr lang="en-US" sz="3200" dirty="0"/>
              <a:t>If the lock has not been granted within this period, the lock request times out. </a:t>
            </a:r>
          </a:p>
          <a:p>
            <a:pPr lvl="1"/>
            <a:r>
              <a:rPr lang="en-US" sz="3200" dirty="0"/>
              <a:t>In this case, the DBMS assumes the transaction may be deadlocked, even though it may not be, and it aborts and automatically restarts the transaction. </a:t>
            </a:r>
          </a:p>
          <a:p>
            <a:pPr lvl="1"/>
            <a:endParaRPr lang="en-US" sz="2800" dirty="0"/>
          </a:p>
          <a:p>
            <a:endParaRPr lang="en-US" sz="3200"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19" y="365125"/>
            <a:ext cx="11659610" cy="1325563"/>
          </a:xfrm>
        </p:spPr>
        <p:txBody>
          <a:bodyPr>
            <a:normAutofit/>
          </a:bodyPr>
          <a:lstStyle/>
          <a:p>
            <a:r>
              <a:rPr lang="en-US" sz="6000" b="1" dirty="0"/>
              <a:t>Deadlock Timeouts</a:t>
            </a:r>
            <a:endParaRPr lang="en-GB" sz="6000" b="1" dirty="0"/>
          </a:p>
        </p:txBody>
      </p:sp>
    </p:spTree>
    <p:extLst>
      <p:ext uri="{BB962C8B-B14F-4D97-AF65-F5344CB8AC3E}">
        <p14:creationId xmlns:p14="http://schemas.microsoft.com/office/powerpoint/2010/main" val="90389639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612E01-BE88-E972-4EBC-E70138E286B4}"/>
            </a:ext>
          </a:extLst>
        </p:cNvPr>
        <p:cNvGrpSpPr/>
        <p:nvPr/>
      </p:nvGrpSpPr>
      <p:grpSpPr>
        <a:xfrm>
          <a:off x="0" y="0"/>
          <a:ext cx="0" cy="0"/>
          <a:chOff x="0" y="0"/>
          <a:chExt cx="0" cy="0"/>
        </a:xfrm>
      </p:grpSpPr>
      <p:sp>
        <p:nvSpPr>
          <p:cNvPr id="6" name="Content Placeholder 5">
            <a:extLst>
              <a:ext uri="{FF2B5EF4-FFF2-40B4-BE49-F238E27FC236}">
                <a16:creationId xmlns:a16="http://schemas.microsoft.com/office/drawing/2014/main" id="{CBC3313E-F12F-0598-1B3B-4481470E419A}"/>
              </a:ext>
            </a:extLst>
          </p:cNvPr>
          <p:cNvSpPr>
            <a:spLocks noGrp="1"/>
          </p:cNvSpPr>
          <p:nvPr>
            <p:ph idx="1"/>
          </p:nvPr>
        </p:nvSpPr>
        <p:spPr>
          <a:xfrm>
            <a:off x="358219" y="1690687"/>
            <a:ext cx="11481847" cy="4045093"/>
          </a:xfrm>
        </p:spPr>
        <p:txBody>
          <a:bodyPr>
            <a:normAutofit lnSpcReduction="10000"/>
          </a:bodyPr>
          <a:lstStyle/>
          <a:p>
            <a:pPr lvl="1"/>
            <a:r>
              <a:rPr lang="en-US" sz="3200" dirty="0"/>
              <a:t>The DBMS looks ahead to see if a transaction would cause deadlock and never allows deadlock to occur. </a:t>
            </a:r>
          </a:p>
          <a:p>
            <a:pPr lvl="1"/>
            <a:r>
              <a:rPr lang="en-US" sz="3200" dirty="0"/>
              <a:t>It could order transactions using transaction timestamps:</a:t>
            </a:r>
          </a:p>
          <a:p>
            <a:pPr lvl="1"/>
            <a:r>
              <a:rPr lang="en-US" sz="3200" dirty="0"/>
              <a:t>Wait-Die: only an older transaction can wait for younger one, otherwise transaction is aborted (dies) and restarted with same timestamp.</a:t>
            </a:r>
          </a:p>
          <a:p>
            <a:pPr lvl="1"/>
            <a:r>
              <a:rPr lang="en-US" sz="3200" dirty="0"/>
              <a:t>Wound-Wait: only a younger transaction can wait for an older one. If older transaction requests lock held by younger one, younger one is aborted (wounded).</a:t>
            </a:r>
          </a:p>
          <a:p>
            <a:pPr lvl="1"/>
            <a:endParaRPr lang="en-US" sz="2800" dirty="0"/>
          </a:p>
          <a:p>
            <a:endParaRPr lang="en-US" sz="3200" dirty="0"/>
          </a:p>
        </p:txBody>
      </p:sp>
      <p:sp>
        <p:nvSpPr>
          <p:cNvPr id="5" name="Title 4">
            <a:extLst>
              <a:ext uri="{FF2B5EF4-FFF2-40B4-BE49-F238E27FC236}">
                <a16:creationId xmlns:a16="http://schemas.microsoft.com/office/drawing/2014/main" id="{4BF37537-C3CA-CC2F-F07C-E2FCF1B8AB7D}"/>
              </a:ext>
            </a:extLst>
          </p:cNvPr>
          <p:cNvSpPr>
            <a:spLocks noGrp="1"/>
          </p:cNvSpPr>
          <p:nvPr>
            <p:ph type="title"/>
          </p:nvPr>
        </p:nvSpPr>
        <p:spPr>
          <a:xfrm>
            <a:off x="358219" y="365125"/>
            <a:ext cx="11659610" cy="1325563"/>
          </a:xfrm>
        </p:spPr>
        <p:txBody>
          <a:bodyPr>
            <a:normAutofit/>
          </a:bodyPr>
          <a:lstStyle/>
          <a:p>
            <a:r>
              <a:rPr lang="en-US" sz="6000" b="1" dirty="0"/>
              <a:t>Deadlock Prevention</a:t>
            </a:r>
            <a:endParaRPr lang="en-GB" sz="6000" b="1" dirty="0"/>
          </a:p>
        </p:txBody>
      </p:sp>
    </p:spTree>
    <p:extLst>
      <p:ext uri="{BB962C8B-B14F-4D97-AF65-F5344CB8AC3E}">
        <p14:creationId xmlns:p14="http://schemas.microsoft.com/office/powerpoint/2010/main" val="156235635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EA0D89B-A417-9345-88ED-2CACA42E057B}"/>
              </a:ext>
            </a:extLst>
          </p:cNvPr>
          <p:cNvSpPr>
            <a:spLocks noGrp="1"/>
          </p:cNvSpPr>
          <p:nvPr>
            <p:ph idx="1"/>
          </p:nvPr>
        </p:nvSpPr>
        <p:spPr>
          <a:xfrm>
            <a:off x="358219" y="1690687"/>
            <a:ext cx="11481847" cy="4045093"/>
          </a:xfrm>
        </p:spPr>
        <p:txBody>
          <a:bodyPr>
            <a:normAutofit/>
          </a:bodyPr>
          <a:lstStyle/>
          <a:p>
            <a:pPr lvl="1"/>
            <a:r>
              <a:rPr lang="en-US" sz="3200" dirty="0"/>
              <a:t>The DBMS allows deadlock to occur but recognizes it and breaks it. </a:t>
            </a:r>
          </a:p>
          <a:p>
            <a:pPr lvl="1"/>
            <a:r>
              <a:rPr lang="en-US" sz="3200" dirty="0"/>
              <a:t>Usually handled by construction of wait-for graph (WFG) showing transaction dependencies:</a:t>
            </a:r>
          </a:p>
          <a:p>
            <a:pPr lvl="1"/>
            <a:r>
              <a:rPr lang="en-US" sz="3200" dirty="0"/>
              <a:t>Create a node for each transaction.</a:t>
            </a:r>
          </a:p>
          <a:p>
            <a:pPr lvl="1"/>
            <a:r>
              <a:rPr lang="en-US" sz="3200" dirty="0"/>
              <a:t>Create edge T</a:t>
            </a:r>
            <a:r>
              <a:rPr lang="en-US" sz="3200" baseline="-25000" dirty="0"/>
              <a:t>i</a:t>
            </a:r>
            <a:r>
              <a:rPr lang="en-US" sz="3200" dirty="0"/>
              <a:t> -&gt; T</a:t>
            </a:r>
            <a:r>
              <a:rPr lang="en-US" sz="3200" baseline="-25000" dirty="0"/>
              <a:t>j</a:t>
            </a:r>
            <a:r>
              <a:rPr lang="en-US" sz="3200" dirty="0"/>
              <a:t>, if T</a:t>
            </a:r>
            <a:r>
              <a:rPr lang="en-US" sz="3200" baseline="-25000" dirty="0"/>
              <a:t>i</a:t>
            </a:r>
            <a:r>
              <a:rPr lang="en-US" sz="3200" dirty="0"/>
              <a:t> waiting to lock item locked by T</a:t>
            </a:r>
            <a:r>
              <a:rPr lang="en-US" sz="3200" baseline="-25000" dirty="0"/>
              <a:t>j</a:t>
            </a:r>
            <a:r>
              <a:rPr lang="en-US" sz="3200" dirty="0"/>
              <a:t>.</a:t>
            </a:r>
          </a:p>
          <a:p>
            <a:pPr lvl="1"/>
            <a:r>
              <a:rPr lang="en-US" sz="3200" dirty="0"/>
              <a:t>Deadlock exists if AND ONLY if WFG contains the cycle. </a:t>
            </a:r>
          </a:p>
          <a:p>
            <a:pPr lvl="1"/>
            <a:r>
              <a:rPr lang="en-US" sz="3200" dirty="0"/>
              <a:t>WFG is created at regular intervals. </a:t>
            </a:r>
          </a:p>
          <a:p>
            <a:pPr lvl="1"/>
            <a:endParaRPr lang="en-US" sz="2800" dirty="0"/>
          </a:p>
          <a:p>
            <a:endParaRPr lang="en-US" sz="3200"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19" y="365125"/>
            <a:ext cx="11659610" cy="1325563"/>
          </a:xfrm>
        </p:spPr>
        <p:txBody>
          <a:bodyPr>
            <a:normAutofit/>
          </a:bodyPr>
          <a:lstStyle/>
          <a:p>
            <a:r>
              <a:rPr lang="en-US" sz="6000" b="1" dirty="0"/>
              <a:t>Deadlock Detection and Recovery</a:t>
            </a:r>
            <a:endParaRPr lang="en-GB" sz="6000" b="1" dirty="0"/>
          </a:p>
        </p:txBody>
      </p:sp>
    </p:spTree>
    <p:extLst>
      <p:ext uri="{BB962C8B-B14F-4D97-AF65-F5344CB8AC3E}">
        <p14:creationId xmlns:p14="http://schemas.microsoft.com/office/powerpoint/2010/main" val="100446748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EA0D89B-A417-9345-88ED-2CACA42E057B}"/>
              </a:ext>
            </a:extLst>
          </p:cNvPr>
          <p:cNvSpPr>
            <a:spLocks noGrp="1"/>
          </p:cNvSpPr>
          <p:nvPr>
            <p:ph idx="1"/>
          </p:nvPr>
        </p:nvSpPr>
        <p:spPr>
          <a:xfrm>
            <a:off x="358219" y="1690687"/>
            <a:ext cx="11481847" cy="4045093"/>
          </a:xfrm>
        </p:spPr>
        <p:txBody>
          <a:bodyPr>
            <a:normAutofit/>
          </a:bodyPr>
          <a:lstStyle/>
          <a:p>
            <a:pPr marL="457200" lvl="1" indent="0">
              <a:buNone/>
            </a:pPr>
            <a:endParaRPr lang="en-US" sz="2800" dirty="0"/>
          </a:p>
          <a:p>
            <a:endParaRPr lang="en-US" sz="3200"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19" y="365125"/>
            <a:ext cx="11659610" cy="1325563"/>
          </a:xfrm>
        </p:spPr>
        <p:txBody>
          <a:bodyPr>
            <a:normAutofit/>
          </a:bodyPr>
          <a:lstStyle/>
          <a:p>
            <a:r>
              <a:rPr lang="en-US" sz="6000" b="1" dirty="0"/>
              <a:t>Wait-For-Graph Example</a:t>
            </a:r>
            <a:endParaRPr lang="en-GB" sz="6000" b="1" dirty="0"/>
          </a:p>
        </p:txBody>
      </p:sp>
      <p:pic>
        <p:nvPicPr>
          <p:cNvPr id="2" name="Picture 1">
            <a:extLst>
              <a:ext uri="{FF2B5EF4-FFF2-40B4-BE49-F238E27FC236}">
                <a16:creationId xmlns:a16="http://schemas.microsoft.com/office/drawing/2014/main" id="{814320FE-4457-3444-0A8E-D5DFC33F485A}"/>
              </a:ext>
            </a:extLst>
          </p:cNvPr>
          <p:cNvPicPr>
            <a:picLocks noChangeAspect="1"/>
          </p:cNvPicPr>
          <p:nvPr/>
        </p:nvPicPr>
        <p:blipFill>
          <a:blip r:embed="rId3"/>
          <a:stretch>
            <a:fillRect/>
          </a:stretch>
        </p:blipFill>
        <p:spPr>
          <a:xfrm>
            <a:off x="2862549" y="1473553"/>
            <a:ext cx="6466901" cy="4107610"/>
          </a:xfrm>
          <a:prstGeom prst="rect">
            <a:avLst/>
          </a:prstGeom>
        </p:spPr>
      </p:pic>
    </p:spTree>
    <p:extLst>
      <p:ext uri="{BB962C8B-B14F-4D97-AF65-F5344CB8AC3E}">
        <p14:creationId xmlns:p14="http://schemas.microsoft.com/office/powerpoint/2010/main" val="342552245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EA0D89B-A417-9345-88ED-2CACA42E057B}"/>
              </a:ext>
            </a:extLst>
          </p:cNvPr>
          <p:cNvSpPr>
            <a:spLocks noGrp="1"/>
          </p:cNvSpPr>
          <p:nvPr>
            <p:ph idx="1"/>
          </p:nvPr>
        </p:nvSpPr>
        <p:spPr>
          <a:xfrm>
            <a:off x="358219" y="1690687"/>
            <a:ext cx="11481847" cy="4045093"/>
          </a:xfrm>
        </p:spPr>
        <p:txBody>
          <a:bodyPr>
            <a:normAutofit/>
          </a:bodyPr>
          <a:lstStyle/>
          <a:p>
            <a:pPr lvl="1"/>
            <a:r>
              <a:rPr lang="en-US" sz="3200" dirty="0"/>
              <a:t>There are several issues to consider here:</a:t>
            </a:r>
          </a:p>
          <a:p>
            <a:pPr lvl="2"/>
            <a:r>
              <a:rPr lang="en-US" sz="3200" dirty="0"/>
              <a:t>The choice of deadlock victim;</a:t>
            </a:r>
          </a:p>
          <a:p>
            <a:pPr lvl="2"/>
            <a:r>
              <a:rPr lang="en-US" sz="3200" dirty="0"/>
              <a:t> How far to roll a transaction back;</a:t>
            </a:r>
          </a:p>
          <a:p>
            <a:pPr lvl="2"/>
            <a:r>
              <a:rPr lang="en-US" sz="3200" dirty="0"/>
              <a:t>Avoiding starvation.</a:t>
            </a:r>
          </a:p>
          <a:p>
            <a:pPr lvl="1"/>
            <a:endParaRPr lang="en-US" sz="2800" dirty="0"/>
          </a:p>
          <a:p>
            <a:endParaRPr lang="en-US" sz="3200"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19" y="365125"/>
            <a:ext cx="11659610" cy="1325563"/>
          </a:xfrm>
        </p:spPr>
        <p:txBody>
          <a:bodyPr>
            <a:normAutofit/>
          </a:bodyPr>
          <a:lstStyle/>
          <a:p>
            <a:r>
              <a:rPr lang="en-US" sz="6000" b="1" dirty="0"/>
              <a:t>Recovery from Deadlock Detection</a:t>
            </a:r>
            <a:endParaRPr lang="en-GB" sz="6000" b="1" dirty="0"/>
          </a:p>
        </p:txBody>
      </p:sp>
    </p:spTree>
    <p:extLst>
      <p:ext uri="{BB962C8B-B14F-4D97-AF65-F5344CB8AC3E}">
        <p14:creationId xmlns:p14="http://schemas.microsoft.com/office/powerpoint/2010/main" val="276063307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EA0D89B-A417-9345-88ED-2CACA42E057B}"/>
              </a:ext>
            </a:extLst>
          </p:cNvPr>
          <p:cNvSpPr>
            <a:spLocks noGrp="1"/>
          </p:cNvSpPr>
          <p:nvPr>
            <p:ph idx="1"/>
          </p:nvPr>
        </p:nvSpPr>
        <p:spPr>
          <a:xfrm>
            <a:off x="358219" y="1690687"/>
            <a:ext cx="11481847" cy="4045093"/>
          </a:xfrm>
        </p:spPr>
        <p:txBody>
          <a:bodyPr>
            <a:normAutofit/>
          </a:bodyPr>
          <a:lstStyle/>
          <a:p>
            <a:pPr eaLnBrk="1" hangingPunct="1"/>
            <a:r>
              <a:rPr lang="en-US" altLang="en-US" sz="4000" dirty="0"/>
              <a:t>Transactions are ordered globally so that older transactions, transactions with </a:t>
            </a:r>
            <a:r>
              <a:rPr lang="en-US" altLang="en-US" sz="4000" i="1" dirty="0"/>
              <a:t>smaller </a:t>
            </a:r>
            <a:r>
              <a:rPr lang="en-US" altLang="en-US" sz="4000" dirty="0"/>
              <a:t>timestamps, get priority in the event of conflict.</a:t>
            </a:r>
          </a:p>
          <a:p>
            <a:pPr algn="just" eaLnBrk="1" hangingPunct="1"/>
            <a:r>
              <a:rPr lang="en-US" altLang="en-US" sz="4000" dirty="0"/>
              <a:t>Conflict is resolved by rolling back and restarting transaction.</a:t>
            </a:r>
          </a:p>
          <a:p>
            <a:pPr algn="just" eaLnBrk="1" hangingPunct="1"/>
            <a:r>
              <a:rPr lang="en-US" altLang="en-US" sz="4000" dirty="0"/>
              <a:t>No locks so no deadlock. </a:t>
            </a:r>
          </a:p>
          <a:p>
            <a:pPr lvl="1"/>
            <a:endParaRPr lang="en-US" sz="2800" dirty="0"/>
          </a:p>
          <a:p>
            <a:endParaRPr lang="en-US" sz="3200"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19" y="365125"/>
            <a:ext cx="11659610" cy="1325563"/>
          </a:xfrm>
        </p:spPr>
        <p:txBody>
          <a:bodyPr>
            <a:normAutofit/>
          </a:bodyPr>
          <a:lstStyle/>
          <a:p>
            <a:r>
              <a:rPr lang="en-US" sz="6000" b="1" dirty="0"/>
              <a:t>Timestamping</a:t>
            </a:r>
            <a:endParaRPr lang="en-GB" sz="6000" b="1" dirty="0"/>
          </a:p>
        </p:txBody>
      </p:sp>
    </p:spTree>
    <p:extLst>
      <p:ext uri="{BB962C8B-B14F-4D97-AF65-F5344CB8AC3E}">
        <p14:creationId xmlns:p14="http://schemas.microsoft.com/office/powerpoint/2010/main" val="215459906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EA0D89B-A417-9345-88ED-2CACA42E057B}"/>
              </a:ext>
            </a:extLst>
          </p:cNvPr>
          <p:cNvSpPr>
            <a:spLocks noGrp="1"/>
          </p:cNvSpPr>
          <p:nvPr>
            <p:ph idx="1"/>
          </p:nvPr>
        </p:nvSpPr>
        <p:spPr>
          <a:xfrm>
            <a:off x="358219" y="1690687"/>
            <a:ext cx="11481847" cy="4045093"/>
          </a:xfrm>
        </p:spPr>
        <p:txBody>
          <a:bodyPr>
            <a:normAutofit/>
          </a:bodyPr>
          <a:lstStyle/>
          <a:p>
            <a:pPr algn="just" eaLnBrk="1" hangingPunct="1"/>
            <a:r>
              <a:rPr lang="en-US" altLang="en-US" sz="4000" b="1" u="sng" dirty="0"/>
              <a:t>Timestamp</a:t>
            </a:r>
          </a:p>
          <a:p>
            <a:pPr lvl="1" algn="just"/>
            <a:r>
              <a:rPr lang="en-US" altLang="en-US" sz="3600" dirty="0"/>
              <a:t>A unique identifier created by DBMS that indicates relative starting time of a transaction.</a:t>
            </a:r>
          </a:p>
          <a:p>
            <a:pPr lvl="1" algn="just"/>
            <a:endParaRPr lang="en-US" altLang="en-US" sz="3600" dirty="0"/>
          </a:p>
          <a:p>
            <a:pPr lvl="1" algn="just"/>
            <a:r>
              <a:rPr lang="en-US" altLang="en-US" sz="3600" dirty="0"/>
              <a:t>Can be generated by using system clock at time transaction started, or by incrementing a logical counter every time a new transaction starts</a:t>
            </a:r>
            <a:endParaRPr lang="en-US" dirty="0"/>
          </a:p>
          <a:p>
            <a:endParaRPr lang="en-US" sz="3200"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19" y="365125"/>
            <a:ext cx="11659610" cy="1325563"/>
          </a:xfrm>
        </p:spPr>
        <p:txBody>
          <a:bodyPr>
            <a:normAutofit/>
          </a:bodyPr>
          <a:lstStyle/>
          <a:p>
            <a:r>
              <a:rPr lang="en-US" sz="6000" b="1" dirty="0"/>
              <a:t>Timestamping</a:t>
            </a:r>
            <a:endParaRPr lang="en-GB" sz="6000" b="1" dirty="0"/>
          </a:p>
        </p:txBody>
      </p:sp>
    </p:spTree>
    <p:extLst>
      <p:ext uri="{BB962C8B-B14F-4D97-AF65-F5344CB8AC3E}">
        <p14:creationId xmlns:p14="http://schemas.microsoft.com/office/powerpoint/2010/main" val="343917108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EA0D89B-A417-9345-88ED-2CACA42E057B}"/>
              </a:ext>
            </a:extLst>
          </p:cNvPr>
          <p:cNvSpPr>
            <a:spLocks noGrp="1"/>
          </p:cNvSpPr>
          <p:nvPr>
            <p:ph idx="1"/>
          </p:nvPr>
        </p:nvSpPr>
        <p:spPr>
          <a:xfrm>
            <a:off x="358219" y="1690687"/>
            <a:ext cx="11481847" cy="4045093"/>
          </a:xfrm>
        </p:spPr>
        <p:txBody>
          <a:bodyPr>
            <a:normAutofit/>
          </a:bodyPr>
          <a:lstStyle/>
          <a:p>
            <a:r>
              <a:rPr lang="en-US" sz="3200" dirty="0"/>
              <a:t>Read / write proceeds only if last update on that data item was carried out by an older transaction.</a:t>
            </a:r>
          </a:p>
          <a:p>
            <a:r>
              <a:rPr lang="en-US" sz="3200" dirty="0"/>
              <a:t>Otherwise, transaction requesting read / write is restarted and given a new timestamp. </a:t>
            </a:r>
          </a:p>
          <a:p>
            <a:r>
              <a:rPr lang="en-US" sz="3200" dirty="0"/>
              <a:t>Also timestamps for data items:</a:t>
            </a:r>
          </a:p>
          <a:p>
            <a:pPr lvl="1"/>
            <a:r>
              <a:rPr lang="en-US" sz="2800" dirty="0"/>
              <a:t>read-timestamp: timestamp of last transaction to read item;</a:t>
            </a:r>
          </a:p>
          <a:p>
            <a:pPr lvl="1"/>
            <a:r>
              <a:rPr lang="en-US" sz="2800" dirty="0"/>
              <a:t>write-timestamp: timestamp of last transaction to write item.</a:t>
            </a:r>
          </a:p>
          <a:p>
            <a:endParaRPr lang="en-US" sz="3200"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19" y="365125"/>
            <a:ext cx="11659610" cy="1325563"/>
          </a:xfrm>
        </p:spPr>
        <p:txBody>
          <a:bodyPr>
            <a:normAutofit/>
          </a:bodyPr>
          <a:lstStyle/>
          <a:p>
            <a:r>
              <a:rPr lang="en-US" sz="6000" b="1" dirty="0"/>
              <a:t>Timestamping</a:t>
            </a:r>
            <a:endParaRPr lang="en-GB" sz="6000" b="1" dirty="0"/>
          </a:p>
        </p:txBody>
      </p:sp>
    </p:spTree>
    <p:extLst>
      <p:ext uri="{BB962C8B-B14F-4D97-AF65-F5344CB8AC3E}">
        <p14:creationId xmlns:p14="http://schemas.microsoft.com/office/powerpoint/2010/main" val="60448767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EA0D89B-A417-9345-88ED-2CACA42E057B}"/>
              </a:ext>
            </a:extLst>
          </p:cNvPr>
          <p:cNvSpPr>
            <a:spLocks noGrp="1"/>
          </p:cNvSpPr>
          <p:nvPr>
            <p:ph idx="1"/>
          </p:nvPr>
        </p:nvSpPr>
        <p:spPr>
          <a:xfrm>
            <a:off x="358219" y="1690687"/>
            <a:ext cx="11481847" cy="4045093"/>
          </a:xfrm>
        </p:spPr>
        <p:txBody>
          <a:bodyPr>
            <a:normAutofit/>
          </a:bodyPr>
          <a:lstStyle/>
          <a:p>
            <a:r>
              <a:rPr lang="en-US" sz="3200" dirty="0"/>
              <a:t>Consider a transaction T with timestamp </a:t>
            </a:r>
            <a:r>
              <a:rPr lang="en-US" sz="3200" dirty="0" err="1"/>
              <a:t>ts</a:t>
            </a:r>
            <a:r>
              <a:rPr lang="en-US" sz="3200" dirty="0"/>
              <a:t>(T):</a:t>
            </a:r>
          </a:p>
          <a:p>
            <a:endParaRPr lang="en-US" sz="3200" dirty="0"/>
          </a:p>
          <a:p>
            <a:r>
              <a:rPr lang="en-US" sz="3200" dirty="0" err="1"/>
              <a:t>ts</a:t>
            </a:r>
            <a:r>
              <a:rPr lang="en-US" sz="3200" dirty="0"/>
              <a:t>(T) &lt; </a:t>
            </a:r>
            <a:r>
              <a:rPr lang="en-US" sz="3200" dirty="0" err="1"/>
              <a:t>write_timestamp</a:t>
            </a:r>
            <a:r>
              <a:rPr lang="en-US" sz="3200" dirty="0"/>
              <a:t>(x)</a:t>
            </a:r>
          </a:p>
          <a:p>
            <a:pPr lvl="1"/>
            <a:r>
              <a:rPr lang="en-US" sz="2800" dirty="0"/>
              <a:t>x already updated by younger (later) transaction.</a:t>
            </a:r>
          </a:p>
          <a:p>
            <a:pPr lvl="1"/>
            <a:r>
              <a:rPr lang="en-US" sz="2800" dirty="0"/>
              <a:t>Transaction must be aborted and restarted with a new timestamp.</a:t>
            </a:r>
          </a:p>
          <a:p>
            <a:r>
              <a:rPr lang="en-US" sz="3200" dirty="0" err="1"/>
              <a:t>ts</a:t>
            </a:r>
            <a:r>
              <a:rPr lang="en-US" sz="3200" dirty="0"/>
              <a:t>(T) &lt; </a:t>
            </a:r>
            <a:r>
              <a:rPr lang="en-US" sz="3200" dirty="0" err="1"/>
              <a:t>read_timestamp</a:t>
            </a:r>
            <a:r>
              <a:rPr lang="en-US" sz="3200" dirty="0"/>
              <a:t>(x)</a:t>
            </a:r>
          </a:p>
          <a:p>
            <a:pPr lvl="1"/>
            <a:r>
              <a:rPr lang="en-US" sz="2800" dirty="0"/>
              <a:t>x already read by younger transaction.</a:t>
            </a:r>
          </a:p>
          <a:p>
            <a:pPr lvl="1"/>
            <a:r>
              <a:rPr lang="en-US" sz="2800" dirty="0"/>
              <a:t>Roll back transaction and restart it using a later timestamp.</a:t>
            </a:r>
          </a:p>
          <a:p>
            <a:endParaRPr lang="en-US" sz="3200"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19" y="365125"/>
            <a:ext cx="11659610" cy="1325563"/>
          </a:xfrm>
        </p:spPr>
        <p:txBody>
          <a:bodyPr>
            <a:normAutofit/>
          </a:bodyPr>
          <a:lstStyle/>
          <a:p>
            <a:r>
              <a:rPr lang="en-US" sz="6000" b="1" dirty="0"/>
              <a:t>Timestamping – Read(x)</a:t>
            </a:r>
            <a:endParaRPr lang="en-GB" sz="6000" b="1" dirty="0"/>
          </a:p>
        </p:txBody>
      </p:sp>
    </p:spTree>
    <p:extLst>
      <p:ext uri="{BB962C8B-B14F-4D97-AF65-F5344CB8AC3E}">
        <p14:creationId xmlns:p14="http://schemas.microsoft.com/office/powerpoint/2010/main" val="236265269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EA0D89B-A417-9345-88ED-2CACA42E057B}"/>
              </a:ext>
            </a:extLst>
          </p:cNvPr>
          <p:cNvSpPr>
            <a:spLocks noGrp="1"/>
          </p:cNvSpPr>
          <p:nvPr>
            <p:ph idx="1"/>
          </p:nvPr>
        </p:nvSpPr>
        <p:spPr>
          <a:xfrm>
            <a:off x="358219" y="1690687"/>
            <a:ext cx="11481847" cy="4045093"/>
          </a:xfrm>
        </p:spPr>
        <p:txBody>
          <a:bodyPr>
            <a:normAutofit/>
          </a:bodyPr>
          <a:lstStyle/>
          <a:p>
            <a:r>
              <a:rPr lang="en-US" sz="3200" dirty="0" err="1"/>
              <a:t>ts</a:t>
            </a:r>
            <a:r>
              <a:rPr lang="en-US" sz="3200" dirty="0"/>
              <a:t>(T) &lt; </a:t>
            </a:r>
            <a:r>
              <a:rPr lang="en-US" sz="3200" dirty="0" err="1"/>
              <a:t>write_timestamp</a:t>
            </a:r>
            <a:r>
              <a:rPr lang="en-US" sz="3200" dirty="0"/>
              <a:t>(x)</a:t>
            </a:r>
          </a:p>
          <a:p>
            <a:endParaRPr lang="en-US" sz="3200" dirty="0"/>
          </a:p>
          <a:p>
            <a:pPr lvl="1"/>
            <a:r>
              <a:rPr lang="en-US" sz="2800" dirty="0"/>
              <a:t>x already written by younger transaction.</a:t>
            </a:r>
          </a:p>
          <a:p>
            <a:pPr lvl="1"/>
            <a:r>
              <a:rPr lang="en-US" sz="2800" dirty="0"/>
              <a:t>Write can safely be ignored - ignore obsolete write rule.</a:t>
            </a:r>
          </a:p>
          <a:p>
            <a:endParaRPr lang="en-US" sz="3200" dirty="0"/>
          </a:p>
          <a:p>
            <a:r>
              <a:rPr lang="en-US" sz="3200" dirty="0"/>
              <a:t>Otherwise, operation is accepted and executed. </a:t>
            </a:r>
          </a:p>
          <a:p>
            <a:endParaRPr lang="en-US" sz="3200"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19" y="365125"/>
            <a:ext cx="11659610" cy="1325563"/>
          </a:xfrm>
        </p:spPr>
        <p:txBody>
          <a:bodyPr>
            <a:normAutofit/>
          </a:bodyPr>
          <a:lstStyle/>
          <a:p>
            <a:r>
              <a:rPr lang="en-US" sz="6000" b="1" dirty="0"/>
              <a:t>Timestamping – Write(x)</a:t>
            </a:r>
            <a:endParaRPr lang="en-GB" sz="6000" b="1" dirty="0"/>
          </a:p>
        </p:txBody>
      </p:sp>
    </p:spTree>
    <p:extLst>
      <p:ext uri="{BB962C8B-B14F-4D97-AF65-F5344CB8AC3E}">
        <p14:creationId xmlns:p14="http://schemas.microsoft.com/office/powerpoint/2010/main" val="66754035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a:extLst>
              <a:ext uri="{FF2B5EF4-FFF2-40B4-BE49-F238E27FC236}">
                <a16:creationId xmlns:a16="http://schemas.microsoft.com/office/drawing/2014/main" id="{86D59C8F-A100-0CC8-FDD2-5335EB5B92DD}"/>
              </a:ext>
            </a:extLst>
          </p:cNvPr>
          <p:cNvPicPr>
            <a:picLocks noGrp="1" noChangeAspect="1"/>
          </p:cNvPicPr>
          <p:nvPr>
            <p:ph idx="1"/>
          </p:nvPr>
        </p:nvPicPr>
        <p:blipFill>
          <a:blip r:embed="rId3"/>
          <a:stretch>
            <a:fillRect/>
          </a:stretch>
        </p:blipFill>
        <p:spPr>
          <a:xfrm>
            <a:off x="4162506" y="0"/>
            <a:ext cx="7671275" cy="5743311"/>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19" y="365125"/>
            <a:ext cx="4374202" cy="3063875"/>
          </a:xfrm>
        </p:spPr>
        <p:txBody>
          <a:bodyPr>
            <a:normAutofit/>
          </a:bodyPr>
          <a:lstStyle/>
          <a:p>
            <a:r>
              <a:rPr lang="en-US" sz="6000" b="1" dirty="0"/>
              <a:t>Basic Timestamp Ordering</a:t>
            </a:r>
            <a:endParaRPr lang="en-GB" sz="6000" b="1" dirty="0"/>
          </a:p>
        </p:txBody>
      </p:sp>
    </p:spTree>
    <p:extLst>
      <p:ext uri="{BB962C8B-B14F-4D97-AF65-F5344CB8AC3E}">
        <p14:creationId xmlns:p14="http://schemas.microsoft.com/office/powerpoint/2010/main" val="297361321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EA0D89B-A417-9345-88ED-2CACA42E057B}"/>
              </a:ext>
            </a:extLst>
          </p:cNvPr>
          <p:cNvSpPr>
            <a:spLocks noGrp="1"/>
          </p:cNvSpPr>
          <p:nvPr>
            <p:ph idx="1"/>
          </p:nvPr>
        </p:nvSpPr>
        <p:spPr>
          <a:xfrm>
            <a:off x="358219" y="1690687"/>
            <a:ext cx="11481847" cy="4045093"/>
          </a:xfrm>
        </p:spPr>
        <p:txBody>
          <a:bodyPr>
            <a:normAutofit/>
          </a:bodyPr>
          <a:lstStyle/>
          <a:p>
            <a:r>
              <a:rPr lang="en-US" sz="3200" dirty="0"/>
              <a:t>Versioning of data can be used to increase concurrency.</a:t>
            </a:r>
          </a:p>
          <a:p>
            <a:r>
              <a:rPr lang="en-US" sz="3200" dirty="0"/>
              <a:t>Basic timestamp ordering protocol assumes only one version of data item exists, and so only one transaction can access data item at a time. </a:t>
            </a:r>
          </a:p>
          <a:p>
            <a:r>
              <a:rPr lang="en-US" sz="3200" dirty="0"/>
              <a:t>Can allow multiple transactions to read and write different versions of same data item, and ensure each transaction sees consistent set of versions for all data items it accesses. </a:t>
            </a:r>
          </a:p>
          <a:p>
            <a:endParaRPr lang="en-US" sz="3200"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19" y="365125"/>
            <a:ext cx="11659610" cy="1325563"/>
          </a:xfrm>
        </p:spPr>
        <p:txBody>
          <a:bodyPr>
            <a:normAutofit/>
          </a:bodyPr>
          <a:lstStyle/>
          <a:p>
            <a:r>
              <a:rPr lang="en-US" sz="6000" b="1" dirty="0" err="1"/>
              <a:t>Multiversion</a:t>
            </a:r>
            <a:r>
              <a:rPr lang="en-US" sz="6000" b="1" dirty="0"/>
              <a:t> Timestamp Ordering</a:t>
            </a:r>
            <a:endParaRPr lang="en-GB" sz="6000" b="1" dirty="0"/>
          </a:p>
        </p:txBody>
      </p:sp>
    </p:spTree>
    <p:extLst>
      <p:ext uri="{BB962C8B-B14F-4D97-AF65-F5344CB8AC3E}">
        <p14:creationId xmlns:p14="http://schemas.microsoft.com/office/powerpoint/2010/main" val="258022202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EA0D89B-A417-9345-88ED-2CACA42E057B}"/>
              </a:ext>
            </a:extLst>
          </p:cNvPr>
          <p:cNvSpPr>
            <a:spLocks noGrp="1"/>
          </p:cNvSpPr>
          <p:nvPr>
            <p:ph idx="1"/>
          </p:nvPr>
        </p:nvSpPr>
        <p:spPr>
          <a:xfrm>
            <a:off x="358219" y="1690687"/>
            <a:ext cx="11481847" cy="4045093"/>
          </a:xfrm>
        </p:spPr>
        <p:txBody>
          <a:bodyPr>
            <a:normAutofit lnSpcReduction="10000"/>
          </a:bodyPr>
          <a:lstStyle/>
          <a:p>
            <a:r>
              <a:rPr lang="en-US" sz="3200" dirty="0"/>
              <a:t>In </a:t>
            </a:r>
            <a:r>
              <a:rPr lang="en-US" sz="3200" dirty="0" err="1"/>
              <a:t>multiversion</a:t>
            </a:r>
            <a:r>
              <a:rPr lang="en-US" sz="3200" dirty="0"/>
              <a:t> concurrency control, each write operation creates new version of data item while retaining old version. </a:t>
            </a:r>
          </a:p>
          <a:p>
            <a:endParaRPr lang="en-US" sz="3200" dirty="0"/>
          </a:p>
          <a:p>
            <a:r>
              <a:rPr lang="en-US" sz="3200" dirty="0"/>
              <a:t>When a transaction attempts to read a data item, the system selects the correct version of the data item according to the timestamp of the requesting transaction.</a:t>
            </a:r>
          </a:p>
          <a:p>
            <a:endParaRPr lang="en-US" sz="3200" dirty="0"/>
          </a:p>
          <a:p>
            <a:r>
              <a:rPr lang="en-US" sz="3200" dirty="0"/>
              <a:t>Versions can be deleted once they are no longer required.</a:t>
            </a:r>
          </a:p>
          <a:p>
            <a:endParaRPr lang="en-US" sz="3200"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19" y="365125"/>
            <a:ext cx="11659610" cy="1325563"/>
          </a:xfrm>
        </p:spPr>
        <p:txBody>
          <a:bodyPr>
            <a:normAutofit/>
          </a:bodyPr>
          <a:lstStyle/>
          <a:p>
            <a:r>
              <a:rPr lang="en-US" sz="6000" b="1" dirty="0" err="1"/>
              <a:t>Multiversion</a:t>
            </a:r>
            <a:r>
              <a:rPr lang="en-US" sz="6000" b="1" dirty="0"/>
              <a:t> Timestamp Ordering</a:t>
            </a:r>
            <a:endParaRPr lang="en-GB" sz="6000" b="1" dirty="0"/>
          </a:p>
        </p:txBody>
      </p:sp>
    </p:spTree>
    <p:extLst>
      <p:ext uri="{BB962C8B-B14F-4D97-AF65-F5344CB8AC3E}">
        <p14:creationId xmlns:p14="http://schemas.microsoft.com/office/powerpoint/2010/main" val="106029728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EA0D89B-A417-9345-88ED-2CACA42E057B}"/>
              </a:ext>
            </a:extLst>
          </p:cNvPr>
          <p:cNvSpPr>
            <a:spLocks noGrp="1"/>
          </p:cNvSpPr>
          <p:nvPr>
            <p:ph idx="1"/>
          </p:nvPr>
        </p:nvSpPr>
        <p:spPr>
          <a:xfrm>
            <a:off x="358219" y="1690687"/>
            <a:ext cx="11481847" cy="4045093"/>
          </a:xfrm>
        </p:spPr>
        <p:txBody>
          <a:bodyPr>
            <a:normAutofit/>
          </a:bodyPr>
          <a:lstStyle/>
          <a:p>
            <a:r>
              <a:rPr lang="en-US" sz="3200" dirty="0"/>
              <a:t>This is based on the assumption that conflict is rare and it is more efficient to let transactions proceed without delays to ensure </a:t>
            </a:r>
            <a:r>
              <a:rPr lang="en-US" sz="3200" dirty="0" err="1"/>
              <a:t>serialisability</a:t>
            </a:r>
            <a:r>
              <a:rPr lang="en-US" sz="3200" dirty="0"/>
              <a:t>.</a:t>
            </a:r>
          </a:p>
          <a:p>
            <a:r>
              <a:rPr lang="en-US" sz="3200" dirty="0"/>
              <a:t>At commit, a check is made to determine whether conflict has occurred.</a:t>
            </a:r>
          </a:p>
          <a:p>
            <a:r>
              <a:rPr lang="en-US" sz="3200" dirty="0"/>
              <a:t>If there is a conflict, transaction must be rolled back and restarted.</a:t>
            </a:r>
          </a:p>
          <a:p>
            <a:r>
              <a:rPr lang="en-US" sz="3200" dirty="0"/>
              <a:t>Potentially allows greater concurrency than traditional protocols.</a:t>
            </a:r>
          </a:p>
          <a:p>
            <a:endParaRPr lang="en-US" sz="3200"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19" y="365125"/>
            <a:ext cx="11659610" cy="1325563"/>
          </a:xfrm>
        </p:spPr>
        <p:txBody>
          <a:bodyPr>
            <a:normAutofit/>
          </a:bodyPr>
          <a:lstStyle/>
          <a:p>
            <a:r>
              <a:rPr lang="en-US" sz="6000" b="1" dirty="0"/>
              <a:t>Optimistic Techniques</a:t>
            </a:r>
            <a:endParaRPr lang="en-GB" sz="6000" b="1" dirty="0"/>
          </a:p>
        </p:txBody>
      </p:sp>
    </p:spTree>
    <p:extLst>
      <p:ext uri="{BB962C8B-B14F-4D97-AF65-F5344CB8AC3E}">
        <p14:creationId xmlns:p14="http://schemas.microsoft.com/office/powerpoint/2010/main" val="144161312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EA0D89B-A417-9345-88ED-2CACA42E057B}"/>
              </a:ext>
            </a:extLst>
          </p:cNvPr>
          <p:cNvSpPr>
            <a:spLocks noGrp="1"/>
          </p:cNvSpPr>
          <p:nvPr>
            <p:ph idx="1"/>
          </p:nvPr>
        </p:nvSpPr>
        <p:spPr>
          <a:xfrm>
            <a:off x="358219" y="1690687"/>
            <a:ext cx="11481847" cy="4045093"/>
          </a:xfrm>
        </p:spPr>
        <p:txBody>
          <a:bodyPr>
            <a:normAutofit/>
          </a:bodyPr>
          <a:lstStyle/>
          <a:p>
            <a:r>
              <a:rPr lang="en-US" sz="3200" dirty="0"/>
              <a:t>There are three phases:</a:t>
            </a:r>
          </a:p>
          <a:p>
            <a:pPr lvl="1"/>
            <a:endParaRPr lang="en-US" sz="3200" dirty="0"/>
          </a:p>
          <a:p>
            <a:pPr lvl="1"/>
            <a:r>
              <a:rPr lang="en-US" sz="3200" dirty="0"/>
              <a:t>Read</a:t>
            </a:r>
          </a:p>
          <a:p>
            <a:pPr lvl="1"/>
            <a:r>
              <a:rPr lang="en-US" sz="3200" dirty="0"/>
              <a:t>Write</a:t>
            </a:r>
          </a:p>
          <a:p>
            <a:pPr lvl="1"/>
            <a:r>
              <a:rPr lang="en-US" sz="3200" dirty="0"/>
              <a:t>Validation</a:t>
            </a:r>
          </a:p>
          <a:p>
            <a:endParaRPr lang="en-US" sz="3200"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19" y="365125"/>
            <a:ext cx="11659610" cy="1325563"/>
          </a:xfrm>
        </p:spPr>
        <p:txBody>
          <a:bodyPr>
            <a:normAutofit/>
          </a:bodyPr>
          <a:lstStyle/>
          <a:p>
            <a:r>
              <a:rPr lang="en-US" sz="6000" b="1" dirty="0"/>
              <a:t>Optimistic Techniques</a:t>
            </a:r>
            <a:endParaRPr lang="en-GB" sz="6000" b="1" dirty="0"/>
          </a:p>
        </p:txBody>
      </p:sp>
    </p:spTree>
    <p:extLst>
      <p:ext uri="{BB962C8B-B14F-4D97-AF65-F5344CB8AC3E}">
        <p14:creationId xmlns:p14="http://schemas.microsoft.com/office/powerpoint/2010/main" val="384214576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EA0D89B-A417-9345-88ED-2CACA42E057B}"/>
              </a:ext>
            </a:extLst>
          </p:cNvPr>
          <p:cNvSpPr>
            <a:spLocks noGrp="1"/>
          </p:cNvSpPr>
          <p:nvPr>
            <p:ph idx="1"/>
          </p:nvPr>
        </p:nvSpPr>
        <p:spPr>
          <a:xfrm>
            <a:off x="358219" y="1690687"/>
            <a:ext cx="11481847" cy="4045093"/>
          </a:xfrm>
        </p:spPr>
        <p:txBody>
          <a:bodyPr>
            <a:normAutofit/>
          </a:bodyPr>
          <a:lstStyle/>
          <a:p>
            <a:r>
              <a:rPr lang="en-US" sz="3200" dirty="0"/>
              <a:t>This extends from the start until immediately before commit. </a:t>
            </a:r>
          </a:p>
          <a:p>
            <a:endParaRPr lang="en-US" sz="3200" dirty="0"/>
          </a:p>
          <a:p>
            <a:r>
              <a:rPr lang="en-US" sz="3200" dirty="0"/>
              <a:t>The transaction reads values from the database and stores them in local variables. Updates are applied to a local copy of the data.</a:t>
            </a:r>
          </a:p>
          <a:p>
            <a:endParaRPr lang="en-US" sz="3200"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19" y="365125"/>
            <a:ext cx="11659610" cy="1325563"/>
          </a:xfrm>
        </p:spPr>
        <p:txBody>
          <a:bodyPr>
            <a:normAutofit/>
          </a:bodyPr>
          <a:lstStyle/>
          <a:p>
            <a:r>
              <a:rPr lang="en-US" sz="6000" b="1" dirty="0"/>
              <a:t>Optimistic Techniques – Read Phase</a:t>
            </a:r>
            <a:endParaRPr lang="en-GB" sz="6000" b="1" dirty="0"/>
          </a:p>
        </p:txBody>
      </p:sp>
    </p:spTree>
    <p:extLst>
      <p:ext uri="{BB962C8B-B14F-4D97-AF65-F5344CB8AC3E}">
        <p14:creationId xmlns:p14="http://schemas.microsoft.com/office/powerpoint/2010/main" val="264113765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EA0D89B-A417-9345-88ED-2CACA42E057B}"/>
              </a:ext>
            </a:extLst>
          </p:cNvPr>
          <p:cNvSpPr>
            <a:spLocks noGrp="1"/>
          </p:cNvSpPr>
          <p:nvPr>
            <p:ph idx="1"/>
          </p:nvPr>
        </p:nvSpPr>
        <p:spPr>
          <a:xfrm>
            <a:off x="358219" y="1690687"/>
            <a:ext cx="11481847" cy="4045093"/>
          </a:xfrm>
        </p:spPr>
        <p:txBody>
          <a:bodyPr>
            <a:normAutofit/>
          </a:bodyPr>
          <a:lstStyle/>
          <a:p>
            <a:r>
              <a:rPr lang="en-US" sz="3200" dirty="0"/>
              <a:t>This follows the read phase. </a:t>
            </a:r>
          </a:p>
          <a:p>
            <a:r>
              <a:rPr lang="en-US" sz="3200" dirty="0"/>
              <a:t>For a read-only transaction, it checks that data read are still current values. If no interference, transaction is committed, else aborted and restarted.</a:t>
            </a:r>
          </a:p>
          <a:p>
            <a:r>
              <a:rPr lang="en-US" sz="3200" dirty="0"/>
              <a:t>For an update transaction, it checks the transaction leaves the database in a consistent state, with </a:t>
            </a:r>
            <a:r>
              <a:rPr lang="en-US" sz="3200" dirty="0" err="1"/>
              <a:t>serialisability</a:t>
            </a:r>
            <a:r>
              <a:rPr lang="en-US" sz="3200" dirty="0"/>
              <a:t> maintained.</a:t>
            </a:r>
          </a:p>
          <a:p>
            <a:endParaRPr lang="en-US" sz="3200"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19" y="365125"/>
            <a:ext cx="11659610" cy="1325563"/>
          </a:xfrm>
        </p:spPr>
        <p:txBody>
          <a:bodyPr>
            <a:normAutofit fontScale="90000"/>
          </a:bodyPr>
          <a:lstStyle/>
          <a:p>
            <a:r>
              <a:rPr lang="en-US" sz="6000" b="1" dirty="0"/>
              <a:t>Optimistic Techniques – Validation Phase</a:t>
            </a:r>
            <a:endParaRPr lang="en-GB" sz="6000" b="1" dirty="0"/>
          </a:p>
        </p:txBody>
      </p:sp>
    </p:spTree>
    <p:extLst>
      <p:ext uri="{BB962C8B-B14F-4D97-AF65-F5344CB8AC3E}">
        <p14:creationId xmlns:p14="http://schemas.microsoft.com/office/powerpoint/2010/main" val="428656639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EA0D89B-A417-9345-88ED-2CACA42E057B}"/>
              </a:ext>
            </a:extLst>
          </p:cNvPr>
          <p:cNvSpPr>
            <a:spLocks noGrp="1"/>
          </p:cNvSpPr>
          <p:nvPr>
            <p:ph idx="1"/>
          </p:nvPr>
        </p:nvSpPr>
        <p:spPr>
          <a:xfrm>
            <a:off x="358219" y="1690687"/>
            <a:ext cx="11481847" cy="4045093"/>
          </a:xfrm>
        </p:spPr>
        <p:txBody>
          <a:bodyPr>
            <a:normAutofit/>
          </a:bodyPr>
          <a:lstStyle/>
          <a:p>
            <a:r>
              <a:rPr lang="en-US" sz="3200" dirty="0"/>
              <a:t>This follows the successful validation phase for update transactions. </a:t>
            </a:r>
          </a:p>
          <a:p>
            <a:endParaRPr lang="en-US" sz="3200" dirty="0"/>
          </a:p>
          <a:p>
            <a:r>
              <a:rPr lang="en-US" sz="3200" dirty="0"/>
              <a:t>Updates made to local copy are applied to the database.</a:t>
            </a:r>
          </a:p>
          <a:p>
            <a:endParaRPr lang="en-US" sz="3200"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19" y="365125"/>
            <a:ext cx="11659610" cy="1325563"/>
          </a:xfrm>
        </p:spPr>
        <p:txBody>
          <a:bodyPr>
            <a:normAutofit/>
          </a:bodyPr>
          <a:lstStyle/>
          <a:p>
            <a:r>
              <a:rPr lang="en-US" sz="6000" b="1" dirty="0"/>
              <a:t>Optimistic Techniques – Write Phase</a:t>
            </a:r>
            <a:endParaRPr lang="en-GB" sz="6000" b="1" dirty="0"/>
          </a:p>
        </p:txBody>
      </p:sp>
    </p:spTree>
    <p:extLst>
      <p:ext uri="{BB962C8B-B14F-4D97-AF65-F5344CB8AC3E}">
        <p14:creationId xmlns:p14="http://schemas.microsoft.com/office/powerpoint/2010/main" val="116724748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EA0D89B-A417-9345-88ED-2CACA42E057B}"/>
              </a:ext>
            </a:extLst>
          </p:cNvPr>
          <p:cNvSpPr>
            <a:spLocks noGrp="1"/>
          </p:cNvSpPr>
          <p:nvPr>
            <p:ph idx="1"/>
          </p:nvPr>
        </p:nvSpPr>
        <p:spPr>
          <a:xfrm>
            <a:off x="358219" y="1690687"/>
            <a:ext cx="11481847" cy="4045093"/>
          </a:xfrm>
        </p:spPr>
        <p:txBody>
          <a:bodyPr>
            <a:normAutofit/>
          </a:bodyPr>
          <a:lstStyle/>
          <a:p>
            <a:r>
              <a:rPr lang="en-US" sz="3200" dirty="0"/>
              <a:t>The size of data items chosen as a unit of protection by concurrency control protocol.</a:t>
            </a:r>
          </a:p>
          <a:p>
            <a:r>
              <a:rPr lang="en-US" sz="3200" dirty="0"/>
              <a:t>Ranging from coarse to fine:</a:t>
            </a:r>
          </a:p>
          <a:p>
            <a:pPr lvl="1"/>
            <a:r>
              <a:rPr lang="en-US" sz="2800" dirty="0"/>
              <a:t>The entire database.</a:t>
            </a:r>
          </a:p>
          <a:p>
            <a:pPr lvl="1"/>
            <a:r>
              <a:rPr lang="en-US" sz="2800" dirty="0"/>
              <a:t>A file.</a:t>
            </a:r>
          </a:p>
          <a:p>
            <a:pPr lvl="1"/>
            <a:r>
              <a:rPr lang="en-US" sz="2800" dirty="0"/>
              <a:t>A page (or area or database spaced).</a:t>
            </a:r>
          </a:p>
          <a:p>
            <a:pPr lvl="1"/>
            <a:r>
              <a:rPr lang="en-US" sz="2800" dirty="0"/>
              <a:t>A record.</a:t>
            </a:r>
          </a:p>
          <a:p>
            <a:pPr lvl="1"/>
            <a:r>
              <a:rPr lang="en-US" sz="2800" dirty="0"/>
              <a:t>A field value of a record.</a:t>
            </a:r>
          </a:p>
          <a:p>
            <a:endParaRPr lang="en-US" sz="3200"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19" y="365125"/>
            <a:ext cx="11659610" cy="1325563"/>
          </a:xfrm>
        </p:spPr>
        <p:txBody>
          <a:bodyPr>
            <a:normAutofit/>
          </a:bodyPr>
          <a:lstStyle/>
          <a:p>
            <a:r>
              <a:rPr lang="en-US" sz="6000" b="1" dirty="0"/>
              <a:t>Granularity of Data Items</a:t>
            </a:r>
            <a:endParaRPr lang="en-GB" sz="6000" b="1" dirty="0"/>
          </a:p>
        </p:txBody>
      </p:sp>
    </p:spTree>
    <p:extLst>
      <p:ext uri="{BB962C8B-B14F-4D97-AF65-F5344CB8AC3E}">
        <p14:creationId xmlns:p14="http://schemas.microsoft.com/office/powerpoint/2010/main" val="378948781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307635-310E-6964-1F93-A214DC5DACE0}"/>
            </a:ext>
          </a:extLst>
        </p:cNvPr>
        <p:cNvGrpSpPr/>
        <p:nvPr/>
      </p:nvGrpSpPr>
      <p:grpSpPr>
        <a:xfrm>
          <a:off x="0" y="0"/>
          <a:ext cx="0" cy="0"/>
          <a:chOff x="0" y="0"/>
          <a:chExt cx="0" cy="0"/>
        </a:xfrm>
      </p:grpSpPr>
      <p:sp>
        <p:nvSpPr>
          <p:cNvPr id="6" name="Content Placeholder 5">
            <a:extLst>
              <a:ext uri="{FF2B5EF4-FFF2-40B4-BE49-F238E27FC236}">
                <a16:creationId xmlns:a16="http://schemas.microsoft.com/office/drawing/2014/main" id="{193E8EEA-6FCC-7FCD-3EB4-0C440B4CCD47}"/>
              </a:ext>
            </a:extLst>
          </p:cNvPr>
          <p:cNvSpPr>
            <a:spLocks noGrp="1"/>
          </p:cNvSpPr>
          <p:nvPr>
            <p:ph idx="1"/>
          </p:nvPr>
        </p:nvSpPr>
        <p:spPr>
          <a:xfrm>
            <a:off x="358219" y="1690687"/>
            <a:ext cx="11481847" cy="4045093"/>
          </a:xfrm>
        </p:spPr>
        <p:txBody>
          <a:bodyPr>
            <a:normAutofit/>
          </a:bodyPr>
          <a:lstStyle/>
          <a:p>
            <a:r>
              <a:rPr lang="en-US" sz="3200" dirty="0"/>
              <a:t>Tradeoff: </a:t>
            </a:r>
          </a:p>
          <a:p>
            <a:pPr lvl="1"/>
            <a:r>
              <a:rPr lang="en-US" sz="2800" dirty="0"/>
              <a:t>The more coarse, the lower the degree of concurrency; </a:t>
            </a:r>
          </a:p>
          <a:p>
            <a:pPr lvl="1"/>
            <a:r>
              <a:rPr lang="en-US" sz="2800" dirty="0"/>
              <a:t>The finer, there is more locking information that is needed to be stored.</a:t>
            </a:r>
          </a:p>
          <a:p>
            <a:r>
              <a:rPr lang="en-US" sz="3200" dirty="0"/>
              <a:t>Best item size depends on the types of transactions. </a:t>
            </a:r>
          </a:p>
          <a:p>
            <a:endParaRPr lang="en-US" sz="3200" dirty="0"/>
          </a:p>
        </p:txBody>
      </p:sp>
      <p:sp>
        <p:nvSpPr>
          <p:cNvPr id="5" name="Title 4">
            <a:extLst>
              <a:ext uri="{FF2B5EF4-FFF2-40B4-BE49-F238E27FC236}">
                <a16:creationId xmlns:a16="http://schemas.microsoft.com/office/drawing/2014/main" id="{A7B04E9C-741A-5BF1-7E8B-9C106A2EFEEE}"/>
              </a:ext>
            </a:extLst>
          </p:cNvPr>
          <p:cNvSpPr>
            <a:spLocks noGrp="1"/>
          </p:cNvSpPr>
          <p:nvPr>
            <p:ph type="title"/>
          </p:nvPr>
        </p:nvSpPr>
        <p:spPr>
          <a:xfrm>
            <a:off x="358219" y="365125"/>
            <a:ext cx="11659610" cy="1325563"/>
          </a:xfrm>
        </p:spPr>
        <p:txBody>
          <a:bodyPr>
            <a:normAutofit/>
          </a:bodyPr>
          <a:lstStyle/>
          <a:p>
            <a:r>
              <a:rPr lang="en-US" sz="6000" b="1" dirty="0"/>
              <a:t>Granularity of Data Items</a:t>
            </a:r>
            <a:endParaRPr lang="en-GB" sz="6000" b="1" dirty="0"/>
          </a:p>
        </p:txBody>
      </p:sp>
    </p:spTree>
    <p:extLst>
      <p:ext uri="{BB962C8B-B14F-4D97-AF65-F5344CB8AC3E}">
        <p14:creationId xmlns:p14="http://schemas.microsoft.com/office/powerpoint/2010/main" val="274759327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EA0D89B-A417-9345-88ED-2CACA42E057B}"/>
              </a:ext>
            </a:extLst>
          </p:cNvPr>
          <p:cNvSpPr>
            <a:spLocks noGrp="1"/>
          </p:cNvSpPr>
          <p:nvPr>
            <p:ph idx="1"/>
          </p:nvPr>
        </p:nvSpPr>
        <p:spPr>
          <a:xfrm>
            <a:off x="358219" y="1690687"/>
            <a:ext cx="11481847" cy="4045093"/>
          </a:xfrm>
        </p:spPr>
        <p:txBody>
          <a:bodyPr>
            <a:normAutofit/>
          </a:bodyPr>
          <a:lstStyle/>
          <a:p>
            <a:r>
              <a:rPr lang="en-US" sz="3200" dirty="0"/>
              <a:t>We could represent granularity of locks in a hierarchical structure.</a:t>
            </a:r>
          </a:p>
          <a:p>
            <a:r>
              <a:rPr lang="en-US" sz="3200" dirty="0"/>
              <a:t>Root node represents entire database, level 1s represent files, etc.</a:t>
            </a:r>
          </a:p>
          <a:p>
            <a:r>
              <a:rPr lang="en-US" sz="3200" dirty="0"/>
              <a:t>When a node is locked, all its descendants are also locked. </a:t>
            </a:r>
          </a:p>
          <a:p>
            <a:r>
              <a:rPr lang="en-US" sz="3200" dirty="0"/>
              <a:t>The DBMS should check the hierarchical path before granting the lock. </a:t>
            </a:r>
          </a:p>
          <a:p>
            <a:endParaRPr lang="en-US" sz="3200"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19" y="365125"/>
            <a:ext cx="11659610" cy="1325563"/>
          </a:xfrm>
        </p:spPr>
        <p:txBody>
          <a:bodyPr>
            <a:normAutofit/>
          </a:bodyPr>
          <a:lstStyle/>
          <a:p>
            <a:r>
              <a:rPr lang="en-US" sz="6000" b="1" dirty="0"/>
              <a:t>Hierarchy of Granularity</a:t>
            </a:r>
            <a:endParaRPr lang="en-GB" sz="6000" b="1" dirty="0"/>
          </a:p>
        </p:txBody>
      </p:sp>
    </p:spTree>
    <p:extLst>
      <p:ext uri="{BB962C8B-B14F-4D97-AF65-F5344CB8AC3E}">
        <p14:creationId xmlns:p14="http://schemas.microsoft.com/office/powerpoint/2010/main" val="384751891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DDA17078-2C8A-822C-6DDC-EB2EA7972CF0}"/>
              </a:ext>
            </a:extLst>
          </p:cNvPr>
          <p:cNvPicPr>
            <a:picLocks noGrp="1" noChangeAspect="1"/>
          </p:cNvPicPr>
          <p:nvPr>
            <p:ph idx="1"/>
          </p:nvPr>
        </p:nvPicPr>
        <p:blipFill>
          <a:blip r:embed="rId3"/>
          <a:stretch>
            <a:fillRect/>
          </a:stretch>
        </p:blipFill>
        <p:spPr>
          <a:xfrm>
            <a:off x="6304547" y="172620"/>
            <a:ext cx="4486498" cy="5845186"/>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19" y="365125"/>
            <a:ext cx="11659610" cy="1325563"/>
          </a:xfrm>
        </p:spPr>
        <p:txBody>
          <a:bodyPr>
            <a:normAutofit/>
          </a:bodyPr>
          <a:lstStyle/>
          <a:p>
            <a:r>
              <a:rPr lang="en-US" sz="6000" b="1" dirty="0"/>
              <a:t>Levels of Locking</a:t>
            </a:r>
            <a:endParaRPr lang="en-GB" sz="6000" b="1" dirty="0"/>
          </a:p>
        </p:txBody>
      </p:sp>
    </p:spTree>
    <p:extLst>
      <p:ext uri="{BB962C8B-B14F-4D97-AF65-F5344CB8AC3E}">
        <p14:creationId xmlns:p14="http://schemas.microsoft.com/office/powerpoint/2010/main" val="391088311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F26CF3-AF8B-5B91-06A0-1358A2136939}"/>
            </a:ext>
          </a:extLst>
        </p:cNvPr>
        <p:cNvGrpSpPr/>
        <p:nvPr/>
      </p:nvGrpSpPr>
      <p:grpSpPr>
        <a:xfrm>
          <a:off x="0" y="0"/>
          <a:ext cx="0" cy="0"/>
          <a:chOff x="0" y="0"/>
          <a:chExt cx="0" cy="0"/>
        </a:xfrm>
      </p:grpSpPr>
      <p:sp>
        <p:nvSpPr>
          <p:cNvPr id="6" name="Content Placeholder 5">
            <a:extLst>
              <a:ext uri="{FF2B5EF4-FFF2-40B4-BE49-F238E27FC236}">
                <a16:creationId xmlns:a16="http://schemas.microsoft.com/office/drawing/2014/main" id="{FBBB5CFA-325D-E214-65CC-82078B31C1CA}"/>
              </a:ext>
            </a:extLst>
          </p:cNvPr>
          <p:cNvSpPr>
            <a:spLocks noGrp="1"/>
          </p:cNvSpPr>
          <p:nvPr>
            <p:ph idx="1"/>
          </p:nvPr>
        </p:nvSpPr>
        <p:spPr>
          <a:xfrm>
            <a:off x="358219" y="1690687"/>
            <a:ext cx="11481847" cy="4045093"/>
          </a:xfrm>
        </p:spPr>
        <p:txBody>
          <a:bodyPr>
            <a:normAutofit lnSpcReduction="10000"/>
          </a:bodyPr>
          <a:lstStyle/>
          <a:p>
            <a:r>
              <a:rPr lang="en-US" sz="3200" dirty="0"/>
              <a:t>An</a:t>
            </a:r>
            <a:r>
              <a:rPr lang="en-US" sz="3200" i="1" dirty="0"/>
              <a:t> Intention Lock </a:t>
            </a:r>
            <a:r>
              <a:rPr lang="en-US" sz="3200" dirty="0"/>
              <a:t>could be used to lock all ancestors of a locked node.</a:t>
            </a:r>
          </a:p>
          <a:p>
            <a:r>
              <a:rPr lang="en-US" sz="3200" dirty="0"/>
              <a:t>Intention locks can be read or write. Applied top-down, and released bottom-up.</a:t>
            </a:r>
          </a:p>
          <a:p>
            <a:r>
              <a:rPr lang="en-US" sz="3200" dirty="0"/>
              <a:t>IS = Intention Shared</a:t>
            </a:r>
          </a:p>
          <a:p>
            <a:r>
              <a:rPr lang="en-US" sz="3200" dirty="0"/>
              <a:t>IX = Intention Exclusive</a:t>
            </a:r>
          </a:p>
          <a:p>
            <a:r>
              <a:rPr lang="en-US" sz="3200" dirty="0"/>
              <a:t>SIX = Shares and Intention</a:t>
            </a:r>
          </a:p>
          <a:p>
            <a:pPr marL="0" indent="0">
              <a:buNone/>
            </a:pPr>
            <a:r>
              <a:rPr lang="en-US" sz="3200" dirty="0"/>
              <a:t>	   Exclusive.</a:t>
            </a:r>
          </a:p>
        </p:txBody>
      </p:sp>
      <p:sp>
        <p:nvSpPr>
          <p:cNvPr id="5" name="Title 4">
            <a:extLst>
              <a:ext uri="{FF2B5EF4-FFF2-40B4-BE49-F238E27FC236}">
                <a16:creationId xmlns:a16="http://schemas.microsoft.com/office/drawing/2014/main" id="{F1185587-BAFB-6AFB-FD7E-2D3BD49C7999}"/>
              </a:ext>
            </a:extLst>
          </p:cNvPr>
          <p:cNvSpPr>
            <a:spLocks noGrp="1"/>
          </p:cNvSpPr>
          <p:nvPr>
            <p:ph type="title"/>
          </p:nvPr>
        </p:nvSpPr>
        <p:spPr>
          <a:xfrm>
            <a:off x="358219" y="365125"/>
            <a:ext cx="11659610" cy="1325563"/>
          </a:xfrm>
        </p:spPr>
        <p:txBody>
          <a:bodyPr>
            <a:normAutofit/>
          </a:bodyPr>
          <a:lstStyle/>
          <a:p>
            <a:r>
              <a:rPr lang="en-US" sz="6000" b="1" dirty="0"/>
              <a:t>Hierarchy of Granularity</a:t>
            </a:r>
            <a:endParaRPr lang="en-GB" sz="6000" b="1" dirty="0"/>
          </a:p>
        </p:txBody>
      </p:sp>
      <p:pic>
        <p:nvPicPr>
          <p:cNvPr id="2" name="Picture 1">
            <a:extLst>
              <a:ext uri="{FF2B5EF4-FFF2-40B4-BE49-F238E27FC236}">
                <a16:creationId xmlns:a16="http://schemas.microsoft.com/office/drawing/2014/main" id="{0011BC6C-7C8B-C23F-A3AB-649009289327}"/>
              </a:ext>
            </a:extLst>
          </p:cNvPr>
          <p:cNvPicPr>
            <a:picLocks noChangeAspect="1"/>
          </p:cNvPicPr>
          <p:nvPr/>
        </p:nvPicPr>
        <p:blipFill>
          <a:blip r:embed="rId3"/>
          <a:stretch>
            <a:fillRect/>
          </a:stretch>
        </p:blipFill>
        <p:spPr>
          <a:xfrm>
            <a:off x="5034816" y="3272590"/>
            <a:ext cx="6894132" cy="3220286"/>
          </a:xfrm>
          <a:prstGeom prst="rect">
            <a:avLst/>
          </a:prstGeom>
        </p:spPr>
      </p:pic>
    </p:spTree>
    <p:extLst>
      <p:ext uri="{BB962C8B-B14F-4D97-AF65-F5344CB8AC3E}">
        <p14:creationId xmlns:p14="http://schemas.microsoft.com/office/powerpoint/2010/main" val="170985063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EA0D89B-A417-9345-88ED-2CACA42E057B}"/>
              </a:ext>
            </a:extLst>
          </p:cNvPr>
          <p:cNvSpPr>
            <a:spLocks noGrp="1"/>
          </p:cNvSpPr>
          <p:nvPr>
            <p:ph idx="1"/>
          </p:nvPr>
        </p:nvSpPr>
        <p:spPr>
          <a:xfrm>
            <a:off x="358219" y="1690687"/>
            <a:ext cx="11481847" cy="4045093"/>
          </a:xfrm>
        </p:spPr>
        <p:txBody>
          <a:bodyPr>
            <a:normAutofit/>
          </a:bodyPr>
          <a:lstStyle/>
          <a:p>
            <a:r>
              <a:rPr lang="en-US" sz="3200" dirty="0"/>
              <a:t>To ensure serializability a 2PL protocol is used:</a:t>
            </a:r>
          </a:p>
          <a:p>
            <a:endParaRPr lang="en-US" sz="3200" dirty="0"/>
          </a:p>
          <a:p>
            <a:pPr lvl="1"/>
            <a:r>
              <a:rPr lang="en-US" sz="2800" dirty="0"/>
              <a:t>No lock may be granted once any node has been unlocked.</a:t>
            </a:r>
          </a:p>
          <a:p>
            <a:pPr lvl="1"/>
            <a:r>
              <a:rPr lang="en-US" sz="2800" dirty="0"/>
              <a:t>No node may be locked until its parent is locked by an intention lock.</a:t>
            </a:r>
          </a:p>
          <a:p>
            <a:pPr lvl="1"/>
            <a:r>
              <a:rPr lang="en-US" sz="2800" dirty="0"/>
              <a:t>No node may be unlocked until all its descendants are unlocked.</a:t>
            </a:r>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19" y="365125"/>
            <a:ext cx="11659610" cy="1325563"/>
          </a:xfrm>
        </p:spPr>
        <p:txBody>
          <a:bodyPr>
            <a:normAutofit/>
          </a:bodyPr>
          <a:lstStyle/>
          <a:p>
            <a:r>
              <a:rPr lang="en-US" sz="6000" b="1" dirty="0"/>
              <a:t>Hierarchy of Granularity</a:t>
            </a:r>
            <a:endParaRPr lang="en-GB" sz="6000" b="1" dirty="0"/>
          </a:p>
        </p:txBody>
      </p:sp>
    </p:spTree>
    <p:extLst>
      <p:ext uri="{BB962C8B-B14F-4D97-AF65-F5344CB8AC3E}">
        <p14:creationId xmlns:p14="http://schemas.microsoft.com/office/powerpoint/2010/main" val="79826177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72B41A-8238-9917-4F97-97E611D596C9}"/>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AF9BC150-33EC-1A3B-1DED-6DB3B7E72628}"/>
              </a:ext>
            </a:extLst>
          </p:cNvPr>
          <p:cNvSpPr>
            <a:spLocks noGrp="1"/>
          </p:cNvSpPr>
          <p:nvPr>
            <p:ph type="title"/>
          </p:nvPr>
        </p:nvSpPr>
        <p:spPr>
          <a:xfrm>
            <a:off x="358219" y="365125"/>
            <a:ext cx="11659610" cy="1325563"/>
          </a:xfrm>
        </p:spPr>
        <p:txBody>
          <a:bodyPr>
            <a:normAutofit/>
          </a:bodyPr>
          <a:lstStyle/>
          <a:p>
            <a:r>
              <a:rPr lang="en-US" sz="6000" b="1" dirty="0"/>
              <a:t>Summary</a:t>
            </a:r>
            <a:endParaRPr lang="en-GB" sz="6000" b="1" dirty="0"/>
          </a:p>
        </p:txBody>
      </p:sp>
      <p:pic>
        <p:nvPicPr>
          <p:cNvPr id="7" name="Content Placeholder 6">
            <a:extLst>
              <a:ext uri="{FF2B5EF4-FFF2-40B4-BE49-F238E27FC236}">
                <a16:creationId xmlns:a16="http://schemas.microsoft.com/office/drawing/2014/main" id="{25524A30-AABA-0FE7-0671-8F6531983E96}"/>
              </a:ext>
            </a:extLst>
          </p:cNvPr>
          <p:cNvPicPr>
            <a:picLocks noGrp="1" noChangeAspect="1"/>
          </p:cNvPicPr>
          <p:nvPr>
            <p:ph idx="1"/>
          </p:nvPr>
        </p:nvPicPr>
        <p:blipFill>
          <a:blip r:embed="rId3"/>
          <a:stretch>
            <a:fillRect/>
          </a:stretch>
        </p:blipFill>
        <p:spPr>
          <a:xfrm>
            <a:off x="6068425" y="131460"/>
            <a:ext cx="5949404" cy="5467021"/>
          </a:xfrm>
        </p:spPr>
      </p:pic>
      <p:sp>
        <p:nvSpPr>
          <p:cNvPr id="8" name="TextBox 7">
            <a:extLst>
              <a:ext uri="{FF2B5EF4-FFF2-40B4-BE49-F238E27FC236}">
                <a16:creationId xmlns:a16="http://schemas.microsoft.com/office/drawing/2014/main" id="{953C49DC-DD0D-C068-786F-EB9D4013F4E9}"/>
              </a:ext>
            </a:extLst>
          </p:cNvPr>
          <p:cNvSpPr txBox="1"/>
          <p:nvPr/>
        </p:nvSpPr>
        <p:spPr>
          <a:xfrm>
            <a:off x="358219" y="1690688"/>
            <a:ext cx="5710206" cy="3416320"/>
          </a:xfrm>
          <a:prstGeom prst="rect">
            <a:avLst/>
          </a:prstGeom>
          <a:noFill/>
        </p:spPr>
        <p:txBody>
          <a:bodyPr wrap="square" rtlCol="0">
            <a:spAutoFit/>
          </a:bodyPr>
          <a:lstStyle/>
          <a:p>
            <a:pPr marL="285750" indent="-285750">
              <a:buFont typeface="Arial" panose="020B0604020202020204" pitchFamily="34" charset="0"/>
              <a:buChar char="•"/>
            </a:pPr>
            <a:r>
              <a:rPr lang="en-US" sz="2400" dirty="0"/>
              <a:t>Transactions are a logical group of instructions that will either complete or fail completely.</a:t>
            </a:r>
          </a:p>
          <a:p>
            <a:pPr marL="285750" indent="-285750">
              <a:buFont typeface="Arial" panose="020B0604020202020204" pitchFamily="34" charset="0"/>
              <a:buChar char="•"/>
            </a:pPr>
            <a:r>
              <a:rPr lang="en-US" sz="2400" dirty="0"/>
              <a:t>Transactions can run concurrently from apps to DBMS.</a:t>
            </a:r>
          </a:p>
          <a:p>
            <a:pPr marL="285750" indent="-285750">
              <a:buFont typeface="Arial" panose="020B0604020202020204" pitchFamily="34" charset="0"/>
              <a:buChar char="•"/>
            </a:pPr>
            <a:r>
              <a:rPr lang="en-US" sz="2400" dirty="0"/>
              <a:t>Transactions that do not interleaf are serial.</a:t>
            </a:r>
          </a:p>
          <a:p>
            <a:pPr marL="285750" indent="-285750">
              <a:buFont typeface="Arial" panose="020B0604020202020204" pitchFamily="34" charset="0"/>
              <a:buChar char="•"/>
            </a:pPr>
            <a:r>
              <a:rPr lang="en-US" sz="2400" dirty="0"/>
              <a:t>Transactions that interleaf are non-serial.</a:t>
            </a:r>
          </a:p>
          <a:p>
            <a:pPr marL="285750" indent="-285750">
              <a:buFont typeface="Arial" panose="020B0604020202020204" pitchFamily="34" charset="0"/>
              <a:buChar char="•"/>
            </a:pPr>
            <a:r>
              <a:rPr lang="en-US" sz="2400" dirty="0"/>
              <a:t>To </a:t>
            </a:r>
            <a:r>
              <a:rPr lang="en-US" sz="2400" dirty="0" err="1"/>
              <a:t>serialise</a:t>
            </a:r>
            <a:r>
              <a:rPr lang="en-US" sz="2400" dirty="0"/>
              <a:t> these a schedule exists.</a:t>
            </a:r>
          </a:p>
        </p:txBody>
      </p:sp>
    </p:spTree>
    <p:extLst>
      <p:ext uri="{BB962C8B-B14F-4D97-AF65-F5344CB8AC3E}">
        <p14:creationId xmlns:p14="http://schemas.microsoft.com/office/powerpoint/2010/main" val="249258586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404A0A-84F4-80A6-449F-F8EC2EC411F6}"/>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4D8A39C4-768B-05F8-14D2-77F9E9A98DF6}"/>
              </a:ext>
            </a:extLst>
          </p:cNvPr>
          <p:cNvSpPr>
            <a:spLocks noGrp="1"/>
          </p:cNvSpPr>
          <p:nvPr>
            <p:ph type="title"/>
          </p:nvPr>
        </p:nvSpPr>
        <p:spPr>
          <a:xfrm>
            <a:off x="358219" y="365125"/>
            <a:ext cx="11659610" cy="1325563"/>
          </a:xfrm>
        </p:spPr>
        <p:txBody>
          <a:bodyPr>
            <a:normAutofit/>
          </a:bodyPr>
          <a:lstStyle/>
          <a:p>
            <a:r>
              <a:rPr lang="en-US" sz="6000" b="1" dirty="0"/>
              <a:t>Summary</a:t>
            </a:r>
            <a:endParaRPr lang="en-GB" sz="6000" b="1" dirty="0"/>
          </a:p>
        </p:txBody>
      </p:sp>
      <p:pic>
        <p:nvPicPr>
          <p:cNvPr id="7" name="Content Placeholder 6">
            <a:extLst>
              <a:ext uri="{FF2B5EF4-FFF2-40B4-BE49-F238E27FC236}">
                <a16:creationId xmlns:a16="http://schemas.microsoft.com/office/drawing/2014/main" id="{D0A09C24-B948-30CC-7BE6-2610D3AFA0FA}"/>
              </a:ext>
            </a:extLst>
          </p:cNvPr>
          <p:cNvPicPr>
            <a:picLocks noGrp="1" noChangeAspect="1"/>
          </p:cNvPicPr>
          <p:nvPr>
            <p:ph idx="1"/>
          </p:nvPr>
        </p:nvPicPr>
        <p:blipFill>
          <a:blip r:embed="rId3"/>
          <a:stretch>
            <a:fillRect/>
          </a:stretch>
        </p:blipFill>
        <p:spPr>
          <a:xfrm>
            <a:off x="6068425" y="131460"/>
            <a:ext cx="5949404" cy="5467021"/>
          </a:xfrm>
        </p:spPr>
      </p:pic>
      <p:sp>
        <p:nvSpPr>
          <p:cNvPr id="8" name="TextBox 7">
            <a:extLst>
              <a:ext uri="{FF2B5EF4-FFF2-40B4-BE49-F238E27FC236}">
                <a16:creationId xmlns:a16="http://schemas.microsoft.com/office/drawing/2014/main" id="{F7C642C7-6729-3F74-55C4-A81C00200A8F}"/>
              </a:ext>
            </a:extLst>
          </p:cNvPr>
          <p:cNvSpPr txBox="1"/>
          <p:nvPr/>
        </p:nvSpPr>
        <p:spPr>
          <a:xfrm>
            <a:off x="358219" y="1690688"/>
            <a:ext cx="5710206" cy="4154984"/>
          </a:xfrm>
          <a:prstGeom prst="rect">
            <a:avLst/>
          </a:prstGeom>
          <a:noFill/>
        </p:spPr>
        <p:txBody>
          <a:bodyPr wrap="square" rtlCol="0">
            <a:spAutoFit/>
          </a:bodyPr>
          <a:lstStyle/>
          <a:p>
            <a:pPr marL="285750" indent="-285750">
              <a:buFont typeface="Arial" panose="020B0604020202020204" pitchFamily="34" charset="0"/>
              <a:buChar char="•"/>
            </a:pPr>
            <a:r>
              <a:rPr lang="en-US" sz="2400" dirty="0"/>
              <a:t>A schedule for pessimistic concurrency control can be managed using locking or timestamping.</a:t>
            </a:r>
          </a:p>
          <a:p>
            <a:pPr marL="285750" indent="-285750">
              <a:buFont typeface="Arial" panose="020B0604020202020204" pitchFamily="34" charset="0"/>
              <a:buChar char="•"/>
            </a:pPr>
            <a:r>
              <a:rPr lang="en-US" sz="2400" dirty="0"/>
              <a:t>A schedule for optimistic concurrency control assumes low conflict and has three phases:</a:t>
            </a:r>
          </a:p>
          <a:p>
            <a:pPr marL="742950" lvl="1" indent="-285750">
              <a:buFont typeface="Arial" panose="020B0604020202020204" pitchFamily="34" charset="0"/>
              <a:buChar char="•"/>
            </a:pPr>
            <a:r>
              <a:rPr lang="en-US" sz="2400" dirty="0"/>
              <a:t>Read</a:t>
            </a:r>
          </a:p>
          <a:p>
            <a:pPr marL="742950" lvl="1" indent="-285750">
              <a:buFont typeface="Arial" panose="020B0604020202020204" pitchFamily="34" charset="0"/>
              <a:buChar char="•"/>
            </a:pPr>
            <a:r>
              <a:rPr lang="en-US" sz="2400" dirty="0"/>
              <a:t>Write</a:t>
            </a:r>
          </a:p>
          <a:p>
            <a:pPr marL="742950" lvl="1" indent="-285750">
              <a:buFont typeface="Arial" panose="020B0604020202020204" pitchFamily="34" charset="0"/>
              <a:buChar char="•"/>
            </a:pPr>
            <a:r>
              <a:rPr lang="en-US" sz="2400" dirty="0"/>
              <a:t>Validation</a:t>
            </a:r>
          </a:p>
          <a:p>
            <a:pPr marL="285750" indent="-285750">
              <a:buFont typeface="Arial" panose="020B0604020202020204" pitchFamily="34" charset="0"/>
              <a:buChar char="•"/>
            </a:pPr>
            <a:r>
              <a:rPr lang="en-US" sz="2400" dirty="0"/>
              <a:t>Conflicts are checked on validation at commit.</a:t>
            </a:r>
            <a:endParaRPr lang="en-GB" sz="2400" dirty="0"/>
          </a:p>
        </p:txBody>
      </p:sp>
    </p:spTree>
    <p:extLst>
      <p:ext uri="{BB962C8B-B14F-4D97-AF65-F5344CB8AC3E}">
        <p14:creationId xmlns:p14="http://schemas.microsoft.com/office/powerpoint/2010/main" val="86708738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0DC925-F76D-C0E9-3441-B958D55A8422}"/>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B9B79316-42E2-6863-6F7A-E6B5BB29AE85}"/>
              </a:ext>
            </a:extLst>
          </p:cNvPr>
          <p:cNvSpPr>
            <a:spLocks noGrp="1"/>
          </p:cNvSpPr>
          <p:nvPr>
            <p:ph type="title"/>
          </p:nvPr>
        </p:nvSpPr>
        <p:spPr>
          <a:xfrm>
            <a:off x="358219" y="365125"/>
            <a:ext cx="11659610" cy="1325563"/>
          </a:xfrm>
        </p:spPr>
        <p:txBody>
          <a:bodyPr>
            <a:normAutofit/>
          </a:bodyPr>
          <a:lstStyle/>
          <a:p>
            <a:r>
              <a:rPr lang="en-US" sz="6000" b="1" dirty="0"/>
              <a:t>Summary</a:t>
            </a:r>
            <a:endParaRPr lang="en-GB" sz="6000" b="1" dirty="0"/>
          </a:p>
        </p:txBody>
      </p:sp>
      <p:sp>
        <p:nvSpPr>
          <p:cNvPr id="3" name="Content Placeholder 2">
            <a:extLst>
              <a:ext uri="{FF2B5EF4-FFF2-40B4-BE49-F238E27FC236}">
                <a16:creationId xmlns:a16="http://schemas.microsoft.com/office/drawing/2014/main" id="{49C6FAF3-4101-3080-C6AB-D7259F9F856B}"/>
              </a:ext>
            </a:extLst>
          </p:cNvPr>
          <p:cNvSpPr>
            <a:spLocks noGrp="1"/>
          </p:cNvSpPr>
          <p:nvPr>
            <p:ph idx="1"/>
          </p:nvPr>
        </p:nvSpPr>
        <p:spPr>
          <a:xfrm>
            <a:off x="358220" y="1825625"/>
            <a:ext cx="6870678" cy="3575934"/>
          </a:xfrm>
        </p:spPr>
        <p:txBody>
          <a:bodyPr/>
          <a:lstStyle/>
          <a:p>
            <a:pPr marL="0" indent="0">
              <a:buNone/>
            </a:pPr>
            <a:r>
              <a:rPr lang="en-US" dirty="0"/>
              <a:t>Thomas Conolly, Carolyn Begg;</a:t>
            </a:r>
          </a:p>
          <a:p>
            <a:pPr marL="0" indent="0">
              <a:buNone/>
            </a:pPr>
            <a:r>
              <a:rPr lang="en-US" dirty="0"/>
              <a:t>“Database Systems: A Practical Approach to Design, Implementation, and Management”</a:t>
            </a:r>
          </a:p>
          <a:p>
            <a:pPr marL="0" indent="0">
              <a:buNone/>
            </a:pPr>
            <a:r>
              <a:rPr lang="en-US" dirty="0"/>
              <a:t>Sixth Edition, Pearson Publishing.</a:t>
            </a:r>
            <a:endParaRPr lang="en-GB" dirty="0"/>
          </a:p>
        </p:txBody>
      </p:sp>
      <p:pic>
        <p:nvPicPr>
          <p:cNvPr id="6" name="Picture 5">
            <a:extLst>
              <a:ext uri="{FF2B5EF4-FFF2-40B4-BE49-F238E27FC236}">
                <a16:creationId xmlns:a16="http://schemas.microsoft.com/office/drawing/2014/main" id="{3E4D1BD5-A206-5B11-8EB0-66868395773E}"/>
              </a:ext>
            </a:extLst>
          </p:cNvPr>
          <p:cNvPicPr>
            <a:picLocks noChangeAspect="1"/>
          </p:cNvPicPr>
          <p:nvPr/>
        </p:nvPicPr>
        <p:blipFill>
          <a:blip r:embed="rId3"/>
          <a:stretch>
            <a:fillRect/>
          </a:stretch>
        </p:blipFill>
        <p:spPr>
          <a:xfrm>
            <a:off x="7228897" y="132203"/>
            <a:ext cx="4455353" cy="5541484"/>
          </a:xfrm>
          <a:prstGeom prst="rect">
            <a:avLst/>
          </a:prstGeom>
        </p:spPr>
      </p:pic>
    </p:spTree>
    <p:extLst>
      <p:ext uri="{BB962C8B-B14F-4D97-AF65-F5344CB8AC3E}">
        <p14:creationId xmlns:p14="http://schemas.microsoft.com/office/powerpoint/2010/main" val="15526794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1508166"/>
            <a:ext cx="5755922" cy="3827404"/>
          </a:xfrm>
        </p:spPr>
        <p:txBody>
          <a:bodyPr/>
          <a:lstStyle/>
          <a:p>
            <a:r>
              <a:rPr lang="en-US" sz="6600" b="1" dirty="0">
                <a:solidFill>
                  <a:schemeClr val="bg1"/>
                </a:solidFill>
              </a:rPr>
              <a:t>ACCA7048</a:t>
            </a:r>
          </a:p>
          <a:p>
            <a:r>
              <a:rPr lang="en-US" sz="6600" b="1" dirty="0"/>
              <a:t>Database Systems</a:t>
            </a:r>
          </a:p>
          <a:p>
            <a:endParaRPr lang="en-GB" sz="4000" b="1" dirty="0">
              <a:solidFill>
                <a:schemeClr val="bg1"/>
              </a:solidFill>
            </a:endParaRPr>
          </a:p>
          <a:p>
            <a:r>
              <a:rPr lang="en-GB" sz="6000" b="1" dirty="0"/>
              <a:t>Any Questions?</a:t>
            </a:r>
            <a:endParaRPr lang="en-GB" sz="6000" b="1" dirty="0">
              <a:solidFill>
                <a:schemeClr val="bg1"/>
              </a:solidFill>
            </a:endParaRPr>
          </a:p>
        </p:txBody>
      </p:sp>
      <p:sp>
        <p:nvSpPr>
          <p:cNvPr id="4" name="TextBox 3">
            <a:extLst>
              <a:ext uri="{FF2B5EF4-FFF2-40B4-BE49-F238E27FC236}">
                <a16:creationId xmlns:a16="http://schemas.microsoft.com/office/drawing/2014/main" id="{23E6EE5C-FF74-0C01-6E6F-47ADC9495237}"/>
              </a:ext>
            </a:extLst>
          </p:cNvPr>
          <p:cNvSpPr txBox="1"/>
          <p:nvPr/>
        </p:nvSpPr>
        <p:spPr>
          <a:xfrm>
            <a:off x="7953499" y="5362870"/>
            <a:ext cx="4491841" cy="1106970"/>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Tree>
    <p:extLst>
      <p:ext uri="{BB962C8B-B14F-4D97-AF65-F5344CB8AC3E}">
        <p14:creationId xmlns:p14="http://schemas.microsoft.com/office/powerpoint/2010/main" val="752404540"/>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3946</Words>
  <Application>Microsoft Office PowerPoint</Application>
  <PresentationFormat>Widescreen</PresentationFormat>
  <Paragraphs>477</Paragraphs>
  <Slides>78</Slides>
  <Notes>76</Notes>
  <HiddenSlides>0</HiddenSlides>
  <MMClips>0</MMClips>
  <ScaleCrop>false</ScaleCrop>
  <HeadingPairs>
    <vt:vector size="6" baseType="variant">
      <vt:variant>
        <vt:lpstr>Fonts Used</vt:lpstr>
      </vt:variant>
      <vt:variant>
        <vt:i4>5</vt:i4>
      </vt:variant>
      <vt:variant>
        <vt:lpstr>Theme</vt:lpstr>
      </vt:variant>
      <vt:variant>
        <vt:i4>22</vt:i4>
      </vt:variant>
      <vt:variant>
        <vt:lpstr>Slide Titles</vt:lpstr>
      </vt:variant>
      <vt:variant>
        <vt:i4>78</vt:i4>
      </vt:variant>
    </vt:vector>
  </HeadingPairs>
  <TitlesOfParts>
    <vt:vector size="105" baseType="lpstr">
      <vt:lpstr>Arial</vt:lpstr>
      <vt:lpstr>Calibri</vt:lpstr>
      <vt:lpstr>Calibri Light</vt:lpstr>
      <vt:lpstr>Segoe UI</vt:lpstr>
      <vt:lpstr>Symbol</vt:lpstr>
      <vt:lpstr>UWTSD 200 Holding Page</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Title Slide 1</vt:lpstr>
      <vt:lpstr>PowerPoint Presentation</vt:lpstr>
      <vt:lpstr>Lecture Objectives</vt:lpstr>
      <vt:lpstr>Database Processing Environment</vt:lpstr>
      <vt:lpstr>Database Administration</vt:lpstr>
      <vt:lpstr>Transaction Support</vt:lpstr>
      <vt:lpstr>Example of a Transaction</vt:lpstr>
      <vt:lpstr>Transaction Outcomes</vt:lpstr>
      <vt:lpstr>State Transition Diagram</vt:lpstr>
      <vt:lpstr>Transaction Key Properties</vt:lpstr>
      <vt:lpstr>Concurrency Control</vt:lpstr>
      <vt:lpstr>Why have Concurrency Control</vt:lpstr>
      <vt:lpstr>Why have Concurrency Control</vt:lpstr>
      <vt:lpstr>Why have Concurrency Control</vt:lpstr>
      <vt:lpstr>Why have Concurrency Control</vt:lpstr>
      <vt:lpstr>Why have Concurrency Control</vt:lpstr>
      <vt:lpstr>Why have Concurrency Control</vt:lpstr>
      <vt:lpstr>Why have Concurrency Control</vt:lpstr>
      <vt:lpstr>Isolation</vt:lpstr>
      <vt:lpstr>Isolation</vt:lpstr>
      <vt:lpstr>Serialisability</vt:lpstr>
      <vt:lpstr>Serialisability</vt:lpstr>
      <vt:lpstr>Non-serial Schedule</vt:lpstr>
      <vt:lpstr>Serialisability</vt:lpstr>
      <vt:lpstr>An Example of Conflict Serialisability</vt:lpstr>
      <vt:lpstr>Serialisability</vt:lpstr>
      <vt:lpstr>Precedence Graph</vt:lpstr>
      <vt:lpstr>Example of Non-conflict Serialisable Schedule</vt:lpstr>
      <vt:lpstr>Example of Non-conflict Serialisable Schedule</vt:lpstr>
      <vt:lpstr>View Serialisability</vt:lpstr>
      <vt:lpstr>View Serialisability</vt:lpstr>
      <vt:lpstr>Example of View Serialisable Schedule</vt:lpstr>
      <vt:lpstr>Recoverability</vt:lpstr>
      <vt:lpstr>Recoverable Schedule</vt:lpstr>
      <vt:lpstr>Concurrency Control Techniques</vt:lpstr>
      <vt:lpstr>Concurrency Control Techniques</vt:lpstr>
      <vt:lpstr>Concurrency Control Techniques</vt:lpstr>
      <vt:lpstr>Incorrect Locking Schedule</vt:lpstr>
      <vt:lpstr>Incorrect Locking Schedule</vt:lpstr>
      <vt:lpstr>Incorrect Locking Schedule</vt:lpstr>
      <vt:lpstr>Two Phase Locking 2PL</vt:lpstr>
      <vt:lpstr>Preventing Lost Update Problem using 2PL</vt:lpstr>
      <vt:lpstr>Preventing Uncommitted Dependency Problem using 2PL</vt:lpstr>
      <vt:lpstr>Preventing Inconsistent Analysis Problem using 2PL</vt:lpstr>
      <vt:lpstr>Cascading Rollback</vt:lpstr>
      <vt:lpstr>Cascading Rollback</vt:lpstr>
      <vt:lpstr>Concurrency Control with Index Structures</vt:lpstr>
      <vt:lpstr>Concurrency Control with Index Structures</vt:lpstr>
      <vt:lpstr>Deadlock</vt:lpstr>
      <vt:lpstr>Deadlock</vt:lpstr>
      <vt:lpstr>Deadlock</vt:lpstr>
      <vt:lpstr>Deadlock Timeouts</vt:lpstr>
      <vt:lpstr>Deadlock Prevention</vt:lpstr>
      <vt:lpstr>Deadlock Detection and Recovery</vt:lpstr>
      <vt:lpstr>Wait-For-Graph Example</vt:lpstr>
      <vt:lpstr>Recovery from Deadlock Detection</vt:lpstr>
      <vt:lpstr>Timestamping</vt:lpstr>
      <vt:lpstr>Timestamping</vt:lpstr>
      <vt:lpstr>Timestamping</vt:lpstr>
      <vt:lpstr>Timestamping – Read(x)</vt:lpstr>
      <vt:lpstr>Timestamping – Write(x)</vt:lpstr>
      <vt:lpstr>Basic Timestamp Ordering</vt:lpstr>
      <vt:lpstr>Multiversion Timestamp Ordering</vt:lpstr>
      <vt:lpstr>Multiversion Timestamp Ordering</vt:lpstr>
      <vt:lpstr>Optimistic Techniques</vt:lpstr>
      <vt:lpstr>Optimistic Techniques</vt:lpstr>
      <vt:lpstr>Optimistic Techniques – Read Phase</vt:lpstr>
      <vt:lpstr>Optimistic Techniques – Validation Phase</vt:lpstr>
      <vt:lpstr>Optimistic Techniques – Write Phase</vt:lpstr>
      <vt:lpstr>Granularity of Data Items</vt:lpstr>
      <vt:lpstr>Granularity of Data Items</vt:lpstr>
      <vt:lpstr>Hierarchy of Granularity</vt:lpstr>
      <vt:lpstr>Levels of Locking</vt:lpstr>
      <vt:lpstr>Hierarchy of Granularity</vt:lpstr>
      <vt:lpstr>Hierarchy of Granularity</vt:lpstr>
      <vt:lpstr>Summary</vt:lpstr>
      <vt:lpstr>Summary</vt:lpstr>
      <vt:lpstr>Summary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Mark Huntly</cp:lastModifiedBy>
  <cp:revision>124</cp:revision>
  <dcterms:created xsi:type="dcterms:W3CDTF">2021-03-09T15:35:42Z</dcterms:created>
  <dcterms:modified xsi:type="dcterms:W3CDTF">2024-11-03T13:30:53Z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