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26" r:id="rId6"/>
    <p:sldId id="283" r:id="rId7"/>
    <p:sldId id="308" r:id="rId8"/>
    <p:sldId id="327" r:id="rId9"/>
    <p:sldId id="354" r:id="rId10"/>
    <p:sldId id="355" r:id="rId11"/>
    <p:sldId id="329" r:id="rId12"/>
    <p:sldId id="357" r:id="rId13"/>
    <p:sldId id="358" r:id="rId14"/>
    <p:sldId id="359" r:id="rId15"/>
    <p:sldId id="353" r:id="rId16"/>
    <p:sldId id="330" r:id="rId17"/>
    <p:sldId id="331" r:id="rId18"/>
    <p:sldId id="356" r:id="rId19"/>
    <p:sldId id="365" r:id="rId20"/>
    <p:sldId id="324" r:id="rId21"/>
    <p:sldId id="360" r:id="rId22"/>
    <p:sldId id="361" r:id="rId23"/>
    <p:sldId id="366" r:id="rId24"/>
    <p:sldId id="362" r:id="rId25"/>
    <p:sldId id="363" r:id="rId26"/>
    <p:sldId id="348" r:id="rId27"/>
    <p:sldId id="340" r:id="rId28"/>
    <p:sldId id="341" r:id="rId29"/>
    <p:sldId id="342" r:id="rId30"/>
    <p:sldId id="343" r:id="rId31"/>
    <p:sldId id="344" r:id="rId32"/>
    <p:sldId id="345" r:id="rId33"/>
    <p:sldId id="346" r:id="rId34"/>
    <p:sldId id="347" r:id="rId35"/>
    <p:sldId id="352" r:id="rId36"/>
    <p:sldId id="275" r:id="rId37"/>
    <p:sldId id="364" r:id="rId38"/>
    <p:sldId id="291"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489" autoAdjust="0"/>
  </p:normalViewPr>
  <p:slideViewPr>
    <p:cSldViewPr>
      <p:cViewPr varScale="1">
        <p:scale>
          <a:sx n="59" d="100"/>
          <a:sy n="59" d="100"/>
        </p:scale>
        <p:origin x="171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29/05/2022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5/29/2022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features of each of these types of assessment, all of which are included during the course of the Cert HE </a:t>
            </a:r>
            <a:r>
              <a:rPr lang="en-GB" dirty="0" err="1"/>
              <a:t>SfW</a:t>
            </a:r>
            <a:r>
              <a:rPr lang="en-GB" dirty="0"/>
              <a:t> HSC.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1138264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2592004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 the students to navigate and read the articles/book chapters within the folder. </a:t>
            </a:r>
          </a:p>
        </p:txBody>
      </p:sp>
      <p:sp>
        <p:nvSpPr>
          <p:cNvPr id="4" name="Slide Number Placeholder 3"/>
          <p:cNvSpPr>
            <a:spLocks noGrp="1"/>
          </p:cNvSpPr>
          <p:nvPr>
            <p:ph type="sldNum" sz="quarter" idx="10"/>
          </p:nvPr>
        </p:nvSpPr>
        <p:spPr/>
        <p:txBody>
          <a:bodyPr/>
          <a:lstStyle/>
          <a:p>
            <a:fld id="{6936E1E2-17D2-5E4C-B96D-EEDAC0EF77DB}" type="slidenum">
              <a:rPr lang="en-US" smtClean="0"/>
              <a:pPr/>
              <a:t>32</a:t>
            </a:fld>
            <a:endParaRPr lang="en-US"/>
          </a:p>
        </p:txBody>
      </p:sp>
    </p:spTree>
    <p:extLst>
      <p:ext uri="{BB962C8B-B14F-4D97-AF65-F5344CB8AC3E}">
        <p14:creationId xmlns:p14="http://schemas.microsoft.com/office/powerpoint/2010/main" val="16468279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spark.adobe.com/video/s0SZD4p6wbWhW"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hyperlink" Target="https://scholar.google.co.uk/" TargetMode="External"/><Relationship Id="rId4" Type="http://schemas.openxmlformats.org/officeDocument/2006/relationships/hyperlink" Target="http://www.uwtsd.ac.uk/librar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gov.uk/"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managers.org.uk/" TargetMode="External"/><Relationship Id="rId1" Type="http://schemas.openxmlformats.org/officeDocument/2006/relationships/slideLayout" Target="../slideLayouts/slideLayout7.xml"/><Relationship Id="rId5" Type="http://schemas.openxmlformats.org/officeDocument/2006/relationships/hyperlink" Target="https://www.britishchambers.org.uk/" TargetMode="Externa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17" Type="http://schemas.openxmlformats.org/officeDocument/2006/relationships/image" Target="../media/image40.png"/><Relationship Id="rId2" Type="http://schemas.openxmlformats.org/officeDocument/2006/relationships/image" Target="../media/image25.png"/><Relationship Id="rId16"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37.png"/></Relationships>
</file>

<file path=ppt/slides/_rels/slide2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commons.emich.edu/loexquarterly/vol31/iss3/4"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(BMSW 4001_BIRM)</a:t>
            </a:r>
            <a:br>
              <a:rPr lang="en-GB" sz="3200" b="1" dirty="0">
                <a:solidFill>
                  <a:schemeClr val="accent2">
                    <a:lumMod val="20000"/>
                    <a:lumOff val="80000"/>
                  </a:schemeClr>
                </a:solidFill>
              </a:rPr>
            </a:br>
            <a:r>
              <a:rPr lang="en-GB" sz="6700" b="1" dirty="0">
                <a:solidFill>
                  <a:schemeClr val="accent2">
                    <a:lumMod val="20000"/>
                    <a:lumOff val="80000"/>
                  </a:schemeClr>
                </a:solidFill>
              </a:rPr>
              <a:t>Understanding Assignments &amp; Finding information</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Previously…</a:t>
            </a:r>
          </a:p>
        </p:txBody>
      </p:sp>
      <p:sp>
        <p:nvSpPr>
          <p:cNvPr id="3" name="Content Placeholder 2"/>
          <p:cNvSpPr>
            <a:spLocks noGrp="1"/>
          </p:cNvSpPr>
          <p:nvPr>
            <p:ph idx="1"/>
          </p:nvPr>
        </p:nvSpPr>
        <p:spPr/>
        <p:txBody>
          <a:bodyPr/>
          <a:lstStyle/>
          <a:p>
            <a:pPr marL="0" indent="0">
              <a:buNone/>
            </a:pPr>
            <a:r>
              <a:rPr lang="en-GB" dirty="0"/>
              <a:t>We have;</a:t>
            </a:r>
          </a:p>
          <a:p>
            <a:r>
              <a:rPr lang="en-GB" dirty="0"/>
              <a:t>Overviewed the module</a:t>
            </a:r>
          </a:p>
          <a:p>
            <a:r>
              <a:rPr lang="en-GB" dirty="0"/>
              <a:t>Explored note taking techniques</a:t>
            </a:r>
          </a:p>
          <a:p>
            <a:r>
              <a:rPr lang="en-GB" dirty="0"/>
              <a:t>Identified time management strategies</a:t>
            </a:r>
          </a:p>
          <a:p>
            <a:endParaRPr lang="en-GB" dirty="0"/>
          </a:p>
        </p:txBody>
      </p:sp>
    </p:spTree>
    <p:extLst>
      <p:ext uri="{BB962C8B-B14F-4D97-AF65-F5344CB8AC3E}">
        <p14:creationId xmlns:p14="http://schemas.microsoft.com/office/powerpoint/2010/main" val="260635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dirty="0"/>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Discuss about how to identify the requirements of an assignment</a:t>
            </a:r>
          </a:p>
          <a:p>
            <a:r>
              <a:rPr lang="en-US" dirty="0"/>
              <a:t>Evaluate the sources available for gathering information</a:t>
            </a:r>
          </a:p>
          <a:p>
            <a:r>
              <a:rPr lang="en-US" dirty="0"/>
              <a:t>Introduce relevant sources. </a:t>
            </a:r>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88640"/>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Understanding Assignments</a:t>
            </a:r>
          </a:p>
        </p:txBody>
      </p:sp>
    </p:spTree>
    <p:extLst>
      <p:ext uri="{BB962C8B-B14F-4D97-AF65-F5344CB8AC3E}">
        <p14:creationId xmlns:p14="http://schemas.microsoft.com/office/powerpoint/2010/main" val="46941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12477"/>
            <a:ext cx="8686800" cy="1143000"/>
          </a:xfrm>
        </p:spPr>
        <p:txBody>
          <a:bodyPr>
            <a:normAutofit fontScale="90000"/>
          </a:bodyPr>
          <a:lstStyle/>
          <a:p>
            <a:r>
              <a:rPr lang="en-GB" dirty="0"/>
              <a:t>Assignments: What is their purpose?</a:t>
            </a:r>
          </a:p>
        </p:txBody>
      </p:sp>
      <p:sp>
        <p:nvSpPr>
          <p:cNvPr id="8" name="Freeform: Shape 7">
            <a:extLst>
              <a:ext uri="{FF2B5EF4-FFF2-40B4-BE49-F238E27FC236}">
                <a16:creationId xmlns:a16="http://schemas.microsoft.com/office/drawing/2014/main" id="{F83BDAE1-5556-4A0A-9F47-0EDA793A4746}"/>
              </a:ext>
            </a:extLst>
          </p:cNvPr>
          <p:cNvSpPr/>
          <p:nvPr/>
        </p:nvSpPr>
        <p:spPr>
          <a:xfrm>
            <a:off x="3841656" y="1547138"/>
            <a:ext cx="4845144" cy="1566636"/>
          </a:xfrm>
          <a:custGeom>
            <a:avLst/>
            <a:gdLst>
              <a:gd name="connsiteX0" fmla="*/ 0 w 4845144"/>
              <a:gd name="connsiteY0" fmla="*/ 195830 h 1566636"/>
              <a:gd name="connsiteX1" fmla="*/ 4061826 w 4845144"/>
              <a:gd name="connsiteY1" fmla="*/ 195830 h 1566636"/>
              <a:gd name="connsiteX2" fmla="*/ 4061826 w 4845144"/>
              <a:gd name="connsiteY2" fmla="*/ 0 h 1566636"/>
              <a:gd name="connsiteX3" fmla="*/ 4845144 w 4845144"/>
              <a:gd name="connsiteY3" fmla="*/ 783318 h 1566636"/>
              <a:gd name="connsiteX4" fmla="*/ 4061826 w 4845144"/>
              <a:gd name="connsiteY4" fmla="*/ 1566636 h 1566636"/>
              <a:gd name="connsiteX5" fmla="*/ 4061826 w 4845144"/>
              <a:gd name="connsiteY5" fmla="*/ 1370807 h 1566636"/>
              <a:gd name="connsiteX6" fmla="*/ 0 w 4845144"/>
              <a:gd name="connsiteY6" fmla="*/ 1370807 h 1566636"/>
              <a:gd name="connsiteX7" fmla="*/ 0 w 4845144"/>
              <a:gd name="connsiteY7" fmla="*/ 195830 h 1566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5144" h="1566636">
                <a:moveTo>
                  <a:pt x="0" y="195830"/>
                </a:moveTo>
                <a:lnTo>
                  <a:pt x="4061826" y="195830"/>
                </a:lnTo>
                <a:lnTo>
                  <a:pt x="4061826" y="0"/>
                </a:lnTo>
                <a:lnTo>
                  <a:pt x="4845144" y="783318"/>
                </a:lnTo>
                <a:lnTo>
                  <a:pt x="4061826" y="1566636"/>
                </a:lnTo>
                <a:lnTo>
                  <a:pt x="4061826" y="1370807"/>
                </a:lnTo>
                <a:lnTo>
                  <a:pt x="0" y="1370807"/>
                </a:lnTo>
                <a:lnTo>
                  <a:pt x="0" y="19583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05990" rIns="597648" bIns="205989"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Class tasks help you to consolidate and develop your learning.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Class tasks demonstrate to your lecturer whether or not you understand key concepts. </a:t>
            </a:r>
          </a:p>
        </p:txBody>
      </p:sp>
      <p:sp>
        <p:nvSpPr>
          <p:cNvPr id="9" name="Freeform: Shape 8">
            <a:extLst>
              <a:ext uri="{FF2B5EF4-FFF2-40B4-BE49-F238E27FC236}">
                <a16:creationId xmlns:a16="http://schemas.microsoft.com/office/drawing/2014/main" id="{ECE228A0-CF3E-4AA4-BAD1-8EEB46F5F969}"/>
              </a:ext>
            </a:extLst>
          </p:cNvPr>
          <p:cNvSpPr/>
          <p:nvPr/>
        </p:nvSpPr>
        <p:spPr>
          <a:xfrm>
            <a:off x="611560" y="1418183"/>
            <a:ext cx="3230096" cy="1833223"/>
          </a:xfrm>
          <a:custGeom>
            <a:avLst/>
            <a:gdLst>
              <a:gd name="connsiteX0" fmla="*/ 0 w 3230096"/>
              <a:gd name="connsiteY0" fmla="*/ 305543 h 1833223"/>
              <a:gd name="connsiteX1" fmla="*/ 305543 w 3230096"/>
              <a:gd name="connsiteY1" fmla="*/ 0 h 1833223"/>
              <a:gd name="connsiteX2" fmla="*/ 2924553 w 3230096"/>
              <a:gd name="connsiteY2" fmla="*/ 0 h 1833223"/>
              <a:gd name="connsiteX3" fmla="*/ 3230096 w 3230096"/>
              <a:gd name="connsiteY3" fmla="*/ 305543 h 1833223"/>
              <a:gd name="connsiteX4" fmla="*/ 3230096 w 3230096"/>
              <a:gd name="connsiteY4" fmla="*/ 1527680 h 1833223"/>
              <a:gd name="connsiteX5" fmla="*/ 2924553 w 3230096"/>
              <a:gd name="connsiteY5" fmla="*/ 1833223 h 1833223"/>
              <a:gd name="connsiteX6" fmla="*/ 305543 w 3230096"/>
              <a:gd name="connsiteY6" fmla="*/ 1833223 h 1833223"/>
              <a:gd name="connsiteX7" fmla="*/ 0 w 3230096"/>
              <a:gd name="connsiteY7" fmla="*/ 1527680 h 1833223"/>
              <a:gd name="connsiteX8" fmla="*/ 0 w 3230096"/>
              <a:gd name="connsiteY8" fmla="*/ 305543 h 1833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0096" h="1833223">
                <a:moveTo>
                  <a:pt x="0" y="305543"/>
                </a:moveTo>
                <a:cubicBezTo>
                  <a:pt x="0" y="136796"/>
                  <a:pt x="136796" y="0"/>
                  <a:pt x="305543" y="0"/>
                </a:cubicBezTo>
                <a:lnTo>
                  <a:pt x="2924553" y="0"/>
                </a:lnTo>
                <a:cubicBezTo>
                  <a:pt x="3093300" y="0"/>
                  <a:pt x="3230096" y="136796"/>
                  <a:pt x="3230096" y="305543"/>
                </a:cubicBezTo>
                <a:lnTo>
                  <a:pt x="3230096" y="1527680"/>
                </a:lnTo>
                <a:cubicBezTo>
                  <a:pt x="3230096" y="1696427"/>
                  <a:pt x="3093300" y="1833223"/>
                  <a:pt x="2924553" y="1833223"/>
                </a:cubicBezTo>
                <a:lnTo>
                  <a:pt x="305543" y="1833223"/>
                </a:lnTo>
                <a:cubicBezTo>
                  <a:pt x="136796" y="1833223"/>
                  <a:pt x="0" y="1696427"/>
                  <a:pt x="0" y="1527680"/>
                </a:cubicBezTo>
                <a:lnTo>
                  <a:pt x="0" y="30554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0461" tIns="159976" rIns="230461" bIns="159976" numCol="1" spcCol="1270" anchor="ctr" anchorCtr="0">
            <a:noAutofit/>
          </a:bodyPr>
          <a:lstStyle/>
          <a:p>
            <a:pPr marL="0" lvl="0" indent="0" algn="ctr" defTabSz="1644650">
              <a:lnSpc>
                <a:spcPct val="90000"/>
              </a:lnSpc>
              <a:spcBef>
                <a:spcPct val="0"/>
              </a:spcBef>
              <a:spcAft>
                <a:spcPct val="35000"/>
              </a:spcAft>
              <a:buNone/>
            </a:pPr>
            <a:r>
              <a:rPr lang="en-GB" sz="3700" kern="1200" dirty="0"/>
              <a:t>Formative Assessments</a:t>
            </a:r>
          </a:p>
        </p:txBody>
      </p:sp>
      <p:sp>
        <p:nvSpPr>
          <p:cNvPr id="10" name="Freeform: Shape 9">
            <a:extLst>
              <a:ext uri="{FF2B5EF4-FFF2-40B4-BE49-F238E27FC236}">
                <a16:creationId xmlns:a16="http://schemas.microsoft.com/office/drawing/2014/main" id="{B1BBC0F0-B00A-464B-9135-DB2569F82886}"/>
              </a:ext>
            </a:extLst>
          </p:cNvPr>
          <p:cNvSpPr/>
          <p:nvPr/>
        </p:nvSpPr>
        <p:spPr>
          <a:xfrm>
            <a:off x="3842444" y="3434729"/>
            <a:ext cx="4840412" cy="2153964"/>
          </a:xfrm>
          <a:custGeom>
            <a:avLst/>
            <a:gdLst>
              <a:gd name="connsiteX0" fmla="*/ 0 w 4840412"/>
              <a:gd name="connsiteY0" fmla="*/ 269246 h 2153964"/>
              <a:gd name="connsiteX1" fmla="*/ 3763430 w 4840412"/>
              <a:gd name="connsiteY1" fmla="*/ 269246 h 2153964"/>
              <a:gd name="connsiteX2" fmla="*/ 3763430 w 4840412"/>
              <a:gd name="connsiteY2" fmla="*/ 0 h 2153964"/>
              <a:gd name="connsiteX3" fmla="*/ 4840412 w 4840412"/>
              <a:gd name="connsiteY3" fmla="*/ 1076982 h 2153964"/>
              <a:gd name="connsiteX4" fmla="*/ 3763430 w 4840412"/>
              <a:gd name="connsiteY4" fmla="*/ 2153964 h 2153964"/>
              <a:gd name="connsiteX5" fmla="*/ 3763430 w 4840412"/>
              <a:gd name="connsiteY5" fmla="*/ 1884719 h 2153964"/>
              <a:gd name="connsiteX6" fmla="*/ 0 w 4840412"/>
              <a:gd name="connsiteY6" fmla="*/ 1884719 h 2153964"/>
              <a:gd name="connsiteX7" fmla="*/ 0 w 4840412"/>
              <a:gd name="connsiteY7" fmla="*/ 269246 h 2153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2153964">
                <a:moveTo>
                  <a:pt x="0" y="269246"/>
                </a:moveTo>
                <a:lnTo>
                  <a:pt x="3763430" y="269246"/>
                </a:lnTo>
                <a:lnTo>
                  <a:pt x="3763430" y="0"/>
                </a:lnTo>
                <a:lnTo>
                  <a:pt x="4840412" y="1076982"/>
                </a:lnTo>
                <a:lnTo>
                  <a:pt x="3763430" y="2153964"/>
                </a:lnTo>
                <a:lnTo>
                  <a:pt x="3763430" y="1884719"/>
                </a:lnTo>
                <a:lnTo>
                  <a:pt x="0" y="1884719"/>
                </a:lnTo>
                <a:lnTo>
                  <a:pt x="0" y="26924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79406" rIns="817896" bIns="279405"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Mid-term assignments and end of term assignments allow your lecturer to assess your ability to meet the </a:t>
            </a:r>
            <a:r>
              <a:rPr lang="en-GB" sz="1600" u="sng" kern="1200" dirty="0">
                <a:latin typeface="Arial" panose="020B0604020202020204" pitchFamily="34" charset="0"/>
                <a:cs typeface="Arial" panose="020B0604020202020204" pitchFamily="34" charset="0"/>
              </a:rPr>
              <a:t>learning outcomes </a:t>
            </a:r>
            <a:r>
              <a:rPr lang="en-GB" sz="1600" kern="1200" dirty="0">
                <a:latin typeface="Arial" panose="020B0604020202020204" pitchFamily="34" charset="0"/>
                <a:cs typeface="Arial" panose="020B0604020202020204" pitchFamily="34" charset="0"/>
              </a:rPr>
              <a:t>for the module.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These tasks allow you to receive grading and feedback which aid you to progress through your course. </a:t>
            </a:r>
          </a:p>
        </p:txBody>
      </p:sp>
      <p:sp>
        <p:nvSpPr>
          <p:cNvPr id="11" name="Freeform: Shape 10">
            <a:extLst>
              <a:ext uri="{FF2B5EF4-FFF2-40B4-BE49-F238E27FC236}">
                <a16:creationId xmlns:a16="http://schemas.microsoft.com/office/drawing/2014/main" id="{CC711607-2890-4626-8DCA-3E50B8F7F2B9}"/>
              </a:ext>
            </a:extLst>
          </p:cNvPr>
          <p:cNvSpPr/>
          <p:nvPr/>
        </p:nvSpPr>
        <p:spPr>
          <a:xfrm>
            <a:off x="615502" y="3595100"/>
            <a:ext cx="3226941" cy="1833223"/>
          </a:xfrm>
          <a:custGeom>
            <a:avLst/>
            <a:gdLst>
              <a:gd name="connsiteX0" fmla="*/ 0 w 3226941"/>
              <a:gd name="connsiteY0" fmla="*/ 305543 h 1833223"/>
              <a:gd name="connsiteX1" fmla="*/ 305543 w 3226941"/>
              <a:gd name="connsiteY1" fmla="*/ 0 h 1833223"/>
              <a:gd name="connsiteX2" fmla="*/ 2921398 w 3226941"/>
              <a:gd name="connsiteY2" fmla="*/ 0 h 1833223"/>
              <a:gd name="connsiteX3" fmla="*/ 3226941 w 3226941"/>
              <a:gd name="connsiteY3" fmla="*/ 305543 h 1833223"/>
              <a:gd name="connsiteX4" fmla="*/ 3226941 w 3226941"/>
              <a:gd name="connsiteY4" fmla="*/ 1527680 h 1833223"/>
              <a:gd name="connsiteX5" fmla="*/ 2921398 w 3226941"/>
              <a:gd name="connsiteY5" fmla="*/ 1833223 h 1833223"/>
              <a:gd name="connsiteX6" fmla="*/ 305543 w 3226941"/>
              <a:gd name="connsiteY6" fmla="*/ 1833223 h 1833223"/>
              <a:gd name="connsiteX7" fmla="*/ 0 w 3226941"/>
              <a:gd name="connsiteY7" fmla="*/ 1527680 h 1833223"/>
              <a:gd name="connsiteX8" fmla="*/ 0 w 3226941"/>
              <a:gd name="connsiteY8" fmla="*/ 305543 h 1833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1833223">
                <a:moveTo>
                  <a:pt x="0" y="305543"/>
                </a:moveTo>
                <a:cubicBezTo>
                  <a:pt x="0" y="136796"/>
                  <a:pt x="136796" y="0"/>
                  <a:pt x="305543" y="0"/>
                </a:cubicBezTo>
                <a:lnTo>
                  <a:pt x="2921398" y="0"/>
                </a:lnTo>
                <a:cubicBezTo>
                  <a:pt x="3090145" y="0"/>
                  <a:pt x="3226941" y="136796"/>
                  <a:pt x="3226941" y="305543"/>
                </a:cubicBezTo>
                <a:lnTo>
                  <a:pt x="3226941" y="1527680"/>
                </a:lnTo>
                <a:cubicBezTo>
                  <a:pt x="3226941" y="1696427"/>
                  <a:pt x="3090145" y="1833223"/>
                  <a:pt x="2921398" y="1833223"/>
                </a:cubicBezTo>
                <a:lnTo>
                  <a:pt x="305543" y="1833223"/>
                </a:lnTo>
                <a:cubicBezTo>
                  <a:pt x="136796" y="1833223"/>
                  <a:pt x="0" y="1696427"/>
                  <a:pt x="0" y="1527680"/>
                </a:cubicBezTo>
                <a:lnTo>
                  <a:pt x="0" y="30554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0461" tIns="159976" rIns="230461" bIns="159976" numCol="1" spcCol="1270" anchor="ctr" anchorCtr="0">
            <a:noAutofit/>
          </a:bodyPr>
          <a:lstStyle/>
          <a:p>
            <a:pPr marL="0" lvl="0" indent="0" algn="ctr" defTabSz="1644650">
              <a:lnSpc>
                <a:spcPct val="90000"/>
              </a:lnSpc>
              <a:spcBef>
                <a:spcPct val="0"/>
              </a:spcBef>
              <a:spcAft>
                <a:spcPct val="35000"/>
              </a:spcAft>
              <a:buNone/>
            </a:pPr>
            <a:r>
              <a:rPr lang="en-GB" sz="3700" kern="1200" dirty="0"/>
              <a:t>Summative Assessments</a:t>
            </a:r>
          </a:p>
        </p:txBody>
      </p:sp>
    </p:spTree>
    <p:extLst>
      <p:ext uri="{BB962C8B-B14F-4D97-AF65-F5344CB8AC3E}">
        <p14:creationId xmlns:p14="http://schemas.microsoft.com/office/powerpoint/2010/main" val="14858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500"/>
                                        <p:tgtEl>
                                          <p:spTgt spid="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0" end="0"/>
                                            </p:txEl>
                                          </p:spTgt>
                                        </p:tgtEl>
                                        <p:attrNameLst>
                                          <p:attrName>style.visibility</p:attrName>
                                        </p:attrNameLst>
                                      </p:cBhvr>
                                      <p:to>
                                        <p:strVal val="visible"/>
                                      </p:to>
                                    </p:set>
                                    <p:animEffect transition="in" filter="fade">
                                      <p:cBhvr>
                                        <p:cTn id="22" dur="500"/>
                                        <p:tgtEl>
                                          <p:spTgt spid="11">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fade">
                                      <p:cBhvr>
                                        <p:cTn id="27" dur="500"/>
                                        <p:tgtEl>
                                          <p:spTgt spid="1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1" end="1"/>
                                            </p:txEl>
                                          </p:spTgt>
                                        </p:tgtEl>
                                        <p:attrNameLst>
                                          <p:attrName>style.visibility</p:attrName>
                                        </p:attrNameLst>
                                      </p:cBhvr>
                                      <p:to>
                                        <p:strVal val="visible"/>
                                      </p:to>
                                    </p:set>
                                    <p:animEffect transition="in" filter="fade">
                                      <p:cBhvr>
                                        <p:cTn id="32" dur="5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BE92-157F-489F-A54E-BD719ED09F4A}"/>
              </a:ext>
            </a:extLst>
          </p:cNvPr>
          <p:cNvSpPr>
            <a:spLocks noGrp="1"/>
          </p:cNvSpPr>
          <p:nvPr>
            <p:ph type="title"/>
          </p:nvPr>
        </p:nvSpPr>
        <p:spPr>
          <a:xfrm>
            <a:off x="251520" y="274638"/>
            <a:ext cx="8640960" cy="1143000"/>
          </a:xfrm>
        </p:spPr>
        <p:txBody>
          <a:bodyPr>
            <a:normAutofit fontScale="90000"/>
          </a:bodyPr>
          <a:lstStyle/>
          <a:p>
            <a:r>
              <a:rPr lang="en-GB" dirty="0"/>
              <a:t>Different types of level 4 summative assessment</a:t>
            </a:r>
          </a:p>
        </p:txBody>
      </p:sp>
      <p:sp>
        <p:nvSpPr>
          <p:cNvPr id="6" name="Freeform: Shape 5">
            <a:extLst>
              <a:ext uri="{FF2B5EF4-FFF2-40B4-BE49-F238E27FC236}">
                <a16:creationId xmlns:a16="http://schemas.microsoft.com/office/drawing/2014/main" id="{E1F1E50B-32E5-4CAF-9813-A17BDCB8FB18}"/>
              </a:ext>
            </a:extLst>
          </p:cNvPr>
          <p:cNvSpPr/>
          <p:nvPr/>
        </p:nvSpPr>
        <p:spPr>
          <a:xfrm>
            <a:off x="1440894" y="1601440"/>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Report</a:t>
            </a:r>
          </a:p>
        </p:txBody>
      </p:sp>
      <p:sp>
        <p:nvSpPr>
          <p:cNvPr id="7" name="Freeform: Shape 6">
            <a:extLst>
              <a:ext uri="{FF2B5EF4-FFF2-40B4-BE49-F238E27FC236}">
                <a16:creationId xmlns:a16="http://schemas.microsoft.com/office/drawing/2014/main" id="{7D825FF8-C1DA-4331-87DB-F4457C2CCB90}"/>
              </a:ext>
            </a:extLst>
          </p:cNvPr>
          <p:cNvSpPr/>
          <p:nvPr/>
        </p:nvSpPr>
        <p:spPr>
          <a:xfrm>
            <a:off x="3593529" y="1601440"/>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1241735"/>
              <a:satOff val="4976"/>
              <a:lumOff val="1078"/>
              <a:alphaOff val="0"/>
            </a:schemeClr>
          </a:fillRef>
          <a:effectRef idx="0">
            <a:schemeClr val="accent5">
              <a:hueOff val="-1241735"/>
              <a:satOff val="4976"/>
              <a:lumOff val="1078"/>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Essay</a:t>
            </a:r>
          </a:p>
        </p:txBody>
      </p:sp>
      <p:sp>
        <p:nvSpPr>
          <p:cNvPr id="8" name="Freeform: Shape 7">
            <a:extLst>
              <a:ext uri="{FF2B5EF4-FFF2-40B4-BE49-F238E27FC236}">
                <a16:creationId xmlns:a16="http://schemas.microsoft.com/office/drawing/2014/main" id="{FE6ACB39-1150-4A1C-9DF8-0BD13C4C456C}"/>
              </a:ext>
            </a:extLst>
          </p:cNvPr>
          <p:cNvSpPr/>
          <p:nvPr/>
        </p:nvSpPr>
        <p:spPr>
          <a:xfrm>
            <a:off x="5746164" y="1601440"/>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2483469"/>
              <a:satOff val="9953"/>
              <a:lumOff val="2157"/>
              <a:alphaOff val="0"/>
            </a:schemeClr>
          </a:fillRef>
          <a:effectRef idx="0">
            <a:schemeClr val="accent5">
              <a:hueOff val="-2483469"/>
              <a:satOff val="9953"/>
              <a:lumOff val="2157"/>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Individual Presentation </a:t>
            </a:r>
          </a:p>
        </p:txBody>
      </p:sp>
      <p:sp>
        <p:nvSpPr>
          <p:cNvPr id="9" name="Freeform: Shape 8">
            <a:extLst>
              <a:ext uri="{FF2B5EF4-FFF2-40B4-BE49-F238E27FC236}">
                <a16:creationId xmlns:a16="http://schemas.microsoft.com/office/drawing/2014/main" id="{22922286-79A2-4B7C-9218-7EA68587A9FF}"/>
              </a:ext>
            </a:extLst>
          </p:cNvPr>
          <p:cNvSpPr/>
          <p:nvPr/>
        </p:nvSpPr>
        <p:spPr>
          <a:xfrm>
            <a:off x="1440894" y="2971299"/>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3725204"/>
              <a:satOff val="14929"/>
              <a:lumOff val="3235"/>
              <a:alphaOff val="0"/>
            </a:schemeClr>
          </a:fillRef>
          <a:effectRef idx="0">
            <a:schemeClr val="accent5">
              <a:hueOff val="-3725204"/>
              <a:satOff val="14929"/>
              <a:lumOff val="3235"/>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Group presentation </a:t>
            </a:r>
          </a:p>
        </p:txBody>
      </p:sp>
      <p:sp>
        <p:nvSpPr>
          <p:cNvPr id="10" name="Freeform: Shape 9">
            <a:extLst>
              <a:ext uri="{FF2B5EF4-FFF2-40B4-BE49-F238E27FC236}">
                <a16:creationId xmlns:a16="http://schemas.microsoft.com/office/drawing/2014/main" id="{33C73FBA-8B18-45B7-8C0E-CE798A55F31E}"/>
              </a:ext>
            </a:extLst>
          </p:cNvPr>
          <p:cNvSpPr/>
          <p:nvPr/>
        </p:nvSpPr>
        <p:spPr>
          <a:xfrm>
            <a:off x="3593529" y="2971299"/>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Case studies </a:t>
            </a:r>
          </a:p>
        </p:txBody>
      </p:sp>
      <p:sp>
        <p:nvSpPr>
          <p:cNvPr id="11" name="Freeform: Shape 10">
            <a:extLst>
              <a:ext uri="{FF2B5EF4-FFF2-40B4-BE49-F238E27FC236}">
                <a16:creationId xmlns:a16="http://schemas.microsoft.com/office/drawing/2014/main" id="{F2088775-3976-42A2-B707-C95A5B34BB1A}"/>
              </a:ext>
            </a:extLst>
          </p:cNvPr>
          <p:cNvSpPr/>
          <p:nvPr/>
        </p:nvSpPr>
        <p:spPr>
          <a:xfrm>
            <a:off x="5746164" y="2971299"/>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6208672"/>
              <a:satOff val="24882"/>
              <a:lumOff val="5392"/>
              <a:alphaOff val="0"/>
            </a:schemeClr>
          </a:fillRef>
          <a:effectRef idx="0">
            <a:schemeClr val="accent5">
              <a:hueOff val="-6208672"/>
              <a:satOff val="24882"/>
              <a:lumOff val="5392"/>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Annotated Bibliography</a:t>
            </a:r>
          </a:p>
        </p:txBody>
      </p:sp>
      <p:sp>
        <p:nvSpPr>
          <p:cNvPr id="12" name="Freeform: Shape 11">
            <a:extLst>
              <a:ext uri="{FF2B5EF4-FFF2-40B4-BE49-F238E27FC236}">
                <a16:creationId xmlns:a16="http://schemas.microsoft.com/office/drawing/2014/main" id="{910AE9DB-3F19-4BE1-BED8-B0454976AC7B}"/>
              </a:ext>
            </a:extLst>
          </p:cNvPr>
          <p:cNvSpPr/>
          <p:nvPr/>
        </p:nvSpPr>
        <p:spPr>
          <a:xfrm>
            <a:off x="1440894" y="4341157"/>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7450407"/>
              <a:satOff val="29858"/>
              <a:lumOff val="6471"/>
              <a:alphaOff val="0"/>
            </a:schemeClr>
          </a:fillRef>
          <a:effectRef idx="0">
            <a:schemeClr val="accent5">
              <a:hueOff val="-7450407"/>
              <a:satOff val="29858"/>
              <a:lumOff val="6471"/>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Mock interview</a:t>
            </a:r>
          </a:p>
        </p:txBody>
      </p:sp>
      <p:sp>
        <p:nvSpPr>
          <p:cNvPr id="13" name="Freeform: Shape 12">
            <a:extLst>
              <a:ext uri="{FF2B5EF4-FFF2-40B4-BE49-F238E27FC236}">
                <a16:creationId xmlns:a16="http://schemas.microsoft.com/office/drawing/2014/main" id="{938B187C-5494-4625-A4FC-A1E83EA7A2CA}"/>
              </a:ext>
            </a:extLst>
          </p:cNvPr>
          <p:cNvSpPr/>
          <p:nvPr/>
        </p:nvSpPr>
        <p:spPr>
          <a:xfrm>
            <a:off x="3593529" y="4341157"/>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8692142"/>
              <a:satOff val="34835"/>
              <a:lumOff val="7549"/>
              <a:alphaOff val="0"/>
            </a:schemeClr>
          </a:fillRef>
          <a:effectRef idx="0">
            <a:schemeClr val="accent5">
              <a:hueOff val="-8692142"/>
              <a:satOff val="34835"/>
              <a:lumOff val="7549"/>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Supporting paper</a:t>
            </a:r>
          </a:p>
        </p:txBody>
      </p:sp>
      <p:sp>
        <p:nvSpPr>
          <p:cNvPr id="14" name="Freeform: Shape 13">
            <a:extLst>
              <a:ext uri="{FF2B5EF4-FFF2-40B4-BE49-F238E27FC236}">
                <a16:creationId xmlns:a16="http://schemas.microsoft.com/office/drawing/2014/main" id="{1041A7EC-82A3-4AD5-8A67-0A3E60398B9D}"/>
              </a:ext>
            </a:extLst>
          </p:cNvPr>
          <p:cNvSpPr/>
          <p:nvPr/>
        </p:nvSpPr>
        <p:spPr>
          <a:xfrm>
            <a:off x="5746164" y="4341157"/>
            <a:ext cx="1956941" cy="1174164"/>
          </a:xfrm>
          <a:custGeom>
            <a:avLst/>
            <a:gdLst>
              <a:gd name="connsiteX0" fmla="*/ 0 w 1956941"/>
              <a:gd name="connsiteY0" fmla="*/ 0 h 1174164"/>
              <a:gd name="connsiteX1" fmla="*/ 1956941 w 1956941"/>
              <a:gd name="connsiteY1" fmla="*/ 0 h 1174164"/>
              <a:gd name="connsiteX2" fmla="*/ 1956941 w 1956941"/>
              <a:gd name="connsiteY2" fmla="*/ 1174164 h 1174164"/>
              <a:gd name="connsiteX3" fmla="*/ 0 w 1956941"/>
              <a:gd name="connsiteY3" fmla="*/ 1174164 h 1174164"/>
              <a:gd name="connsiteX4" fmla="*/ 0 w 1956941"/>
              <a:gd name="connsiteY4" fmla="*/ 0 h 1174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941" h="1174164">
                <a:moveTo>
                  <a:pt x="0" y="0"/>
                </a:moveTo>
                <a:lnTo>
                  <a:pt x="1956941" y="0"/>
                </a:lnTo>
                <a:lnTo>
                  <a:pt x="1956941" y="1174164"/>
                </a:lnTo>
                <a:lnTo>
                  <a:pt x="0" y="1174164"/>
                </a:lnTo>
                <a:lnTo>
                  <a:pt x="0" y="0"/>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Reflective report </a:t>
            </a:r>
          </a:p>
        </p:txBody>
      </p:sp>
    </p:spTree>
    <p:extLst>
      <p:ext uri="{BB962C8B-B14F-4D97-AF65-F5344CB8AC3E}">
        <p14:creationId xmlns:p14="http://schemas.microsoft.com/office/powerpoint/2010/main" val="4087878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D079D4-32EA-40FC-917B-67DBD639B269}"/>
              </a:ext>
            </a:extLst>
          </p:cNvPr>
          <p:cNvSpPr txBox="1"/>
          <p:nvPr/>
        </p:nvSpPr>
        <p:spPr>
          <a:xfrm>
            <a:off x="395536" y="548680"/>
            <a:ext cx="8136904" cy="584775"/>
          </a:xfrm>
          <a:prstGeom prst="rect">
            <a:avLst/>
          </a:prstGeom>
          <a:noFill/>
        </p:spPr>
        <p:txBody>
          <a:bodyPr wrap="square" rtlCol="0">
            <a:spAutoFit/>
          </a:bodyPr>
          <a:lstStyle/>
          <a:p>
            <a:r>
              <a:rPr lang="en-GB" sz="3200" dirty="0"/>
              <a:t>Key differences between reports and essays. </a:t>
            </a:r>
          </a:p>
        </p:txBody>
      </p:sp>
      <p:pic>
        <p:nvPicPr>
          <p:cNvPr id="4" name="Picture 3" descr="Graphical user interface, text, application, email&#10;&#10;Description automatically generated">
            <a:extLst>
              <a:ext uri="{FF2B5EF4-FFF2-40B4-BE49-F238E27FC236}">
                <a16:creationId xmlns:a16="http://schemas.microsoft.com/office/drawing/2014/main" id="{3AB86E2E-32F6-443F-884F-0D56A7F0C44C}"/>
              </a:ext>
            </a:extLst>
          </p:cNvPr>
          <p:cNvPicPr>
            <a:picLocks noChangeAspect="1"/>
          </p:cNvPicPr>
          <p:nvPr/>
        </p:nvPicPr>
        <p:blipFill rotWithShape="1">
          <a:blip r:embed="rId3">
            <a:extLst>
              <a:ext uri="{28A0092B-C50C-407E-A947-70E740481C1C}">
                <a14:useLocalDpi xmlns:a14="http://schemas.microsoft.com/office/drawing/2010/main" val="0"/>
              </a:ext>
            </a:extLst>
          </a:blip>
          <a:srcRect b="87334"/>
          <a:stretch/>
        </p:blipFill>
        <p:spPr>
          <a:xfrm>
            <a:off x="845840" y="1120488"/>
            <a:ext cx="7236296" cy="584775"/>
          </a:xfrm>
          <a:prstGeom prst="rect">
            <a:avLst/>
          </a:prstGeom>
        </p:spPr>
      </p:pic>
      <p:pic>
        <p:nvPicPr>
          <p:cNvPr id="5" name="Picture 4" descr="Graphical user interface, text, application, email&#10;&#10;Description automatically generated">
            <a:extLst>
              <a:ext uri="{FF2B5EF4-FFF2-40B4-BE49-F238E27FC236}">
                <a16:creationId xmlns:a16="http://schemas.microsoft.com/office/drawing/2014/main" id="{5488B96B-7450-42CF-8A57-E26F711052CA}"/>
              </a:ext>
            </a:extLst>
          </p:cNvPr>
          <p:cNvPicPr>
            <a:picLocks noChangeAspect="1"/>
          </p:cNvPicPr>
          <p:nvPr/>
        </p:nvPicPr>
        <p:blipFill rotWithShape="1">
          <a:blip r:embed="rId3">
            <a:extLst>
              <a:ext uri="{28A0092B-C50C-407E-A947-70E740481C1C}">
                <a14:useLocalDpi xmlns:a14="http://schemas.microsoft.com/office/drawing/2010/main" val="0"/>
              </a:ext>
            </a:extLst>
          </a:blip>
          <a:srcRect l="2235" t="10918" r="50000" b="81284"/>
          <a:stretch/>
        </p:blipFill>
        <p:spPr>
          <a:xfrm>
            <a:off x="972087" y="1705263"/>
            <a:ext cx="3456384" cy="360040"/>
          </a:xfrm>
          <a:prstGeom prst="rect">
            <a:avLst/>
          </a:prstGeom>
        </p:spPr>
      </p:pic>
      <p:pic>
        <p:nvPicPr>
          <p:cNvPr id="6" name="Picture 5" descr="Graphical user interface, text, application, email&#10;&#10;Description automatically generated">
            <a:extLst>
              <a:ext uri="{FF2B5EF4-FFF2-40B4-BE49-F238E27FC236}">
                <a16:creationId xmlns:a16="http://schemas.microsoft.com/office/drawing/2014/main" id="{CA4098A4-243C-4632-9EE8-F5DE606E511B}"/>
              </a:ext>
            </a:extLst>
          </p:cNvPr>
          <p:cNvPicPr>
            <a:picLocks noChangeAspect="1"/>
          </p:cNvPicPr>
          <p:nvPr/>
        </p:nvPicPr>
        <p:blipFill rotWithShape="1">
          <a:blip r:embed="rId3">
            <a:extLst>
              <a:ext uri="{28A0092B-C50C-407E-A947-70E740481C1C}">
                <a14:useLocalDpi xmlns:a14="http://schemas.microsoft.com/office/drawing/2010/main" val="0"/>
              </a:ext>
            </a:extLst>
          </a:blip>
          <a:srcRect l="27" t="60121" r="50218" b="27535"/>
          <a:stretch/>
        </p:blipFill>
        <p:spPr>
          <a:xfrm>
            <a:off x="880342" y="3971318"/>
            <a:ext cx="3600400" cy="571807"/>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9A278C43-9525-4B3E-A959-8F3D384EC87C}"/>
              </a:ext>
            </a:extLst>
          </p:cNvPr>
          <p:cNvPicPr>
            <a:picLocks noChangeAspect="1"/>
          </p:cNvPicPr>
          <p:nvPr/>
        </p:nvPicPr>
        <p:blipFill rotWithShape="1">
          <a:blip r:embed="rId3">
            <a:extLst>
              <a:ext uri="{28A0092B-C50C-407E-A947-70E740481C1C}">
                <a14:useLocalDpi xmlns:a14="http://schemas.microsoft.com/office/drawing/2010/main" val="0"/>
              </a:ext>
            </a:extLst>
          </a:blip>
          <a:srcRect l="49448" t="10820" r="5772" b="81382"/>
          <a:stretch/>
        </p:blipFill>
        <p:spPr>
          <a:xfrm>
            <a:off x="4463988" y="1705263"/>
            <a:ext cx="3240361" cy="360040"/>
          </a:xfrm>
          <a:prstGeom prst="rect">
            <a:avLst/>
          </a:prstGeom>
        </p:spPr>
      </p:pic>
      <p:pic>
        <p:nvPicPr>
          <p:cNvPr id="8" name="Picture 7" descr="Graphical user interface, text, application, email&#10;&#10;Description automatically generated">
            <a:extLst>
              <a:ext uri="{FF2B5EF4-FFF2-40B4-BE49-F238E27FC236}">
                <a16:creationId xmlns:a16="http://schemas.microsoft.com/office/drawing/2014/main" id="{D25AC7B0-52E3-4CF3-9331-5FD8172B5E09}"/>
              </a:ext>
            </a:extLst>
          </p:cNvPr>
          <p:cNvPicPr>
            <a:picLocks noChangeAspect="1"/>
          </p:cNvPicPr>
          <p:nvPr/>
        </p:nvPicPr>
        <p:blipFill rotWithShape="1">
          <a:blip r:embed="rId3">
            <a:extLst>
              <a:ext uri="{28A0092B-C50C-407E-A947-70E740481C1C}">
                <a14:useLocalDpi xmlns:a14="http://schemas.microsoft.com/office/drawing/2010/main" val="0"/>
              </a:ext>
            </a:extLst>
          </a:blip>
          <a:srcRect t="18297" r="49250" b="72346"/>
          <a:stretch/>
        </p:blipFill>
        <p:spPr>
          <a:xfrm>
            <a:off x="838929" y="2054698"/>
            <a:ext cx="3672408" cy="432048"/>
          </a:xfrm>
          <a:prstGeom prst="rect">
            <a:avLst/>
          </a:prstGeom>
        </p:spPr>
      </p:pic>
      <p:pic>
        <p:nvPicPr>
          <p:cNvPr id="9" name="Picture 8" descr="Graphical user interface, text, application, email&#10;&#10;Description automatically generated">
            <a:extLst>
              <a:ext uri="{FF2B5EF4-FFF2-40B4-BE49-F238E27FC236}">
                <a16:creationId xmlns:a16="http://schemas.microsoft.com/office/drawing/2014/main" id="{83BC648C-3045-4B9F-8F1E-A73B74F7FED7}"/>
              </a:ext>
            </a:extLst>
          </p:cNvPr>
          <p:cNvPicPr>
            <a:picLocks noChangeAspect="1"/>
          </p:cNvPicPr>
          <p:nvPr/>
        </p:nvPicPr>
        <p:blipFill rotWithShape="1">
          <a:blip r:embed="rId3">
            <a:extLst>
              <a:ext uri="{28A0092B-C50C-407E-A947-70E740481C1C}">
                <a14:useLocalDpi xmlns:a14="http://schemas.microsoft.com/office/drawing/2010/main" val="0"/>
              </a:ext>
            </a:extLst>
          </a:blip>
          <a:srcRect l="49250" t="17172" b="70581"/>
          <a:stretch/>
        </p:blipFill>
        <p:spPr>
          <a:xfrm>
            <a:off x="4428471" y="1987992"/>
            <a:ext cx="3672408" cy="565459"/>
          </a:xfrm>
          <a:prstGeom prst="rect">
            <a:avLst/>
          </a:prstGeom>
        </p:spPr>
      </p:pic>
      <p:pic>
        <p:nvPicPr>
          <p:cNvPr id="10" name="Picture 9" descr="Graphical user interface, text, application, email&#10;&#10;Description automatically generated">
            <a:extLst>
              <a:ext uri="{FF2B5EF4-FFF2-40B4-BE49-F238E27FC236}">
                <a16:creationId xmlns:a16="http://schemas.microsoft.com/office/drawing/2014/main" id="{943F4BD2-7ACB-4A5E-BD31-5EB5C0A18793}"/>
              </a:ext>
            </a:extLst>
          </p:cNvPr>
          <p:cNvPicPr>
            <a:picLocks noChangeAspect="1"/>
          </p:cNvPicPr>
          <p:nvPr/>
        </p:nvPicPr>
        <p:blipFill rotWithShape="1">
          <a:blip r:embed="rId3">
            <a:extLst>
              <a:ext uri="{28A0092B-C50C-407E-A947-70E740481C1C}">
                <a14:useLocalDpi xmlns:a14="http://schemas.microsoft.com/office/drawing/2010/main" val="0"/>
              </a:ext>
            </a:extLst>
          </a:blip>
          <a:srcRect t="27455" r="50361" b="59631"/>
          <a:stretch/>
        </p:blipFill>
        <p:spPr>
          <a:xfrm>
            <a:off x="879125" y="2463679"/>
            <a:ext cx="3592016" cy="596228"/>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3C75756C-0BCD-4492-8B86-85C9B9094D64}"/>
              </a:ext>
            </a:extLst>
          </p:cNvPr>
          <p:cNvPicPr>
            <a:picLocks noChangeAspect="1"/>
          </p:cNvPicPr>
          <p:nvPr/>
        </p:nvPicPr>
        <p:blipFill rotWithShape="1">
          <a:blip r:embed="rId3">
            <a:extLst>
              <a:ext uri="{28A0092B-C50C-407E-A947-70E740481C1C}">
                <a14:useLocalDpi xmlns:a14="http://schemas.microsoft.com/office/drawing/2010/main" val="0"/>
              </a:ext>
            </a:extLst>
          </a:blip>
          <a:srcRect l="49134" t="27455" b="59879"/>
          <a:stretch/>
        </p:blipFill>
        <p:spPr>
          <a:xfrm>
            <a:off x="4485810" y="2480939"/>
            <a:ext cx="3680792" cy="584775"/>
          </a:xfrm>
          <a:prstGeom prst="rect">
            <a:avLst/>
          </a:prstGeom>
        </p:spPr>
      </p:pic>
      <p:pic>
        <p:nvPicPr>
          <p:cNvPr id="12" name="Picture 11" descr="Graphical user interface, text, application, email&#10;&#10;Description automatically generated">
            <a:extLst>
              <a:ext uri="{FF2B5EF4-FFF2-40B4-BE49-F238E27FC236}">
                <a16:creationId xmlns:a16="http://schemas.microsoft.com/office/drawing/2014/main" id="{CB96A6D3-65B0-49E8-91C3-105AE254CA12}"/>
              </a:ext>
            </a:extLst>
          </p:cNvPr>
          <p:cNvPicPr>
            <a:picLocks noChangeAspect="1"/>
          </p:cNvPicPr>
          <p:nvPr/>
        </p:nvPicPr>
        <p:blipFill rotWithShape="1">
          <a:blip r:embed="rId3">
            <a:extLst>
              <a:ext uri="{28A0092B-C50C-407E-A947-70E740481C1C}">
                <a14:useLocalDpi xmlns:a14="http://schemas.microsoft.com/office/drawing/2010/main" val="0"/>
              </a:ext>
            </a:extLst>
          </a:blip>
          <a:srcRect l="1486" t="39138" r="48875" b="46245"/>
          <a:stretch/>
        </p:blipFill>
        <p:spPr>
          <a:xfrm>
            <a:off x="963351" y="3021457"/>
            <a:ext cx="3592016" cy="674890"/>
          </a:xfrm>
          <a:prstGeom prst="rect">
            <a:avLst/>
          </a:prstGeom>
        </p:spPr>
      </p:pic>
      <p:pic>
        <p:nvPicPr>
          <p:cNvPr id="13" name="Picture 12" descr="Graphical user interface, text, application, email&#10;&#10;Description automatically generated">
            <a:extLst>
              <a:ext uri="{FF2B5EF4-FFF2-40B4-BE49-F238E27FC236}">
                <a16:creationId xmlns:a16="http://schemas.microsoft.com/office/drawing/2014/main" id="{6BBAFCF3-CD9F-43AC-98E3-E39AA79E17AF}"/>
              </a:ext>
            </a:extLst>
          </p:cNvPr>
          <p:cNvPicPr>
            <a:picLocks noChangeAspect="1"/>
          </p:cNvPicPr>
          <p:nvPr/>
        </p:nvPicPr>
        <p:blipFill rotWithShape="1">
          <a:blip r:embed="rId3">
            <a:extLst>
              <a:ext uri="{28A0092B-C50C-407E-A947-70E740481C1C}">
                <a14:useLocalDpi xmlns:a14="http://schemas.microsoft.com/office/drawing/2010/main" val="0"/>
              </a:ext>
            </a:extLst>
          </a:blip>
          <a:srcRect l="49107" t="38550" b="46635"/>
          <a:stretch/>
        </p:blipFill>
        <p:spPr>
          <a:xfrm>
            <a:off x="4463988" y="2979693"/>
            <a:ext cx="3682767" cy="684010"/>
          </a:xfrm>
          <a:prstGeom prst="rect">
            <a:avLst/>
          </a:prstGeom>
        </p:spPr>
      </p:pic>
      <p:pic>
        <p:nvPicPr>
          <p:cNvPr id="14" name="Picture 13" descr="Graphical user interface, text, application, email&#10;&#10;Description automatically generated">
            <a:extLst>
              <a:ext uri="{FF2B5EF4-FFF2-40B4-BE49-F238E27FC236}">
                <a16:creationId xmlns:a16="http://schemas.microsoft.com/office/drawing/2014/main" id="{64D010C5-7FC8-4368-8162-427C9BD343F8}"/>
              </a:ext>
            </a:extLst>
          </p:cNvPr>
          <p:cNvPicPr>
            <a:picLocks noChangeAspect="1"/>
          </p:cNvPicPr>
          <p:nvPr/>
        </p:nvPicPr>
        <p:blipFill rotWithShape="1">
          <a:blip r:embed="rId3">
            <a:extLst>
              <a:ext uri="{28A0092B-C50C-407E-A947-70E740481C1C}">
                <a14:useLocalDpi xmlns:a14="http://schemas.microsoft.com/office/drawing/2010/main" val="0"/>
              </a:ext>
            </a:extLst>
          </a:blip>
          <a:srcRect t="51502" r="50245" b="39549"/>
          <a:stretch/>
        </p:blipFill>
        <p:spPr>
          <a:xfrm>
            <a:off x="860463" y="3594618"/>
            <a:ext cx="3600400" cy="413187"/>
          </a:xfrm>
          <a:prstGeom prst="rect">
            <a:avLst/>
          </a:prstGeom>
        </p:spPr>
      </p:pic>
      <p:pic>
        <p:nvPicPr>
          <p:cNvPr id="15" name="Picture 14" descr="Graphical user interface, text, application, email&#10;&#10;Description automatically generated">
            <a:extLst>
              <a:ext uri="{FF2B5EF4-FFF2-40B4-BE49-F238E27FC236}">
                <a16:creationId xmlns:a16="http://schemas.microsoft.com/office/drawing/2014/main" id="{846C2C0B-4BB7-467A-9657-5D526B362B87}"/>
              </a:ext>
            </a:extLst>
          </p:cNvPr>
          <p:cNvPicPr>
            <a:picLocks noChangeAspect="1"/>
          </p:cNvPicPr>
          <p:nvPr/>
        </p:nvPicPr>
        <p:blipFill rotWithShape="1">
          <a:blip r:embed="rId3">
            <a:extLst>
              <a:ext uri="{28A0092B-C50C-407E-A947-70E740481C1C}">
                <a14:useLocalDpi xmlns:a14="http://schemas.microsoft.com/office/drawing/2010/main" val="0"/>
              </a:ext>
            </a:extLst>
          </a:blip>
          <a:srcRect l="49107" t="51502" b="39430"/>
          <a:stretch/>
        </p:blipFill>
        <p:spPr>
          <a:xfrm>
            <a:off x="4497882" y="3589129"/>
            <a:ext cx="3682767" cy="418676"/>
          </a:xfrm>
          <a:prstGeom prst="rect">
            <a:avLst/>
          </a:prstGeom>
        </p:spPr>
      </p:pic>
      <p:pic>
        <p:nvPicPr>
          <p:cNvPr id="17" name="Picture 16" descr="Graphical user interface, text, application, email&#10;&#10;Description automatically generated">
            <a:extLst>
              <a:ext uri="{FF2B5EF4-FFF2-40B4-BE49-F238E27FC236}">
                <a16:creationId xmlns:a16="http://schemas.microsoft.com/office/drawing/2014/main" id="{85DC1701-8C57-4F19-82E5-A0856ADD9112}"/>
              </a:ext>
            </a:extLst>
          </p:cNvPr>
          <p:cNvPicPr>
            <a:picLocks noChangeAspect="1"/>
          </p:cNvPicPr>
          <p:nvPr/>
        </p:nvPicPr>
        <p:blipFill rotWithShape="1">
          <a:blip r:embed="rId3">
            <a:extLst>
              <a:ext uri="{28A0092B-C50C-407E-A947-70E740481C1C}">
                <a14:useLocalDpi xmlns:a14="http://schemas.microsoft.com/office/drawing/2010/main" val="0"/>
              </a:ext>
            </a:extLst>
          </a:blip>
          <a:srcRect t="90905" r="70879" b="-1007"/>
          <a:stretch/>
        </p:blipFill>
        <p:spPr>
          <a:xfrm>
            <a:off x="6233843" y="5276584"/>
            <a:ext cx="2082573" cy="460928"/>
          </a:xfrm>
          <a:prstGeom prst="rect">
            <a:avLst/>
          </a:prstGeom>
        </p:spPr>
      </p:pic>
      <p:pic>
        <p:nvPicPr>
          <p:cNvPr id="18" name="Picture 17" descr="Graphical user interface, text, application, email&#10;&#10;Description automatically generated">
            <a:extLst>
              <a:ext uri="{FF2B5EF4-FFF2-40B4-BE49-F238E27FC236}">
                <a16:creationId xmlns:a16="http://schemas.microsoft.com/office/drawing/2014/main" id="{76860E94-52C7-472F-9AC7-018E08CA4AFD}"/>
              </a:ext>
            </a:extLst>
          </p:cNvPr>
          <p:cNvPicPr>
            <a:picLocks noChangeAspect="1"/>
          </p:cNvPicPr>
          <p:nvPr/>
        </p:nvPicPr>
        <p:blipFill rotWithShape="1">
          <a:blip r:embed="rId3">
            <a:extLst>
              <a:ext uri="{28A0092B-C50C-407E-A947-70E740481C1C}">
                <a14:useLocalDpi xmlns:a14="http://schemas.microsoft.com/office/drawing/2010/main" val="0"/>
              </a:ext>
            </a:extLst>
          </a:blip>
          <a:srcRect t="67220" r="51669" b="16586"/>
          <a:stretch/>
        </p:blipFill>
        <p:spPr>
          <a:xfrm>
            <a:off x="932471" y="4282776"/>
            <a:ext cx="3456384" cy="738934"/>
          </a:xfrm>
          <a:prstGeom prst="rect">
            <a:avLst/>
          </a:prstGeom>
        </p:spPr>
      </p:pic>
      <p:pic>
        <p:nvPicPr>
          <p:cNvPr id="19" name="Picture 18" descr="Graphical user interface, text, application, email&#10;&#10;Description automatically generated">
            <a:extLst>
              <a:ext uri="{FF2B5EF4-FFF2-40B4-BE49-F238E27FC236}">
                <a16:creationId xmlns:a16="http://schemas.microsoft.com/office/drawing/2014/main" id="{68BA232A-6A0B-45C8-8A7F-A141ECEBD6A3}"/>
              </a:ext>
            </a:extLst>
          </p:cNvPr>
          <p:cNvPicPr>
            <a:picLocks noChangeAspect="1"/>
          </p:cNvPicPr>
          <p:nvPr/>
        </p:nvPicPr>
        <p:blipFill rotWithShape="1">
          <a:blip r:embed="rId3">
            <a:extLst>
              <a:ext uri="{28A0092B-C50C-407E-A947-70E740481C1C}">
                <a14:useLocalDpi xmlns:a14="http://schemas.microsoft.com/office/drawing/2010/main" val="0"/>
              </a:ext>
            </a:extLst>
          </a:blip>
          <a:srcRect l="49650" t="70596" r="-1" b="16297"/>
          <a:stretch/>
        </p:blipFill>
        <p:spPr>
          <a:xfrm>
            <a:off x="4682914" y="4432867"/>
            <a:ext cx="3600774" cy="598080"/>
          </a:xfrm>
          <a:prstGeom prst="rect">
            <a:avLst/>
          </a:prstGeom>
        </p:spPr>
      </p:pic>
      <p:pic>
        <p:nvPicPr>
          <p:cNvPr id="20" name="Picture 19" descr="Graphical user interface, text, application, email&#10;&#10;Description automatically generated">
            <a:extLst>
              <a:ext uri="{FF2B5EF4-FFF2-40B4-BE49-F238E27FC236}">
                <a16:creationId xmlns:a16="http://schemas.microsoft.com/office/drawing/2014/main" id="{00FD45AA-6DF0-4A82-AF27-A2ED65912E5D}"/>
              </a:ext>
            </a:extLst>
          </p:cNvPr>
          <p:cNvPicPr>
            <a:picLocks noChangeAspect="1"/>
          </p:cNvPicPr>
          <p:nvPr/>
        </p:nvPicPr>
        <p:blipFill rotWithShape="1">
          <a:blip r:embed="rId3">
            <a:extLst>
              <a:ext uri="{28A0092B-C50C-407E-A947-70E740481C1C}">
                <a14:useLocalDpi xmlns:a14="http://schemas.microsoft.com/office/drawing/2010/main" val="0"/>
              </a:ext>
            </a:extLst>
          </a:blip>
          <a:srcRect t="81232" r="49772" b="8070"/>
          <a:stretch/>
        </p:blipFill>
        <p:spPr>
          <a:xfrm>
            <a:off x="979984" y="4942420"/>
            <a:ext cx="3592016" cy="488148"/>
          </a:xfrm>
          <a:prstGeom prst="rect">
            <a:avLst/>
          </a:prstGeom>
        </p:spPr>
      </p:pic>
      <p:pic>
        <p:nvPicPr>
          <p:cNvPr id="21" name="Picture 20" descr="Graphical user interface, text, application, email&#10;&#10;Description automatically generated">
            <a:extLst>
              <a:ext uri="{FF2B5EF4-FFF2-40B4-BE49-F238E27FC236}">
                <a16:creationId xmlns:a16="http://schemas.microsoft.com/office/drawing/2014/main" id="{151A9866-348B-4B3A-9EA2-6C8B02F29BC4}"/>
              </a:ext>
            </a:extLst>
          </p:cNvPr>
          <p:cNvPicPr>
            <a:picLocks noChangeAspect="1"/>
          </p:cNvPicPr>
          <p:nvPr/>
        </p:nvPicPr>
        <p:blipFill rotWithShape="1">
          <a:blip r:embed="rId3">
            <a:extLst>
              <a:ext uri="{28A0092B-C50C-407E-A947-70E740481C1C}">
                <a14:useLocalDpi xmlns:a14="http://schemas.microsoft.com/office/drawing/2010/main" val="0"/>
              </a:ext>
            </a:extLst>
          </a:blip>
          <a:srcRect l="49556" t="57987" b="27511"/>
          <a:stretch/>
        </p:blipFill>
        <p:spPr>
          <a:xfrm>
            <a:off x="4554422" y="3922594"/>
            <a:ext cx="3607512" cy="661696"/>
          </a:xfrm>
          <a:prstGeom prst="rect">
            <a:avLst/>
          </a:prstGeom>
        </p:spPr>
      </p:pic>
      <p:pic>
        <p:nvPicPr>
          <p:cNvPr id="22" name="Picture 21" descr="Graphical user interface, text, application, email&#10;&#10;Description automatically generated">
            <a:extLst>
              <a:ext uri="{FF2B5EF4-FFF2-40B4-BE49-F238E27FC236}">
                <a16:creationId xmlns:a16="http://schemas.microsoft.com/office/drawing/2014/main" id="{0149D6BC-F54C-455B-87B2-3E6C98BD43AA}"/>
              </a:ext>
            </a:extLst>
          </p:cNvPr>
          <p:cNvPicPr>
            <a:picLocks noChangeAspect="1"/>
          </p:cNvPicPr>
          <p:nvPr/>
        </p:nvPicPr>
        <p:blipFill rotWithShape="1">
          <a:blip r:embed="rId3">
            <a:extLst>
              <a:ext uri="{28A0092B-C50C-407E-A947-70E740481C1C}">
                <a14:useLocalDpi xmlns:a14="http://schemas.microsoft.com/office/drawing/2010/main" val="0"/>
              </a:ext>
            </a:extLst>
          </a:blip>
          <a:srcRect l="49556" t="81990" b="6766"/>
          <a:stretch/>
        </p:blipFill>
        <p:spPr>
          <a:xfrm>
            <a:off x="4643448" y="4978192"/>
            <a:ext cx="3607512" cy="513035"/>
          </a:xfrm>
          <a:prstGeom prst="rect">
            <a:avLst/>
          </a:prstGeom>
        </p:spPr>
      </p:pic>
    </p:spTree>
    <p:extLst>
      <p:ext uri="{BB962C8B-B14F-4D97-AF65-F5344CB8AC3E}">
        <p14:creationId xmlns:p14="http://schemas.microsoft.com/office/powerpoint/2010/main" val="3021961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500"/>
                                        <p:tgtEl>
                                          <p:spTgt spid="15"/>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gtEl>
                                        <p:attrNameLst>
                                          <p:attrName>style.visibility</p:attrName>
                                        </p:attrNameLst>
                                      </p:cBhvr>
                                      <p:to>
                                        <p:strVal val="visible"/>
                                      </p:to>
                                    </p:set>
                                    <p:animEffect transition="in" filter="fade">
                                      <p:cBhvr>
                                        <p:cTn id="62" dur="500"/>
                                        <p:tgtEl>
                                          <p:spTgt spid="6"/>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21"/>
                                        </p:tgtEl>
                                        <p:attrNameLst>
                                          <p:attrName>style.visibility</p:attrName>
                                        </p:attrNameLst>
                                      </p:cBhvr>
                                      <p:to>
                                        <p:strVal val="visible"/>
                                      </p:to>
                                    </p:set>
                                    <p:animEffect transition="in" filter="fade">
                                      <p:cBhvr>
                                        <p:cTn id="67" dur="500"/>
                                        <p:tgtEl>
                                          <p:spTgt spid="21"/>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fade">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20"/>
                                        </p:tgtEl>
                                        <p:attrNameLst>
                                          <p:attrName>style.visibility</p:attrName>
                                        </p:attrNameLst>
                                      </p:cBhvr>
                                      <p:to>
                                        <p:strVal val="visible"/>
                                      </p:to>
                                    </p:set>
                                    <p:animEffect transition="in" filter="fade">
                                      <p:cBhvr>
                                        <p:cTn id="82" dur="500"/>
                                        <p:tgtEl>
                                          <p:spTgt spid="20"/>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22"/>
                                        </p:tgtEl>
                                        <p:attrNameLst>
                                          <p:attrName>style.visibility</p:attrName>
                                        </p:attrNameLst>
                                      </p:cBhvr>
                                      <p:to>
                                        <p:strVal val="visible"/>
                                      </p:to>
                                    </p:set>
                                    <p:animEffect transition="in" filter="fade">
                                      <p:cBhvr>
                                        <p:cTn id="8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5"/>
            <a:ext cx="8229600" cy="646331"/>
          </a:xfrm>
        </p:spPr>
        <p:txBody>
          <a:bodyPr>
            <a:normAutofit fontScale="40000" lnSpcReduction="20000"/>
          </a:bodyPr>
          <a:lstStyle/>
          <a:p>
            <a:pPr>
              <a:buNone/>
            </a:pPr>
            <a:r>
              <a:rPr lang="en-GB" dirty="0"/>
              <a:t>   </a:t>
            </a:r>
          </a:p>
          <a:p>
            <a:pPr>
              <a:buNone/>
            </a:pPr>
            <a:endParaRPr lang="en-GB" dirty="0"/>
          </a:p>
          <a:p>
            <a:pPr>
              <a:buNone/>
            </a:pPr>
            <a:r>
              <a:rPr lang="en-GB" dirty="0"/>
              <a:t>   </a:t>
            </a:r>
          </a:p>
          <a:p>
            <a:endParaRPr lang="en-GB" dirty="0"/>
          </a:p>
        </p:txBody>
      </p:sp>
      <p:sp>
        <p:nvSpPr>
          <p:cNvPr id="2" name="TextBox 1">
            <a:extLst>
              <a:ext uri="{FF2B5EF4-FFF2-40B4-BE49-F238E27FC236}">
                <a16:creationId xmlns:a16="http://schemas.microsoft.com/office/drawing/2014/main" id="{BF7E8E2E-D78A-4527-9F3A-0B2500BCEC75}"/>
              </a:ext>
            </a:extLst>
          </p:cNvPr>
          <p:cNvSpPr txBox="1"/>
          <p:nvPr/>
        </p:nvSpPr>
        <p:spPr>
          <a:xfrm>
            <a:off x="457200" y="620688"/>
            <a:ext cx="7859216" cy="646331"/>
          </a:xfrm>
          <a:prstGeom prst="rect">
            <a:avLst/>
          </a:prstGeom>
          <a:noFill/>
        </p:spPr>
        <p:txBody>
          <a:bodyPr wrap="square" rtlCol="0">
            <a:spAutoFit/>
          </a:bodyPr>
          <a:lstStyle/>
          <a:p>
            <a:pPr algn="ctr"/>
            <a:r>
              <a:rPr lang="en-GB" sz="3600" u="sng" dirty="0"/>
              <a:t>Presentations </a:t>
            </a:r>
          </a:p>
        </p:txBody>
      </p:sp>
      <p:pic>
        <p:nvPicPr>
          <p:cNvPr id="5" name="Picture 4" descr="Business woman pointing to side">
            <a:extLst>
              <a:ext uri="{FF2B5EF4-FFF2-40B4-BE49-F238E27FC236}">
                <a16:creationId xmlns:a16="http://schemas.microsoft.com/office/drawing/2014/main" id="{5581623C-272B-44AD-B724-79EC07ADCC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875685"/>
            <a:ext cx="1181084" cy="2419149"/>
          </a:xfrm>
          <a:prstGeom prst="rect">
            <a:avLst/>
          </a:prstGeom>
        </p:spPr>
      </p:pic>
      <p:sp>
        <p:nvSpPr>
          <p:cNvPr id="6" name="Rectangle 5">
            <a:extLst>
              <a:ext uri="{FF2B5EF4-FFF2-40B4-BE49-F238E27FC236}">
                <a16:creationId xmlns:a16="http://schemas.microsoft.com/office/drawing/2014/main" id="{505E1760-51AF-4711-A1E7-00C42714D46C}"/>
              </a:ext>
            </a:extLst>
          </p:cNvPr>
          <p:cNvSpPr/>
          <p:nvPr/>
        </p:nvSpPr>
        <p:spPr>
          <a:xfrm>
            <a:off x="1782956" y="1382476"/>
            <a:ext cx="2788684" cy="18739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Graphical user interface, text&#10;&#10;Description automatically generated">
            <a:extLst>
              <a:ext uri="{FF2B5EF4-FFF2-40B4-BE49-F238E27FC236}">
                <a16:creationId xmlns:a16="http://schemas.microsoft.com/office/drawing/2014/main" id="{592AAB85-686D-45FC-970C-D4CEBC2BD25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74619" y="1526493"/>
            <a:ext cx="2005357" cy="1502097"/>
          </a:xfrm>
          <a:prstGeom prst="rect">
            <a:avLst/>
          </a:prstGeom>
        </p:spPr>
      </p:pic>
      <p:sp>
        <p:nvSpPr>
          <p:cNvPr id="9" name="TextBox 8">
            <a:extLst>
              <a:ext uri="{FF2B5EF4-FFF2-40B4-BE49-F238E27FC236}">
                <a16:creationId xmlns:a16="http://schemas.microsoft.com/office/drawing/2014/main" id="{364E0653-8FC1-4824-8A18-08E7CC588CD1}"/>
              </a:ext>
            </a:extLst>
          </p:cNvPr>
          <p:cNvSpPr txBox="1"/>
          <p:nvPr/>
        </p:nvSpPr>
        <p:spPr>
          <a:xfrm>
            <a:off x="457200" y="4549130"/>
            <a:ext cx="3583334" cy="923330"/>
          </a:xfrm>
          <a:prstGeom prst="rect">
            <a:avLst/>
          </a:prstGeom>
          <a:noFill/>
        </p:spPr>
        <p:txBody>
          <a:bodyPr wrap="square" rtlCol="0">
            <a:spAutoFit/>
          </a:bodyPr>
          <a:lstStyle/>
          <a:p>
            <a:r>
              <a:rPr lang="en-GB" b="1" dirty="0"/>
              <a:t>Individual presentations. </a:t>
            </a:r>
          </a:p>
          <a:p>
            <a:r>
              <a:rPr lang="en-GB" dirty="0"/>
              <a:t>- You research, plan and present your work independently. </a:t>
            </a:r>
          </a:p>
        </p:txBody>
      </p:sp>
      <p:sp>
        <p:nvSpPr>
          <p:cNvPr id="10" name="Rectangle 9">
            <a:extLst>
              <a:ext uri="{FF2B5EF4-FFF2-40B4-BE49-F238E27FC236}">
                <a16:creationId xmlns:a16="http://schemas.microsoft.com/office/drawing/2014/main" id="{5AAC8D1C-9C65-4559-BAF8-CFF6C2523231}"/>
              </a:ext>
            </a:extLst>
          </p:cNvPr>
          <p:cNvSpPr/>
          <p:nvPr/>
        </p:nvSpPr>
        <p:spPr>
          <a:xfrm>
            <a:off x="4963303" y="1358691"/>
            <a:ext cx="2788684" cy="18739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Businessman pointing up">
            <a:extLst>
              <a:ext uri="{FF2B5EF4-FFF2-40B4-BE49-F238E27FC236}">
                <a16:creationId xmlns:a16="http://schemas.microsoft.com/office/drawing/2014/main" id="{00FBFEDB-8240-45C9-9D8E-906DDC0B695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4637" y="2254306"/>
            <a:ext cx="1024070" cy="2294824"/>
          </a:xfrm>
          <a:prstGeom prst="rect">
            <a:avLst/>
          </a:prstGeom>
        </p:spPr>
      </p:pic>
      <p:pic>
        <p:nvPicPr>
          <p:cNvPr id="16" name="Picture 15" descr="Woman arms raised on the side">
            <a:extLst>
              <a:ext uri="{FF2B5EF4-FFF2-40B4-BE49-F238E27FC236}">
                <a16:creationId xmlns:a16="http://schemas.microsoft.com/office/drawing/2014/main" id="{5617673A-80F9-4691-A956-3B95CD668F7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87669" y="2948839"/>
            <a:ext cx="1071464" cy="2294824"/>
          </a:xfrm>
          <a:prstGeom prst="rect">
            <a:avLst/>
          </a:prstGeom>
        </p:spPr>
      </p:pic>
      <p:pic>
        <p:nvPicPr>
          <p:cNvPr id="20" name="Picture 19" descr="Graphical user interface&#10;&#10;Description automatically generated">
            <a:extLst>
              <a:ext uri="{FF2B5EF4-FFF2-40B4-BE49-F238E27FC236}">
                <a16:creationId xmlns:a16="http://schemas.microsoft.com/office/drawing/2014/main" id="{A5465C5F-95FD-4FCA-A0BE-8B341BA9598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312971" y="1475269"/>
            <a:ext cx="2068665" cy="1547383"/>
          </a:xfrm>
          <a:prstGeom prst="rect">
            <a:avLst/>
          </a:prstGeom>
        </p:spPr>
      </p:pic>
      <p:pic>
        <p:nvPicPr>
          <p:cNvPr id="12" name="Picture 11" descr="Businesswoman pointing up">
            <a:extLst>
              <a:ext uri="{FF2B5EF4-FFF2-40B4-BE49-F238E27FC236}">
                <a16:creationId xmlns:a16="http://schemas.microsoft.com/office/drawing/2014/main" id="{21F5CA71-EF44-4D02-9976-BA54195032E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944089" y="2176898"/>
            <a:ext cx="991334" cy="2294824"/>
          </a:xfrm>
          <a:prstGeom prst="rect">
            <a:avLst/>
          </a:prstGeom>
        </p:spPr>
      </p:pic>
      <p:pic>
        <p:nvPicPr>
          <p:cNvPr id="18" name="Picture 17" descr="Businessman in wheelchair raising hand">
            <a:extLst>
              <a:ext uri="{FF2B5EF4-FFF2-40B4-BE49-F238E27FC236}">
                <a16:creationId xmlns:a16="http://schemas.microsoft.com/office/drawing/2014/main" id="{66A98180-F751-4243-88FD-D24CC82C625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318735" y="2704768"/>
            <a:ext cx="1489214" cy="2294824"/>
          </a:xfrm>
          <a:prstGeom prst="rect">
            <a:avLst/>
          </a:prstGeom>
        </p:spPr>
      </p:pic>
      <p:sp>
        <p:nvSpPr>
          <p:cNvPr id="21" name="TextBox 20">
            <a:extLst>
              <a:ext uri="{FF2B5EF4-FFF2-40B4-BE49-F238E27FC236}">
                <a16:creationId xmlns:a16="http://schemas.microsoft.com/office/drawing/2014/main" id="{2F330BD9-242A-4B18-9BC3-06BF10CD764A}"/>
              </a:ext>
            </a:extLst>
          </p:cNvPr>
          <p:cNvSpPr txBox="1"/>
          <p:nvPr/>
        </p:nvSpPr>
        <p:spPr>
          <a:xfrm>
            <a:off x="5485481" y="4410630"/>
            <a:ext cx="3212948" cy="1200329"/>
          </a:xfrm>
          <a:prstGeom prst="rect">
            <a:avLst/>
          </a:prstGeom>
          <a:noFill/>
        </p:spPr>
        <p:txBody>
          <a:bodyPr wrap="square" rtlCol="0">
            <a:spAutoFit/>
          </a:bodyPr>
          <a:lstStyle/>
          <a:p>
            <a:r>
              <a:rPr lang="en-GB" b="1" dirty="0"/>
              <a:t>Group presentations. </a:t>
            </a:r>
          </a:p>
          <a:p>
            <a:r>
              <a:rPr lang="en-GB" dirty="0"/>
              <a:t>- You work as a group to research, plan and present your work. </a:t>
            </a:r>
          </a:p>
        </p:txBody>
      </p:sp>
    </p:spTree>
    <p:extLst>
      <p:ext uri="{BB962C8B-B14F-4D97-AF65-F5344CB8AC3E}">
        <p14:creationId xmlns:p14="http://schemas.microsoft.com/office/powerpoint/2010/main" val="24329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fade">
                                      <p:cBhvr>
                                        <p:cTn id="20" dur="500"/>
                                        <p:tgtEl>
                                          <p:spTgt spid="9">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animEffect transition="in" filter="fade">
                                      <p:cBhvr>
                                        <p:cTn id="25" dur="500"/>
                                        <p:tgtEl>
                                          <p:spTgt spid="9">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par>
                                <p:cTn id="36" presetID="10" presetClass="entr" presetSubtype="0" fill="hold"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500"/>
                                        <p:tgtEl>
                                          <p:spTgt spid="14"/>
                                        </p:tgtEl>
                                      </p:cBhvr>
                                    </p:animEffect>
                                  </p:childTnLst>
                                </p:cTn>
                              </p:par>
                              <p:par>
                                <p:cTn id="44" presetID="10" presetClass="entr" presetSubtype="0" fill="hold" nodeType="with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fade">
                                      <p:cBhvr>
                                        <p:cTn id="46" dur="500"/>
                                        <p:tgtEl>
                                          <p:spTgt spid="16"/>
                                        </p:tgtEl>
                                      </p:cBhvr>
                                    </p:animEffect>
                                  </p:childTnLst>
                                </p:cTn>
                              </p:par>
                              <p:par>
                                <p:cTn id="47" presetID="10" presetClass="entr" presetSubtype="0" fill="hold" nodeType="with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fade">
                                      <p:cBhvr>
                                        <p:cTn id="49" dur="500"/>
                                        <p:tgtEl>
                                          <p:spTgt spid="20"/>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1">
                                            <p:txEl>
                                              <p:pRg st="0" end="0"/>
                                            </p:txEl>
                                          </p:spTgt>
                                        </p:tgtEl>
                                        <p:attrNameLst>
                                          <p:attrName>style.visibility</p:attrName>
                                        </p:attrNameLst>
                                      </p:cBhvr>
                                      <p:to>
                                        <p:strVal val="visible"/>
                                      </p:to>
                                    </p:set>
                                    <p:animEffect transition="in" filter="fade">
                                      <p:cBhvr>
                                        <p:cTn id="54" dur="500"/>
                                        <p:tgtEl>
                                          <p:spTgt spid="21">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1">
                                            <p:txEl>
                                              <p:pRg st="1" end="1"/>
                                            </p:txEl>
                                          </p:spTgt>
                                        </p:tgtEl>
                                        <p:attrNameLst>
                                          <p:attrName>style.visibility</p:attrName>
                                        </p:attrNameLst>
                                      </p:cBhvr>
                                      <p:to>
                                        <p:strVal val="visible"/>
                                      </p:to>
                                    </p:set>
                                    <p:animEffect transition="in" filter="fade">
                                      <p:cBhvr>
                                        <p:cTn id="59" dur="500"/>
                                        <p:tgtEl>
                                          <p:spTgt spid="2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40FFB-62B2-49AE-B0F6-2CBF050697B0}"/>
              </a:ext>
            </a:extLst>
          </p:cNvPr>
          <p:cNvSpPr>
            <a:spLocks noGrp="1"/>
          </p:cNvSpPr>
          <p:nvPr>
            <p:ph type="title"/>
          </p:nvPr>
        </p:nvSpPr>
        <p:spPr/>
        <p:txBody>
          <a:bodyPr/>
          <a:lstStyle/>
          <a:p>
            <a:r>
              <a:rPr lang="en-GB" dirty="0"/>
              <a:t>Case Studies</a:t>
            </a:r>
          </a:p>
        </p:txBody>
      </p:sp>
      <p:sp>
        <p:nvSpPr>
          <p:cNvPr id="4" name="Rectangle 3">
            <a:extLst>
              <a:ext uri="{FF2B5EF4-FFF2-40B4-BE49-F238E27FC236}">
                <a16:creationId xmlns:a16="http://schemas.microsoft.com/office/drawing/2014/main" id="{850379A5-E4F5-4123-8F59-3F16E685670C}"/>
              </a:ext>
            </a:extLst>
          </p:cNvPr>
          <p:cNvSpPr/>
          <p:nvPr/>
        </p:nvSpPr>
        <p:spPr>
          <a:xfrm>
            <a:off x="457200" y="1417638"/>
            <a:ext cx="8229600" cy="8592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000" dirty="0"/>
              <a:t>Case studies are a vital research method in qualitative research. </a:t>
            </a:r>
          </a:p>
        </p:txBody>
      </p:sp>
      <p:sp>
        <p:nvSpPr>
          <p:cNvPr id="5" name="Rectangle 4">
            <a:extLst>
              <a:ext uri="{FF2B5EF4-FFF2-40B4-BE49-F238E27FC236}">
                <a16:creationId xmlns:a16="http://schemas.microsoft.com/office/drawing/2014/main" id="{17C595C3-ECAD-45EE-8C26-49A12359A277}"/>
              </a:ext>
            </a:extLst>
          </p:cNvPr>
          <p:cNvSpPr/>
          <p:nvPr/>
        </p:nvSpPr>
        <p:spPr>
          <a:xfrm>
            <a:off x="485376" y="2445631"/>
            <a:ext cx="8229600" cy="1415417"/>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indent="0">
              <a:buNone/>
            </a:pPr>
            <a:r>
              <a:rPr lang="en-GB" sz="2000" dirty="0"/>
              <a:t>Craig (2009, p175) describes a case study as being, “A report based on a client, situation or organisation, written and usually shared for the purpose of learning”. </a:t>
            </a:r>
          </a:p>
        </p:txBody>
      </p:sp>
      <p:sp>
        <p:nvSpPr>
          <p:cNvPr id="8" name="TextBox 7">
            <a:extLst>
              <a:ext uri="{FF2B5EF4-FFF2-40B4-BE49-F238E27FC236}">
                <a16:creationId xmlns:a16="http://schemas.microsoft.com/office/drawing/2014/main" id="{E6F55E7C-577C-42FB-8F27-3E98C401D776}"/>
              </a:ext>
            </a:extLst>
          </p:cNvPr>
          <p:cNvSpPr txBox="1"/>
          <p:nvPr/>
        </p:nvSpPr>
        <p:spPr>
          <a:xfrm>
            <a:off x="485376" y="4221088"/>
            <a:ext cx="8201424" cy="646331"/>
          </a:xfrm>
          <a:prstGeom prst="rect">
            <a:avLst/>
          </a:prstGeom>
          <a:noFill/>
        </p:spPr>
        <p:txBody>
          <a:bodyPr wrap="square" rtlCol="0">
            <a:spAutoFit/>
          </a:bodyPr>
          <a:lstStyle/>
          <a:p>
            <a:r>
              <a:rPr lang="en-GB" dirty="0"/>
              <a:t>By applying our learning and theory to understanding real life challenges, we are able to become more prepared for the challenges faced in our careers.</a:t>
            </a:r>
          </a:p>
        </p:txBody>
      </p:sp>
    </p:spTree>
    <p:extLst>
      <p:ext uri="{BB962C8B-B14F-4D97-AF65-F5344CB8AC3E}">
        <p14:creationId xmlns:p14="http://schemas.microsoft.com/office/powerpoint/2010/main" val="18358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E976-482E-4884-B086-2E6157AB8922}"/>
              </a:ext>
            </a:extLst>
          </p:cNvPr>
          <p:cNvSpPr>
            <a:spLocks noGrp="1"/>
          </p:cNvSpPr>
          <p:nvPr>
            <p:ph type="title"/>
          </p:nvPr>
        </p:nvSpPr>
        <p:spPr/>
        <p:txBody>
          <a:bodyPr/>
          <a:lstStyle/>
          <a:p>
            <a:r>
              <a:rPr lang="en-GB" dirty="0"/>
              <a:t>Annotated Bibliography</a:t>
            </a:r>
          </a:p>
        </p:txBody>
      </p:sp>
      <p:pic>
        <p:nvPicPr>
          <p:cNvPr id="5" name="Picture 4" descr="Graphical user interface, text&#10;&#10;Description automatically generated">
            <a:extLst>
              <a:ext uri="{FF2B5EF4-FFF2-40B4-BE49-F238E27FC236}">
                <a16:creationId xmlns:a16="http://schemas.microsoft.com/office/drawing/2014/main" id="{90E21B09-CBCA-4A25-A5D2-5D070A6E68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356" y="2276902"/>
            <a:ext cx="7358632" cy="1512168"/>
          </a:xfrm>
          <a:prstGeom prst="rect">
            <a:avLst/>
          </a:prstGeom>
        </p:spPr>
      </p:pic>
      <p:pic>
        <p:nvPicPr>
          <p:cNvPr id="7" name="Picture 6" descr="Graphical user interface, text, application&#10;&#10;Description automatically generated">
            <a:extLst>
              <a:ext uri="{FF2B5EF4-FFF2-40B4-BE49-F238E27FC236}">
                <a16:creationId xmlns:a16="http://schemas.microsoft.com/office/drawing/2014/main" id="{7E1A4272-0782-46E8-B863-68300810B4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0720" y="4005064"/>
            <a:ext cx="6043280" cy="1913570"/>
          </a:xfrm>
          <a:prstGeom prst="rect">
            <a:avLst/>
          </a:prstGeom>
        </p:spPr>
      </p:pic>
      <p:sp>
        <p:nvSpPr>
          <p:cNvPr id="9" name="TextBox 8">
            <a:extLst>
              <a:ext uri="{FF2B5EF4-FFF2-40B4-BE49-F238E27FC236}">
                <a16:creationId xmlns:a16="http://schemas.microsoft.com/office/drawing/2014/main" id="{F866632C-86D9-4ACE-8E19-89F3E31ED69D}"/>
              </a:ext>
            </a:extLst>
          </p:cNvPr>
          <p:cNvSpPr txBox="1"/>
          <p:nvPr/>
        </p:nvSpPr>
        <p:spPr>
          <a:xfrm>
            <a:off x="5611784" y="2831405"/>
            <a:ext cx="3213860" cy="961161"/>
          </a:xfrm>
          <a:prstGeom prst="rect">
            <a:avLst/>
          </a:prstGeom>
          <a:noFill/>
          <a:ln w="38100">
            <a:solidFill>
              <a:schemeClr val="accent6">
                <a:lumMod val="75000"/>
              </a:schemeClr>
            </a:solidFill>
          </a:ln>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rPr>
              <a:t>For each reference you should add a paragraph of annotation underneath</a:t>
            </a: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5C61DA3C-434A-431B-A04C-70DF5F1523FC}"/>
              </a:ext>
            </a:extLst>
          </p:cNvPr>
          <p:cNvSpPr txBox="1"/>
          <p:nvPr/>
        </p:nvSpPr>
        <p:spPr>
          <a:xfrm>
            <a:off x="318356" y="1292801"/>
            <a:ext cx="8507288" cy="923330"/>
          </a:xfrm>
          <a:prstGeom prst="rect">
            <a:avLst/>
          </a:prstGeom>
          <a:noFill/>
          <a:ln w="38100">
            <a:solidFill>
              <a:schemeClr val="accent1"/>
            </a:solidFill>
          </a:ln>
        </p:spPr>
        <p:txBody>
          <a:bodyPr wrap="square" rtlCol="0">
            <a:spAutoFit/>
          </a:bodyPr>
          <a:lstStyle/>
          <a:p>
            <a:r>
              <a:rPr lang="en-GB" dirty="0"/>
              <a:t>An annotated bibliography includes references of all of the sources that you have read and been informed by when developing your understanding. Here you can include all you have read as well as those referenced in your final work. </a:t>
            </a:r>
          </a:p>
        </p:txBody>
      </p:sp>
      <p:cxnSp>
        <p:nvCxnSpPr>
          <p:cNvPr id="13" name="Straight Arrow Connector 12">
            <a:extLst>
              <a:ext uri="{FF2B5EF4-FFF2-40B4-BE49-F238E27FC236}">
                <a16:creationId xmlns:a16="http://schemas.microsoft.com/office/drawing/2014/main" id="{109F0F25-88BC-4ECD-90AB-56CF720D3C22}"/>
              </a:ext>
            </a:extLst>
          </p:cNvPr>
          <p:cNvCxnSpPr/>
          <p:nvPr/>
        </p:nvCxnSpPr>
        <p:spPr>
          <a:xfrm flipH="1" flipV="1">
            <a:off x="3707904" y="3212976"/>
            <a:ext cx="1800200" cy="9900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C8575F72-3805-46E2-A0BC-A736318EB6B9}"/>
              </a:ext>
            </a:extLst>
          </p:cNvPr>
          <p:cNvSpPr txBox="1"/>
          <p:nvPr/>
        </p:nvSpPr>
        <p:spPr>
          <a:xfrm>
            <a:off x="494044" y="4365104"/>
            <a:ext cx="1845708" cy="664797"/>
          </a:xfrm>
          <a:prstGeom prst="rect">
            <a:avLst/>
          </a:prstGeom>
          <a:noFill/>
          <a:ln w="38100">
            <a:solidFill>
              <a:schemeClr val="accent6">
                <a:lumMod val="75000"/>
              </a:schemeClr>
            </a:solidFill>
          </a:ln>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rPr>
              <a:t>Example of a student’s work.</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5" name="Straight Arrow Connector 14">
            <a:extLst>
              <a:ext uri="{FF2B5EF4-FFF2-40B4-BE49-F238E27FC236}">
                <a16:creationId xmlns:a16="http://schemas.microsoft.com/office/drawing/2014/main" id="{3568A5B2-DC1F-40F0-8644-259956BE7DA6}"/>
              </a:ext>
            </a:extLst>
          </p:cNvPr>
          <p:cNvCxnSpPr>
            <a:cxnSpLocks/>
          </p:cNvCxnSpPr>
          <p:nvPr/>
        </p:nvCxnSpPr>
        <p:spPr>
          <a:xfrm flipV="1">
            <a:off x="2182464" y="4697502"/>
            <a:ext cx="1080120"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54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500"/>
                                        <p:tgtEl>
                                          <p:spTgt spid="14"/>
                                        </p:tgtEl>
                                      </p:cBhvr>
                                    </p:animEffect>
                                  </p:childTnLst>
                                </p:cTn>
                              </p:par>
                              <p:par>
                                <p:cTn id="26" presetID="10" presetClass="entr" presetSubtype="0"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E4DA3-68DE-4176-90F8-64EE7CDADBD2}"/>
              </a:ext>
            </a:extLst>
          </p:cNvPr>
          <p:cNvSpPr>
            <a:spLocks noGrp="1"/>
          </p:cNvSpPr>
          <p:nvPr>
            <p:ph type="title"/>
          </p:nvPr>
        </p:nvSpPr>
        <p:spPr>
          <a:xfrm>
            <a:off x="457200" y="254488"/>
            <a:ext cx="8229600" cy="1143000"/>
          </a:xfrm>
        </p:spPr>
        <p:txBody>
          <a:bodyPr/>
          <a:lstStyle/>
          <a:p>
            <a:r>
              <a:rPr lang="en-GB" dirty="0"/>
              <a:t>Reflective writing</a:t>
            </a:r>
          </a:p>
        </p:txBody>
      </p:sp>
      <p:sp>
        <p:nvSpPr>
          <p:cNvPr id="4" name="TextBox 3">
            <a:extLst>
              <a:ext uri="{FF2B5EF4-FFF2-40B4-BE49-F238E27FC236}">
                <a16:creationId xmlns:a16="http://schemas.microsoft.com/office/drawing/2014/main" id="{D8A6A43B-B849-4EB2-AD98-23010300D4DF}"/>
              </a:ext>
            </a:extLst>
          </p:cNvPr>
          <p:cNvSpPr txBox="1"/>
          <p:nvPr/>
        </p:nvSpPr>
        <p:spPr>
          <a:xfrm>
            <a:off x="323528" y="1417638"/>
            <a:ext cx="4752528" cy="400110"/>
          </a:xfrm>
          <a:prstGeom prst="rect">
            <a:avLst/>
          </a:prstGeom>
          <a:noFill/>
        </p:spPr>
        <p:txBody>
          <a:bodyPr wrap="square" rtlCol="0">
            <a:spAutoFit/>
          </a:bodyPr>
          <a:lstStyle/>
          <a:p>
            <a:r>
              <a:rPr lang="en-GB" sz="2000" dirty="0"/>
              <a:t>What does reflective writing involve? </a:t>
            </a:r>
          </a:p>
        </p:txBody>
      </p:sp>
      <p:sp>
        <p:nvSpPr>
          <p:cNvPr id="11" name="Freeform: Shape 10">
            <a:extLst>
              <a:ext uri="{FF2B5EF4-FFF2-40B4-BE49-F238E27FC236}">
                <a16:creationId xmlns:a16="http://schemas.microsoft.com/office/drawing/2014/main" id="{97C2EBFB-2D87-4A92-B87E-86AADF38E57D}"/>
              </a:ext>
            </a:extLst>
          </p:cNvPr>
          <p:cNvSpPr/>
          <p:nvPr/>
        </p:nvSpPr>
        <p:spPr>
          <a:xfrm rot="16200000">
            <a:off x="-234911" y="2618433"/>
            <a:ext cx="2962475" cy="1578254"/>
          </a:xfrm>
          <a:custGeom>
            <a:avLst/>
            <a:gdLst>
              <a:gd name="connsiteX0" fmla="*/ 0 w 1184671"/>
              <a:gd name="connsiteY0" fmla="*/ 59234 h 1421606"/>
              <a:gd name="connsiteX1" fmla="*/ 59234 w 1184671"/>
              <a:gd name="connsiteY1" fmla="*/ 0 h 1421606"/>
              <a:gd name="connsiteX2" fmla="*/ 1125437 w 1184671"/>
              <a:gd name="connsiteY2" fmla="*/ 0 h 1421606"/>
              <a:gd name="connsiteX3" fmla="*/ 1184671 w 1184671"/>
              <a:gd name="connsiteY3" fmla="*/ 59234 h 1421606"/>
              <a:gd name="connsiteX4" fmla="*/ 1184671 w 1184671"/>
              <a:gd name="connsiteY4" fmla="*/ 1362372 h 1421606"/>
              <a:gd name="connsiteX5" fmla="*/ 1125437 w 1184671"/>
              <a:gd name="connsiteY5" fmla="*/ 1421606 h 1421606"/>
              <a:gd name="connsiteX6" fmla="*/ 59234 w 1184671"/>
              <a:gd name="connsiteY6" fmla="*/ 1421606 h 1421606"/>
              <a:gd name="connsiteX7" fmla="*/ 0 w 1184671"/>
              <a:gd name="connsiteY7" fmla="*/ 1362372 h 1421606"/>
              <a:gd name="connsiteX8" fmla="*/ 0 w 1184671"/>
              <a:gd name="connsiteY8" fmla="*/ 59234 h 1421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4671" h="1421606">
                <a:moveTo>
                  <a:pt x="1135309" y="1"/>
                </a:moveTo>
                <a:cubicBezTo>
                  <a:pt x="1162571" y="1"/>
                  <a:pt x="1184671" y="31825"/>
                  <a:pt x="1184671" y="71081"/>
                </a:cubicBezTo>
                <a:lnTo>
                  <a:pt x="1184671" y="1350525"/>
                </a:lnTo>
                <a:cubicBezTo>
                  <a:pt x="1184671" y="1389781"/>
                  <a:pt x="1162571" y="1421605"/>
                  <a:pt x="1135309" y="1421605"/>
                </a:cubicBezTo>
                <a:lnTo>
                  <a:pt x="49362" y="1421605"/>
                </a:lnTo>
                <a:cubicBezTo>
                  <a:pt x="22100" y="1421605"/>
                  <a:pt x="0" y="1389781"/>
                  <a:pt x="0" y="1350525"/>
                </a:cubicBezTo>
                <a:lnTo>
                  <a:pt x="0" y="71081"/>
                </a:lnTo>
                <a:cubicBezTo>
                  <a:pt x="0" y="31825"/>
                  <a:pt x="22100" y="1"/>
                  <a:pt x="49362" y="1"/>
                </a:cubicBezTo>
                <a:lnTo>
                  <a:pt x="1135309" y="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55888" tIns="41149" rIns="53341" bIns="947736" numCol="1" spcCol="1270" anchor="t" anchorCtr="0">
            <a:noAutofit/>
          </a:bodyPr>
          <a:lstStyle/>
          <a:p>
            <a:pPr marL="0" lvl="0" indent="0" algn="r" defTabSz="533400">
              <a:lnSpc>
                <a:spcPct val="90000"/>
              </a:lnSpc>
              <a:spcBef>
                <a:spcPct val="0"/>
              </a:spcBef>
              <a:spcAft>
                <a:spcPct val="35000"/>
              </a:spcAft>
              <a:buNone/>
            </a:pPr>
            <a:r>
              <a:rPr lang="en-GB" sz="1200" kern="1200" dirty="0"/>
              <a:t>.</a:t>
            </a:r>
          </a:p>
        </p:txBody>
      </p:sp>
      <p:sp>
        <p:nvSpPr>
          <p:cNvPr id="12" name="Freeform: Shape 11">
            <a:extLst>
              <a:ext uri="{FF2B5EF4-FFF2-40B4-BE49-F238E27FC236}">
                <a16:creationId xmlns:a16="http://schemas.microsoft.com/office/drawing/2014/main" id="{885557E1-9EB9-48BF-AD31-F5E4B50800C7}"/>
              </a:ext>
            </a:extLst>
          </p:cNvPr>
          <p:cNvSpPr/>
          <p:nvPr/>
        </p:nvSpPr>
        <p:spPr>
          <a:xfrm>
            <a:off x="693942" y="2253220"/>
            <a:ext cx="1286273" cy="1792402"/>
          </a:xfrm>
          <a:custGeom>
            <a:avLst/>
            <a:gdLst>
              <a:gd name="connsiteX0" fmla="*/ 0 w 882580"/>
              <a:gd name="connsiteY0" fmla="*/ 0 h 1421606"/>
              <a:gd name="connsiteX1" fmla="*/ 882580 w 882580"/>
              <a:gd name="connsiteY1" fmla="*/ 0 h 1421606"/>
              <a:gd name="connsiteX2" fmla="*/ 882580 w 882580"/>
              <a:gd name="connsiteY2" fmla="*/ 1421606 h 1421606"/>
              <a:gd name="connsiteX3" fmla="*/ 0 w 882580"/>
              <a:gd name="connsiteY3" fmla="*/ 1421606 h 1421606"/>
              <a:gd name="connsiteX4" fmla="*/ 0 w 882580"/>
              <a:gd name="connsiteY4" fmla="*/ 0 h 1421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580" h="1421606">
                <a:moveTo>
                  <a:pt x="0" y="0"/>
                </a:moveTo>
                <a:lnTo>
                  <a:pt x="882580" y="0"/>
                </a:lnTo>
                <a:lnTo>
                  <a:pt x="882580" y="1421606"/>
                </a:lnTo>
                <a:lnTo>
                  <a:pt x="0" y="1421606"/>
                </a:lnTo>
                <a:lnTo>
                  <a:pt x="0" y="0"/>
                </a:lnTo>
                <a:close/>
              </a:path>
            </a:pathLst>
          </a:custGeom>
          <a:noFill/>
          <a:ln>
            <a:noFill/>
          </a:ln>
          <a:sp3d/>
        </p:spPr>
        <p:style>
          <a:lnRef idx="2">
            <a:scrgbClr r="0" g="0" b="0"/>
          </a:lnRef>
          <a:fillRef idx="1">
            <a:scrgbClr r="0" g="0" b="0"/>
          </a:fillRef>
          <a:effectRef idx="0">
            <a:schemeClr val="accent4">
              <a:hueOff val="0"/>
              <a:satOff val="0"/>
              <a:lumOff val="0"/>
              <a:alphaOff val="0"/>
            </a:schemeClr>
          </a:effectRef>
          <a:fontRef idx="minor">
            <a:schemeClr val="lt1"/>
          </a:fontRef>
        </p:style>
        <p:txBody>
          <a:bodyPr spcFirstLastPara="0" vert="horz" wrap="square" lIns="0" tIns="34290" rIns="0" bIns="0" numCol="1" spcCol="1270" anchor="t" anchorCtr="0">
            <a:noAutofit/>
          </a:bodyPr>
          <a:lstStyle/>
          <a:p>
            <a:pPr marL="0" lvl="0" indent="0" algn="l"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Looking back at past experience to perform better in the future. </a:t>
            </a:r>
          </a:p>
        </p:txBody>
      </p:sp>
      <p:sp>
        <p:nvSpPr>
          <p:cNvPr id="13" name="Freeform: Shape 12">
            <a:extLst>
              <a:ext uri="{FF2B5EF4-FFF2-40B4-BE49-F238E27FC236}">
                <a16:creationId xmlns:a16="http://schemas.microsoft.com/office/drawing/2014/main" id="{094972C5-4F4E-4C30-ACFB-BD27A86D00B3}"/>
              </a:ext>
            </a:extLst>
          </p:cNvPr>
          <p:cNvSpPr/>
          <p:nvPr/>
        </p:nvSpPr>
        <p:spPr>
          <a:xfrm rot="16200000">
            <a:off x="1398581" y="2618433"/>
            <a:ext cx="2962475" cy="1578254"/>
          </a:xfrm>
          <a:custGeom>
            <a:avLst/>
            <a:gdLst>
              <a:gd name="connsiteX0" fmla="*/ 0 w 1184671"/>
              <a:gd name="connsiteY0" fmla="*/ 59234 h 1421606"/>
              <a:gd name="connsiteX1" fmla="*/ 59234 w 1184671"/>
              <a:gd name="connsiteY1" fmla="*/ 0 h 1421606"/>
              <a:gd name="connsiteX2" fmla="*/ 1125437 w 1184671"/>
              <a:gd name="connsiteY2" fmla="*/ 0 h 1421606"/>
              <a:gd name="connsiteX3" fmla="*/ 1184671 w 1184671"/>
              <a:gd name="connsiteY3" fmla="*/ 59234 h 1421606"/>
              <a:gd name="connsiteX4" fmla="*/ 1184671 w 1184671"/>
              <a:gd name="connsiteY4" fmla="*/ 1362372 h 1421606"/>
              <a:gd name="connsiteX5" fmla="*/ 1125437 w 1184671"/>
              <a:gd name="connsiteY5" fmla="*/ 1421606 h 1421606"/>
              <a:gd name="connsiteX6" fmla="*/ 59234 w 1184671"/>
              <a:gd name="connsiteY6" fmla="*/ 1421606 h 1421606"/>
              <a:gd name="connsiteX7" fmla="*/ 0 w 1184671"/>
              <a:gd name="connsiteY7" fmla="*/ 1362372 h 1421606"/>
              <a:gd name="connsiteX8" fmla="*/ 0 w 1184671"/>
              <a:gd name="connsiteY8" fmla="*/ 59234 h 1421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4671" h="1421606">
                <a:moveTo>
                  <a:pt x="1135309" y="1"/>
                </a:moveTo>
                <a:cubicBezTo>
                  <a:pt x="1162571" y="1"/>
                  <a:pt x="1184671" y="31825"/>
                  <a:pt x="1184671" y="71081"/>
                </a:cubicBezTo>
                <a:lnTo>
                  <a:pt x="1184671" y="1350525"/>
                </a:lnTo>
                <a:cubicBezTo>
                  <a:pt x="1184671" y="1389781"/>
                  <a:pt x="1162571" y="1421605"/>
                  <a:pt x="1135309" y="1421605"/>
                </a:cubicBezTo>
                <a:lnTo>
                  <a:pt x="49362" y="1421605"/>
                </a:lnTo>
                <a:cubicBezTo>
                  <a:pt x="22100" y="1421605"/>
                  <a:pt x="0" y="1389781"/>
                  <a:pt x="0" y="1350525"/>
                </a:cubicBezTo>
                <a:lnTo>
                  <a:pt x="0" y="71081"/>
                </a:lnTo>
                <a:cubicBezTo>
                  <a:pt x="0" y="31825"/>
                  <a:pt x="22100" y="1"/>
                  <a:pt x="49362" y="1"/>
                </a:cubicBezTo>
                <a:lnTo>
                  <a:pt x="1135309" y="1"/>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255888" tIns="41149" rIns="53341" bIns="947736" numCol="1" spcCol="1270" anchor="t" anchorCtr="0">
            <a:noAutofit/>
          </a:bodyPr>
          <a:lstStyle/>
          <a:p>
            <a:pPr marL="0" lvl="0" indent="0" algn="r" defTabSz="533400">
              <a:lnSpc>
                <a:spcPct val="90000"/>
              </a:lnSpc>
              <a:spcBef>
                <a:spcPct val="0"/>
              </a:spcBef>
              <a:spcAft>
                <a:spcPct val="35000"/>
              </a:spcAft>
              <a:buNone/>
            </a:pPr>
            <a:r>
              <a:rPr lang="en-GB" sz="1200" kern="1200" dirty="0"/>
              <a:t>.</a:t>
            </a:r>
          </a:p>
        </p:txBody>
      </p:sp>
      <p:sp>
        <p:nvSpPr>
          <p:cNvPr id="14" name="Flowchart: Extract 13">
            <a:extLst>
              <a:ext uri="{FF2B5EF4-FFF2-40B4-BE49-F238E27FC236}">
                <a16:creationId xmlns:a16="http://schemas.microsoft.com/office/drawing/2014/main" id="{29CC6B68-13EC-4722-BB40-1BCFA82E5A0D}"/>
              </a:ext>
            </a:extLst>
          </p:cNvPr>
          <p:cNvSpPr/>
          <p:nvPr/>
        </p:nvSpPr>
        <p:spPr>
          <a:xfrm rot="5400000">
            <a:off x="1880968" y="4346806"/>
            <a:ext cx="435231" cy="236737"/>
          </a:xfrm>
          <a:prstGeom prst="flowChartExtract">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91268200-8DFB-4856-9633-9E3DF8566207}"/>
              </a:ext>
            </a:extLst>
          </p:cNvPr>
          <p:cNvSpPr/>
          <p:nvPr/>
        </p:nvSpPr>
        <p:spPr>
          <a:xfrm>
            <a:off x="2245888" y="2214357"/>
            <a:ext cx="1365190" cy="2119299"/>
          </a:xfrm>
          <a:custGeom>
            <a:avLst/>
            <a:gdLst>
              <a:gd name="connsiteX0" fmla="*/ 0 w 882580"/>
              <a:gd name="connsiteY0" fmla="*/ 0 h 1421606"/>
              <a:gd name="connsiteX1" fmla="*/ 882580 w 882580"/>
              <a:gd name="connsiteY1" fmla="*/ 0 h 1421606"/>
              <a:gd name="connsiteX2" fmla="*/ 882580 w 882580"/>
              <a:gd name="connsiteY2" fmla="*/ 1421606 h 1421606"/>
              <a:gd name="connsiteX3" fmla="*/ 0 w 882580"/>
              <a:gd name="connsiteY3" fmla="*/ 1421606 h 1421606"/>
              <a:gd name="connsiteX4" fmla="*/ 0 w 882580"/>
              <a:gd name="connsiteY4" fmla="*/ 0 h 1421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580" h="1421606">
                <a:moveTo>
                  <a:pt x="0" y="0"/>
                </a:moveTo>
                <a:lnTo>
                  <a:pt x="882580" y="0"/>
                </a:lnTo>
                <a:lnTo>
                  <a:pt x="882580" y="1421606"/>
                </a:lnTo>
                <a:lnTo>
                  <a:pt x="0" y="1421606"/>
                </a:lnTo>
                <a:lnTo>
                  <a:pt x="0" y="0"/>
                </a:lnTo>
                <a:close/>
              </a:path>
            </a:pathLst>
          </a:custGeom>
          <a:noFill/>
          <a:ln>
            <a:noFill/>
          </a:ln>
          <a:sp3d/>
        </p:spPr>
        <p:style>
          <a:lnRef idx="2">
            <a:scrgbClr r="0" g="0" b="0"/>
          </a:lnRef>
          <a:fillRef idx="1">
            <a:scrgbClr r="0" g="0" b="0"/>
          </a:fillRef>
          <a:effectRef idx="0">
            <a:schemeClr val="accent4">
              <a:hueOff val="-1116192"/>
              <a:satOff val="6725"/>
              <a:lumOff val="539"/>
              <a:alphaOff val="0"/>
            </a:schemeClr>
          </a:effectRef>
          <a:fontRef idx="minor">
            <a:schemeClr val="lt1"/>
          </a:fontRef>
        </p:style>
        <p:txBody>
          <a:bodyPr spcFirstLastPara="0" vert="horz" wrap="square" lIns="0" tIns="34290" rIns="0" bIns="0" numCol="1" spcCol="1270" anchor="t" anchorCtr="0">
            <a:noAutofit/>
          </a:bodyPr>
          <a:lstStyle/>
          <a:p>
            <a:pPr marL="0" lvl="0" indent="0" algn="l"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Analyses, what happened and why, incorporating models and theory. </a:t>
            </a:r>
          </a:p>
        </p:txBody>
      </p:sp>
      <p:sp>
        <p:nvSpPr>
          <p:cNvPr id="16" name="Freeform: Shape 15">
            <a:extLst>
              <a:ext uri="{FF2B5EF4-FFF2-40B4-BE49-F238E27FC236}">
                <a16:creationId xmlns:a16="http://schemas.microsoft.com/office/drawing/2014/main" id="{4E6C810B-BFFE-4D92-8AEC-EE92B6F149F4}"/>
              </a:ext>
            </a:extLst>
          </p:cNvPr>
          <p:cNvSpPr/>
          <p:nvPr/>
        </p:nvSpPr>
        <p:spPr>
          <a:xfrm rot="16200000">
            <a:off x="3032075" y="2618433"/>
            <a:ext cx="2962475" cy="1578254"/>
          </a:xfrm>
          <a:custGeom>
            <a:avLst/>
            <a:gdLst>
              <a:gd name="connsiteX0" fmla="*/ 0 w 1184671"/>
              <a:gd name="connsiteY0" fmla="*/ 59234 h 1421606"/>
              <a:gd name="connsiteX1" fmla="*/ 59234 w 1184671"/>
              <a:gd name="connsiteY1" fmla="*/ 0 h 1421606"/>
              <a:gd name="connsiteX2" fmla="*/ 1125437 w 1184671"/>
              <a:gd name="connsiteY2" fmla="*/ 0 h 1421606"/>
              <a:gd name="connsiteX3" fmla="*/ 1184671 w 1184671"/>
              <a:gd name="connsiteY3" fmla="*/ 59234 h 1421606"/>
              <a:gd name="connsiteX4" fmla="*/ 1184671 w 1184671"/>
              <a:gd name="connsiteY4" fmla="*/ 1362372 h 1421606"/>
              <a:gd name="connsiteX5" fmla="*/ 1125437 w 1184671"/>
              <a:gd name="connsiteY5" fmla="*/ 1421606 h 1421606"/>
              <a:gd name="connsiteX6" fmla="*/ 59234 w 1184671"/>
              <a:gd name="connsiteY6" fmla="*/ 1421606 h 1421606"/>
              <a:gd name="connsiteX7" fmla="*/ 0 w 1184671"/>
              <a:gd name="connsiteY7" fmla="*/ 1362372 h 1421606"/>
              <a:gd name="connsiteX8" fmla="*/ 0 w 1184671"/>
              <a:gd name="connsiteY8" fmla="*/ 59234 h 1421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4671" h="1421606">
                <a:moveTo>
                  <a:pt x="1135309" y="1"/>
                </a:moveTo>
                <a:cubicBezTo>
                  <a:pt x="1162571" y="1"/>
                  <a:pt x="1184671" y="31825"/>
                  <a:pt x="1184671" y="71081"/>
                </a:cubicBezTo>
                <a:lnTo>
                  <a:pt x="1184671" y="1350525"/>
                </a:lnTo>
                <a:cubicBezTo>
                  <a:pt x="1184671" y="1389781"/>
                  <a:pt x="1162571" y="1421605"/>
                  <a:pt x="1135309" y="1421605"/>
                </a:cubicBezTo>
                <a:lnTo>
                  <a:pt x="49362" y="1421605"/>
                </a:lnTo>
                <a:cubicBezTo>
                  <a:pt x="22100" y="1421605"/>
                  <a:pt x="0" y="1389781"/>
                  <a:pt x="0" y="1350525"/>
                </a:cubicBezTo>
                <a:lnTo>
                  <a:pt x="0" y="71081"/>
                </a:lnTo>
                <a:cubicBezTo>
                  <a:pt x="0" y="31825"/>
                  <a:pt x="22100" y="1"/>
                  <a:pt x="49362" y="1"/>
                </a:cubicBezTo>
                <a:lnTo>
                  <a:pt x="1135309" y="1"/>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255888" tIns="41148" rIns="53341" bIns="947737" numCol="1" spcCol="1270" anchor="t" anchorCtr="0">
            <a:noAutofit/>
          </a:bodyPr>
          <a:lstStyle/>
          <a:p>
            <a:pPr marL="0" lvl="0" indent="0" algn="r" defTabSz="533400">
              <a:lnSpc>
                <a:spcPct val="90000"/>
              </a:lnSpc>
              <a:spcBef>
                <a:spcPct val="0"/>
              </a:spcBef>
              <a:spcAft>
                <a:spcPct val="35000"/>
              </a:spcAft>
              <a:buNone/>
            </a:pPr>
            <a:r>
              <a:rPr lang="en-GB" sz="1200" kern="1200" dirty="0"/>
              <a:t>.</a:t>
            </a:r>
          </a:p>
        </p:txBody>
      </p:sp>
      <p:sp>
        <p:nvSpPr>
          <p:cNvPr id="17" name="Flowchart: Extract 16">
            <a:extLst>
              <a:ext uri="{FF2B5EF4-FFF2-40B4-BE49-F238E27FC236}">
                <a16:creationId xmlns:a16="http://schemas.microsoft.com/office/drawing/2014/main" id="{2C386594-305F-49E6-9FD0-614979ED4633}"/>
              </a:ext>
            </a:extLst>
          </p:cNvPr>
          <p:cNvSpPr/>
          <p:nvPr/>
        </p:nvSpPr>
        <p:spPr>
          <a:xfrm rot="5400000">
            <a:off x="3514460" y="4346806"/>
            <a:ext cx="435231" cy="236737"/>
          </a:xfrm>
          <a:prstGeom prst="flowChartExtract">
            <a:avLst/>
          </a:prstGeom>
        </p:spPr>
        <p:style>
          <a:lnRef idx="2">
            <a:schemeClr val="accent4">
              <a:hueOff val="-1488257"/>
              <a:satOff val="8966"/>
              <a:lumOff val="71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00635BFD-5914-4443-9A9E-7AFE2E9D0CCA}"/>
              </a:ext>
            </a:extLst>
          </p:cNvPr>
          <p:cNvSpPr/>
          <p:nvPr/>
        </p:nvSpPr>
        <p:spPr>
          <a:xfrm>
            <a:off x="3882506" y="2072118"/>
            <a:ext cx="1333625" cy="2610672"/>
          </a:xfrm>
          <a:custGeom>
            <a:avLst/>
            <a:gdLst>
              <a:gd name="connsiteX0" fmla="*/ 0 w 882580"/>
              <a:gd name="connsiteY0" fmla="*/ 0 h 1421606"/>
              <a:gd name="connsiteX1" fmla="*/ 882580 w 882580"/>
              <a:gd name="connsiteY1" fmla="*/ 0 h 1421606"/>
              <a:gd name="connsiteX2" fmla="*/ 882580 w 882580"/>
              <a:gd name="connsiteY2" fmla="*/ 1421606 h 1421606"/>
              <a:gd name="connsiteX3" fmla="*/ 0 w 882580"/>
              <a:gd name="connsiteY3" fmla="*/ 1421606 h 1421606"/>
              <a:gd name="connsiteX4" fmla="*/ 0 w 882580"/>
              <a:gd name="connsiteY4" fmla="*/ 0 h 1421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580" h="1421606">
                <a:moveTo>
                  <a:pt x="0" y="0"/>
                </a:moveTo>
                <a:lnTo>
                  <a:pt x="882580" y="0"/>
                </a:lnTo>
                <a:lnTo>
                  <a:pt x="882580" y="1421606"/>
                </a:lnTo>
                <a:lnTo>
                  <a:pt x="0" y="1421606"/>
                </a:lnTo>
                <a:lnTo>
                  <a:pt x="0" y="0"/>
                </a:lnTo>
                <a:close/>
              </a:path>
            </a:pathLst>
          </a:custGeom>
          <a:noFill/>
          <a:ln>
            <a:noFill/>
          </a:ln>
          <a:sp3d/>
        </p:spPr>
        <p:style>
          <a:lnRef idx="2">
            <a:scrgbClr r="0" g="0" b="0"/>
          </a:lnRef>
          <a:fillRef idx="1">
            <a:scrgbClr r="0" g="0" b="0"/>
          </a:fillRef>
          <a:effectRef idx="0">
            <a:schemeClr val="accent4">
              <a:hueOff val="-2232385"/>
              <a:satOff val="13449"/>
              <a:lumOff val="1078"/>
              <a:alphaOff val="0"/>
            </a:schemeClr>
          </a:effectRef>
          <a:fontRef idx="minor">
            <a:schemeClr val="lt1"/>
          </a:fontRef>
        </p:style>
        <p:txBody>
          <a:bodyPr spcFirstLastPara="0" vert="horz" wrap="square" lIns="0" tIns="34290" rIns="0" bIns="0" numCol="1" spcCol="1270" anchor="t" anchorCtr="0">
            <a:noAutofit/>
          </a:bodyPr>
          <a:lstStyle/>
          <a:p>
            <a:pPr marL="0" lvl="0" indent="0" algn="l"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You can use personal language, such as “I” and “We”, when talking about observations, emotions and feelings.</a:t>
            </a:r>
          </a:p>
        </p:txBody>
      </p:sp>
      <p:sp>
        <p:nvSpPr>
          <p:cNvPr id="19" name="Freeform: Shape 18">
            <a:extLst>
              <a:ext uri="{FF2B5EF4-FFF2-40B4-BE49-F238E27FC236}">
                <a16:creationId xmlns:a16="http://schemas.microsoft.com/office/drawing/2014/main" id="{4EF6DEE1-CA8C-4F0F-B707-64FC19785B6A}"/>
              </a:ext>
            </a:extLst>
          </p:cNvPr>
          <p:cNvSpPr/>
          <p:nvPr/>
        </p:nvSpPr>
        <p:spPr>
          <a:xfrm rot="16200000">
            <a:off x="4665567" y="2618433"/>
            <a:ext cx="2962475" cy="1578254"/>
          </a:xfrm>
          <a:custGeom>
            <a:avLst/>
            <a:gdLst>
              <a:gd name="connsiteX0" fmla="*/ 0 w 1184671"/>
              <a:gd name="connsiteY0" fmla="*/ 59234 h 1421606"/>
              <a:gd name="connsiteX1" fmla="*/ 59234 w 1184671"/>
              <a:gd name="connsiteY1" fmla="*/ 0 h 1421606"/>
              <a:gd name="connsiteX2" fmla="*/ 1125437 w 1184671"/>
              <a:gd name="connsiteY2" fmla="*/ 0 h 1421606"/>
              <a:gd name="connsiteX3" fmla="*/ 1184671 w 1184671"/>
              <a:gd name="connsiteY3" fmla="*/ 59234 h 1421606"/>
              <a:gd name="connsiteX4" fmla="*/ 1184671 w 1184671"/>
              <a:gd name="connsiteY4" fmla="*/ 1362372 h 1421606"/>
              <a:gd name="connsiteX5" fmla="*/ 1125437 w 1184671"/>
              <a:gd name="connsiteY5" fmla="*/ 1421606 h 1421606"/>
              <a:gd name="connsiteX6" fmla="*/ 59234 w 1184671"/>
              <a:gd name="connsiteY6" fmla="*/ 1421606 h 1421606"/>
              <a:gd name="connsiteX7" fmla="*/ 0 w 1184671"/>
              <a:gd name="connsiteY7" fmla="*/ 1362372 h 1421606"/>
              <a:gd name="connsiteX8" fmla="*/ 0 w 1184671"/>
              <a:gd name="connsiteY8" fmla="*/ 59234 h 1421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4671" h="1421606">
                <a:moveTo>
                  <a:pt x="1135309" y="1"/>
                </a:moveTo>
                <a:cubicBezTo>
                  <a:pt x="1162571" y="1"/>
                  <a:pt x="1184671" y="31825"/>
                  <a:pt x="1184671" y="71081"/>
                </a:cubicBezTo>
                <a:lnTo>
                  <a:pt x="1184671" y="1350525"/>
                </a:lnTo>
                <a:cubicBezTo>
                  <a:pt x="1184671" y="1389781"/>
                  <a:pt x="1162571" y="1421605"/>
                  <a:pt x="1135309" y="1421605"/>
                </a:cubicBezTo>
                <a:lnTo>
                  <a:pt x="49362" y="1421605"/>
                </a:lnTo>
                <a:cubicBezTo>
                  <a:pt x="22100" y="1421605"/>
                  <a:pt x="0" y="1389781"/>
                  <a:pt x="0" y="1350525"/>
                </a:cubicBezTo>
                <a:lnTo>
                  <a:pt x="0" y="71081"/>
                </a:lnTo>
                <a:cubicBezTo>
                  <a:pt x="0" y="31825"/>
                  <a:pt x="22100" y="1"/>
                  <a:pt x="49362" y="1"/>
                </a:cubicBezTo>
                <a:lnTo>
                  <a:pt x="1135309" y="1"/>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255888" tIns="41149" rIns="53341" bIns="947736" numCol="1" spcCol="1270" anchor="t" anchorCtr="0">
            <a:noAutofit/>
          </a:bodyPr>
          <a:lstStyle/>
          <a:p>
            <a:pPr marL="0" lvl="0" indent="0" algn="r" defTabSz="533400">
              <a:lnSpc>
                <a:spcPct val="90000"/>
              </a:lnSpc>
              <a:spcBef>
                <a:spcPct val="0"/>
              </a:spcBef>
              <a:spcAft>
                <a:spcPct val="35000"/>
              </a:spcAft>
              <a:buNone/>
            </a:pPr>
            <a:endParaRPr lang="en-GB" sz="1200" kern="1200"/>
          </a:p>
        </p:txBody>
      </p:sp>
      <p:sp>
        <p:nvSpPr>
          <p:cNvPr id="20" name="Flowchart: Extract 19">
            <a:extLst>
              <a:ext uri="{FF2B5EF4-FFF2-40B4-BE49-F238E27FC236}">
                <a16:creationId xmlns:a16="http://schemas.microsoft.com/office/drawing/2014/main" id="{97A79D40-806C-4FFD-BD2B-5BEE9A6D0258}"/>
              </a:ext>
            </a:extLst>
          </p:cNvPr>
          <p:cNvSpPr/>
          <p:nvPr/>
        </p:nvSpPr>
        <p:spPr>
          <a:xfrm rot="5400000">
            <a:off x="5147954" y="4346806"/>
            <a:ext cx="435231" cy="236737"/>
          </a:xfrm>
          <a:prstGeom prst="flowChartExtract">
            <a:avLst/>
          </a:prstGeom>
        </p:spPr>
        <p:style>
          <a:lnRef idx="2">
            <a:schemeClr val="accent4">
              <a:hueOff val="-2976513"/>
              <a:satOff val="17933"/>
              <a:lumOff val="1437"/>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1" name="Freeform: Shape 20">
            <a:extLst>
              <a:ext uri="{FF2B5EF4-FFF2-40B4-BE49-F238E27FC236}">
                <a16:creationId xmlns:a16="http://schemas.microsoft.com/office/drawing/2014/main" id="{2C9BFEFA-0E7C-4D0C-B390-ECAC29BA46A7}"/>
              </a:ext>
            </a:extLst>
          </p:cNvPr>
          <p:cNvSpPr/>
          <p:nvPr/>
        </p:nvSpPr>
        <p:spPr>
          <a:xfrm rot="16200000">
            <a:off x="6299059" y="2618433"/>
            <a:ext cx="2962475" cy="1578254"/>
          </a:xfrm>
          <a:custGeom>
            <a:avLst/>
            <a:gdLst>
              <a:gd name="connsiteX0" fmla="*/ 0 w 1184671"/>
              <a:gd name="connsiteY0" fmla="*/ 59234 h 1421606"/>
              <a:gd name="connsiteX1" fmla="*/ 59234 w 1184671"/>
              <a:gd name="connsiteY1" fmla="*/ 0 h 1421606"/>
              <a:gd name="connsiteX2" fmla="*/ 1125437 w 1184671"/>
              <a:gd name="connsiteY2" fmla="*/ 0 h 1421606"/>
              <a:gd name="connsiteX3" fmla="*/ 1184671 w 1184671"/>
              <a:gd name="connsiteY3" fmla="*/ 59234 h 1421606"/>
              <a:gd name="connsiteX4" fmla="*/ 1184671 w 1184671"/>
              <a:gd name="connsiteY4" fmla="*/ 1362372 h 1421606"/>
              <a:gd name="connsiteX5" fmla="*/ 1125437 w 1184671"/>
              <a:gd name="connsiteY5" fmla="*/ 1421606 h 1421606"/>
              <a:gd name="connsiteX6" fmla="*/ 59234 w 1184671"/>
              <a:gd name="connsiteY6" fmla="*/ 1421606 h 1421606"/>
              <a:gd name="connsiteX7" fmla="*/ 0 w 1184671"/>
              <a:gd name="connsiteY7" fmla="*/ 1362372 h 1421606"/>
              <a:gd name="connsiteX8" fmla="*/ 0 w 1184671"/>
              <a:gd name="connsiteY8" fmla="*/ 59234 h 1421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4671" h="1421606">
                <a:moveTo>
                  <a:pt x="1135309" y="1"/>
                </a:moveTo>
                <a:cubicBezTo>
                  <a:pt x="1162571" y="1"/>
                  <a:pt x="1184671" y="31825"/>
                  <a:pt x="1184671" y="71081"/>
                </a:cubicBezTo>
                <a:lnTo>
                  <a:pt x="1184671" y="1350525"/>
                </a:lnTo>
                <a:cubicBezTo>
                  <a:pt x="1184671" y="1389781"/>
                  <a:pt x="1162571" y="1421605"/>
                  <a:pt x="1135309" y="1421605"/>
                </a:cubicBezTo>
                <a:lnTo>
                  <a:pt x="49362" y="1421605"/>
                </a:lnTo>
                <a:cubicBezTo>
                  <a:pt x="22100" y="1421605"/>
                  <a:pt x="0" y="1389781"/>
                  <a:pt x="0" y="1350525"/>
                </a:cubicBezTo>
                <a:lnTo>
                  <a:pt x="0" y="71081"/>
                </a:lnTo>
                <a:cubicBezTo>
                  <a:pt x="0" y="31825"/>
                  <a:pt x="22100" y="1"/>
                  <a:pt x="49362" y="1"/>
                </a:cubicBezTo>
                <a:lnTo>
                  <a:pt x="1135309" y="1"/>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55888" tIns="41149" rIns="53341" bIns="947736" numCol="1" spcCol="1270" anchor="t" anchorCtr="0">
            <a:noAutofit/>
          </a:bodyPr>
          <a:lstStyle/>
          <a:p>
            <a:pPr marL="0" lvl="0" indent="0" algn="r" defTabSz="533400">
              <a:lnSpc>
                <a:spcPct val="90000"/>
              </a:lnSpc>
              <a:spcBef>
                <a:spcPct val="0"/>
              </a:spcBef>
              <a:spcAft>
                <a:spcPct val="35000"/>
              </a:spcAft>
              <a:buNone/>
            </a:pPr>
            <a:endParaRPr lang="en-GB" sz="1200" kern="1200"/>
          </a:p>
        </p:txBody>
      </p:sp>
      <p:sp>
        <p:nvSpPr>
          <p:cNvPr id="22" name="Flowchart: Extract 21">
            <a:extLst>
              <a:ext uri="{FF2B5EF4-FFF2-40B4-BE49-F238E27FC236}">
                <a16:creationId xmlns:a16="http://schemas.microsoft.com/office/drawing/2014/main" id="{089335A0-494A-406C-8E35-CCF6283756F9}"/>
              </a:ext>
            </a:extLst>
          </p:cNvPr>
          <p:cNvSpPr/>
          <p:nvPr/>
        </p:nvSpPr>
        <p:spPr>
          <a:xfrm rot="5400000">
            <a:off x="6781446" y="4346806"/>
            <a:ext cx="435231" cy="236737"/>
          </a:xfrm>
          <a:prstGeom prst="flowChartExtract">
            <a:avLst/>
          </a:prstGeom>
        </p:spPr>
        <p:style>
          <a:lnRef idx="2">
            <a:schemeClr val="accent4">
              <a:hueOff val="-4464770"/>
              <a:satOff val="26899"/>
              <a:lumOff val="215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6" name="TextBox 5">
            <a:extLst>
              <a:ext uri="{FF2B5EF4-FFF2-40B4-BE49-F238E27FC236}">
                <a16:creationId xmlns:a16="http://schemas.microsoft.com/office/drawing/2014/main" id="{5478F528-C85F-4F14-80F0-414EB264AC6C}"/>
              </a:ext>
            </a:extLst>
          </p:cNvPr>
          <p:cNvSpPr txBox="1"/>
          <p:nvPr/>
        </p:nvSpPr>
        <p:spPr>
          <a:xfrm>
            <a:off x="5374451" y="2228671"/>
            <a:ext cx="1578255" cy="1754326"/>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It is constructively criticising yourself, the event and often others.</a:t>
            </a:r>
          </a:p>
        </p:txBody>
      </p:sp>
      <p:sp>
        <p:nvSpPr>
          <p:cNvPr id="7" name="TextBox 6">
            <a:extLst>
              <a:ext uri="{FF2B5EF4-FFF2-40B4-BE49-F238E27FC236}">
                <a16:creationId xmlns:a16="http://schemas.microsoft.com/office/drawing/2014/main" id="{B2A0B693-3160-417D-B847-DE5C585AF8C4}"/>
              </a:ext>
            </a:extLst>
          </p:cNvPr>
          <p:cNvSpPr txBox="1"/>
          <p:nvPr/>
        </p:nvSpPr>
        <p:spPr>
          <a:xfrm>
            <a:off x="7053308" y="2258708"/>
            <a:ext cx="1516115" cy="1477328"/>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It requires evidence to support what you are saying.</a:t>
            </a:r>
          </a:p>
        </p:txBody>
      </p:sp>
    </p:spTree>
    <p:extLst>
      <p:ext uri="{BB962C8B-B14F-4D97-AF65-F5344CB8AC3E}">
        <p14:creationId xmlns:p14="http://schemas.microsoft.com/office/powerpoint/2010/main" val="263262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par>
                                <p:cTn id="43" presetID="10" presetClass="entr" presetSubtype="0"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animEffect transition="in" filter="fade">
                                      <p:cBhvr>
                                        <p:cTn id="45" dur="500"/>
                                        <p:tgtEl>
                                          <p:spTgt spid="20"/>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fade">
                                      <p:cBhvr>
                                        <p:cTn id="48" dur="500"/>
                                        <p:tgtEl>
                                          <p:spTgt spid="19"/>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fade">
                                      <p:cBhvr>
                                        <p:cTn id="53" dur="500"/>
                                        <p:tgtEl>
                                          <p:spTgt spid="21"/>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fade">
                                      <p:cBhvr>
                                        <p:cTn id="56" dur="500"/>
                                        <p:tgtEl>
                                          <p:spTgt spid="7"/>
                                        </p:tgtEl>
                                      </p:cBhvr>
                                    </p:animEffect>
                                  </p:childTnLst>
                                </p:cTn>
                              </p:par>
                              <p:par>
                                <p:cTn id="57" presetID="10" presetClass="entr" presetSubtype="0" fill="hold" nodeType="withEffect">
                                  <p:stCondLst>
                                    <p:cond delay="0"/>
                                  </p:stCondLst>
                                  <p:childTnLst>
                                    <p:set>
                                      <p:cBhvr>
                                        <p:cTn id="58" dur="1" fill="hold">
                                          <p:stCondLst>
                                            <p:cond delay="0"/>
                                          </p:stCondLst>
                                        </p:cTn>
                                        <p:tgtEl>
                                          <p:spTgt spid="22"/>
                                        </p:tgtEl>
                                        <p:attrNameLst>
                                          <p:attrName>style.visibility</p:attrName>
                                        </p:attrNameLst>
                                      </p:cBhvr>
                                      <p:to>
                                        <p:strVal val="visible"/>
                                      </p:to>
                                    </p:set>
                                    <p:animEffect transition="in" filter="fade">
                                      <p:cBhvr>
                                        <p:cTn id="5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animBg="1"/>
      <p:bldP spid="12" grpId="0"/>
      <p:bldP spid="13" grpId="0" animBg="1"/>
      <p:bldP spid="15" grpId="0"/>
      <p:bldP spid="16" grpId="0" animBg="1"/>
      <p:bldP spid="18" grpId="0"/>
      <p:bldP spid="19" grpId="0" animBg="1"/>
      <p:bldP spid="21" grpId="0" animBg="1"/>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A0B6F-BA14-4133-9361-177DA5182B9F}"/>
              </a:ext>
            </a:extLst>
          </p:cNvPr>
          <p:cNvSpPr>
            <a:spLocks noGrp="1"/>
          </p:cNvSpPr>
          <p:nvPr>
            <p:ph type="title"/>
          </p:nvPr>
        </p:nvSpPr>
        <p:spPr/>
        <p:txBody>
          <a:bodyPr>
            <a:normAutofit fontScale="90000"/>
          </a:bodyPr>
          <a:lstStyle/>
          <a:p>
            <a:r>
              <a:rPr lang="en-GB" dirty="0"/>
              <a:t>What do UWTSD briefs look like? </a:t>
            </a:r>
          </a:p>
        </p:txBody>
      </p:sp>
      <p:pic>
        <p:nvPicPr>
          <p:cNvPr id="5" name="Content Placeholder 4">
            <a:hlinkClick r:id="rId2"/>
            <a:extLst>
              <a:ext uri="{FF2B5EF4-FFF2-40B4-BE49-F238E27FC236}">
                <a16:creationId xmlns:a16="http://schemas.microsoft.com/office/drawing/2014/main" id="{A5592047-8FA0-4644-B294-4098E0BDE354}"/>
              </a:ext>
            </a:extLst>
          </p:cNvPr>
          <p:cNvPicPr>
            <a:picLocks noGrp="1" noChangeAspect="1"/>
          </p:cNvPicPr>
          <p:nvPr>
            <p:ph idx="1"/>
          </p:nvPr>
        </p:nvPicPr>
        <p:blipFill rotWithShape="1">
          <a:blip r:embed="rId3"/>
          <a:srcRect t="29418" b="-12140"/>
          <a:stretch/>
        </p:blipFill>
        <p:spPr>
          <a:xfrm>
            <a:off x="1176200" y="1417638"/>
            <a:ext cx="6791599" cy="3239691"/>
          </a:xfrm>
        </p:spPr>
      </p:pic>
      <p:sp>
        <p:nvSpPr>
          <p:cNvPr id="6" name="TextBox 5">
            <a:extLst>
              <a:ext uri="{FF2B5EF4-FFF2-40B4-BE49-F238E27FC236}">
                <a16:creationId xmlns:a16="http://schemas.microsoft.com/office/drawing/2014/main" id="{BEB29A3B-F4A8-44E8-8F4F-F3F959945598}"/>
              </a:ext>
            </a:extLst>
          </p:cNvPr>
          <p:cNvSpPr txBox="1"/>
          <p:nvPr/>
        </p:nvSpPr>
        <p:spPr>
          <a:xfrm>
            <a:off x="660707" y="4675337"/>
            <a:ext cx="7822583" cy="646331"/>
          </a:xfrm>
          <a:prstGeom prst="rect">
            <a:avLst/>
          </a:prstGeom>
          <a:noFill/>
        </p:spPr>
        <p:txBody>
          <a:bodyPr wrap="square" rtlCol="0">
            <a:spAutoFit/>
          </a:bodyPr>
          <a:lstStyle/>
          <a:p>
            <a:r>
              <a:rPr lang="en-GB" dirty="0"/>
              <a:t>Click </a:t>
            </a:r>
            <a:r>
              <a:rPr lang="en-GB" dirty="0">
                <a:hlinkClick r:id="rId2"/>
              </a:rPr>
              <a:t>here</a:t>
            </a:r>
            <a:r>
              <a:rPr lang="en-GB" dirty="0"/>
              <a:t> to watch this short video about how to navigate our assignment briefs.  </a:t>
            </a:r>
          </a:p>
        </p:txBody>
      </p:sp>
    </p:spTree>
    <p:extLst>
      <p:ext uri="{BB962C8B-B14F-4D97-AF65-F5344CB8AC3E}">
        <p14:creationId xmlns:p14="http://schemas.microsoft.com/office/powerpoint/2010/main" val="2345003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makes a good assignment</a:t>
            </a:r>
          </a:p>
        </p:txBody>
      </p:sp>
      <p:sp>
        <p:nvSpPr>
          <p:cNvPr id="3" name="Content Placeholder 2"/>
          <p:cNvSpPr>
            <a:spLocks noGrp="1"/>
          </p:cNvSpPr>
          <p:nvPr>
            <p:ph idx="1"/>
          </p:nvPr>
        </p:nvSpPr>
        <p:spPr>
          <a:xfrm>
            <a:off x="457200" y="1600201"/>
            <a:ext cx="8229600" cy="3052935"/>
          </a:xfrm>
        </p:spPr>
        <p:txBody>
          <a:bodyPr>
            <a:noAutofit/>
          </a:bodyPr>
          <a:lstStyle/>
          <a:p>
            <a:pPr marL="0" indent="0">
              <a:buNone/>
            </a:pPr>
            <a:r>
              <a:rPr lang="en-GB" sz="2000" dirty="0"/>
              <a:t>A good assignment....</a:t>
            </a:r>
          </a:p>
          <a:p>
            <a:pPr marL="0" indent="0">
              <a:buNone/>
            </a:pPr>
            <a:r>
              <a:rPr lang="en-GB" sz="2000" dirty="0"/>
              <a:t>1. Focuses on the set question/topic/task</a:t>
            </a:r>
          </a:p>
          <a:p>
            <a:pPr marL="0" indent="0">
              <a:buNone/>
            </a:pPr>
            <a:r>
              <a:rPr lang="en-GB" sz="2000" dirty="0"/>
              <a:t>2. Has a clear structure - easy to follow</a:t>
            </a:r>
          </a:p>
          <a:p>
            <a:pPr marL="0" indent="0">
              <a:buNone/>
            </a:pPr>
            <a:r>
              <a:rPr lang="en-GB" sz="2000" dirty="0"/>
              <a:t>3. Is well researched - evidence based</a:t>
            </a:r>
          </a:p>
          <a:p>
            <a:pPr marL="0" indent="0">
              <a:buNone/>
            </a:pPr>
            <a:r>
              <a:rPr lang="en-GB" sz="2000" dirty="0"/>
              <a:t>4. Adheres to academic conventions</a:t>
            </a:r>
          </a:p>
          <a:p>
            <a:pPr marL="0" indent="0">
              <a:buNone/>
            </a:pPr>
            <a:r>
              <a:rPr lang="en-GB" sz="2000" dirty="0"/>
              <a:t>5. Is correctly referenced</a:t>
            </a:r>
          </a:p>
          <a:p>
            <a:pPr marL="0" indent="0">
              <a:buNone/>
            </a:pPr>
            <a:r>
              <a:rPr lang="en-GB" sz="2000" dirty="0"/>
              <a:t>6. Is well presented – word limit, page numbering,</a:t>
            </a:r>
          </a:p>
          <a:p>
            <a:pPr marL="0" indent="0">
              <a:buNone/>
            </a:pPr>
            <a:r>
              <a:rPr lang="en-GB" sz="2000" dirty="0"/>
              <a:t>margins, line spacing, font type, spelling. </a:t>
            </a:r>
          </a:p>
        </p:txBody>
      </p:sp>
    </p:spTree>
    <p:extLst>
      <p:ext uri="{BB962C8B-B14F-4D97-AF65-F5344CB8AC3E}">
        <p14:creationId xmlns:p14="http://schemas.microsoft.com/office/powerpoint/2010/main" val="235478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Getting Started</a:t>
            </a:r>
          </a:p>
        </p:txBody>
      </p:sp>
      <p:sp>
        <p:nvSpPr>
          <p:cNvPr id="3" name="Content Placeholder 2"/>
          <p:cNvSpPr>
            <a:spLocks noGrp="1"/>
          </p:cNvSpPr>
          <p:nvPr>
            <p:ph idx="1"/>
          </p:nvPr>
        </p:nvSpPr>
        <p:spPr>
          <a:xfrm>
            <a:off x="457200" y="1417638"/>
            <a:ext cx="8229600" cy="4099595"/>
          </a:xfrm>
        </p:spPr>
        <p:txBody>
          <a:bodyPr>
            <a:normAutofit/>
          </a:bodyPr>
          <a:lstStyle/>
          <a:p>
            <a:pPr marL="0" indent="0">
              <a:buNone/>
            </a:pPr>
            <a:r>
              <a:rPr lang="en-GB" dirty="0"/>
              <a:t>Timeline for completing an assignment</a:t>
            </a:r>
          </a:p>
        </p:txBody>
      </p:sp>
      <p:pic>
        <p:nvPicPr>
          <p:cNvPr id="5" name="Picture 4" descr="Table&#10;&#10;Description automatically generated">
            <a:extLst>
              <a:ext uri="{FF2B5EF4-FFF2-40B4-BE49-F238E27FC236}">
                <a16:creationId xmlns:a16="http://schemas.microsoft.com/office/drawing/2014/main" id="{FA5F2364-691A-4101-8634-F21B92BDC0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2058771"/>
            <a:ext cx="6876256" cy="3199520"/>
          </a:xfrm>
          <a:prstGeom prst="rect">
            <a:avLst/>
          </a:prstGeom>
        </p:spPr>
      </p:pic>
      <p:sp>
        <p:nvSpPr>
          <p:cNvPr id="6" name="TextBox 5">
            <a:extLst>
              <a:ext uri="{FF2B5EF4-FFF2-40B4-BE49-F238E27FC236}">
                <a16:creationId xmlns:a16="http://schemas.microsoft.com/office/drawing/2014/main" id="{98A91EDF-E02A-4AFD-8057-A6B9A41C4D2F}"/>
              </a:ext>
            </a:extLst>
          </p:cNvPr>
          <p:cNvSpPr txBox="1"/>
          <p:nvPr/>
        </p:nvSpPr>
        <p:spPr>
          <a:xfrm>
            <a:off x="6827168" y="5255696"/>
            <a:ext cx="2494112" cy="369332"/>
          </a:xfrm>
          <a:prstGeom prst="rect">
            <a:avLst/>
          </a:prstGeom>
          <a:noFill/>
        </p:spPr>
        <p:txBody>
          <a:bodyPr wrap="square" rtlCol="0">
            <a:spAutoFit/>
          </a:bodyPr>
          <a:lstStyle/>
          <a:p>
            <a:r>
              <a:rPr lang="en-GB" dirty="0"/>
              <a:t>Day (2018, p15) </a:t>
            </a:r>
          </a:p>
        </p:txBody>
      </p:sp>
    </p:spTree>
    <p:extLst>
      <p:ext uri="{BB962C8B-B14F-4D97-AF65-F5344CB8AC3E}">
        <p14:creationId xmlns:p14="http://schemas.microsoft.com/office/powerpoint/2010/main" val="815677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78DE9-5C58-4807-8F38-CA68F3C9535B}"/>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Activity 1 – Reading the assignment brief</a:t>
            </a:r>
          </a:p>
        </p:txBody>
      </p:sp>
      <p:sp>
        <p:nvSpPr>
          <p:cNvPr id="3" name="Content Placeholder 2">
            <a:extLst>
              <a:ext uri="{FF2B5EF4-FFF2-40B4-BE49-F238E27FC236}">
                <a16:creationId xmlns:a16="http://schemas.microsoft.com/office/drawing/2014/main" id="{4A62A6D5-6EE0-47E5-A045-83EDD437DFF1}"/>
              </a:ext>
            </a:extLst>
          </p:cNvPr>
          <p:cNvSpPr>
            <a:spLocks noGrp="1"/>
          </p:cNvSpPr>
          <p:nvPr>
            <p:ph sz="half" idx="1"/>
          </p:nvPr>
        </p:nvSpPr>
        <p:spPr>
          <a:xfrm>
            <a:off x="457200" y="1600201"/>
            <a:ext cx="4038600" cy="3989040"/>
          </a:xfrm>
        </p:spPr>
        <p:txBody>
          <a:bodyPr>
            <a:normAutofit/>
          </a:bodyPr>
          <a:lstStyle/>
          <a:p>
            <a:pPr>
              <a:lnSpc>
                <a:spcPct val="90000"/>
              </a:lnSpc>
            </a:pPr>
            <a:r>
              <a:rPr lang="en-GB" sz="2400" dirty="0"/>
              <a:t>Spend 30mins reading through the assignment brief for this module. </a:t>
            </a:r>
          </a:p>
          <a:p>
            <a:pPr lvl="1">
              <a:lnSpc>
                <a:spcPct val="90000"/>
              </a:lnSpc>
            </a:pPr>
            <a:r>
              <a:rPr lang="en-GB" dirty="0"/>
              <a:t>Make a note of the submission dates. </a:t>
            </a:r>
          </a:p>
          <a:p>
            <a:pPr lvl="1">
              <a:lnSpc>
                <a:spcPct val="90000"/>
              </a:lnSpc>
            </a:pPr>
            <a:r>
              <a:rPr lang="en-GB" dirty="0"/>
              <a:t>Identify the specific guidance for the tasks. </a:t>
            </a:r>
          </a:p>
          <a:p>
            <a:pPr lvl="1">
              <a:lnSpc>
                <a:spcPct val="90000"/>
              </a:lnSpc>
            </a:pPr>
            <a:r>
              <a:rPr lang="en-GB" dirty="0"/>
              <a:t>Ask your lecturer if there are instruction words that you do not understand. </a:t>
            </a:r>
          </a:p>
        </p:txBody>
      </p:sp>
      <p:pic>
        <p:nvPicPr>
          <p:cNvPr id="5" name="Picture 4" descr="Graphical user interface, application, website&#10;&#10;Description automatically generated">
            <a:extLst>
              <a:ext uri="{FF2B5EF4-FFF2-40B4-BE49-F238E27FC236}">
                <a16:creationId xmlns:a16="http://schemas.microsoft.com/office/drawing/2014/main" id="{5EDD39D5-08E0-4FBC-8598-6588C165EA4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53882" y="1772816"/>
            <a:ext cx="4038600" cy="1363027"/>
          </a:xfrm>
          <a:prstGeom prst="rect">
            <a:avLst/>
          </a:prstGeom>
          <a:noFill/>
        </p:spPr>
      </p:pic>
      <p:pic>
        <p:nvPicPr>
          <p:cNvPr id="7" name="Picture 6" descr="Graphical user interface, text, application, chat or text message&#10;&#10;Description automatically generated">
            <a:extLst>
              <a:ext uri="{FF2B5EF4-FFF2-40B4-BE49-F238E27FC236}">
                <a16:creationId xmlns:a16="http://schemas.microsoft.com/office/drawing/2014/main" id="{F5E46FB7-0351-443B-8BBD-9C238F70360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65914" y="3789040"/>
            <a:ext cx="4355976" cy="1177396"/>
          </a:xfrm>
          <a:prstGeom prst="rect">
            <a:avLst/>
          </a:prstGeom>
        </p:spPr>
      </p:pic>
    </p:spTree>
    <p:extLst>
      <p:ext uri="{BB962C8B-B14F-4D97-AF65-F5344CB8AC3E}">
        <p14:creationId xmlns:p14="http://schemas.microsoft.com/office/powerpoint/2010/main" val="1609466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A017E-1BED-42EF-AA3F-3016EDA04AD0}"/>
              </a:ext>
            </a:extLst>
          </p:cNvPr>
          <p:cNvSpPr>
            <a:spLocks noGrp="1"/>
          </p:cNvSpPr>
          <p:nvPr>
            <p:ph type="title"/>
          </p:nvPr>
        </p:nvSpPr>
        <p:spPr>
          <a:xfrm>
            <a:off x="457200" y="1988840"/>
            <a:ext cx="8229600" cy="1143000"/>
          </a:xfrm>
        </p:spPr>
        <p:txBody>
          <a:bodyPr/>
          <a:lstStyle/>
          <a:p>
            <a:r>
              <a:rPr lang="en-GB" dirty="0"/>
              <a:t>Break</a:t>
            </a:r>
          </a:p>
        </p:txBody>
      </p:sp>
    </p:spTree>
    <p:extLst>
      <p:ext uri="{BB962C8B-B14F-4D97-AF65-F5344CB8AC3E}">
        <p14:creationId xmlns:p14="http://schemas.microsoft.com/office/powerpoint/2010/main" val="523369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88640"/>
            <a:ext cx="8784976" cy="5328593"/>
          </a:xfrm>
        </p:spPr>
        <p:style>
          <a:lnRef idx="0">
            <a:schemeClr val="dk1"/>
          </a:lnRef>
          <a:fillRef idx="3">
            <a:schemeClr val="dk1"/>
          </a:fillRef>
          <a:effectRef idx="3">
            <a:schemeClr val="dk1"/>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Finding information</a:t>
            </a:r>
          </a:p>
        </p:txBody>
      </p:sp>
    </p:spTree>
    <p:extLst>
      <p:ext uri="{BB962C8B-B14F-4D97-AF65-F5344CB8AC3E}">
        <p14:creationId xmlns:p14="http://schemas.microsoft.com/office/powerpoint/2010/main" val="3790950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F55DA-C2AD-4F07-A579-84405298C525}"/>
              </a:ext>
            </a:extLst>
          </p:cNvPr>
          <p:cNvSpPr>
            <a:spLocks noGrp="1"/>
          </p:cNvSpPr>
          <p:nvPr>
            <p:ph type="title"/>
          </p:nvPr>
        </p:nvSpPr>
        <p:spPr/>
        <p:txBody>
          <a:bodyPr/>
          <a:lstStyle/>
          <a:p>
            <a:r>
              <a:rPr lang="en-GB" dirty="0"/>
              <a:t>Where do we begin research?</a:t>
            </a:r>
          </a:p>
        </p:txBody>
      </p:sp>
      <p:pic>
        <p:nvPicPr>
          <p:cNvPr id="4" name="Picture 3">
            <a:extLst>
              <a:ext uri="{FF2B5EF4-FFF2-40B4-BE49-F238E27FC236}">
                <a16:creationId xmlns:a16="http://schemas.microsoft.com/office/drawing/2014/main" id="{DD10BAC4-ACB8-4235-A4EE-DB8957304CDD}"/>
              </a:ext>
            </a:extLst>
          </p:cNvPr>
          <p:cNvPicPr>
            <a:picLocks noChangeAspect="1"/>
          </p:cNvPicPr>
          <p:nvPr/>
        </p:nvPicPr>
        <p:blipFill>
          <a:blip r:embed="rId2"/>
          <a:stretch>
            <a:fillRect/>
          </a:stretch>
        </p:blipFill>
        <p:spPr>
          <a:xfrm>
            <a:off x="457200" y="1434282"/>
            <a:ext cx="2868788" cy="1512168"/>
          </a:xfrm>
          <a:prstGeom prst="rect">
            <a:avLst/>
          </a:prstGeom>
        </p:spPr>
      </p:pic>
      <p:pic>
        <p:nvPicPr>
          <p:cNvPr id="6" name="Picture 5">
            <a:extLst>
              <a:ext uri="{FF2B5EF4-FFF2-40B4-BE49-F238E27FC236}">
                <a16:creationId xmlns:a16="http://schemas.microsoft.com/office/drawing/2014/main" id="{E593B923-0855-45F6-8325-69624F5035C4}"/>
              </a:ext>
            </a:extLst>
          </p:cNvPr>
          <p:cNvPicPr>
            <a:picLocks noChangeAspect="1"/>
          </p:cNvPicPr>
          <p:nvPr/>
        </p:nvPicPr>
        <p:blipFill>
          <a:blip r:embed="rId3"/>
          <a:stretch>
            <a:fillRect/>
          </a:stretch>
        </p:blipFill>
        <p:spPr>
          <a:xfrm>
            <a:off x="229644" y="3002623"/>
            <a:ext cx="3096344" cy="1817853"/>
          </a:xfrm>
          <a:prstGeom prst="rect">
            <a:avLst/>
          </a:prstGeom>
        </p:spPr>
      </p:pic>
      <p:sp>
        <p:nvSpPr>
          <p:cNvPr id="7" name="TextBox 6">
            <a:extLst>
              <a:ext uri="{FF2B5EF4-FFF2-40B4-BE49-F238E27FC236}">
                <a16:creationId xmlns:a16="http://schemas.microsoft.com/office/drawing/2014/main" id="{C13D88C5-5167-47C7-83D3-1CE83EF86D90}"/>
              </a:ext>
            </a:extLst>
          </p:cNvPr>
          <p:cNvSpPr txBox="1"/>
          <p:nvPr/>
        </p:nvSpPr>
        <p:spPr>
          <a:xfrm>
            <a:off x="4067944" y="1556792"/>
            <a:ext cx="4248472" cy="646331"/>
          </a:xfrm>
          <a:prstGeom prst="rect">
            <a:avLst/>
          </a:prstGeom>
          <a:noFill/>
        </p:spPr>
        <p:txBody>
          <a:bodyPr wrap="square" rtlCol="0">
            <a:spAutoFit/>
          </a:bodyPr>
          <a:lstStyle/>
          <a:p>
            <a:r>
              <a:rPr lang="en-GB" dirty="0"/>
              <a:t>The UWTSD online library can be found at </a:t>
            </a:r>
            <a:r>
              <a:rPr lang="en-GB" dirty="0">
                <a:hlinkClick r:id="rId4"/>
              </a:rPr>
              <a:t>www.uwtsd.ac.uk/library</a:t>
            </a:r>
            <a:r>
              <a:rPr lang="en-GB" dirty="0"/>
              <a:t>  </a:t>
            </a:r>
          </a:p>
        </p:txBody>
      </p:sp>
      <p:sp>
        <p:nvSpPr>
          <p:cNvPr id="8" name="TextBox 7">
            <a:extLst>
              <a:ext uri="{FF2B5EF4-FFF2-40B4-BE49-F238E27FC236}">
                <a16:creationId xmlns:a16="http://schemas.microsoft.com/office/drawing/2014/main" id="{E68DB742-1CCA-4DDD-8F0C-55FA3DB78216}"/>
              </a:ext>
            </a:extLst>
          </p:cNvPr>
          <p:cNvSpPr txBox="1"/>
          <p:nvPr/>
        </p:nvSpPr>
        <p:spPr>
          <a:xfrm>
            <a:off x="4067944" y="3615164"/>
            <a:ext cx="4464496" cy="923330"/>
          </a:xfrm>
          <a:prstGeom prst="rect">
            <a:avLst/>
          </a:prstGeom>
          <a:noFill/>
        </p:spPr>
        <p:txBody>
          <a:bodyPr wrap="square" rtlCol="0">
            <a:spAutoFit/>
          </a:bodyPr>
          <a:lstStyle/>
          <a:p>
            <a:r>
              <a:rPr lang="en-GB" dirty="0"/>
              <a:t>Google Scholar is a useful tool for finding academic sources. </a:t>
            </a:r>
            <a:r>
              <a:rPr lang="en-GB" dirty="0">
                <a:hlinkClick r:id="rId5"/>
              </a:rPr>
              <a:t>https://scholar.google.co.uk/</a:t>
            </a:r>
            <a:r>
              <a:rPr lang="en-GB" dirty="0"/>
              <a:t> </a:t>
            </a:r>
          </a:p>
        </p:txBody>
      </p:sp>
      <p:sp>
        <p:nvSpPr>
          <p:cNvPr id="9" name="TextBox 8">
            <a:extLst>
              <a:ext uri="{FF2B5EF4-FFF2-40B4-BE49-F238E27FC236}">
                <a16:creationId xmlns:a16="http://schemas.microsoft.com/office/drawing/2014/main" id="{D2C8DCE1-B238-4D82-9876-F78FB2FFC4D5}"/>
              </a:ext>
            </a:extLst>
          </p:cNvPr>
          <p:cNvSpPr txBox="1"/>
          <p:nvPr/>
        </p:nvSpPr>
        <p:spPr>
          <a:xfrm>
            <a:off x="4211960" y="5116542"/>
            <a:ext cx="3406252" cy="369332"/>
          </a:xfrm>
          <a:prstGeom prst="rect">
            <a:avLst/>
          </a:prstGeom>
          <a:noFill/>
          <a:ln w="28575">
            <a:solidFill>
              <a:schemeClr val="tx1"/>
            </a:solidFill>
          </a:ln>
        </p:spPr>
        <p:txBody>
          <a:bodyPr wrap="square" rtlCol="0">
            <a:spAutoFit/>
          </a:bodyPr>
          <a:lstStyle/>
          <a:p>
            <a:r>
              <a:rPr lang="en-GB" dirty="0"/>
              <a:t>Let look at these together now. </a:t>
            </a:r>
          </a:p>
        </p:txBody>
      </p:sp>
    </p:spTree>
    <p:extLst>
      <p:ext uri="{BB962C8B-B14F-4D97-AF65-F5344CB8AC3E}">
        <p14:creationId xmlns:p14="http://schemas.microsoft.com/office/powerpoint/2010/main" val="1659363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1361-A6B4-48CB-B7FE-7E88844FC5E5}"/>
              </a:ext>
            </a:extLst>
          </p:cNvPr>
          <p:cNvSpPr>
            <a:spLocks noGrp="1"/>
          </p:cNvSpPr>
          <p:nvPr>
            <p:ph type="title"/>
          </p:nvPr>
        </p:nvSpPr>
        <p:spPr/>
        <p:txBody>
          <a:bodyPr/>
          <a:lstStyle/>
          <a:p>
            <a:r>
              <a:rPr lang="en-GB" dirty="0"/>
              <a:t>Other relevant sources. </a:t>
            </a:r>
          </a:p>
        </p:txBody>
      </p:sp>
      <p:sp>
        <p:nvSpPr>
          <p:cNvPr id="3" name="Content Placeholder 2">
            <a:extLst>
              <a:ext uri="{FF2B5EF4-FFF2-40B4-BE49-F238E27FC236}">
                <a16:creationId xmlns:a16="http://schemas.microsoft.com/office/drawing/2014/main" id="{9E297959-25B8-4FE1-8066-A0FC24FCA040}"/>
              </a:ext>
            </a:extLst>
          </p:cNvPr>
          <p:cNvSpPr>
            <a:spLocks noGrp="1"/>
          </p:cNvSpPr>
          <p:nvPr>
            <p:ph idx="1"/>
          </p:nvPr>
        </p:nvSpPr>
        <p:spPr>
          <a:xfrm>
            <a:off x="457200" y="1600201"/>
            <a:ext cx="8229600" cy="964703"/>
          </a:xfrm>
          <a:ln w="38100">
            <a:solidFill>
              <a:schemeClr val="accent1">
                <a:lumMod val="75000"/>
              </a:schemeClr>
            </a:solidFill>
          </a:ln>
        </p:spPr>
        <p:txBody>
          <a:bodyPr>
            <a:normAutofit/>
          </a:bodyPr>
          <a:lstStyle/>
          <a:p>
            <a:pPr marL="0" indent="0">
              <a:buNone/>
            </a:pPr>
            <a:r>
              <a:rPr lang="en-GB" sz="2400" dirty="0"/>
              <a:t>For health and social care students there are other valuable and relevant sources that you might use. </a:t>
            </a:r>
          </a:p>
        </p:txBody>
      </p:sp>
      <p:pic>
        <p:nvPicPr>
          <p:cNvPr id="5" name="Picture 4">
            <a:extLst>
              <a:ext uri="{FF2B5EF4-FFF2-40B4-BE49-F238E27FC236}">
                <a16:creationId xmlns:a16="http://schemas.microsoft.com/office/drawing/2014/main" id="{A3FB799E-0B4B-4A10-8A2A-9EF79C8BC408}"/>
              </a:ext>
            </a:extLst>
          </p:cNvPr>
          <p:cNvPicPr>
            <a:picLocks noChangeAspect="1"/>
          </p:cNvPicPr>
          <p:nvPr/>
        </p:nvPicPr>
        <p:blipFill>
          <a:blip r:embed="rId2"/>
          <a:stretch>
            <a:fillRect/>
          </a:stretch>
        </p:blipFill>
        <p:spPr>
          <a:xfrm>
            <a:off x="457201" y="2773488"/>
            <a:ext cx="2386608" cy="1813970"/>
          </a:xfrm>
          <a:prstGeom prst="rect">
            <a:avLst/>
          </a:prstGeom>
        </p:spPr>
      </p:pic>
      <p:sp>
        <p:nvSpPr>
          <p:cNvPr id="6" name="TextBox 5">
            <a:extLst>
              <a:ext uri="{FF2B5EF4-FFF2-40B4-BE49-F238E27FC236}">
                <a16:creationId xmlns:a16="http://schemas.microsoft.com/office/drawing/2014/main" id="{81AE0B52-ADA0-489E-9986-83335E3A8743}"/>
              </a:ext>
            </a:extLst>
          </p:cNvPr>
          <p:cNvSpPr txBox="1"/>
          <p:nvPr/>
        </p:nvSpPr>
        <p:spPr>
          <a:xfrm>
            <a:off x="2843809" y="2773488"/>
            <a:ext cx="5194920" cy="369332"/>
          </a:xfrm>
          <a:prstGeom prst="rect">
            <a:avLst/>
          </a:prstGeom>
          <a:noFill/>
        </p:spPr>
        <p:txBody>
          <a:bodyPr wrap="square" rtlCol="0">
            <a:spAutoFit/>
          </a:bodyPr>
          <a:lstStyle/>
          <a:p>
            <a:r>
              <a:rPr lang="en-GB" dirty="0"/>
              <a:t>The UK government website. </a:t>
            </a:r>
            <a:r>
              <a:rPr lang="en-GB" dirty="0">
                <a:hlinkClick r:id="rId3"/>
              </a:rPr>
              <a:t>www.gov.uk</a:t>
            </a:r>
            <a:r>
              <a:rPr lang="en-GB" dirty="0"/>
              <a:t> </a:t>
            </a:r>
          </a:p>
        </p:txBody>
      </p:sp>
      <p:pic>
        <p:nvPicPr>
          <p:cNvPr id="8" name="Picture 7">
            <a:extLst>
              <a:ext uri="{FF2B5EF4-FFF2-40B4-BE49-F238E27FC236}">
                <a16:creationId xmlns:a16="http://schemas.microsoft.com/office/drawing/2014/main" id="{1880DF39-AD07-4149-A118-14B7718D11AA}"/>
              </a:ext>
            </a:extLst>
          </p:cNvPr>
          <p:cNvPicPr>
            <a:picLocks noChangeAspect="1"/>
          </p:cNvPicPr>
          <p:nvPr/>
        </p:nvPicPr>
        <p:blipFill>
          <a:blip r:embed="rId4"/>
          <a:stretch>
            <a:fillRect/>
          </a:stretch>
        </p:blipFill>
        <p:spPr>
          <a:xfrm>
            <a:off x="6660232" y="3318736"/>
            <a:ext cx="2228089" cy="2004089"/>
          </a:xfrm>
          <a:prstGeom prst="rect">
            <a:avLst/>
          </a:prstGeom>
        </p:spPr>
      </p:pic>
      <p:sp>
        <p:nvSpPr>
          <p:cNvPr id="9" name="TextBox 8">
            <a:extLst>
              <a:ext uri="{FF2B5EF4-FFF2-40B4-BE49-F238E27FC236}">
                <a16:creationId xmlns:a16="http://schemas.microsoft.com/office/drawing/2014/main" id="{5AC440DA-BEDC-4B79-8AA9-D6B6F7418D82}"/>
              </a:ext>
            </a:extLst>
          </p:cNvPr>
          <p:cNvSpPr txBox="1"/>
          <p:nvPr/>
        </p:nvSpPr>
        <p:spPr>
          <a:xfrm>
            <a:off x="2154561" y="5043918"/>
            <a:ext cx="5194920" cy="369332"/>
          </a:xfrm>
          <a:prstGeom prst="rect">
            <a:avLst/>
          </a:prstGeom>
          <a:noFill/>
        </p:spPr>
        <p:txBody>
          <a:bodyPr wrap="square" rtlCol="0">
            <a:spAutoFit/>
          </a:bodyPr>
          <a:lstStyle/>
          <a:p>
            <a:r>
              <a:rPr lang="en-GB" dirty="0"/>
              <a:t>The NHS website. </a:t>
            </a:r>
            <a:r>
              <a:rPr lang="en-GB" dirty="0">
                <a:hlinkClick r:id="rId3"/>
              </a:rPr>
              <a:t>www.nhs.uk</a:t>
            </a:r>
            <a:r>
              <a:rPr lang="en-GB" dirty="0"/>
              <a:t> </a:t>
            </a:r>
          </a:p>
        </p:txBody>
      </p:sp>
    </p:spTree>
    <p:extLst>
      <p:ext uri="{BB962C8B-B14F-4D97-AF65-F5344CB8AC3E}">
        <p14:creationId xmlns:p14="http://schemas.microsoft.com/office/powerpoint/2010/main" val="238625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56406FA-67F4-4467-A095-5FD41A794F46}"/>
              </a:ext>
            </a:extLst>
          </p:cNvPr>
          <p:cNvSpPr txBox="1">
            <a:spLocks/>
          </p:cNvSpPr>
          <p:nvPr/>
        </p:nvSpPr>
        <p:spPr>
          <a:xfrm>
            <a:off x="457200" y="1600201"/>
            <a:ext cx="8229600" cy="964703"/>
          </a:xfrm>
          <a:prstGeom prst="rect">
            <a:avLst/>
          </a:prstGeom>
          <a:ln w="38100">
            <a:solidFill>
              <a:schemeClr val="accent1">
                <a:lumMod val="75000"/>
              </a:schemeClr>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dirty="0"/>
              <a:t>For business students there are other valuable and relevant sources that you might use. </a:t>
            </a:r>
          </a:p>
        </p:txBody>
      </p:sp>
      <p:sp>
        <p:nvSpPr>
          <p:cNvPr id="3" name="Title 1">
            <a:extLst>
              <a:ext uri="{FF2B5EF4-FFF2-40B4-BE49-F238E27FC236}">
                <a16:creationId xmlns:a16="http://schemas.microsoft.com/office/drawing/2014/main" id="{5289DADF-63E8-486B-840B-01D7C82F4A69}"/>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Other relevant sources. </a:t>
            </a:r>
            <a:endParaRPr lang="en-GB" dirty="0"/>
          </a:p>
        </p:txBody>
      </p:sp>
      <p:sp>
        <p:nvSpPr>
          <p:cNvPr id="7" name="TextBox 6">
            <a:extLst>
              <a:ext uri="{FF2B5EF4-FFF2-40B4-BE49-F238E27FC236}">
                <a16:creationId xmlns:a16="http://schemas.microsoft.com/office/drawing/2014/main" id="{08A8D507-EA76-4A47-A76B-9D035E2DCC0E}"/>
              </a:ext>
            </a:extLst>
          </p:cNvPr>
          <p:cNvSpPr txBox="1"/>
          <p:nvPr/>
        </p:nvSpPr>
        <p:spPr>
          <a:xfrm>
            <a:off x="2286000" y="3105835"/>
            <a:ext cx="4572000" cy="646331"/>
          </a:xfrm>
          <a:prstGeom prst="rect">
            <a:avLst/>
          </a:prstGeom>
          <a:noFill/>
        </p:spPr>
        <p:txBody>
          <a:bodyPr wrap="square">
            <a:spAutoFit/>
          </a:bodyPr>
          <a:lstStyle/>
          <a:p>
            <a:r>
              <a:rPr lang="en-GB" dirty="0">
                <a:hlinkClick r:id="rId2"/>
              </a:rPr>
              <a:t>Management &amp; Leadership Development and Training - CMI (managers.org.uk)</a:t>
            </a:r>
            <a:endParaRPr lang="en-GB" dirty="0"/>
          </a:p>
        </p:txBody>
      </p:sp>
      <p:pic>
        <p:nvPicPr>
          <p:cNvPr id="9" name="Picture 8">
            <a:extLst>
              <a:ext uri="{FF2B5EF4-FFF2-40B4-BE49-F238E27FC236}">
                <a16:creationId xmlns:a16="http://schemas.microsoft.com/office/drawing/2014/main" id="{C52B5A75-55DE-45CF-B803-BA8EF7CEF884}"/>
              </a:ext>
            </a:extLst>
          </p:cNvPr>
          <p:cNvPicPr>
            <a:picLocks noChangeAspect="1"/>
          </p:cNvPicPr>
          <p:nvPr/>
        </p:nvPicPr>
        <p:blipFill>
          <a:blip r:embed="rId3"/>
          <a:stretch>
            <a:fillRect/>
          </a:stretch>
        </p:blipFill>
        <p:spPr>
          <a:xfrm>
            <a:off x="179512" y="2747467"/>
            <a:ext cx="1981200" cy="1047750"/>
          </a:xfrm>
          <a:prstGeom prst="rect">
            <a:avLst/>
          </a:prstGeom>
        </p:spPr>
      </p:pic>
      <p:pic>
        <p:nvPicPr>
          <p:cNvPr id="11" name="Picture 10">
            <a:extLst>
              <a:ext uri="{FF2B5EF4-FFF2-40B4-BE49-F238E27FC236}">
                <a16:creationId xmlns:a16="http://schemas.microsoft.com/office/drawing/2014/main" id="{23DD8409-CCE9-4172-B620-6137668F6A03}"/>
              </a:ext>
            </a:extLst>
          </p:cNvPr>
          <p:cNvPicPr>
            <a:picLocks noChangeAspect="1"/>
          </p:cNvPicPr>
          <p:nvPr/>
        </p:nvPicPr>
        <p:blipFill>
          <a:blip r:embed="rId4"/>
          <a:stretch>
            <a:fillRect/>
          </a:stretch>
        </p:blipFill>
        <p:spPr>
          <a:xfrm>
            <a:off x="6315075" y="4267697"/>
            <a:ext cx="2371725" cy="1133475"/>
          </a:xfrm>
          <a:prstGeom prst="rect">
            <a:avLst/>
          </a:prstGeom>
        </p:spPr>
      </p:pic>
      <p:sp>
        <p:nvSpPr>
          <p:cNvPr id="13" name="TextBox 12">
            <a:extLst>
              <a:ext uri="{FF2B5EF4-FFF2-40B4-BE49-F238E27FC236}">
                <a16:creationId xmlns:a16="http://schemas.microsoft.com/office/drawing/2014/main" id="{4211D4B7-B759-414D-BD3A-294C4A86C105}"/>
              </a:ext>
            </a:extLst>
          </p:cNvPr>
          <p:cNvSpPr txBox="1"/>
          <p:nvPr/>
        </p:nvSpPr>
        <p:spPr>
          <a:xfrm>
            <a:off x="2289448" y="5031840"/>
            <a:ext cx="4572000" cy="369332"/>
          </a:xfrm>
          <a:prstGeom prst="rect">
            <a:avLst/>
          </a:prstGeom>
          <a:noFill/>
        </p:spPr>
        <p:txBody>
          <a:bodyPr wrap="square">
            <a:spAutoFit/>
          </a:bodyPr>
          <a:lstStyle/>
          <a:p>
            <a:r>
              <a:rPr lang="en-GB" dirty="0">
                <a:hlinkClick r:id="rId5"/>
              </a:rPr>
              <a:t>British Chambers of Commerce</a:t>
            </a:r>
            <a:endParaRPr lang="en-GB" dirty="0"/>
          </a:p>
        </p:txBody>
      </p:sp>
    </p:spTree>
    <p:extLst>
      <p:ext uri="{BB962C8B-B14F-4D97-AF65-F5344CB8AC3E}">
        <p14:creationId xmlns:p14="http://schemas.microsoft.com/office/powerpoint/2010/main" val="3224289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7" grpId="0"/>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DC72495-DFE8-47A6-AB89-136277D01AFA}"/>
              </a:ext>
            </a:extLst>
          </p:cNvPr>
          <p:cNvSpPr>
            <a:spLocks noGrp="1"/>
          </p:cNvSpPr>
          <p:nvPr>
            <p:ph type="title"/>
          </p:nvPr>
        </p:nvSpPr>
        <p:spPr>
          <a:xfrm>
            <a:off x="457200" y="274638"/>
            <a:ext cx="8229600" cy="1143000"/>
          </a:xfrm>
        </p:spPr>
        <p:txBody>
          <a:bodyPr/>
          <a:lstStyle/>
          <a:p>
            <a:r>
              <a:rPr lang="en-GB" dirty="0"/>
              <a:t>Some sources are not reliable. </a:t>
            </a:r>
          </a:p>
        </p:txBody>
      </p:sp>
      <p:pic>
        <p:nvPicPr>
          <p:cNvPr id="6" name="Picture 5">
            <a:extLst>
              <a:ext uri="{FF2B5EF4-FFF2-40B4-BE49-F238E27FC236}">
                <a16:creationId xmlns:a16="http://schemas.microsoft.com/office/drawing/2014/main" id="{401AC0AB-4523-41B2-85C8-4ED2ED0460F2}"/>
              </a:ext>
            </a:extLst>
          </p:cNvPr>
          <p:cNvPicPr>
            <a:picLocks noChangeAspect="1"/>
          </p:cNvPicPr>
          <p:nvPr/>
        </p:nvPicPr>
        <p:blipFill>
          <a:blip r:embed="rId2"/>
          <a:stretch>
            <a:fillRect/>
          </a:stretch>
        </p:blipFill>
        <p:spPr>
          <a:xfrm>
            <a:off x="683568" y="1556792"/>
            <a:ext cx="1543050" cy="1590675"/>
          </a:xfrm>
          <a:prstGeom prst="rect">
            <a:avLst/>
          </a:prstGeom>
        </p:spPr>
      </p:pic>
      <p:pic>
        <p:nvPicPr>
          <p:cNvPr id="8" name="Picture 7">
            <a:extLst>
              <a:ext uri="{FF2B5EF4-FFF2-40B4-BE49-F238E27FC236}">
                <a16:creationId xmlns:a16="http://schemas.microsoft.com/office/drawing/2014/main" id="{9D8F40F7-0490-4860-9DDC-5AA67AA3ADA9}"/>
              </a:ext>
            </a:extLst>
          </p:cNvPr>
          <p:cNvPicPr>
            <a:picLocks noChangeAspect="1"/>
          </p:cNvPicPr>
          <p:nvPr/>
        </p:nvPicPr>
        <p:blipFill>
          <a:blip r:embed="rId3"/>
          <a:stretch>
            <a:fillRect/>
          </a:stretch>
        </p:blipFill>
        <p:spPr>
          <a:xfrm>
            <a:off x="721668" y="4077072"/>
            <a:ext cx="1504950" cy="542925"/>
          </a:xfrm>
          <a:prstGeom prst="rect">
            <a:avLst/>
          </a:prstGeom>
        </p:spPr>
      </p:pic>
      <p:sp>
        <p:nvSpPr>
          <p:cNvPr id="9" name="TextBox 8">
            <a:extLst>
              <a:ext uri="{FF2B5EF4-FFF2-40B4-BE49-F238E27FC236}">
                <a16:creationId xmlns:a16="http://schemas.microsoft.com/office/drawing/2014/main" id="{EA2F3798-483F-47E7-A662-443D944E187F}"/>
              </a:ext>
            </a:extLst>
          </p:cNvPr>
          <p:cNvSpPr txBox="1"/>
          <p:nvPr/>
        </p:nvSpPr>
        <p:spPr>
          <a:xfrm>
            <a:off x="2771800" y="2852936"/>
            <a:ext cx="5688632" cy="923330"/>
          </a:xfrm>
          <a:prstGeom prst="rect">
            <a:avLst/>
          </a:prstGeom>
          <a:noFill/>
        </p:spPr>
        <p:txBody>
          <a:bodyPr wrap="square" rtlCol="0">
            <a:spAutoFit/>
          </a:bodyPr>
          <a:lstStyle/>
          <a:p>
            <a:r>
              <a:rPr lang="en-GB" dirty="0"/>
              <a:t>Wikipedia, YouTube and blogging website can be edited by anyone and are not peer reviewed and verified. </a:t>
            </a:r>
          </a:p>
        </p:txBody>
      </p:sp>
    </p:spTree>
    <p:extLst>
      <p:ext uri="{BB962C8B-B14F-4D97-AF65-F5344CB8AC3E}">
        <p14:creationId xmlns:p14="http://schemas.microsoft.com/office/powerpoint/2010/main" val="4167928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4878E-B0CC-4E85-8761-ABE31FD5CA82}"/>
              </a:ext>
            </a:extLst>
          </p:cNvPr>
          <p:cNvSpPr>
            <a:spLocks noGrp="1"/>
          </p:cNvSpPr>
          <p:nvPr>
            <p:ph type="title"/>
          </p:nvPr>
        </p:nvSpPr>
        <p:spPr/>
        <p:txBody>
          <a:bodyPr/>
          <a:lstStyle/>
          <a:p>
            <a:r>
              <a:rPr lang="en-GB" dirty="0"/>
              <a:t>Activity 2 – Find a reliable source</a:t>
            </a:r>
          </a:p>
        </p:txBody>
      </p:sp>
      <p:sp>
        <p:nvSpPr>
          <p:cNvPr id="3" name="Content Placeholder 2">
            <a:extLst>
              <a:ext uri="{FF2B5EF4-FFF2-40B4-BE49-F238E27FC236}">
                <a16:creationId xmlns:a16="http://schemas.microsoft.com/office/drawing/2014/main" id="{A4B3AD07-BB76-445D-BE5A-F10286424D31}"/>
              </a:ext>
            </a:extLst>
          </p:cNvPr>
          <p:cNvSpPr>
            <a:spLocks noGrp="1"/>
          </p:cNvSpPr>
          <p:nvPr>
            <p:ph idx="1"/>
          </p:nvPr>
        </p:nvSpPr>
        <p:spPr>
          <a:xfrm>
            <a:off x="228600" y="1686508"/>
            <a:ext cx="8686800" cy="3484983"/>
          </a:xfrm>
        </p:spPr>
        <p:txBody>
          <a:bodyPr>
            <a:normAutofit/>
          </a:bodyPr>
          <a:lstStyle/>
          <a:p>
            <a:r>
              <a:rPr lang="en-GB" dirty="0"/>
              <a:t>Use the UWTSD library or Google Scholar to find a source relevant to your assignment. </a:t>
            </a:r>
          </a:p>
          <a:p>
            <a:endParaRPr lang="en-GB" dirty="0"/>
          </a:p>
          <a:p>
            <a:pPr marL="0" indent="0">
              <a:buNone/>
            </a:pPr>
            <a:r>
              <a:rPr lang="en-GB" dirty="0"/>
              <a:t>‘</a:t>
            </a:r>
            <a:r>
              <a:rPr lang="en-GB" sz="2800" b="1" i="0" dirty="0">
                <a:solidFill>
                  <a:srgbClr val="000000"/>
                </a:solidFill>
                <a:effectLst/>
                <a:latin typeface="Arial" panose="020B0604020202020204" pitchFamily="34" charset="0"/>
                <a:cs typeface="Arial" panose="020B0604020202020204" pitchFamily="34" charset="0"/>
              </a:rPr>
              <a:t>What is the most effective way to motivate staff?</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4477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498A1-4529-419C-A8A6-EDC695110780}"/>
              </a:ext>
            </a:extLst>
          </p:cNvPr>
          <p:cNvSpPr>
            <a:spLocks noGrp="1"/>
          </p:cNvSpPr>
          <p:nvPr>
            <p:ph type="title"/>
          </p:nvPr>
        </p:nvSpPr>
        <p:spPr/>
        <p:txBody>
          <a:bodyPr/>
          <a:lstStyle/>
          <a:p>
            <a:r>
              <a:rPr lang="en-GB" dirty="0"/>
              <a:t>Library Vs Internet</a:t>
            </a:r>
          </a:p>
        </p:txBody>
      </p:sp>
      <p:pic>
        <p:nvPicPr>
          <p:cNvPr id="5" name="Picture 4">
            <a:extLst>
              <a:ext uri="{FF2B5EF4-FFF2-40B4-BE49-F238E27FC236}">
                <a16:creationId xmlns:a16="http://schemas.microsoft.com/office/drawing/2014/main" id="{64AF272C-3D99-4E88-B748-0F47C9AEF263}"/>
              </a:ext>
            </a:extLst>
          </p:cNvPr>
          <p:cNvPicPr>
            <a:picLocks noChangeAspect="1"/>
          </p:cNvPicPr>
          <p:nvPr/>
        </p:nvPicPr>
        <p:blipFill>
          <a:blip r:embed="rId2" cstate="print"/>
          <a:stretch>
            <a:fillRect/>
          </a:stretch>
        </p:blipFill>
        <p:spPr>
          <a:xfrm>
            <a:off x="1590418" y="1135875"/>
            <a:ext cx="7096382" cy="390503"/>
          </a:xfrm>
          <a:prstGeom prst="rect">
            <a:avLst/>
          </a:prstGeom>
        </p:spPr>
      </p:pic>
      <p:pic>
        <p:nvPicPr>
          <p:cNvPr id="6" name="Picture 5">
            <a:extLst>
              <a:ext uri="{FF2B5EF4-FFF2-40B4-BE49-F238E27FC236}">
                <a16:creationId xmlns:a16="http://schemas.microsoft.com/office/drawing/2014/main" id="{C4EC8999-28AB-44EA-B70C-4DA09240ACDF}"/>
              </a:ext>
            </a:extLst>
          </p:cNvPr>
          <p:cNvPicPr>
            <a:picLocks noChangeAspect="1"/>
          </p:cNvPicPr>
          <p:nvPr/>
        </p:nvPicPr>
        <p:blipFill>
          <a:blip r:embed="rId3" cstate="print"/>
          <a:stretch>
            <a:fillRect/>
          </a:stretch>
        </p:blipFill>
        <p:spPr>
          <a:xfrm>
            <a:off x="1590418" y="1475197"/>
            <a:ext cx="6149934" cy="933450"/>
          </a:xfrm>
          <a:prstGeom prst="rect">
            <a:avLst/>
          </a:prstGeom>
        </p:spPr>
      </p:pic>
      <p:pic>
        <p:nvPicPr>
          <p:cNvPr id="7" name="Picture 6">
            <a:extLst>
              <a:ext uri="{FF2B5EF4-FFF2-40B4-BE49-F238E27FC236}">
                <a16:creationId xmlns:a16="http://schemas.microsoft.com/office/drawing/2014/main" id="{C8B6A787-256A-435F-A55E-F75B26B731EB}"/>
              </a:ext>
            </a:extLst>
          </p:cNvPr>
          <p:cNvPicPr>
            <a:picLocks noChangeAspect="1"/>
          </p:cNvPicPr>
          <p:nvPr/>
        </p:nvPicPr>
        <p:blipFill>
          <a:blip r:embed="rId4" cstate="print"/>
          <a:stretch>
            <a:fillRect/>
          </a:stretch>
        </p:blipFill>
        <p:spPr>
          <a:xfrm>
            <a:off x="1854336" y="2414780"/>
            <a:ext cx="5590849" cy="588818"/>
          </a:xfrm>
          <a:prstGeom prst="rect">
            <a:avLst/>
          </a:prstGeom>
        </p:spPr>
      </p:pic>
      <p:pic>
        <p:nvPicPr>
          <p:cNvPr id="8" name="Picture 7">
            <a:extLst>
              <a:ext uri="{FF2B5EF4-FFF2-40B4-BE49-F238E27FC236}">
                <a16:creationId xmlns:a16="http://schemas.microsoft.com/office/drawing/2014/main" id="{3DE72BF4-6074-40E3-ABEA-69C9A7BECBE3}"/>
              </a:ext>
            </a:extLst>
          </p:cNvPr>
          <p:cNvPicPr>
            <a:picLocks noChangeAspect="1"/>
          </p:cNvPicPr>
          <p:nvPr/>
        </p:nvPicPr>
        <p:blipFill>
          <a:blip r:embed="rId5" cstate="print"/>
          <a:stretch>
            <a:fillRect/>
          </a:stretch>
        </p:blipFill>
        <p:spPr>
          <a:xfrm>
            <a:off x="1574793" y="3084535"/>
            <a:ext cx="6149934" cy="572896"/>
          </a:xfrm>
          <a:prstGeom prst="rect">
            <a:avLst/>
          </a:prstGeom>
        </p:spPr>
      </p:pic>
      <p:pic>
        <p:nvPicPr>
          <p:cNvPr id="9" name="Picture 8">
            <a:extLst>
              <a:ext uri="{FF2B5EF4-FFF2-40B4-BE49-F238E27FC236}">
                <a16:creationId xmlns:a16="http://schemas.microsoft.com/office/drawing/2014/main" id="{BEA0E9CE-DAB2-4421-97EB-44A7615D1FB7}"/>
              </a:ext>
            </a:extLst>
          </p:cNvPr>
          <p:cNvPicPr>
            <a:picLocks noChangeAspect="1"/>
          </p:cNvPicPr>
          <p:nvPr/>
        </p:nvPicPr>
        <p:blipFill>
          <a:blip r:embed="rId6" cstate="print"/>
          <a:stretch>
            <a:fillRect/>
          </a:stretch>
        </p:blipFill>
        <p:spPr>
          <a:xfrm>
            <a:off x="1574793" y="3639459"/>
            <a:ext cx="6134309" cy="923925"/>
          </a:xfrm>
          <a:prstGeom prst="rect">
            <a:avLst/>
          </a:prstGeom>
        </p:spPr>
      </p:pic>
      <p:pic>
        <p:nvPicPr>
          <p:cNvPr id="10" name="Picture 9">
            <a:extLst>
              <a:ext uri="{FF2B5EF4-FFF2-40B4-BE49-F238E27FC236}">
                <a16:creationId xmlns:a16="http://schemas.microsoft.com/office/drawing/2014/main" id="{AFCDC23A-85B3-40F9-AEAE-ABEC65F5093F}"/>
              </a:ext>
            </a:extLst>
          </p:cNvPr>
          <p:cNvPicPr>
            <a:picLocks noChangeAspect="1"/>
          </p:cNvPicPr>
          <p:nvPr/>
        </p:nvPicPr>
        <p:blipFill>
          <a:blip r:embed="rId7" cstate="print"/>
          <a:stretch>
            <a:fillRect/>
          </a:stretch>
        </p:blipFill>
        <p:spPr>
          <a:xfrm>
            <a:off x="1590418" y="4563384"/>
            <a:ext cx="6118684" cy="1591180"/>
          </a:xfrm>
          <a:prstGeom prst="rect">
            <a:avLst/>
          </a:prstGeom>
        </p:spPr>
      </p:pic>
      <p:pic>
        <p:nvPicPr>
          <p:cNvPr id="11" name="Picture 10">
            <a:extLst>
              <a:ext uri="{FF2B5EF4-FFF2-40B4-BE49-F238E27FC236}">
                <a16:creationId xmlns:a16="http://schemas.microsoft.com/office/drawing/2014/main" id="{C1C9BDBE-3A26-448F-AF9F-6E37D981A807}"/>
              </a:ext>
            </a:extLst>
          </p:cNvPr>
          <p:cNvPicPr>
            <a:picLocks noChangeAspect="1"/>
          </p:cNvPicPr>
          <p:nvPr/>
        </p:nvPicPr>
        <p:blipFill>
          <a:blip r:embed="rId8" cstate="print"/>
          <a:stretch>
            <a:fillRect/>
          </a:stretch>
        </p:blipFill>
        <p:spPr>
          <a:xfrm>
            <a:off x="274737" y="1688795"/>
            <a:ext cx="1128911" cy="444627"/>
          </a:xfrm>
          <a:prstGeom prst="rect">
            <a:avLst/>
          </a:prstGeom>
        </p:spPr>
      </p:pic>
      <p:pic>
        <p:nvPicPr>
          <p:cNvPr id="12" name="Picture 11">
            <a:extLst>
              <a:ext uri="{FF2B5EF4-FFF2-40B4-BE49-F238E27FC236}">
                <a16:creationId xmlns:a16="http://schemas.microsoft.com/office/drawing/2014/main" id="{48A5556D-1876-487A-9627-DDC8C2D4A7A2}"/>
              </a:ext>
            </a:extLst>
          </p:cNvPr>
          <p:cNvPicPr>
            <a:picLocks noChangeAspect="1"/>
          </p:cNvPicPr>
          <p:nvPr/>
        </p:nvPicPr>
        <p:blipFill>
          <a:blip r:embed="rId9" cstate="print"/>
          <a:stretch>
            <a:fillRect/>
          </a:stretch>
        </p:blipFill>
        <p:spPr>
          <a:xfrm>
            <a:off x="7720518" y="1592921"/>
            <a:ext cx="1423482" cy="585661"/>
          </a:xfrm>
          <a:prstGeom prst="rect">
            <a:avLst/>
          </a:prstGeom>
        </p:spPr>
      </p:pic>
      <p:pic>
        <p:nvPicPr>
          <p:cNvPr id="13" name="Picture 12">
            <a:extLst>
              <a:ext uri="{FF2B5EF4-FFF2-40B4-BE49-F238E27FC236}">
                <a16:creationId xmlns:a16="http://schemas.microsoft.com/office/drawing/2014/main" id="{BD8ED9AA-5F92-4F06-A81A-F4FFFC8C906E}"/>
              </a:ext>
            </a:extLst>
          </p:cNvPr>
          <p:cNvPicPr>
            <a:picLocks noChangeAspect="1"/>
          </p:cNvPicPr>
          <p:nvPr/>
        </p:nvPicPr>
        <p:blipFill>
          <a:blip r:embed="rId10" cstate="print"/>
          <a:stretch>
            <a:fillRect/>
          </a:stretch>
        </p:blipFill>
        <p:spPr>
          <a:xfrm>
            <a:off x="451327" y="2242464"/>
            <a:ext cx="736297" cy="736297"/>
          </a:xfrm>
          <a:prstGeom prst="rect">
            <a:avLst/>
          </a:prstGeom>
        </p:spPr>
      </p:pic>
      <p:pic>
        <p:nvPicPr>
          <p:cNvPr id="14" name="Picture 13">
            <a:extLst>
              <a:ext uri="{FF2B5EF4-FFF2-40B4-BE49-F238E27FC236}">
                <a16:creationId xmlns:a16="http://schemas.microsoft.com/office/drawing/2014/main" id="{A6D497AA-034D-468C-8834-6450FCFA62EF}"/>
              </a:ext>
            </a:extLst>
          </p:cNvPr>
          <p:cNvPicPr>
            <a:picLocks noChangeAspect="1"/>
          </p:cNvPicPr>
          <p:nvPr/>
        </p:nvPicPr>
        <p:blipFill>
          <a:blip r:embed="rId11" cstate="print"/>
          <a:stretch>
            <a:fillRect/>
          </a:stretch>
        </p:blipFill>
        <p:spPr>
          <a:xfrm>
            <a:off x="7914743" y="2441501"/>
            <a:ext cx="933451" cy="560071"/>
          </a:xfrm>
          <a:prstGeom prst="rect">
            <a:avLst/>
          </a:prstGeom>
        </p:spPr>
      </p:pic>
      <p:pic>
        <p:nvPicPr>
          <p:cNvPr id="15" name="Picture 14">
            <a:extLst>
              <a:ext uri="{FF2B5EF4-FFF2-40B4-BE49-F238E27FC236}">
                <a16:creationId xmlns:a16="http://schemas.microsoft.com/office/drawing/2014/main" id="{5709437F-7DD0-4B06-A10A-176F185C614D}"/>
              </a:ext>
            </a:extLst>
          </p:cNvPr>
          <p:cNvPicPr>
            <a:picLocks noChangeAspect="1"/>
          </p:cNvPicPr>
          <p:nvPr/>
        </p:nvPicPr>
        <p:blipFill>
          <a:blip r:embed="rId12" cstate="print"/>
          <a:stretch>
            <a:fillRect/>
          </a:stretch>
        </p:blipFill>
        <p:spPr>
          <a:xfrm>
            <a:off x="531003" y="3009923"/>
            <a:ext cx="576943" cy="647700"/>
          </a:xfrm>
          <a:prstGeom prst="rect">
            <a:avLst/>
          </a:prstGeom>
        </p:spPr>
      </p:pic>
      <p:pic>
        <p:nvPicPr>
          <p:cNvPr id="16" name="Picture 15">
            <a:extLst>
              <a:ext uri="{FF2B5EF4-FFF2-40B4-BE49-F238E27FC236}">
                <a16:creationId xmlns:a16="http://schemas.microsoft.com/office/drawing/2014/main" id="{064FE197-C199-44C1-AD2B-B7239490DC62}"/>
              </a:ext>
            </a:extLst>
          </p:cNvPr>
          <p:cNvPicPr>
            <a:picLocks noChangeAspect="1"/>
          </p:cNvPicPr>
          <p:nvPr/>
        </p:nvPicPr>
        <p:blipFill>
          <a:blip r:embed="rId13" cstate="print"/>
          <a:stretch>
            <a:fillRect/>
          </a:stretch>
        </p:blipFill>
        <p:spPr>
          <a:xfrm>
            <a:off x="7975071" y="3104159"/>
            <a:ext cx="812793" cy="459228"/>
          </a:xfrm>
          <a:prstGeom prst="rect">
            <a:avLst/>
          </a:prstGeom>
        </p:spPr>
      </p:pic>
      <p:pic>
        <p:nvPicPr>
          <p:cNvPr id="17" name="Picture 16">
            <a:extLst>
              <a:ext uri="{FF2B5EF4-FFF2-40B4-BE49-F238E27FC236}">
                <a16:creationId xmlns:a16="http://schemas.microsoft.com/office/drawing/2014/main" id="{1F809F42-BF4D-4887-BD13-B3E883DE41D4}"/>
              </a:ext>
            </a:extLst>
          </p:cNvPr>
          <p:cNvPicPr>
            <a:picLocks noChangeAspect="1"/>
          </p:cNvPicPr>
          <p:nvPr/>
        </p:nvPicPr>
        <p:blipFill>
          <a:blip r:embed="rId14" cstate="print"/>
          <a:stretch>
            <a:fillRect/>
          </a:stretch>
        </p:blipFill>
        <p:spPr>
          <a:xfrm>
            <a:off x="463712" y="3688785"/>
            <a:ext cx="711523" cy="711523"/>
          </a:xfrm>
          <a:prstGeom prst="rect">
            <a:avLst/>
          </a:prstGeom>
        </p:spPr>
      </p:pic>
      <p:pic>
        <p:nvPicPr>
          <p:cNvPr id="18" name="Picture 17">
            <a:extLst>
              <a:ext uri="{FF2B5EF4-FFF2-40B4-BE49-F238E27FC236}">
                <a16:creationId xmlns:a16="http://schemas.microsoft.com/office/drawing/2014/main" id="{DD27FE9E-45BE-4865-ABC3-5F13DF5CCEC6}"/>
              </a:ext>
            </a:extLst>
          </p:cNvPr>
          <p:cNvPicPr>
            <a:picLocks noChangeAspect="1"/>
          </p:cNvPicPr>
          <p:nvPr/>
        </p:nvPicPr>
        <p:blipFill>
          <a:blip r:embed="rId15" cstate="print"/>
          <a:stretch>
            <a:fillRect/>
          </a:stretch>
        </p:blipFill>
        <p:spPr>
          <a:xfrm>
            <a:off x="7971915" y="4084000"/>
            <a:ext cx="876279" cy="210089"/>
          </a:xfrm>
          <a:prstGeom prst="rect">
            <a:avLst/>
          </a:prstGeom>
        </p:spPr>
      </p:pic>
      <p:pic>
        <p:nvPicPr>
          <p:cNvPr id="20" name="Picture 19">
            <a:extLst>
              <a:ext uri="{FF2B5EF4-FFF2-40B4-BE49-F238E27FC236}">
                <a16:creationId xmlns:a16="http://schemas.microsoft.com/office/drawing/2014/main" id="{1F2971D7-BAD9-4971-B149-764B3EABC655}"/>
              </a:ext>
            </a:extLst>
          </p:cNvPr>
          <p:cNvPicPr>
            <a:picLocks noChangeAspect="1"/>
          </p:cNvPicPr>
          <p:nvPr/>
        </p:nvPicPr>
        <p:blipFill>
          <a:blip r:embed="rId16" cstate="print"/>
          <a:stretch>
            <a:fillRect/>
          </a:stretch>
        </p:blipFill>
        <p:spPr>
          <a:xfrm>
            <a:off x="395385" y="4707242"/>
            <a:ext cx="887614" cy="923925"/>
          </a:xfrm>
          <a:prstGeom prst="rect">
            <a:avLst/>
          </a:prstGeom>
        </p:spPr>
      </p:pic>
      <p:pic>
        <p:nvPicPr>
          <p:cNvPr id="21" name="Picture 20">
            <a:extLst>
              <a:ext uri="{FF2B5EF4-FFF2-40B4-BE49-F238E27FC236}">
                <a16:creationId xmlns:a16="http://schemas.microsoft.com/office/drawing/2014/main" id="{1E6E952F-A46F-4162-BE32-6CD210728FD0}"/>
              </a:ext>
            </a:extLst>
          </p:cNvPr>
          <p:cNvPicPr>
            <a:picLocks noChangeAspect="1"/>
          </p:cNvPicPr>
          <p:nvPr/>
        </p:nvPicPr>
        <p:blipFill>
          <a:blip r:embed="rId17" cstate="print"/>
          <a:stretch>
            <a:fillRect/>
          </a:stretch>
        </p:blipFill>
        <p:spPr>
          <a:xfrm>
            <a:off x="8016520" y="4653463"/>
            <a:ext cx="1023313" cy="1023313"/>
          </a:xfrm>
          <a:prstGeom prst="rect">
            <a:avLst/>
          </a:prstGeom>
        </p:spPr>
      </p:pic>
    </p:spTree>
    <p:extLst>
      <p:ext uri="{BB962C8B-B14F-4D97-AF65-F5344CB8AC3E}">
        <p14:creationId xmlns:p14="http://schemas.microsoft.com/office/powerpoint/2010/main" val="24674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500" fill="hold"/>
                                        <p:tgtEl>
                                          <p:spTgt spid="11"/>
                                        </p:tgtEl>
                                        <p:attrNameLst>
                                          <p:attrName>ppt_w</p:attrName>
                                        </p:attrNameLst>
                                      </p:cBhvr>
                                      <p:tavLst>
                                        <p:tav tm="0">
                                          <p:val>
                                            <p:fltVal val="0"/>
                                          </p:val>
                                        </p:tav>
                                        <p:tav tm="100000">
                                          <p:val>
                                            <p:strVal val="#ppt_w"/>
                                          </p:val>
                                        </p:tav>
                                      </p:tavLst>
                                    </p:anim>
                                    <p:anim calcmode="lin" valueType="num">
                                      <p:cBhvr>
                                        <p:cTn id="12" dur="500" fill="hold"/>
                                        <p:tgtEl>
                                          <p:spTgt spid="11"/>
                                        </p:tgtEl>
                                        <p:attrNameLst>
                                          <p:attrName>ppt_h</p:attrName>
                                        </p:attrNameLst>
                                      </p:cBhvr>
                                      <p:tavLst>
                                        <p:tav tm="0">
                                          <p:val>
                                            <p:fltVal val="0"/>
                                          </p:val>
                                        </p:tav>
                                        <p:tav tm="100000">
                                          <p:val>
                                            <p:strVal val="#ppt_h"/>
                                          </p:val>
                                        </p:tav>
                                      </p:tavLst>
                                    </p:anim>
                                    <p:animEffect transition="in" filter="fade">
                                      <p:cBhvr>
                                        <p:cTn id="13" dur="500"/>
                                        <p:tgtEl>
                                          <p:spTgt spid="11"/>
                                        </p:tgtEl>
                                      </p:cBhvr>
                                    </p:animEffect>
                                  </p:childTnLst>
                                </p:cTn>
                              </p:par>
                            </p:childTnLst>
                          </p:cTn>
                        </p:par>
                        <p:par>
                          <p:cTn id="14" fill="hold">
                            <p:stCondLst>
                              <p:cond delay="1000"/>
                            </p:stCondLst>
                            <p:childTnLst>
                              <p:par>
                                <p:cTn id="15" presetID="53" presetClass="entr" presetSubtype="16"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p:cTn id="17" dur="500" fill="hold"/>
                                        <p:tgtEl>
                                          <p:spTgt spid="12"/>
                                        </p:tgtEl>
                                        <p:attrNameLst>
                                          <p:attrName>ppt_w</p:attrName>
                                        </p:attrNameLst>
                                      </p:cBhvr>
                                      <p:tavLst>
                                        <p:tav tm="0">
                                          <p:val>
                                            <p:fltVal val="0"/>
                                          </p:val>
                                        </p:tav>
                                        <p:tav tm="100000">
                                          <p:val>
                                            <p:strVal val="#ppt_w"/>
                                          </p:val>
                                        </p:tav>
                                      </p:tavLst>
                                    </p:anim>
                                    <p:anim calcmode="lin" valueType="num">
                                      <p:cBhvr>
                                        <p:cTn id="18" dur="500" fill="hold"/>
                                        <p:tgtEl>
                                          <p:spTgt spid="12"/>
                                        </p:tgtEl>
                                        <p:attrNameLst>
                                          <p:attrName>ppt_h</p:attrName>
                                        </p:attrNameLst>
                                      </p:cBhvr>
                                      <p:tavLst>
                                        <p:tav tm="0">
                                          <p:val>
                                            <p:fltVal val="0"/>
                                          </p:val>
                                        </p:tav>
                                        <p:tav tm="100000">
                                          <p:val>
                                            <p:strVal val="#ppt_h"/>
                                          </p:val>
                                        </p:tav>
                                      </p:tavLst>
                                    </p:anim>
                                    <p:animEffect transition="in" filter="fade">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ipe(left)">
                                      <p:cBhvr>
                                        <p:cTn id="24" dur="500"/>
                                        <p:tgtEl>
                                          <p:spTgt spid="7"/>
                                        </p:tgtEl>
                                      </p:cBhvr>
                                    </p:animEffect>
                                  </p:childTnLst>
                                </p:cTn>
                              </p:par>
                            </p:childTnLst>
                          </p:cTn>
                        </p:par>
                        <p:par>
                          <p:cTn id="25" fill="hold">
                            <p:stCondLst>
                              <p:cond delay="500"/>
                            </p:stCondLst>
                            <p:childTnLst>
                              <p:par>
                                <p:cTn id="26" presetID="53" presetClass="entr" presetSubtype="16" fill="hold" nodeType="after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p:cTn id="28" dur="500" fill="hold"/>
                                        <p:tgtEl>
                                          <p:spTgt spid="13"/>
                                        </p:tgtEl>
                                        <p:attrNameLst>
                                          <p:attrName>ppt_w</p:attrName>
                                        </p:attrNameLst>
                                      </p:cBhvr>
                                      <p:tavLst>
                                        <p:tav tm="0">
                                          <p:val>
                                            <p:fltVal val="0"/>
                                          </p:val>
                                        </p:tav>
                                        <p:tav tm="100000">
                                          <p:val>
                                            <p:strVal val="#ppt_w"/>
                                          </p:val>
                                        </p:tav>
                                      </p:tavLst>
                                    </p:anim>
                                    <p:anim calcmode="lin" valueType="num">
                                      <p:cBhvr>
                                        <p:cTn id="29" dur="500" fill="hold"/>
                                        <p:tgtEl>
                                          <p:spTgt spid="13"/>
                                        </p:tgtEl>
                                        <p:attrNameLst>
                                          <p:attrName>ppt_h</p:attrName>
                                        </p:attrNameLst>
                                      </p:cBhvr>
                                      <p:tavLst>
                                        <p:tav tm="0">
                                          <p:val>
                                            <p:fltVal val="0"/>
                                          </p:val>
                                        </p:tav>
                                        <p:tav tm="100000">
                                          <p:val>
                                            <p:strVal val="#ppt_h"/>
                                          </p:val>
                                        </p:tav>
                                      </p:tavLst>
                                    </p:anim>
                                    <p:animEffect transition="in" filter="fade">
                                      <p:cBhvr>
                                        <p:cTn id="30" dur="500"/>
                                        <p:tgtEl>
                                          <p:spTgt spid="13"/>
                                        </p:tgtEl>
                                      </p:cBhvr>
                                    </p:animEffect>
                                  </p:childTnLst>
                                </p:cTn>
                              </p:par>
                            </p:childTnLst>
                          </p:cTn>
                        </p:par>
                        <p:par>
                          <p:cTn id="31" fill="hold">
                            <p:stCondLst>
                              <p:cond delay="1000"/>
                            </p:stCondLst>
                            <p:childTnLst>
                              <p:par>
                                <p:cTn id="32" presetID="53" presetClass="entr" presetSubtype="16" fill="hold"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p:cTn id="34" dur="500" fill="hold"/>
                                        <p:tgtEl>
                                          <p:spTgt spid="14"/>
                                        </p:tgtEl>
                                        <p:attrNameLst>
                                          <p:attrName>ppt_w</p:attrName>
                                        </p:attrNameLst>
                                      </p:cBhvr>
                                      <p:tavLst>
                                        <p:tav tm="0">
                                          <p:val>
                                            <p:fltVal val="0"/>
                                          </p:val>
                                        </p:tav>
                                        <p:tav tm="100000">
                                          <p:val>
                                            <p:strVal val="#ppt_w"/>
                                          </p:val>
                                        </p:tav>
                                      </p:tavLst>
                                    </p:anim>
                                    <p:anim calcmode="lin" valueType="num">
                                      <p:cBhvr>
                                        <p:cTn id="35" dur="500" fill="hold"/>
                                        <p:tgtEl>
                                          <p:spTgt spid="14"/>
                                        </p:tgtEl>
                                        <p:attrNameLst>
                                          <p:attrName>ppt_h</p:attrName>
                                        </p:attrNameLst>
                                      </p:cBhvr>
                                      <p:tavLst>
                                        <p:tav tm="0">
                                          <p:val>
                                            <p:fltVal val="0"/>
                                          </p:val>
                                        </p:tav>
                                        <p:tav tm="100000">
                                          <p:val>
                                            <p:strVal val="#ppt_h"/>
                                          </p:val>
                                        </p:tav>
                                      </p:tavLst>
                                    </p:anim>
                                    <p:animEffect transition="in" filter="fade">
                                      <p:cBhvr>
                                        <p:cTn id="36" dur="500"/>
                                        <p:tgtEl>
                                          <p:spTgt spid="14"/>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500"/>
                                        <p:tgtEl>
                                          <p:spTgt spid="8"/>
                                        </p:tgtEl>
                                      </p:cBhvr>
                                    </p:animEffect>
                                  </p:childTnLst>
                                </p:cTn>
                              </p:par>
                            </p:childTnLst>
                          </p:cTn>
                        </p:par>
                        <p:par>
                          <p:cTn id="42" fill="hold">
                            <p:stCondLst>
                              <p:cond delay="500"/>
                            </p:stCondLst>
                            <p:childTnLst>
                              <p:par>
                                <p:cTn id="43" presetID="53" presetClass="entr" presetSubtype="16" fill="hold" nodeType="after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p:cTn id="45" dur="500" fill="hold"/>
                                        <p:tgtEl>
                                          <p:spTgt spid="15"/>
                                        </p:tgtEl>
                                        <p:attrNameLst>
                                          <p:attrName>ppt_w</p:attrName>
                                        </p:attrNameLst>
                                      </p:cBhvr>
                                      <p:tavLst>
                                        <p:tav tm="0">
                                          <p:val>
                                            <p:fltVal val="0"/>
                                          </p:val>
                                        </p:tav>
                                        <p:tav tm="100000">
                                          <p:val>
                                            <p:strVal val="#ppt_w"/>
                                          </p:val>
                                        </p:tav>
                                      </p:tavLst>
                                    </p:anim>
                                    <p:anim calcmode="lin" valueType="num">
                                      <p:cBhvr>
                                        <p:cTn id="46" dur="500" fill="hold"/>
                                        <p:tgtEl>
                                          <p:spTgt spid="15"/>
                                        </p:tgtEl>
                                        <p:attrNameLst>
                                          <p:attrName>ppt_h</p:attrName>
                                        </p:attrNameLst>
                                      </p:cBhvr>
                                      <p:tavLst>
                                        <p:tav tm="0">
                                          <p:val>
                                            <p:fltVal val="0"/>
                                          </p:val>
                                        </p:tav>
                                        <p:tav tm="100000">
                                          <p:val>
                                            <p:strVal val="#ppt_h"/>
                                          </p:val>
                                        </p:tav>
                                      </p:tavLst>
                                    </p:anim>
                                    <p:animEffect transition="in" filter="fade">
                                      <p:cBhvr>
                                        <p:cTn id="47" dur="500"/>
                                        <p:tgtEl>
                                          <p:spTgt spid="15"/>
                                        </p:tgtEl>
                                      </p:cBhvr>
                                    </p:animEffect>
                                  </p:childTnLst>
                                </p:cTn>
                              </p:par>
                            </p:childTnLst>
                          </p:cTn>
                        </p:par>
                        <p:par>
                          <p:cTn id="48" fill="hold">
                            <p:stCondLst>
                              <p:cond delay="1000"/>
                            </p:stCondLst>
                            <p:childTnLst>
                              <p:par>
                                <p:cTn id="49" presetID="53" presetClass="entr" presetSubtype="16" fill="hold" nodeType="afterEffect">
                                  <p:stCondLst>
                                    <p:cond delay="0"/>
                                  </p:stCondLst>
                                  <p:childTnLst>
                                    <p:set>
                                      <p:cBhvr>
                                        <p:cTn id="50" dur="1" fill="hold">
                                          <p:stCondLst>
                                            <p:cond delay="0"/>
                                          </p:stCondLst>
                                        </p:cTn>
                                        <p:tgtEl>
                                          <p:spTgt spid="16"/>
                                        </p:tgtEl>
                                        <p:attrNameLst>
                                          <p:attrName>style.visibility</p:attrName>
                                        </p:attrNameLst>
                                      </p:cBhvr>
                                      <p:to>
                                        <p:strVal val="visible"/>
                                      </p:to>
                                    </p:set>
                                    <p:anim calcmode="lin" valueType="num">
                                      <p:cBhvr>
                                        <p:cTn id="51" dur="500" fill="hold"/>
                                        <p:tgtEl>
                                          <p:spTgt spid="16"/>
                                        </p:tgtEl>
                                        <p:attrNameLst>
                                          <p:attrName>ppt_w</p:attrName>
                                        </p:attrNameLst>
                                      </p:cBhvr>
                                      <p:tavLst>
                                        <p:tav tm="0">
                                          <p:val>
                                            <p:fltVal val="0"/>
                                          </p:val>
                                        </p:tav>
                                        <p:tav tm="100000">
                                          <p:val>
                                            <p:strVal val="#ppt_w"/>
                                          </p:val>
                                        </p:tav>
                                      </p:tavLst>
                                    </p:anim>
                                    <p:anim calcmode="lin" valueType="num">
                                      <p:cBhvr>
                                        <p:cTn id="52" dur="500" fill="hold"/>
                                        <p:tgtEl>
                                          <p:spTgt spid="16"/>
                                        </p:tgtEl>
                                        <p:attrNameLst>
                                          <p:attrName>ppt_h</p:attrName>
                                        </p:attrNameLst>
                                      </p:cBhvr>
                                      <p:tavLst>
                                        <p:tav tm="0">
                                          <p:val>
                                            <p:fltVal val="0"/>
                                          </p:val>
                                        </p:tav>
                                        <p:tav tm="100000">
                                          <p:val>
                                            <p:strVal val="#ppt_h"/>
                                          </p:val>
                                        </p:tav>
                                      </p:tavLst>
                                    </p:anim>
                                    <p:animEffect transition="in" filter="fade">
                                      <p:cBhvr>
                                        <p:cTn id="53" dur="500"/>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nodeType="clickEffect">
                                  <p:stCondLst>
                                    <p:cond delay="0"/>
                                  </p:stCondLst>
                                  <p:childTnLst>
                                    <p:set>
                                      <p:cBhvr>
                                        <p:cTn id="57" dur="1" fill="hold">
                                          <p:stCondLst>
                                            <p:cond delay="0"/>
                                          </p:stCondLst>
                                        </p:cTn>
                                        <p:tgtEl>
                                          <p:spTgt spid="9"/>
                                        </p:tgtEl>
                                        <p:attrNameLst>
                                          <p:attrName>style.visibility</p:attrName>
                                        </p:attrNameLst>
                                      </p:cBhvr>
                                      <p:to>
                                        <p:strVal val="visible"/>
                                      </p:to>
                                    </p:set>
                                    <p:animEffect transition="in" filter="wipe(left)">
                                      <p:cBhvr>
                                        <p:cTn id="58" dur="500"/>
                                        <p:tgtEl>
                                          <p:spTgt spid="9"/>
                                        </p:tgtEl>
                                      </p:cBhvr>
                                    </p:animEffect>
                                  </p:childTnLst>
                                </p:cTn>
                              </p:par>
                            </p:childTnLst>
                          </p:cTn>
                        </p:par>
                        <p:par>
                          <p:cTn id="59" fill="hold">
                            <p:stCondLst>
                              <p:cond delay="500"/>
                            </p:stCondLst>
                            <p:childTnLst>
                              <p:par>
                                <p:cTn id="60" presetID="53" presetClass="entr" presetSubtype="16" fill="hold" nodeType="afterEffect">
                                  <p:stCondLst>
                                    <p:cond delay="0"/>
                                  </p:stCondLst>
                                  <p:childTnLst>
                                    <p:set>
                                      <p:cBhvr>
                                        <p:cTn id="61" dur="1" fill="hold">
                                          <p:stCondLst>
                                            <p:cond delay="0"/>
                                          </p:stCondLst>
                                        </p:cTn>
                                        <p:tgtEl>
                                          <p:spTgt spid="17"/>
                                        </p:tgtEl>
                                        <p:attrNameLst>
                                          <p:attrName>style.visibility</p:attrName>
                                        </p:attrNameLst>
                                      </p:cBhvr>
                                      <p:to>
                                        <p:strVal val="visible"/>
                                      </p:to>
                                    </p:set>
                                    <p:anim calcmode="lin" valueType="num">
                                      <p:cBhvr>
                                        <p:cTn id="62" dur="500" fill="hold"/>
                                        <p:tgtEl>
                                          <p:spTgt spid="17"/>
                                        </p:tgtEl>
                                        <p:attrNameLst>
                                          <p:attrName>ppt_w</p:attrName>
                                        </p:attrNameLst>
                                      </p:cBhvr>
                                      <p:tavLst>
                                        <p:tav tm="0">
                                          <p:val>
                                            <p:fltVal val="0"/>
                                          </p:val>
                                        </p:tav>
                                        <p:tav tm="100000">
                                          <p:val>
                                            <p:strVal val="#ppt_w"/>
                                          </p:val>
                                        </p:tav>
                                      </p:tavLst>
                                    </p:anim>
                                    <p:anim calcmode="lin" valueType="num">
                                      <p:cBhvr>
                                        <p:cTn id="63" dur="500" fill="hold"/>
                                        <p:tgtEl>
                                          <p:spTgt spid="17"/>
                                        </p:tgtEl>
                                        <p:attrNameLst>
                                          <p:attrName>ppt_h</p:attrName>
                                        </p:attrNameLst>
                                      </p:cBhvr>
                                      <p:tavLst>
                                        <p:tav tm="0">
                                          <p:val>
                                            <p:fltVal val="0"/>
                                          </p:val>
                                        </p:tav>
                                        <p:tav tm="100000">
                                          <p:val>
                                            <p:strVal val="#ppt_h"/>
                                          </p:val>
                                        </p:tav>
                                      </p:tavLst>
                                    </p:anim>
                                    <p:animEffect transition="in" filter="fade">
                                      <p:cBhvr>
                                        <p:cTn id="64" dur="500"/>
                                        <p:tgtEl>
                                          <p:spTgt spid="17"/>
                                        </p:tgtEl>
                                      </p:cBhvr>
                                    </p:animEffect>
                                  </p:childTnLst>
                                </p:cTn>
                              </p:par>
                            </p:childTnLst>
                          </p:cTn>
                        </p:par>
                        <p:par>
                          <p:cTn id="65" fill="hold">
                            <p:stCondLst>
                              <p:cond delay="1000"/>
                            </p:stCondLst>
                            <p:childTnLst>
                              <p:par>
                                <p:cTn id="66" presetID="53" presetClass="entr" presetSubtype="16" fill="hold" nodeType="afterEffect">
                                  <p:stCondLst>
                                    <p:cond delay="0"/>
                                  </p:stCondLst>
                                  <p:childTnLst>
                                    <p:set>
                                      <p:cBhvr>
                                        <p:cTn id="67" dur="1" fill="hold">
                                          <p:stCondLst>
                                            <p:cond delay="0"/>
                                          </p:stCondLst>
                                        </p:cTn>
                                        <p:tgtEl>
                                          <p:spTgt spid="18"/>
                                        </p:tgtEl>
                                        <p:attrNameLst>
                                          <p:attrName>style.visibility</p:attrName>
                                        </p:attrNameLst>
                                      </p:cBhvr>
                                      <p:to>
                                        <p:strVal val="visible"/>
                                      </p:to>
                                    </p:set>
                                    <p:anim calcmode="lin" valueType="num">
                                      <p:cBhvr>
                                        <p:cTn id="68" dur="500" fill="hold"/>
                                        <p:tgtEl>
                                          <p:spTgt spid="18"/>
                                        </p:tgtEl>
                                        <p:attrNameLst>
                                          <p:attrName>ppt_w</p:attrName>
                                        </p:attrNameLst>
                                      </p:cBhvr>
                                      <p:tavLst>
                                        <p:tav tm="0">
                                          <p:val>
                                            <p:fltVal val="0"/>
                                          </p:val>
                                        </p:tav>
                                        <p:tav tm="100000">
                                          <p:val>
                                            <p:strVal val="#ppt_w"/>
                                          </p:val>
                                        </p:tav>
                                      </p:tavLst>
                                    </p:anim>
                                    <p:anim calcmode="lin" valueType="num">
                                      <p:cBhvr>
                                        <p:cTn id="69" dur="500" fill="hold"/>
                                        <p:tgtEl>
                                          <p:spTgt spid="18"/>
                                        </p:tgtEl>
                                        <p:attrNameLst>
                                          <p:attrName>ppt_h</p:attrName>
                                        </p:attrNameLst>
                                      </p:cBhvr>
                                      <p:tavLst>
                                        <p:tav tm="0">
                                          <p:val>
                                            <p:fltVal val="0"/>
                                          </p:val>
                                        </p:tav>
                                        <p:tav tm="100000">
                                          <p:val>
                                            <p:strVal val="#ppt_h"/>
                                          </p:val>
                                        </p:tav>
                                      </p:tavLst>
                                    </p:anim>
                                    <p:animEffect transition="in" filter="fade">
                                      <p:cBhvr>
                                        <p:cTn id="70" dur="500"/>
                                        <p:tgtEl>
                                          <p:spTgt spid="18"/>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8" fill="hold" nodeType="clickEffect">
                                  <p:stCondLst>
                                    <p:cond delay="0"/>
                                  </p:stCondLst>
                                  <p:childTnLst>
                                    <p:set>
                                      <p:cBhvr>
                                        <p:cTn id="74" dur="1" fill="hold">
                                          <p:stCondLst>
                                            <p:cond delay="0"/>
                                          </p:stCondLst>
                                        </p:cTn>
                                        <p:tgtEl>
                                          <p:spTgt spid="10"/>
                                        </p:tgtEl>
                                        <p:attrNameLst>
                                          <p:attrName>style.visibility</p:attrName>
                                        </p:attrNameLst>
                                      </p:cBhvr>
                                      <p:to>
                                        <p:strVal val="visible"/>
                                      </p:to>
                                    </p:set>
                                    <p:animEffect transition="in" filter="wipe(left)">
                                      <p:cBhvr>
                                        <p:cTn id="75" dur="500"/>
                                        <p:tgtEl>
                                          <p:spTgt spid="10"/>
                                        </p:tgtEl>
                                      </p:cBhvr>
                                    </p:animEffect>
                                  </p:childTnLst>
                                </p:cTn>
                              </p:par>
                            </p:childTnLst>
                          </p:cTn>
                        </p:par>
                        <p:par>
                          <p:cTn id="76" fill="hold">
                            <p:stCondLst>
                              <p:cond delay="500"/>
                            </p:stCondLst>
                            <p:childTnLst>
                              <p:par>
                                <p:cTn id="77" presetID="53" presetClass="entr" presetSubtype="16" fill="hold" nodeType="afterEffect">
                                  <p:stCondLst>
                                    <p:cond delay="0"/>
                                  </p:stCondLst>
                                  <p:childTnLst>
                                    <p:set>
                                      <p:cBhvr>
                                        <p:cTn id="78" dur="1" fill="hold">
                                          <p:stCondLst>
                                            <p:cond delay="0"/>
                                          </p:stCondLst>
                                        </p:cTn>
                                        <p:tgtEl>
                                          <p:spTgt spid="20"/>
                                        </p:tgtEl>
                                        <p:attrNameLst>
                                          <p:attrName>style.visibility</p:attrName>
                                        </p:attrNameLst>
                                      </p:cBhvr>
                                      <p:to>
                                        <p:strVal val="visible"/>
                                      </p:to>
                                    </p:set>
                                    <p:anim calcmode="lin" valueType="num">
                                      <p:cBhvr>
                                        <p:cTn id="79" dur="500" fill="hold"/>
                                        <p:tgtEl>
                                          <p:spTgt spid="20"/>
                                        </p:tgtEl>
                                        <p:attrNameLst>
                                          <p:attrName>ppt_w</p:attrName>
                                        </p:attrNameLst>
                                      </p:cBhvr>
                                      <p:tavLst>
                                        <p:tav tm="0">
                                          <p:val>
                                            <p:fltVal val="0"/>
                                          </p:val>
                                        </p:tav>
                                        <p:tav tm="100000">
                                          <p:val>
                                            <p:strVal val="#ppt_w"/>
                                          </p:val>
                                        </p:tav>
                                      </p:tavLst>
                                    </p:anim>
                                    <p:anim calcmode="lin" valueType="num">
                                      <p:cBhvr>
                                        <p:cTn id="80" dur="500" fill="hold"/>
                                        <p:tgtEl>
                                          <p:spTgt spid="20"/>
                                        </p:tgtEl>
                                        <p:attrNameLst>
                                          <p:attrName>ppt_h</p:attrName>
                                        </p:attrNameLst>
                                      </p:cBhvr>
                                      <p:tavLst>
                                        <p:tav tm="0">
                                          <p:val>
                                            <p:fltVal val="0"/>
                                          </p:val>
                                        </p:tav>
                                        <p:tav tm="100000">
                                          <p:val>
                                            <p:strVal val="#ppt_h"/>
                                          </p:val>
                                        </p:tav>
                                      </p:tavLst>
                                    </p:anim>
                                    <p:animEffect transition="in" filter="fade">
                                      <p:cBhvr>
                                        <p:cTn id="81" dur="500"/>
                                        <p:tgtEl>
                                          <p:spTgt spid="20"/>
                                        </p:tgtEl>
                                      </p:cBhvr>
                                    </p:animEffect>
                                  </p:childTnLst>
                                </p:cTn>
                              </p:par>
                            </p:childTnLst>
                          </p:cTn>
                        </p:par>
                        <p:par>
                          <p:cTn id="82" fill="hold">
                            <p:stCondLst>
                              <p:cond delay="1000"/>
                            </p:stCondLst>
                            <p:childTnLst>
                              <p:par>
                                <p:cTn id="83" presetID="53" presetClass="entr" presetSubtype="16" fill="hold" nodeType="afterEffect">
                                  <p:stCondLst>
                                    <p:cond delay="0"/>
                                  </p:stCondLst>
                                  <p:childTnLst>
                                    <p:set>
                                      <p:cBhvr>
                                        <p:cTn id="84" dur="1" fill="hold">
                                          <p:stCondLst>
                                            <p:cond delay="0"/>
                                          </p:stCondLst>
                                        </p:cTn>
                                        <p:tgtEl>
                                          <p:spTgt spid="21"/>
                                        </p:tgtEl>
                                        <p:attrNameLst>
                                          <p:attrName>style.visibility</p:attrName>
                                        </p:attrNameLst>
                                      </p:cBhvr>
                                      <p:to>
                                        <p:strVal val="visible"/>
                                      </p:to>
                                    </p:set>
                                    <p:anim calcmode="lin" valueType="num">
                                      <p:cBhvr>
                                        <p:cTn id="85" dur="500" fill="hold"/>
                                        <p:tgtEl>
                                          <p:spTgt spid="21"/>
                                        </p:tgtEl>
                                        <p:attrNameLst>
                                          <p:attrName>ppt_w</p:attrName>
                                        </p:attrNameLst>
                                      </p:cBhvr>
                                      <p:tavLst>
                                        <p:tav tm="0">
                                          <p:val>
                                            <p:fltVal val="0"/>
                                          </p:val>
                                        </p:tav>
                                        <p:tav tm="100000">
                                          <p:val>
                                            <p:strVal val="#ppt_w"/>
                                          </p:val>
                                        </p:tav>
                                      </p:tavLst>
                                    </p:anim>
                                    <p:anim calcmode="lin" valueType="num">
                                      <p:cBhvr>
                                        <p:cTn id="86" dur="500" fill="hold"/>
                                        <p:tgtEl>
                                          <p:spTgt spid="21"/>
                                        </p:tgtEl>
                                        <p:attrNameLst>
                                          <p:attrName>ppt_h</p:attrName>
                                        </p:attrNameLst>
                                      </p:cBhvr>
                                      <p:tavLst>
                                        <p:tav tm="0">
                                          <p:val>
                                            <p:fltVal val="0"/>
                                          </p:val>
                                        </p:tav>
                                        <p:tav tm="100000">
                                          <p:val>
                                            <p:strVal val="#ppt_h"/>
                                          </p:val>
                                        </p:tav>
                                      </p:tavLst>
                                    </p:anim>
                                    <p:animEffect transition="in" filter="fade">
                                      <p:cBhvr>
                                        <p:cTn id="8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87E68-AC28-4524-8797-515DBCF7B5CA}"/>
              </a:ext>
            </a:extLst>
          </p:cNvPr>
          <p:cNvSpPr>
            <a:spLocks noGrp="1"/>
          </p:cNvSpPr>
          <p:nvPr>
            <p:ph type="title"/>
          </p:nvPr>
        </p:nvSpPr>
        <p:spPr/>
        <p:txBody>
          <a:bodyPr>
            <a:normAutofit fontScale="90000"/>
          </a:bodyPr>
          <a:lstStyle/>
          <a:p>
            <a:r>
              <a:rPr lang="en-GB" dirty="0"/>
              <a:t>Suitability of a source of information</a:t>
            </a:r>
          </a:p>
        </p:txBody>
      </p:sp>
      <p:pic>
        <p:nvPicPr>
          <p:cNvPr id="4" name="Content Placeholder 3">
            <a:extLst>
              <a:ext uri="{FF2B5EF4-FFF2-40B4-BE49-F238E27FC236}">
                <a16:creationId xmlns:a16="http://schemas.microsoft.com/office/drawing/2014/main" id="{3C0F5DB6-C2C2-4926-91F2-866E9229CF65}"/>
              </a:ext>
            </a:extLst>
          </p:cNvPr>
          <p:cNvPicPr>
            <a:picLocks noGrp="1" noChangeAspect="1"/>
          </p:cNvPicPr>
          <p:nvPr>
            <p:ph idx="1"/>
          </p:nvPr>
        </p:nvPicPr>
        <p:blipFill>
          <a:blip r:embed="rId2" cstate="print"/>
          <a:stretch>
            <a:fillRect/>
          </a:stretch>
        </p:blipFill>
        <p:spPr>
          <a:xfrm>
            <a:off x="323528" y="2060848"/>
            <a:ext cx="3810000" cy="3524250"/>
          </a:xfrm>
          <a:prstGeom prst="rect">
            <a:avLst/>
          </a:prstGeom>
        </p:spPr>
      </p:pic>
      <p:sp>
        <p:nvSpPr>
          <p:cNvPr id="5" name="Thought Bubble: Cloud 4">
            <a:extLst>
              <a:ext uri="{FF2B5EF4-FFF2-40B4-BE49-F238E27FC236}">
                <a16:creationId xmlns:a16="http://schemas.microsoft.com/office/drawing/2014/main" id="{2BC8F397-8F62-43ED-8138-4420F78584D3}"/>
              </a:ext>
            </a:extLst>
          </p:cNvPr>
          <p:cNvSpPr/>
          <p:nvPr/>
        </p:nvSpPr>
        <p:spPr>
          <a:xfrm>
            <a:off x="4133528" y="1196752"/>
            <a:ext cx="4686944" cy="3398706"/>
          </a:xfrm>
          <a:prstGeom prst="cloudCallout">
            <a:avLst>
              <a:gd name="adj1" fmla="val -78497"/>
              <a:gd name="adj2" fmla="val -261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When you search for information, you are going to find lots of it . . . but is it good information?</a:t>
            </a:r>
          </a:p>
        </p:txBody>
      </p:sp>
    </p:spTree>
    <p:extLst>
      <p:ext uri="{BB962C8B-B14F-4D97-AF65-F5344CB8AC3E}">
        <p14:creationId xmlns:p14="http://schemas.microsoft.com/office/powerpoint/2010/main" val="201198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33EB1-FC36-442B-A2ED-75A49AD27CA5}"/>
              </a:ext>
            </a:extLst>
          </p:cNvPr>
          <p:cNvSpPr>
            <a:spLocks noGrp="1"/>
          </p:cNvSpPr>
          <p:nvPr>
            <p:ph type="title"/>
          </p:nvPr>
        </p:nvSpPr>
        <p:spPr/>
        <p:txBody>
          <a:bodyPr/>
          <a:lstStyle/>
          <a:p>
            <a:r>
              <a:rPr lang="en-GB" dirty="0"/>
              <a:t>What is CRAAP test?</a:t>
            </a:r>
          </a:p>
        </p:txBody>
      </p:sp>
      <p:sp>
        <p:nvSpPr>
          <p:cNvPr id="3" name="Content Placeholder 2">
            <a:extLst>
              <a:ext uri="{FF2B5EF4-FFF2-40B4-BE49-F238E27FC236}">
                <a16:creationId xmlns:a16="http://schemas.microsoft.com/office/drawing/2014/main" id="{6CB06A20-F913-43E1-B07F-F6E8433F6F34}"/>
              </a:ext>
            </a:extLst>
          </p:cNvPr>
          <p:cNvSpPr>
            <a:spLocks noGrp="1"/>
          </p:cNvSpPr>
          <p:nvPr>
            <p:ph idx="1"/>
          </p:nvPr>
        </p:nvSpPr>
        <p:spPr>
          <a:xfrm>
            <a:off x="457200" y="1600201"/>
            <a:ext cx="8229600" cy="1324743"/>
          </a:xfrm>
          <a:ln w="38100">
            <a:solidFill>
              <a:schemeClr val="accent1">
                <a:lumMod val="75000"/>
              </a:schemeClr>
            </a:solidFill>
          </a:ln>
        </p:spPr>
        <p:txBody>
          <a:bodyPr>
            <a:normAutofit/>
          </a:bodyPr>
          <a:lstStyle/>
          <a:p>
            <a:pPr marL="0" indent="0">
              <a:buNone/>
            </a:pPr>
            <a:r>
              <a:rPr lang="en-GB" sz="2400" dirty="0">
                <a:latin typeface="Arial" panose="020B0604020202020204" pitchFamily="34" charset="0"/>
                <a:cs typeface="Arial" panose="020B0604020202020204" pitchFamily="34" charset="0"/>
              </a:rPr>
              <a:t>The CRAAP Test was developed by Blakeslee (2004). It is a list of questions to help you evaluate the information you find. </a:t>
            </a:r>
          </a:p>
        </p:txBody>
      </p:sp>
      <p:sp>
        <p:nvSpPr>
          <p:cNvPr id="6" name="Freeform: Shape 5">
            <a:extLst>
              <a:ext uri="{FF2B5EF4-FFF2-40B4-BE49-F238E27FC236}">
                <a16:creationId xmlns:a16="http://schemas.microsoft.com/office/drawing/2014/main" id="{BF5B3995-E415-4AE0-BA4C-A38BC506B144}"/>
              </a:ext>
            </a:extLst>
          </p:cNvPr>
          <p:cNvSpPr/>
          <p:nvPr/>
        </p:nvSpPr>
        <p:spPr>
          <a:xfrm>
            <a:off x="251520"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C</a:t>
            </a:r>
            <a:r>
              <a:rPr lang="en-GB" sz="2000" kern="1200" dirty="0">
                <a:latin typeface="Arial" panose="020B0604020202020204" pitchFamily="34" charset="0"/>
                <a:cs typeface="Arial" panose="020B0604020202020204" pitchFamily="34" charset="0"/>
              </a:rPr>
              <a:t>urrency </a:t>
            </a:r>
          </a:p>
        </p:txBody>
      </p:sp>
      <p:sp>
        <p:nvSpPr>
          <p:cNvPr id="7" name="Freeform: Shape 6">
            <a:extLst>
              <a:ext uri="{FF2B5EF4-FFF2-40B4-BE49-F238E27FC236}">
                <a16:creationId xmlns:a16="http://schemas.microsoft.com/office/drawing/2014/main" id="{6B8DA9BD-B17D-426A-B43E-CF925305DA8F}"/>
              </a:ext>
            </a:extLst>
          </p:cNvPr>
          <p:cNvSpPr/>
          <p:nvPr/>
        </p:nvSpPr>
        <p:spPr>
          <a:xfrm>
            <a:off x="1691680"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8" name="Freeform: Shape 7">
            <a:extLst>
              <a:ext uri="{FF2B5EF4-FFF2-40B4-BE49-F238E27FC236}">
                <a16:creationId xmlns:a16="http://schemas.microsoft.com/office/drawing/2014/main" id="{081F99E2-8B09-45B8-A664-B87646D3CC35}"/>
              </a:ext>
            </a:extLst>
          </p:cNvPr>
          <p:cNvSpPr/>
          <p:nvPr/>
        </p:nvSpPr>
        <p:spPr>
          <a:xfrm>
            <a:off x="2084451"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b="1" u="sng" kern="1200" dirty="0">
                <a:latin typeface="Arial" panose="020B0604020202020204" pitchFamily="34" charset="0"/>
                <a:cs typeface="Arial" panose="020B0604020202020204" pitchFamily="34" charset="0"/>
              </a:rPr>
              <a:t>R</a:t>
            </a:r>
            <a:r>
              <a:rPr lang="en-GB" kern="1200" dirty="0">
                <a:latin typeface="Arial" panose="020B0604020202020204" pitchFamily="34" charset="0"/>
                <a:cs typeface="Arial" panose="020B0604020202020204" pitchFamily="34" charset="0"/>
              </a:rPr>
              <a:t>elevance</a:t>
            </a:r>
          </a:p>
        </p:txBody>
      </p:sp>
      <p:sp>
        <p:nvSpPr>
          <p:cNvPr id="9" name="Freeform: Shape 8">
            <a:extLst>
              <a:ext uri="{FF2B5EF4-FFF2-40B4-BE49-F238E27FC236}">
                <a16:creationId xmlns:a16="http://schemas.microsoft.com/office/drawing/2014/main" id="{9FE87C0B-43AC-4943-A87D-40290B4AA5C4}"/>
              </a:ext>
            </a:extLst>
          </p:cNvPr>
          <p:cNvSpPr/>
          <p:nvPr/>
        </p:nvSpPr>
        <p:spPr>
          <a:xfrm>
            <a:off x="3524611"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1488257"/>
              <a:satOff val="8966"/>
              <a:lumOff val="719"/>
              <a:alphaOff val="0"/>
            </a:schemeClr>
          </a:fillRef>
          <a:effectRef idx="0">
            <a:schemeClr val="accent4">
              <a:hueOff val="-1488257"/>
              <a:satOff val="8966"/>
              <a:lumOff val="719"/>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0" name="Freeform: Shape 9">
            <a:extLst>
              <a:ext uri="{FF2B5EF4-FFF2-40B4-BE49-F238E27FC236}">
                <a16:creationId xmlns:a16="http://schemas.microsoft.com/office/drawing/2014/main" id="{AFBF1233-93E6-445F-A6E1-FFE58721DCEF}"/>
              </a:ext>
            </a:extLst>
          </p:cNvPr>
          <p:cNvSpPr/>
          <p:nvPr/>
        </p:nvSpPr>
        <p:spPr>
          <a:xfrm>
            <a:off x="3917381"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A</a:t>
            </a:r>
            <a:r>
              <a:rPr lang="en-GB" sz="2000" kern="1200" dirty="0">
                <a:latin typeface="Arial" panose="020B0604020202020204" pitchFamily="34" charset="0"/>
                <a:cs typeface="Arial" panose="020B0604020202020204" pitchFamily="34" charset="0"/>
              </a:rPr>
              <a:t>uthority</a:t>
            </a:r>
            <a:endParaRPr lang="en-GB" sz="13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3D60163D-C9E9-4B84-810D-72F58856C1D7}"/>
              </a:ext>
            </a:extLst>
          </p:cNvPr>
          <p:cNvSpPr/>
          <p:nvPr/>
        </p:nvSpPr>
        <p:spPr>
          <a:xfrm>
            <a:off x="5357542"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2" name="Freeform: Shape 11">
            <a:extLst>
              <a:ext uri="{FF2B5EF4-FFF2-40B4-BE49-F238E27FC236}">
                <a16:creationId xmlns:a16="http://schemas.microsoft.com/office/drawing/2014/main" id="{C02621E3-88F5-4E99-A4EB-D8E3B6C918AB}"/>
              </a:ext>
            </a:extLst>
          </p:cNvPr>
          <p:cNvSpPr/>
          <p:nvPr/>
        </p:nvSpPr>
        <p:spPr>
          <a:xfrm>
            <a:off x="5750312"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A</a:t>
            </a:r>
            <a:r>
              <a:rPr lang="en-GB" sz="2000" kern="1200" dirty="0">
                <a:latin typeface="Arial" panose="020B0604020202020204" pitchFamily="34" charset="0"/>
                <a:cs typeface="Arial" panose="020B0604020202020204" pitchFamily="34" charset="0"/>
              </a:rPr>
              <a:t>ccuracy</a:t>
            </a:r>
            <a:endParaRPr lang="en-GB" sz="1300"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36DFF161-FED2-4334-8E75-E55BC131B745}"/>
              </a:ext>
            </a:extLst>
          </p:cNvPr>
          <p:cNvSpPr/>
          <p:nvPr/>
        </p:nvSpPr>
        <p:spPr>
          <a:xfrm>
            <a:off x="7190472"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4" name="Freeform: Shape 13">
            <a:extLst>
              <a:ext uri="{FF2B5EF4-FFF2-40B4-BE49-F238E27FC236}">
                <a16:creationId xmlns:a16="http://schemas.microsoft.com/office/drawing/2014/main" id="{2511FE8C-23FC-4EEA-B1E4-847C0D50968D}"/>
              </a:ext>
            </a:extLst>
          </p:cNvPr>
          <p:cNvSpPr/>
          <p:nvPr/>
        </p:nvSpPr>
        <p:spPr>
          <a:xfrm>
            <a:off x="7583244"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P</a:t>
            </a:r>
            <a:r>
              <a:rPr lang="en-GB" sz="2000" kern="1200" dirty="0">
                <a:latin typeface="Arial" panose="020B0604020202020204" pitchFamily="34" charset="0"/>
                <a:cs typeface="Arial" panose="020B0604020202020204" pitchFamily="34" charset="0"/>
              </a:rPr>
              <a:t>urpose</a:t>
            </a:r>
            <a:endParaRPr lang="en-GB" sz="1300" kern="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F30D6832-D0B5-418C-A4B2-65369FED1E8D}"/>
              </a:ext>
            </a:extLst>
          </p:cNvPr>
          <p:cNvSpPr txBox="1"/>
          <p:nvPr/>
        </p:nvSpPr>
        <p:spPr>
          <a:xfrm>
            <a:off x="1691680" y="4860750"/>
            <a:ext cx="598713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Let us look at each of these in more detail. </a:t>
            </a:r>
          </a:p>
        </p:txBody>
      </p:sp>
    </p:spTree>
    <p:extLst>
      <p:ext uri="{BB962C8B-B14F-4D97-AF65-F5344CB8AC3E}">
        <p14:creationId xmlns:p14="http://schemas.microsoft.com/office/powerpoint/2010/main" val="1342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500"/>
                                        <p:tgtEl>
                                          <p:spTgt spid="1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P spid="7" grpId="0" animBg="1"/>
      <p:bldP spid="8" grpId="0" animBg="1"/>
      <p:bldP spid="9" grpId="0" animBg="1"/>
      <p:bldP spid="10" grpId="0" animBg="1"/>
      <p:bldP spid="11" grpId="0" animBg="1"/>
      <p:bldP spid="12" grpId="0" animBg="1"/>
      <p:bldP spid="13" grpId="0" animBg="1"/>
      <p:bldP spid="14" grpId="0" animBg="1"/>
      <p:bldP spid="1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CAEACC-7C4D-46D4-AC62-02591C9A7D6D}"/>
              </a:ext>
            </a:extLst>
          </p:cNvPr>
          <p:cNvSpPr>
            <a:spLocks noGrp="1"/>
          </p:cNvSpPr>
          <p:nvPr>
            <p:ph idx="1"/>
          </p:nvPr>
        </p:nvSpPr>
        <p:spPr/>
        <p:txBody>
          <a:bodyPr>
            <a:normAutofit fontScale="92500" lnSpcReduction="10000"/>
          </a:bodyPr>
          <a:lstStyle/>
          <a:p>
            <a:pPr marL="0" indent="0">
              <a:spcBef>
                <a:spcPts val="350"/>
              </a:spcBef>
              <a:spcAft>
                <a:spcPts val="0"/>
              </a:spcAft>
              <a:buNone/>
            </a:pPr>
            <a:r>
              <a:rPr lang="en-US" sz="4400" b="1" i="1" u="sng" dirty="0">
                <a:solidFill>
                  <a:srgbClr val="323232"/>
                </a:solidFill>
                <a:uFill>
                  <a:solidFill>
                    <a:srgbClr val="323232"/>
                  </a:solidFill>
                </a:uFill>
                <a:latin typeface="Times New Roman" panose="02020603050405020304" pitchFamily="18" charset="0"/>
                <a:ea typeface="Georgia" panose="02040502050405020303" pitchFamily="18" charset="0"/>
                <a:cs typeface="Georgia" panose="02040502050405020303" pitchFamily="18" charset="0"/>
              </a:rPr>
              <a:t>C</a:t>
            </a:r>
            <a:r>
              <a:rPr lang="en-US" sz="4000"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urrency</a:t>
            </a: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b="1" i="1" dirty="0">
                <a:solidFill>
                  <a:srgbClr val="323232"/>
                </a:solidFill>
                <a:latin typeface="Times New Roman" panose="02020603050405020304" pitchFamily="18" charset="0"/>
                <a:ea typeface="Georgia" panose="02040502050405020303" pitchFamily="18" charset="0"/>
                <a:cs typeface="Georgia" panose="02040502050405020303" pitchFamily="18" charset="0"/>
              </a:rPr>
              <a:t>The timeliness of the information</a:t>
            </a:r>
            <a:r>
              <a:rPr lang="en-US"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When was the information published or</a:t>
            </a:r>
            <a:r>
              <a:rPr lang="en-US" spc="6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posted?</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6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Has the information been revised or</a:t>
            </a:r>
            <a:r>
              <a:rPr lang="en-US" spc="6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updated?</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Does your topic require current information, or will older sources work as</a:t>
            </a:r>
            <a:r>
              <a:rPr lang="en-US" spc="18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well?</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SzPts val="900"/>
              <a:buFont typeface="Wingdings" panose="05000000000000000000" pitchFamily="2" charset="2"/>
              <a:buChar char=""/>
              <a:tabLst>
                <a:tab pos="414020" algn="l"/>
              </a:tabLst>
            </a:pPr>
            <a:r>
              <a:rPr lang="en-US" spc="5" dirty="0">
                <a:solidFill>
                  <a:srgbClr val="323232"/>
                </a:solidFill>
                <a:latin typeface="Georgia" panose="02040502050405020303" pitchFamily="18" charset="0"/>
                <a:ea typeface="Wingdings" panose="05000000000000000000" pitchFamily="2" charset="2"/>
                <a:cs typeface="Wingdings" panose="05000000000000000000" pitchFamily="2" charset="2"/>
              </a:rPr>
              <a:t>Are the links</a:t>
            </a:r>
            <a:r>
              <a:rPr lang="en-US" spc="30" dirty="0">
                <a:solidFill>
                  <a:srgbClr val="323232"/>
                </a:solidFill>
                <a:latin typeface="Georgia" panose="02040502050405020303" pitchFamily="18" charset="0"/>
                <a:ea typeface="Wingdings" panose="05000000000000000000" pitchFamily="2" charset="2"/>
                <a:cs typeface="Wingdings" panose="05000000000000000000" pitchFamily="2" charset="2"/>
              </a:rPr>
              <a:t> </a:t>
            </a:r>
            <a:r>
              <a:rPr lang="en-US" spc="5" dirty="0">
                <a:solidFill>
                  <a:srgbClr val="323232"/>
                </a:solidFill>
                <a:latin typeface="Georgia" panose="02040502050405020303" pitchFamily="18" charset="0"/>
                <a:ea typeface="Wingdings" panose="05000000000000000000" pitchFamily="2" charset="2"/>
                <a:cs typeface="Wingdings" panose="05000000000000000000" pitchFamily="2" charset="2"/>
              </a:rPr>
              <a:t>functional?</a:t>
            </a:r>
            <a:endParaRPr lang="en-GB" spc="5" dirty="0">
              <a:latin typeface="Georgia" panose="02040502050405020303" pitchFamily="18" charset="0"/>
              <a:ea typeface="Wingdings" panose="05000000000000000000" pitchFamily="2" charset="2"/>
              <a:cs typeface="Wingdings" panose="05000000000000000000" pitchFamily="2" charset="2"/>
            </a:endParaRPr>
          </a:p>
        </p:txBody>
      </p:sp>
      <p:sp>
        <p:nvSpPr>
          <p:cNvPr id="4" name="Title 1">
            <a:extLst>
              <a:ext uri="{FF2B5EF4-FFF2-40B4-BE49-F238E27FC236}">
                <a16:creationId xmlns:a16="http://schemas.microsoft.com/office/drawing/2014/main" id="{CC532E21-04B1-42F3-982D-94FAF53301B9}"/>
              </a:ext>
            </a:extLst>
          </p:cNvPr>
          <p:cNvSpPr>
            <a:spLocks noGrp="1"/>
          </p:cNvSpPr>
          <p:nvPr>
            <p:ph type="title"/>
          </p:nvPr>
        </p:nvSpPr>
        <p:spPr/>
        <p:txBody>
          <a:bodyPr/>
          <a:lstStyle/>
          <a:p>
            <a:r>
              <a:rPr lang="en-GB" dirty="0"/>
              <a:t>What is </a:t>
            </a:r>
            <a:r>
              <a:rPr lang="en-GB" b="1" dirty="0">
                <a:solidFill>
                  <a:srgbClr val="FF0000"/>
                </a:solidFill>
              </a:rPr>
              <a:t>C</a:t>
            </a:r>
            <a:r>
              <a:rPr lang="en-GB" dirty="0"/>
              <a:t>RAAP test?</a:t>
            </a:r>
          </a:p>
        </p:txBody>
      </p:sp>
    </p:spTree>
    <p:extLst>
      <p:ext uri="{BB962C8B-B14F-4D97-AF65-F5344CB8AC3E}">
        <p14:creationId xmlns:p14="http://schemas.microsoft.com/office/powerpoint/2010/main" val="183981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CAEACC-7C4D-46D4-AC62-02591C9A7D6D}"/>
              </a:ext>
            </a:extLst>
          </p:cNvPr>
          <p:cNvSpPr>
            <a:spLocks noGrp="1"/>
          </p:cNvSpPr>
          <p:nvPr>
            <p:ph idx="1"/>
          </p:nvPr>
        </p:nvSpPr>
        <p:spPr/>
        <p:txBody>
          <a:bodyPr>
            <a:normAutofit fontScale="85000" lnSpcReduction="20000"/>
          </a:bodyPr>
          <a:lstStyle/>
          <a:p>
            <a:pPr marL="0" indent="0">
              <a:spcBef>
                <a:spcPts val="800"/>
              </a:spcBef>
              <a:spcAft>
                <a:spcPts val="0"/>
              </a:spcAft>
              <a:buNone/>
            </a:pPr>
            <a:r>
              <a:rPr lang="en-US" sz="4400" b="1" i="1" u="sng" dirty="0">
                <a:solidFill>
                  <a:srgbClr val="323232"/>
                </a:solidFill>
                <a:uFill>
                  <a:solidFill>
                    <a:srgbClr val="000000"/>
                  </a:solidFill>
                </a:uFill>
                <a:latin typeface="Times New Roman" panose="02020603050405020304" pitchFamily="18" charset="0"/>
                <a:ea typeface="Times New Roman" panose="02020603050405020304" pitchFamily="18" charset="0"/>
              </a:rPr>
              <a:t>R</a:t>
            </a:r>
            <a:r>
              <a:rPr lang="en-US" sz="4000" b="1" dirty="0">
                <a:solidFill>
                  <a:srgbClr val="323232"/>
                </a:solidFill>
                <a:uFill>
                  <a:solidFill>
                    <a:srgbClr val="000000"/>
                  </a:solidFill>
                </a:uFill>
                <a:latin typeface="Times New Roman" panose="02020603050405020304" pitchFamily="18" charset="0"/>
                <a:ea typeface="Times New Roman" panose="02020603050405020304" pitchFamily="18" charset="0"/>
              </a:rPr>
              <a:t>elevance</a:t>
            </a:r>
            <a:r>
              <a:rPr lang="en-US" sz="4000" dirty="0">
                <a:solidFill>
                  <a:srgbClr val="323232"/>
                </a:solidFill>
                <a:uFill>
                  <a:solidFill>
                    <a:srgbClr val="000000"/>
                  </a:solidFill>
                </a:uFill>
                <a:latin typeface="Georgia" panose="02040502050405020303" pitchFamily="18" charset="0"/>
                <a:ea typeface="Times New Roman" panose="02020603050405020304" pitchFamily="18" charset="0"/>
              </a:rPr>
              <a:t>: </a:t>
            </a:r>
            <a:r>
              <a:rPr lang="en-US" b="1" i="1" dirty="0">
                <a:solidFill>
                  <a:srgbClr val="323232"/>
                </a:solidFill>
                <a:uFill>
                  <a:solidFill>
                    <a:srgbClr val="000000"/>
                  </a:solidFill>
                </a:uFill>
                <a:latin typeface="Times New Roman" panose="02020603050405020304" pitchFamily="18" charset="0"/>
                <a:ea typeface="Times New Roman" panose="02020603050405020304" pitchFamily="18" charset="0"/>
              </a:rPr>
              <a:t>The importance of the information for your needs</a:t>
            </a:r>
            <a:r>
              <a:rPr lang="en-US" b="1" dirty="0">
                <a:solidFill>
                  <a:srgbClr val="323232"/>
                </a:solidFill>
                <a:uFill>
                  <a:solidFill>
                    <a:srgbClr val="000000"/>
                  </a:solidFill>
                </a:uFill>
                <a:latin typeface="Times New Roman" panose="02020603050405020304" pitchFamily="18" charset="0"/>
                <a:ea typeface="Times New Roman" panose="02020603050405020304" pitchFamily="18" charset="0"/>
              </a:rPr>
              <a:t>.</a:t>
            </a:r>
            <a:endParaRPr lang="en-GB" b="1" i="1" u="sng" dirty="0">
              <a:uFill>
                <a:solidFill>
                  <a:srgbClr val="000000"/>
                </a:solidFill>
              </a:uFill>
              <a:latin typeface="Times New Roman" panose="02020603050405020304" pitchFamily="18" charset="0"/>
              <a:ea typeface="Times New Roman" panose="02020603050405020304" pitchFamily="18" charset="0"/>
            </a:endParaRPr>
          </a:p>
          <a:p>
            <a:pPr lvl="0">
              <a:spcBef>
                <a:spcPts val="15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Does the information relate to your topic or answer your</a:t>
            </a:r>
            <a:r>
              <a:rPr lang="en-US" spc="11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question?</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Who is the intended</a:t>
            </a:r>
            <a:r>
              <a:rPr lang="en-US" spc="3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audience?</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dirty="0">
                <a:latin typeface="Georgia" panose="02040502050405020303" pitchFamily="18" charset="0"/>
                <a:ea typeface="Georgia" panose="02040502050405020303" pitchFamily="18" charset="0"/>
                <a:cs typeface="Georgia" panose="02040502050405020303" pitchFamily="18" charset="0"/>
              </a:rPr>
              <a:t>Is the information at an appropriate level (i.e. not too elementary or advanced for your</a:t>
            </a:r>
            <a:r>
              <a:rPr lang="en-US" spc="65" dirty="0">
                <a:latin typeface="Georgia" panose="02040502050405020303" pitchFamily="18" charset="0"/>
                <a:ea typeface="Georgia" panose="02040502050405020303" pitchFamily="18" charset="0"/>
                <a:cs typeface="Georgia" panose="02040502050405020303" pitchFamily="18" charset="0"/>
              </a:rPr>
              <a:t> </a:t>
            </a:r>
            <a:r>
              <a:rPr lang="en-US" dirty="0">
                <a:latin typeface="Georgia" panose="02040502050405020303" pitchFamily="18" charset="0"/>
                <a:ea typeface="Georgia" panose="02040502050405020303" pitchFamily="18" charset="0"/>
                <a:cs typeface="Georgia" panose="02040502050405020303" pitchFamily="18" charset="0"/>
              </a:rPr>
              <a:t>needs)?</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Have you looked at a variety of sources before determining this is one you will</a:t>
            </a:r>
            <a:r>
              <a:rPr lang="en-US" spc="1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use?</a:t>
            </a:r>
            <a:endParaRPr lang="en-GB"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Would you be comfortable citing this source in your research</a:t>
            </a:r>
            <a:r>
              <a:rPr lang="en-US" spc="12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paper?</a:t>
            </a:r>
            <a:endParaRPr lang="en-GB" dirty="0">
              <a:latin typeface="Georgia" panose="02040502050405020303" pitchFamily="18" charset="0"/>
              <a:ea typeface="Georgia" panose="02040502050405020303" pitchFamily="18" charset="0"/>
              <a:cs typeface="Georgia" panose="02040502050405020303" pitchFamily="18" charset="0"/>
            </a:endParaRPr>
          </a:p>
        </p:txBody>
      </p:sp>
      <p:sp>
        <p:nvSpPr>
          <p:cNvPr id="4" name="Title 1">
            <a:extLst>
              <a:ext uri="{FF2B5EF4-FFF2-40B4-BE49-F238E27FC236}">
                <a16:creationId xmlns:a16="http://schemas.microsoft.com/office/drawing/2014/main" id="{CC532E21-04B1-42F3-982D-94FAF53301B9}"/>
              </a:ext>
            </a:extLst>
          </p:cNvPr>
          <p:cNvSpPr>
            <a:spLocks noGrp="1"/>
          </p:cNvSpPr>
          <p:nvPr>
            <p:ph type="title"/>
          </p:nvPr>
        </p:nvSpPr>
        <p:spPr/>
        <p:txBody>
          <a:bodyPr/>
          <a:lstStyle/>
          <a:p>
            <a:r>
              <a:rPr lang="en-GB" dirty="0"/>
              <a:t>What is C</a:t>
            </a:r>
            <a:r>
              <a:rPr lang="en-GB" b="1" dirty="0">
                <a:solidFill>
                  <a:srgbClr val="00B050"/>
                </a:solidFill>
              </a:rPr>
              <a:t>R</a:t>
            </a:r>
            <a:r>
              <a:rPr lang="en-GB" dirty="0"/>
              <a:t>AAP test?</a:t>
            </a:r>
          </a:p>
        </p:txBody>
      </p:sp>
    </p:spTree>
    <p:extLst>
      <p:ext uri="{BB962C8B-B14F-4D97-AF65-F5344CB8AC3E}">
        <p14:creationId xmlns:p14="http://schemas.microsoft.com/office/powerpoint/2010/main" val="1691348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CAEACC-7C4D-46D4-AC62-02591C9A7D6D}"/>
              </a:ext>
            </a:extLst>
          </p:cNvPr>
          <p:cNvSpPr>
            <a:spLocks noGrp="1"/>
          </p:cNvSpPr>
          <p:nvPr>
            <p:ph idx="1"/>
          </p:nvPr>
        </p:nvSpPr>
        <p:spPr/>
        <p:txBody>
          <a:bodyPr>
            <a:normAutofit fontScale="92500" lnSpcReduction="10000"/>
          </a:bodyPr>
          <a:lstStyle/>
          <a:p>
            <a:pPr marL="0" indent="0">
              <a:spcBef>
                <a:spcPts val="925"/>
              </a:spcBef>
              <a:spcAft>
                <a:spcPts val="0"/>
              </a:spcAft>
              <a:buNone/>
            </a:pPr>
            <a:r>
              <a:rPr lang="en-US" sz="3600" b="1" i="1" u="sng" dirty="0">
                <a:solidFill>
                  <a:srgbClr val="323232"/>
                </a:solidFill>
                <a:uFill>
                  <a:solidFill>
                    <a:srgbClr val="323232"/>
                  </a:solidFill>
                </a:uFill>
                <a:latin typeface="Times New Roman" panose="02020603050405020304" pitchFamily="18" charset="0"/>
                <a:ea typeface="Georgia" panose="02040502050405020303" pitchFamily="18" charset="0"/>
                <a:cs typeface="Georgia" panose="02040502050405020303" pitchFamily="18" charset="0"/>
              </a:rPr>
              <a:t>A</a:t>
            </a:r>
            <a:r>
              <a:rPr lang="en-US"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uthority</a:t>
            </a:r>
            <a:r>
              <a:rPr lang="en-US"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b="1" i="1" dirty="0">
                <a:solidFill>
                  <a:srgbClr val="323232"/>
                </a:solidFill>
                <a:latin typeface="Times New Roman" panose="02020603050405020304" pitchFamily="18" charset="0"/>
                <a:ea typeface="Georgia" panose="02040502050405020303" pitchFamily="18" charset="0"/>
                <a:cs typeface="Georgia" panose="02040502050405020303" pitchFamily="18" charset="0"/>
              </a:rPr>
              <a:t>The source of the information.</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Font typeface="Wingdings" panose="05000000000000000000" pitchFamily="2" charset="2"/>
              <a:buChar char=""/>
              <a:tabLst>
                <a:tab pos="431800"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Who is the</a:t>
            </a:r>
            <a:r>
              <a:rPr lang="en-US" sz="2800" spc="4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author/publisher/source/sponsor?</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65"/>
              </a:spcBef>
              <a:buFont typeface="Wingdings" panose="05000000000000000000" pitchFamily="2" charset="2"/>
              <a:buChar char=""/>
              <a:tabLst>
                <a:tab pos="431800"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What are the author's credentials or organizational</a:t>
            </a:r>
            <a:r>
              <a:rPr lang="en-US" sz="2800" spc="4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affiliations?</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2435"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Is the author qualified to write on the</a:t>
            </a:r>
            <a:r>
              <a:rPr lang="en-US" sz="2800" spc="7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topic?</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2435"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Is there contact information, such as a publisher or email</a:t>
            </a:r>
            <a:r>
              <a:rPr lang="en-US" sz="2800" spc="5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address?</a:t>
            </a:r>
            <a:endParaRPr lang="en-GB" sz="2800" dirty="0">
              <a:latin typeface="Georgia" panose="02040502050405020303" pitchFamily="18" charset="0"/>
              <a:ea typeface="Georgia" panose="02040502050405020303" pitchFamily="18" charset="0"/>
              <a:cs typeface="Georgia" panose="02040502050405020303" pitchFamily="18" charset="0"/>
            </a:endParaRPr>
          </a:p>
          <a:p>
            <a:pPr marR="2821305" lvl="0">
              <a:lnSpc>
                <a:spcPct val="107000"/>
              </a:lnSpc>
              <a:spcBef>
                <a:spcPts val="110"/>
              </a:spcBef>
              <a:buSzPts val="900"/>
              <a:buFont typeface="Wingdings" panose="05000000000000000000" pitchFamily="2" charset="2"/>
              <a:buChar char=""/>
              <a:tabLst>
                <a:tab pos="413385" algn="l"/>
              </a:tabLst>
            </a:pPr>
            <a:r>
              <a:rPr lang="en-US" sz="2800" spc="5" dirty="0">
                <a:solidFill>
                  <a:srgbClr val="323232"/>
                </a:solidFill>
                <a:latin typeface="Georgia" panose="02040502050405020303" pitchFamily="18" charset="0"/>
                <a:ea typeface="Wingdings" panose="05000000000000000000" pitchFamily="2" charset="2"/>
                <a:cs typeface="Wingdings" panose="05000000000000000000" pitchFamily="2" charset="2"/>
              </a:rPr>
              <a:t>Does the URL reveal anything about the author or source? examples: </a:t>
            </a:r>
            <a:r>
              <a:rPr lang="en-US" sz="2800" b="1" spc="5" dirty="0">
                <a:solidFill>
                  <a:srgbClr val="323232"/>
                </a:solidFill>
                <a:latin typeface="Times New Roman" panose="02020603050405020304" pitchFamily="18" charset="0"/>
                <a:ea typeface="Wingdings" panose="05000000000000000000" pitchFamily="2" charset="2"/>
                <a:cs typeface="Georgia" panose="02040502050405020303" pitchFamily="18" charset="0"/>
              </a:rPr>
              <a:t>.com .</a:t>
            </a:r>
            <a:r>
              <a:rPr lang="en-US" sz="2800" b="1" spc="5" dirty="0" err="1">
                <a:solidFill>
                  <a:srgbClr val="323232"/>
                </a:solidFill>
                <a:latin typeface="Times New Roman" panose="02020603050405020304" pitchFamily="18" charset="0"/>
                <a:ea typeface="Wingdings" panose="05000000000000000000" pitchFamily="2" charset="2"/>
                <a:cs typeface="Georgia" panose="02040502050405020303" pitchFamily="18" charset="0"/>
              </a:rPr>
              <a:t>edu</a:t>
            </a:r>
            <a:r>
              <a:rPr lang="en-US" sz="2800" b="1" spc="5" dirty="0">
                <a:solidFill>
                  <a:srgbClr val="323232"/>
                </a:solidFill>
                <a:latin typeface="Times New Roman" panose="02020603050405020304" pitchFamily="18" charset="0"/>
                <a:ea typeface="Wingdings" panose="05000000000000000000" pitchFamily="2" charset="2"/>
                <a:cs typeface="Georgia" panose="02040502050405020303" pitchFamily="18" charset="0"/>
              </a:rPr>
              <a:t> .gov .org</a:t>
            </a:r>
            <a:r>
              <a:rPr lang="en-US" sz="2800" b="1" spc="65" dirty="0">
                <a:solidFill>
                  <a:srgbClr val="323232"/>
                </a:solidFill>
                <a:latin typeface="Times New Roman" panose="02020603050405020304" pitchFamily="18" charset="0"/>
                <a:ea typeface="Wingdings" panose="05000000000000000000" pitchFamily="2" charset="2"/>
                <a:cs typeface="Georgia" panose="02040502050405020303" pitchFamily="18" charset="0"/>
              </a:rPr>
              <a:t> </a:t>
            </a:r>
            <a:r>
              <a:rPr lang="en-US" sz="2800" b="1" spc="5" dirty="0" err="1">
                <a:solidFill>
                  <a:srgbClr val="323232"/>
                </a:solidFill>
                <a:latin typeface="Times New Roman" panose="02020603050405020304" pitchFamily="18" charset="0"/>
                <a:ea typeface="Wingdings" panose="05000000000000000000" pitchFamily="2" charset="2"/>
                <a:cs typeface="Georgia" panose="02040502050405020303" pitchFamily="18" charset="0"/>
              </a:rPr>
              <a:t>.net</a:t>
            </a:r>
            <a:endParaRPr lang="en-GB" sz="2800" spc="5" dirty="0">
              <a:latin typeface="Georgia" panose="02040502050405020303" pitchFamily="18" charset="0"/>
              <a:ea typeface="Wingdings" panose="05000000000000000000" pitchFamily="2" charset="2"/>
              <a:cs typeface="Wingdings" panose="05000000000000000000" pitchFamily="2" charset="2"/>
            </a:endParaRPr>
          </a:p>
        </p:txBody>
      </p:sp>
      <p:sp>
        <p:nvSpPr>
          <p:cNvPr id="4" name="Title 1">
            <a:extLst>
              <a:ext uri="{FF2B5EF4-FFF2-40B4-BE49-F238E27FC236}">
                <a16:creationId xmlns:a16="http://schemas.microsoft.com/office/drawing/2014/main" id="{CC532E21-04B1-42F3-982D-94FAF53301B9}"/>
              </a:ext>
            </a:extLst>
          </p:cNvPr>
          <p:cNvSpPr>
            <a:spLocks noGrp="1"/>
          </p:cNvSpPr>
          <p:nvPr>
            <p:ph type="title"/>
          </p:nvPr>
        </p:nvSpPr>
        <p:spPr/>
        <p:txBody>
          <a:bodyPr/>
          <a:lstStyle/>
          <a:p>
            <a:r>
              <a:rPr lang="en-GB" dirty="0"/>
              <a:t>What is CR</a:t>
            </a:r>
            <a:r>
              <a:rPr lang="en-GB" b="1" dirty="0">
                <a:solidFill>
                  <a:srgbClr val="0070C0"/>
                </a:solidFill>
              </a:rPr>
              <a:t>A</a:t>
            </a:r>
            <a:r>
              <a:rPr lang="en-GB" dirty="0"/>
              <a:t>AP test?</a:t>
            </a:r>
          </a:p>
        </p:txBody>
      </p:sp>
    </p:spTree>
    <p:extLst>
      <p:ext uri="{BB962C8B-B14F-4D97-AF65-F5344CB8AC3E}">
        <p14:creationId xmlns:p14="http://schemas.microsoft.com/office/powerpoint/2010/main" val="3089403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CAEACC-7C4D-46D4-AC62-02591C9A7D6D}"/>
              </a:ext>
            </a:extLst>
          </p:cNvPr>
          <p:cNvSpPr>
            <a:spLocks noGrp="1"/>
          </p:cNvSpPr>
          <p:nvPr>
            <p:ph idx="1"/>
          </p:nvPr>
        </p:nvSpPr>
        <p:spPr/>
        <p:txBody>
          <a:bodyPr>
            <a:normAutofit fontScale="92500" lnSpcReduction="20000"/>
          </a:bodyPr>
          <a:lstStyle/>
          <a:p>
            <a:pPr marL="0" indent="0">
              <a:spcBef>
                <a:spcPts val="820"/>
              </a:spcBef>
              <a:spcAft>
                <a:spcPts val="0"/>
              </a:spcAft>
              <a:buNone/>
            </a:pPr>
            <a:r>
              <a:rPr lang="en-US" sz="3600" b="1" i="1" u="sng" dirty="0">
                <a:solidFill>
                  <a:srgbClr val="323232"/>
                </a:solidFill>
                <a:uFill>
                  <a:solidFill>
                    <a:srgbClr val="000000"/>
                  </a:solidFill>
                </a:uFill>
                <a:latin typeface="Times New Roman" panose="02020603050405020304" pitchFamily="18" charset="0"/>
                <a:ea typeface="Times New Roman" panose="02020603050405020304" pitchFamily="18" charset="0"/>
              </a:rPr>
              <a:t>A</a:t>
            </a:r>
            <a:r>
              <a:rPr lang="en-US" b="1" dirty="0">
                <a:solidFill>
                  <a:srgbClr val="323232"/>
                </a:solidFill>
                <a:uFill>
                  <a:solidFill>
                    <a:srgbClr val="000000"/>
                  </a:solidFill>
                </a:uFill>
                <a:latin typeface="Times New Roman" panose="02020603050405020304" pitchFamily="18" charset="0"/>
                <a:ea typeface="Times New Roman" panose="02020603050405020304" pitchFamily="18" charset="0"/>
              </a:rPr>
              <a:t>ccuracy</a:t>
            </a:r>
            <a:r>
              <a:rPr lang="en-US" dirty="0">
                <a:solidFill>
                  <a:srgbClr val="323232"/>
                </a:solidFill>
                <a:uFill>
                  <a:solidFill>
                    <a:srgbClr val="000000"/>
                  </a:solidFill>
                </a:uFill>
                <a:latin typeface="Georgia" panose="02040502050405020303" pitchFamily="18" charset="0"/>
                <a:ea typeface="Times New Roman" panose="02020603050405020304" pitchFamily="18" charset="0"/>
              </a:rPr>
              <a:t>: </a:t>
            </a:r>
            <a:r>
              <a:rPr lang="en-US" sz="2800" b="1" i="1" dirty="0">
                <a:solidFill>
                  <a:srgbClr val="323232"/>
                </a:solidFill>
                <a:uFill>
                  <a:solidFill>
                    <a:srgbClr val="000000"/>
                  </a:solidFill>
                </a:uFill>
                <a:latin typeface="Times New Roman" panose="02020603050405020304" pitchFamily="18" charset="0"/>
                <a:ea typeface="Times New Roman" panose="02020603050405020304" pitchFamily="18" charset="0"/>
              </a:rPr>
              <a:t>The reliability, truthfulness and correctness of the content.</a:t>
            </a:r>
            <a:endParaRPr lang="en-GB" sz="2800" b="1" i="1" u="sng" dirty="0">
              <a:uFill>
                <a:solidFill>
                  <a:srgbClr val="000000"/>
                </a:solidFill>
              </a:uFill>
              <a:latin typeface="Times New Roman" panose="02020603050405020304" pitchFamily="18" charset="0"/>
              <a:ea typeface="Times New Roman" panose="02020603050405020304" pitchFamily="18" charset="0"/>
            </a:endParaRPr>
          </a:p>
          <a:p>
            <a:pPr lvl="0">
              <a:spcBef>
                <a:spcPts val="160"/>
              </a:spcBef>
              <a:buFont typeface="Wingdings" panose="05000000000000000000" pitchFamily="2" charset="2"/>
              <a:buChar char=""/>
              <a:tabLst>
                <a:tab pos="431800"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Where does the information come</a:t>
            </a:r>
            <a:r>
              <a:rPr lang="en-US" sz="2800" spc="4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from?</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110"/>
              </a:spcBef>
              <a:buFont typeface="Wingdings" panose="05000000000000000000" pitchFamily="2" charset="2"/>
              <a:buChar char=""/>
              <a:tabLst>
                <a:tab pos="431800"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Is the information supported by</a:t>
            </a:r>
            <a:r>
              <a:rPr lang="en-US" sz="2800" spc="4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evidence?</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sz="2800" dirty="0">
                <a:latin typeface="Georgia" panose="02040502050405020303" pitchFamily="18" charset="0"/>
                <a:ea typeface="Georgia" panose="02040502050405020303" pitchFamily="18" charset="0"/>
                <a:cs typeface="Georgia" panose="02040502050405020303" pitchFamily="18" charset="0"/>
              </a:rPr>
              <a:t>Has the information been reviewed or</a:t>
            </a:r>
            <a:r>
              <a:rPr lang="en-US" sz="2800" spc="60" dirty="0">
                <a:latin typeface="Georgia" panose="02040502050405020303" pitchFamily="18" charset="0"/>
                <a:ea typeface="Georgia" panose="02040502050405020303" pitchFamily="18" charset="0"/>
                <a:cs typeface="Georgia" panose="02040502050405020303" pitchFamily="18" charset="0"/>
              </a:rPr>
              <a:t> </a:t>
            </a:r>
            <a:r>
              <a:rPr lang="en-US" sz="2800" dirty="0">
                <a:latin typeface="Georgia" panose="02040502050405020303" pitchFamily="18" charset="0"/>
                <a:ea typeface="Georgia" panose="02040502050405020303" pitchFamily="18" charset="0"/>
                <a:cs typeface="Georgia" panose="02040502050405020303" pitchFamily="18" charset="0"/>
              </a:rPr>
              <a:t>refereed?</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Can you verify any of the information in another source or from personal</a:t>
            </a:r>
            <a:r>
              <a:rPr lang="en-US" sz="2800" spc="22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knowledge?</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Does the language or tone seem unbiased and free of</a:t>
            </a:r>
            <a:r>
              <a:rPr lang="en-US" sz="2800" spc="9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emotion?</a:t>
            </a:r>
            <a:endParaRPr lang="en-GB" sz="2800" dirty="0">
              <a:latin typeface="Georgia" panose="02040502050405020303" pitchFamily="18" charset="0"/>
              <a:ea typeface="Georgia" panose="02040502050405020303" pitchFamily="18" charset="0"/>
              <a:cs typeface="Georgia" panose="02040502050405020303" pitchFamily="18" charset="0"/>
            </a:endParaRPr>
          </a:p>
          <a:p>
            <a:pPr lvl="0">
              <a:spcBef>
                <a:spcPts val="120"/>
              </a:spcBef>
              <a:buFont typeface="Wingdings" panose="05000000000000000000" pitchFamily="2" charset="2"/>
              <a:buChar char=""/>
              <a:tabLst>
                <a:tab pos="431800" algn="l"/>
              </a:tabLst>
            </a:pP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Are there spelling, grammar or typographical</a:t>
            </a:r>
            <a:r>
              <a:rPr lang="en-US" sz="2800" spc="6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2800" dirty="0">
                <a:solidFill>
                  <a:srgbClr val="323232"/>
                </a:solidFill>
                <a:latin typeface="Georgia" panose="02040502050405020303" pitchFamily="18" charset="0"/>
                <a:ea typeface="Georgia" panose="02040502050405020303" pitchFamily="18" charset="0"/>
                <a:cs typeface="Georgia" panose="02040502050405020303" pitchFamily="18" charset="0"/>
              </a:rPr>
              <a:t>errors?</a:t>
            </a:r>
            <a:endParaRPr lang="en-GB" sz="2800" dirty="0">
              <a:latin typeface="Georgia" panose="02040502050405020303" pitchFamily="18" charset="0"/>
              <a:ea typeface="Georgia" panose="02040502050405020303" pitchFamily="18" charset="0"/>
              <a:cs typeface="Georgia" panose="02040502050405020303" pitchFamily="18" charset="0"/>
            </a:endParaRPr>
          </a:p>
        </p:txBody>
      </p:sp>
      <p:sp>
        <p:nvSpPr>
          <p:cNvPr id="4" name="Title 1">
            <a:extLst>
              <a:ext uri="{FF2B5EF4-FFF2-40B4-BE49-F238E27FC236}">
                <a16:creationId xmlns:a16="http://schemas.microsoft.com/office/drawing/2014/main" id="{CC532E21-04B1-42F3-982D-94FAF53301B9}"/>
              </a:ext>
            </a:extLst>
          </p:cNvPr>
          <p:cNvSpPr>
            <a:spLocks noGrp="1"/>
          </p:cNvSpPr>
          <p:nvPr>
            <p:ph type="title"/>
          </p:nvPr>
        </p:nvSpPr>
        <p:spPr/>
        <p:txBody>
          <a:bodyPr/>
          <a:lstStyle/>
          <a:p>
            <a:r>
              <a:rPr lang="en-GB" dirty="0"/>
              <a:t>What is CRA</a:t>
            </a:r>
            <a:r>
              <a:rPr lang="en-GB" b="1" dirty="0">
                <a:solidFill>
                  <a:srgbClr val="7030A0"/>
                </a:solidFill>
              </a:rPr>
              <a:t>A</a:t>
            </a:r>
            <a:r>
              <a:rPr lang="en-GB" dirty="0"/>
              <a:t>P test?</a:t>
            </a:r>
          </a:p>
        </p:txBody>
      </p:sp>
    </p:spTree>
    <p:extLst>
      <p:ext uri="{BB962C8B-B14F-4D97-AF65-F5344CB8AC3E}">
        <p14:creationId xmlns:p14="http://schemas.microsoft.com/office/powerpoint/2010/main" val="353757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CAEACC-7C4D-46D4-AC62-02591C9A7D6D}"/>
              </a:ext>
            </a:extLst>
          </p:cNvPr>
          <p:cNvSpPr>
            <a:spLocks noGrp="1"/>
          </p:cNvSpPr>
          <p:nvPr>
            <p:ph idx="1"/>
          </p:nvPr>
        </p:nvSpPr>
        <p:spPr/>
        <p:txBody>
          <a:bodyPr>
            <a:normAutofit fontScale="70000" lnSpcReduction="20000"/>
          </a:bodyPr>
          <a:lstStyle/>
          <a:p>
            <a:pPr marL="0" indent="0">
              <a:spcBef>
                <a:spcPts val="915"/>
              </a:spcBef>
              <a:spcAft>
                <a:spcPts val="0"/>
              </a:spcAft>
              <a:buNone/>
            </a:pPr>
            <a:r>
              <a:rPr lang="en-US" sz="5700" b="1" i="1" u="sng" dirty="0">
                <a:solidFill>
                  <a:srgbClr val="323232"/>
                </a:solidFill>
                <a:uFill>
                  <a:solidFill>
                    <a:srgbClr val="323232"/>
                  </a:solidFill>
                </a:uFill>
                <a:latin typeface="Times New Roman" panose="02020603050405020304" pitchFamily="18" charset="0"/>
                <a:ea typeface="Georgia" panose="02040502050405020303" pitchFamily="18" charset="0"/>
                <a:cs typeface="Georgia" panose="02040502050405020303" pitchFamily="18" charset="0"/>
              </a:rPr>
              <a:t>P</a:t>
            </a:r>
            <a:r>
              <a:rPr lang="en-US" sz="5100"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urpose: </a:t>
            </a:r>
            <a:r>
              <a:rPr lang="en-US" sz="4000" b="1" i="1" dirty="0">
                <a:solidFill>
                  <a:srgbClr val="323232"/>
                </a:solidFill>
                <a:latin typeface="Times New Roman" panose="02020603050405020304" pitchFamily="18" charset="0"/>
                <a:ea typeface="Georgia" panose="02040502050405020303" pitchFamily="18" charset="0"/>
                <a:cs typeface="Georgia" panose="02040502050405020303" pitchFamily="18" charset="0"/>
              </a:rPr>
              <a:t>The reason the information exists</a:t>
            </a:r>
            <a:r>
              <a:rPr lang="en-US" sz="4000" b="1" dirty="0">
                <a:solidFill>
                  <a:srgbClr val="323232"/>
                </a:solidFill>
                <a:latin typeface="Times New Roman" panose="02020603050405020304" pitchFamily="18" charset="0"/>
                <a:ea typeface="Georgia" panose="02040502050405020303" pitchFamily="18" charset="0"/>
                <a:cs typeface="Georgia" panose="02040502050405020303" pitchFamily="18" charset="0"/>
              </a:rPr>
              <a:t>.</a:t>
            </a:r>
            <a:endParaRPr lang="en-GB" sz="4000" dirty="0">
              <a:latin typeface="Georgia" panose="02040502050405020303" pitchFamily="18" charset="0"/>
              <a:ea typeface="Georgia" panose="02040502050405020303" pitchFamily="18" charset="0"/>
              <a:cs typeface="Georgia" panose="02040502050405020303" pitchFamily="18" charset="0"/>
            </a:endParaRPr>
          </a:p>
          <a:p>
            <a:pPr lvl="0">
              <a:spcBef>
                <a:spcPts val="115"/>
              </a:spcBef>
              <a:buFont typeface="Wingdings" panose="05000000000000000000" pitchFamily="2" charset="2"/>
              <a:buChar char=""/>
              <a:tabLst>
                <a:tab pos="431800" algn="l"/>
              </a:tabLst>
            </a:pP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What is the purpose of the information? Is it to inform, teach, sell, entertain or</a:t>
            </a:r>
            <a:r>
              <a:rPr lang="en-US" sz="4000" spc="-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persuade?</a:t>
            </a:r>
            <a:endParaRPr lang="en-GB" sz="40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Do the authors/sponsors make their intentions or purpose</a:t>
            </a:r>
            <a:r>
              <a:rPr lang="en-US" sz="4000" spc="6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clear?</a:t>
            </a:r>
            <a:endParaRPr lang="en-GB" sz="4000" dirty="0">
              <a:latin typeface="Georgia" panose="02040502050405020303" pitchFamily="18" charset="0"/>
              <a:ea typeface="Georgia" panose="02040502050405020303" pitchFamily="18" charset="0"/>
              <a:cs typeface="Georgia" panose="02040502050405020303" pitchFamily="18" charset="0"/>
            </a:endParaRPr>
          </a:p>
          <a:p>
            <a:pPr lvl="0">
              <a:spcBef>
                <a:spcPts val="65"/>
              </a:spcBef>
              <a:buFont typeface="Wingdings" panose="05000000000000000000" pitchFamily="2" charset="2"/>
              <a:buChar char=""/>
              <a:tabLst>
                <a:tab pos="431800" algn="l"/>
              </a:tabLst>
            </a:pP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Is the information fact, opinion or</a:t>
            </a:r>
            <a:r>
              <a:rPr lang="en-US" sz="4000" spc="4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propaganda?</a:t>
            </a:r>
            <a:endParaRPr lang="en-GB" sz="40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Does the point of view appear objective and</a:t>
            </a:r>
            <a:r>
              <a:rPr lang="en-US" sz="4000" spc="90"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impartial?</a:t>
            </a:r>
            <a:endParaRPr lang="en-GB" sz="4000" dirty="0">
              <a:latin typeface="Georgia" panose="02040502050405020303" pitchFamily="18" charset="0"/>
              <a:ea typeface="Georgia" panose="02040502050405020303" pitchFamily="18" charset="0"/>
              <a:cs typeface="Georgia" panose="02040502050405020303" pitchFamily="18" charset="0"/>
            </a:endParaRPr>
          </a:p>
          <a:p>
            <a:pPr lvl="0">
              <a:spcBef>
                <a:spcPts val="70"/>
              </a:spcBef>
              <a:buFont typeface="Wingdings" panose="05000000000000000000" pitchFamily="2" charset="2"/>
              <a:buChar char=""/>
              <a:tabLst>
                <a:tab pos="431800" algn="l"/>
              </a:tabLst>
            </a:pP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Are there political, ideological, cultural, religious, institutional or personal</a:t>
            </a:r>
            <a:r>
              <a:rPr lang="en-US" sz="4000" spc="75" dirty="0">
                <a:solidFill>
                  <a:srgbClr val="323232"/>
                </a:solidFill>
                <a:latin typeface="Georgia" panose="02040502050405020303" pitchFamily="18" charset="0"/>
                <a:ea typeface="Georgia" panose="02040502050405020303" pitchFamily="18" charset="0"/>
                <a:cs typeface="Georgia" panose="02040502050405020303" pitchFamily="18" charset="0"/>
              </a:rPr>
              <a:t> </a:t>
            </a:r>
            <a:r>
              <a:rPr lang="en-US" sz="4000" dirty="0">
                <a:solidFill>
                  <a:srgbClr val="323232"/>
                </a:solidFill>
                <a:latin typeface="Georgia" panose="02040502050405020303" pitchFamily="18" charset="0"/>
                <a:ea typeface="Georgia" panose="02040502050405020303" pitchFamily="18" charset="0"/>
                <a:cs typeface="Georgia" panose="02040502050405020303" pitchFamily="18" charset="0"/>
              </a:rPr>
              <a:t>biases?</a:t>
            </a:r>
            <a:endParaRPr lang="en-GB" sz="4000" dirty="0">
              <a:latin typeface="Georgia" panose="02040502050405020303" pitchFamily="18" charset="0"/>
              <a:ea typeface="Georgia" panose="02040502050405020303" pitchFamily="18" charset="0"/>
              <a:cs typeface="Georgia" panose="02040502050405020303" pitchFamily="18" charset="0"/>
            </a:endParaRPr>
          </a:p>
          <a:p>
            <a:endParaRPr lang="en-GB" dirty="0"/>
          </a:p>
        </p:txBody>
      </p:sp>
      <p:sp>
        <p:nvSpPr>
          <p:cNvPr id="4" name="Title 1">
            <a:extLst>
              <a:ext uri="{FF2B5EF4-FFF2-40B4-BE49-F238E27FC236}">
                <a16:creationId xmlns:a16="http://schemas.microsoft.com/office/drawing/2014/main" id="{CC532E21-04B1-42F3-982D-94FAF53301B9}"/>
              </a:ext>
            </a:extLst>
          </p:cNvPr>
          <p:cNvSpPr>
            <a:spLocks noGrp="1"/>
          </p:cNvSpPr>
          <p:nvPr>
            <p:ph type="title"/>
          </p:nvPr>
        </p:nvSpPr>
        <p:spPr/>
        <p:txBody>
          <a:bodyPr/>
          <a:lstStyle/>
          <a:p>
            <a:r>
              <a:rPr lang="en-GB" dirty="0"/>
              <a:t>What is CRAA</a:t>
            </a:r>
            <a:r>
              <a:rPr lang="en-GB" b="1" dirty="0">
                <a:solidFill>
                  <a:srgbClr val="FFFF00"/>
                </a:solidFill>
              </a:rPr>
              <a:t>P</a:t>
            </a:r>
            <a:r>
              <a:rPr lang="en-GB" dirty="0"/>
              <a:t> test?</a:t>
            </a:r>
          </a:p>
        </p:txBody>
      </p:sp>
    </p:spTree>
    <p:extLst>
      <p:ext uri="{BB962C8B-B14F-4D97-AF65-F5344CB8AC3E}">
        <p14:creationId xmlns:p14="http://schemas.microsoft.com/office/powerpoint/2010/main" val="3289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8FFF354-0D89-4D9D-92D8-A691EB70A1AF}"/>
              </a:ext>
            </a:extLst>
          </p:cNvPr>
          <p:cNvPicPr>
            <a:picLocks noChangeAspect="1"/>
          </p:cNvPicPr>
          <p:nvPr/>
        </p:nvPicPr>
        <p:blipFill>
          <a:blip r:embed="rId2" cstate="print"/>
          <a:stretch>
            <a:fillRect/>
          </a:stretch>
        </p:blipFill>
        <p:spPr>
          <a:xfrm>
            <a:off x="7308304" y="4293096"/>
            <a:ext cx="1835696" cy="1296144"/>
          </a:xfrm>
          <a:prstGeom prst="rect">
            <a:avLst/>
          </a:prstGeom>
        </p:spPr>
      </p:pic>
      <p:sp>
        <p:nvSpPr>
          <p:cNvPr id="3" name="Content Placeholder 2">
            <a:extLst>
              <a:ext uri="{FF2B5EF4-FFF2-40B4-BE49-F238E27FC236}">
                <a16:creationId xmlns:a16="http://schemas.microsoft.com/office/drawing/2014/main" id="{AC40C817-4165-4D7D-AFD4-7E3A3AA00023}"/>
              </a:ext>
            </a:extLst>
          </p:cNvPr>
          <p:cNvSpPr>
            <a:spLocks noGrp="1"/>
          </p:cNvSpPr>
          <p:nvPr>
            <p:ph idx="1"/>
          </p:nvPr>
        </p:nvSpPr>
        <p:spPr/>
        <p:txBody>
          <a:bodyPr/>
          <a:lstStyle/>
          <a:p>
            <a:pPr marL="0" indent="0">
              <a:buNone/>
            </a:pPr>
            <a:r>
              <a:rPr lang="en-GB" dirty="0"/>
              <a:t>Using the source that you found in activity 2, use the CRAAP to evaluate it. </a:t>
            </a:r>
          </a:p>
          <a:p>
            <a:pPr marL="0" indent="0">
              <a:buNone/>
            </a:pPr>
            <a:endParaRPr lang="en-GB" dirty="0"/>
          </a:p>
          <a:p>
            <a:pPr marL="0" indent="0">
              <a:buNone/>
            </a:pPr>
            <a:r>
              <a:rPr lang="en-GB" dirty="0"/>
              <a:t>Is this a source that you will be able to use? </a:t>
            </a:r>
          </a:p>
        </p:txBody>
      </p:sp>
      <p:sp>
        <p:nvSpPr>
          <p:cNvPr id="7" name="Title 1">
            <a:extLst>
              <a:ext uri="{FF2B5EF4-FFF2-40B4-BE49-F238E27FC236}">
                <a16:creationId xmlns:a16="http://schemas.microsoft.com/office/drawing/2014/main" id="{E78A9E0B-BCC7-47AC-9D45-2D11010B1BD0}"/>
              </a:ext>
            </a:extLst>
          </p:cNvPr>
          <p:cNvSpPr>
            <a:spLocks noGrp="1"/>
          </p:cNvSpPr>
          <p:nvPr>
            <p:ph type="title"/>
          </p:nvPr>
        </p:nvSpPr>
        <p:spPr>
          <a:xfrm>
            <a:off x="457200" y="274638"/>
            <a:ext cx="8229600" cy="1143000"/>
          </a:xfrm>
        </p:spPr>
        <p:txBody>
          <a:bodyPr/>
          <a:lstStyle/>
          <a:p>
            <a:r>
              <a:rPr lang="en-GB" dirty="0"/>
              <a:t>Activity 3 – Use the CRAAP test</a:t>
            </a:r>
          </a:p>
        </p:txBody>
      </p:sp>
    </p:spTree>
    <p:extLst>
      <p:ext uri="{BB962C8B-B14F-4D97-AF65-F5344CB8AC3E}">
        <p14:creationId xmlns:p14="http://schemas.microsoft.com/office/powerpoint/2010/main" val="2171937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A67D0-BCD9-4A55-817F-004C8319AE0F}"/>
              </a:ext>
            </a:extLst>
          </p:cNvPr>
          <p:cNvSpPr>
            <a:spLocks noGrp="1"/>
          </p:cNvSpPr>
          <p:nvPr>
            <p:ph type="title"/>
          </p:nvPr>
        </p:nvSpPr>
        <p:spPr>
          <a:solidFill>
            <a:schemeClr val="accent2">
              <a:lumMod val="75000"/>
            </a:schemeClr>
          </a:solidFill>
        </p:spPr>
        <p:txBody>
          <a:bodyPr>
            <a:normAutofit/>
          </a:bodyPr>
          <a:lstStyle/>
          <a:p>
            <a:r>
              <a:rPr lang="en-GB" dirty="0"/>
              <a:t> Four of your five sources. </a:t>
            </a:r>
            <a:endParaRPr lang="en-GB" b="1" dirty="0"/>
          </a:p>
        </p:txBody>
      </p:sp>
      <p:sp>
        <p:nvSpPr>
          <p:cNvPr id="5" name="Content Placeholder 4">
            <a:extLst>
              <a:ext uri="{FF2B5EF4-FFF2-40B4-BE49-F238E27FC236}">
                <a16:creationId xmlns:a16="http://schemas.microsoft.com/office/drawing/2014/main" id="{317F93B3-806A-44F0-A2CD-9F76D351380D}"/>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On Moodle you will find a folder entitled ‘Your four sources’.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One of these were explored together last week.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We will spend the remainder of today’s session introducing the three other sources. </a:t>
            </a:r>
          </a:p>
        </p:txBody>
      </p:sp>
    </p:spTree>
    <p:extLst>
      <p:ext uri="{BB962C8B-B14F-4D97-AF65-F5344CB8AC3E}">
        <p14:creationId xmlns:p14="http://schemas.microsoft.com/office/powerpoint/2010/main" val="190280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600201"/>
            <a:ext cx="8003232" cy="3917032"/>
          </a:xfrm>
        </p:spPr>
        <p:txBody>
          <a:bodyPr/>
          <a:lstStyle/>
          <a:p>
            <a:r>
              <a:rPr lang="en-GB" dirty="0"/>
              <a:t>Today we have explored:</a:t>
            </a:r>
          </a:p>
          <a:p>
            <a:pPr lvl="1"/>
            <a:r>
              <a:rPr lang="en-GB" dirty="0"/>
              <a:t>Understanding the types of assessment</a:t>
            </a:r>
          </a:p>
          <a:p>
            <a:pPr lvl="1"/>
            <a:r>
              <a:rPr lang="en-GB" dirty="0"/>
              <a:t>Finding relevant sources. </a:t>
            </a:r>
          </a:p>
          <a:p>
            <a:pPr lvl="1"/>
            <a:r>
              <a:rPr lang="en-GB" dirty="0"/>
              <a:t>Using the CRAAP test. </a:t>
            </a:r>
          </a:p>
          <a:p>
            <a:pPr lvl="1"/>
            <a:r>
              <a:rPr lang="en-GB" dirty="0"/>
              <a:t>Four of your five sources for your Task2 Academic report. </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7884369" y="4077072"/>
            <a:ext cx="1584176" cy="1635561"/>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2ADA3-454F-4A15-A0A0-38EF8F3F114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9E4EDD81-7F42-47D2-B328-55659C737AC7}"/>
              </a:ext>
            </a:extLst>
          </p:cNvPr>
          <p:cNvSpPr>
            <a:spLocks noGrp="1"/>
          </p:cNvSpPr>
          <p:nvPr>
            <p:ph idx="1"/>
          </p:nvPr>
        </p:nvSpPr>
        <p:spPr/>
        <p:txBody>
          <a:bodyPr>
            <a:normAutofit/>
          </a:bodyPr>
          <a:lstStyle/>
          <a:p>
            <a:r>
              <a:rPr lang="en-GB" sz="1400" b="0" i="0" dirty="0">
                <a:solidFill>
                  <a:srgbClr val="0A0A0A"/>
                </a:solidFill>
                <a:effectLst/>
                <a:latin typeface="Poppins" panose="020B0502040204020203" pitchFamily="2" charset="0"/>
              </a:rPr>
              <a:t>Blakeslee, Sarah (2004) "The CRAAP Test," </a:t>
            </a:r>
            <a:r>
              <a:rPr lang="en-GB" sz="1400" b="0" i="1" dirty="0">
                <a:solidFill>
                  <a:srgbClr val="0A0A0A"/>
                </a:solidFill>
                <a:effectLst/>
                <a:latin typeface="Poppins" panose="020B0502040204020203" pitchFamily="2" charset="0"/>
              </a:rPr>
              <a:t>LOEX Quarterly</a:t>
            </a:r>
            <a:r>
              <a:rPr lang="en-GB" sz="1400" b="0" i="0" dirty="0">
                <a:solidFill>
                  <a:srgbClr val="0A0A0A"/>
                </a:solidFill>
                <a:effectLst/>
                <a:latin typeface="Poppins" panose="020B0502040204020203" pitchFamily="2" charset="0"/>
              </a:rPr>
              <a:t>: Vol. 31 : No. 3 , Article 4.</a:t>
            </a:r>
            <a:br>
              <a:rPr lang="en-GB" sz="1400" dirty="0"/>
            </a:br>
            <a:r>
              <a:rPr lang="en-GB" sz="1400" b="0" i="0" dirty="0">
                <a:solidFill>
                  <a:srgbClr val="0A0A0A"/>
                </a:solidFill>
                <a:effectLst/>
                <a:latin typeface="Poppins" panose="020B0502040204020203" pitchFamily="2" charset="0"/>
              </a:rPr>
              <a:t>Available at: </a:t>
            </a:r>
            <a:r>
              <a:rPr lang="en-GB" sz="1400" b="0" i="0" dirty="0">
                <a:solidFill>
                  <a:srgbClr val="0A0A0A"/>
                </a:solidFill>
                <a:effectLst/>
                <a:latin typeface="Poppins" panose="020B0502040204020203" pitchFamily="2" charset="0"/>
                <a:hlinkClick r:id="rId2"/>
              </a:rPr>
              <a:t>https://commons.emich.edu/loexquarterly/vol31/iss3/4</a:t>
            </a:r>
            <a:endParaRPr lang="en-GB" sz="1400" b="0" i="0" dirty="0">
              <a:solidFill>
                <a:srgbClr val="0A0A0A"/>
              </a:solidFill>
              <a:effectLst/>
              <a:latin typeface="Poppins" panose="020B0502040204020203" pitchFamily="2" charset="0"/>
            </a:endParaRPr>
          </a:p>
          <a:p>
            <a:endParaRPr lang="en-GB" sz="1400" dirty="0"/>
          </a:p>
        </p:txBody>
      </p:sp>
    </p:spTree>
    <p:extLst>
      <p:ext uri="{BB962C8B-B14F-4D97-AF65-F5344CB8AC3E}">
        <p14:creationId xmlns:p14="http://schemas.microsoft.com/office/powerpoint/2010/main" val="39542226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a:t>Next session…..</a:t>
            </a:r>
            <a:endParaRPr lang="en-GB" dirty="0"/>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004048" y="1484784"/>
            <a:ext cx="3715944" cy="3883570"/>
          </a:xfrm>
          <a:noFill/>
          <a:effectLst>
            <a:softEdge rad="127000"/>
          </a:effectLst>
        </p:spPr>
        <p:txBody>
          <a:bodyPr>
            <a:normAutofit lnSpcReduction="10000"/>
          </a:bodyPr>
          <a:lstStyle/>
          <a:p>
            <a:pPr marL="0" indent="0" algn="r">
              <a:buNone/>
            </a:pPr>
            <a:r>
              <a:rPr lang="en-GB" b="1" dirty="0"/>
              <a:t>We will look at;</a:t>
            </a:r>
          </a:p>
          <a:p>
            <a:pPr marL="0" indent="0" algn="r">
              <a:buNone/>
            </a:pPr>
            <a:endParaRPr lang="en-GB" sz="2800" b="1" dirty="0"/>
          </a:p>
          <a:p>
            <a:pPr marL="0" indent="0" algn="r">
              <a:buNone/>
            </a:pPr>
            <a:endParaRPr lang="en-GB" sz="2800" b="1" dirty="0"/>
          </a:p>
          <a:p>
            <a:pPr marL="0" indent="0" algn="r">
              <a:buNone/>
            </a:pPr>
            <a:r>
              <a:rPr lang="en-GB" sz="5200" b="1" dirty="0">
                <a:solidFill>
                  <a:srgbClr val="FF0000"/>
                </a:solidFill>
              </a:rPr>
              <a:t>Plagiarism and how to avoid it?</a:t>
            </a:r>
          </a:p>
        </p:txBody>
      </p:sp>
      <p:pic>
        <p:nvPicPr>
          <p:cNvPr id="5" name="Picture 2" descr="Related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338337"/>
            <a:ext cx="5250412"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e2529e2e-246e-4beb-bcc0-0746cc8768ab"/>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41213</TotalTime>
  <Words>1438</Words>
  <Application>Microsoft Office PowerPoint</Application>
  <PresentationFormat>On-screen Show (4:3)</PresentationFormat>
  <Paragraphs>172</Paragraphs>
  <Slides>35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Georgia</vt:lpstr>
      <vt:lpstr>Myriad Pro</vt:lpstr>
      <vt:lpstr>Poppins</vt:lpstr>
      <vt:lpstr>Times New Roman</vt:lpstr>
      <vt:lpstr>Wingdings</vt:lpstr>
      <vt:lpstr>20140311PresentationUWTSDTemplate</vt:lpstr>
      <vt:lpstr>Certificate of Higher Education in Skills for the Workplace   Academic and Employability Skills (BMSW 4001_BIRM) Understanding Assignments &amp; Finding information</vt:lpstr>
      <vt:lpstr>Previously…</vt:lpstr>
      <vt:lpstr>In this session we will…..</vt:lpstr>
      <vt:lpstr>PowerPoint Presentation</vt:lpstr>
      <vt:lpstr>Assignments: What is their purpose?</vt:lpstr>
      <vt:lpstr>Different types of level 4 summative assessment</vt:lpstr>
      <vt:lpstr>PowerPoint Presentation</vt:lpstr>
      <vt:lpstr>PowerPoint Presentation</vt:lpstr>
      <vt:lpstr>Case Studies</vt:lpstr>
      <vt:lpstr>Annotated Bibliography</vt:lpstr>
      <vt:lpstr>Reflective writing</vt:lpstr>
      <vt:lpstr>What do UWTSD briefs look like? </vt:lpstr>
      <vt:lpstr>What makes a good assignment</vt:lpstr>
      <vt:lpstr>Getting Started</vt:lpstr>
      <vt:lpstr>Activity 1 – Reading the assignment brief</vt:lpstr>
      <vt:lpstr>Break</vt:lpstr>
      <vt:lpstr>PowerPoint Presentation</vt:lpstr>
      <vt:lpstr>Where do we begin research?</vt:lpstr>
      <vt:lpstr>Other relevant sources. </vt:lpstr>
      <vt:lpstr>PowerPoint Presentation</vt:lpstr>
      <vt:lpstr>Some sources are not reliable. </vt:lpstr>
      <vt:lpstr>Activity 2 – Find a reliable source</vt:lpstr>
      <vt:lpstr>Library Vs Internet</vt:lpstr>
      <vt:lpstr>Suitability of a source of information</vt:lpstr>
      <vt:lpstr>What is CRAAP test?</vt:lpstr>
      <vt:lpstr>What is CRAAP test?</vt:lpstr>
      <vt:lpstr>What is CRAAP test?</vt:lpstr>
      <vt:lpstr>What is CRAAP test?</vt:lpstr>
      <vt:lpstr>What is CRAAP test?</vt:lpstr>
      <vt:lpstr>What is CRAAP test?</vt:lpstr>
      <vt:lpstr>Activity 3 – Use the CRAAP test</vt:lpstr>
      <vt:lpstr> Four of your five sources. </vt:lpstr>
      <vt:lpstr>Summary</vt:lpstr>
      <vt:lpstr>Reference</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Kavanagh</cp:lastModifiedBy>
  <cp:revision>184</cp:revision>
  <dcterms:created xsi:type="dcterms:W3CDTF">2015-04-14T15:21:28Z</dcterms:created>
  <dcterms:modified xsi:type="dcterms:W3CDTF">2022-05-29T20:54:39Z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