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8E9CB0-6AED-7D42-86CE-6234CC5A8CA8}" v="24" dt="2025-11-27T16:44:50.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564"/>
    <p:restoredTop sz="93991"/>
  </p:normalViewPr>
  <p:slideViewPr>
    <p:cSldViewPr snapToGrid="0">
      <p:cViewPr varScale="1">
        <p:scale>
          <a:sx n="102" d="100"/>
          <a:sy n="102" d="100"/>
        </p:scale>
        <p:origin x="192"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11/27/25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11/27/25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11/27/25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11/27/25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11/27/25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11/27/25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11/27/25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11/27/25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rcn.org.uk/news-and-events/Press-Releases/nhs-sickness-data-shows-average-nurse-took-entire-week-off-sick-last-year-stress-apr24#:~:text=Stress%2Drelated%20days%20of%20sickness,related%20stress%2C%20the%20RCN%20says" TargetMode="External"/><Relationship Id="rId2" Type="http://schemas.openxmlformats.org/officeDocument/2006/relationships/hyperlink" Target="https://www.england.nhs.uk/looking-after-our-people/the-programme-and-resources/we-are-a-team/#:~:text=The%20NHS%20is%20first%20and,boundaries%20at%20an%20accelerated%20pa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8548D-CC38-3BCB-3DA6-E322BD8F4786}"/>
              </a:ext>
            </a:extLst>
          </p:cNvPr>
          <p:cNvSpPr>
            <a:spLocks noGrp="1"/>
          </p:cNvSpPr>
          <p:nvPr>
            <p:ph type="ctrTitle"/>
          </p:nvPr>
        </p:nvSpPr>
        <p:spPr>
          <a:xfrm>
            <a:off x="1154955" y="849855"/>
            <a:ext cx="8825658" cy="2259106"/>
          </a:xfrm>
        </p:spPr>
        <p:txBody>
          <a:bodyPr/>
          <a:lstStyle/>
          <a:p>
            <a:pPr algn="ctr"/>
            <a:r>
              <a:rPr lang="en-GB" sz="3600" dirty="0"/>
              <a:t>“A demonstration of leadership skills required within my role as a therapy assistant practitioner, in response to an increased caseload”</a:t>
            </a:r>
            <a:endParaRPr lang="en-US" sz="3600" dirty="0"/>
          </a:p>
        </p:txBody>
      </p:sp>
      <p:sp>
        <p:nvSpPr>
          <p:cNvPr id="3" name="Subtitle 2">
            <a:extLst>
              <a:ext uri="{FF2B5EF4-FFF2-40B4-BE49-F238E27FC236}">
                <a16:creationId xmlns:a16="http://schemas.microsoft.com/office/drawing/2014/main" id="{8ABFBBB5-101E-732B-B576-8D3C94CFB855}"/>
              </a:ext>
            </a:extLst>
          </p:cNvPr>
          <p:cNvSpPr>
            <a:spLocks noGrp="1"/>
          </p:cNvSpPr>
          <p:nvPr>
            <p:ph type="subTitle" idx="1"/>
          </p:nvPr>
        </p:nvSpPr>
        <p:spPr/>
        <p:txBody>
          <a:bodyPr/>
          <a:lstStyle/>
          <a:p>
            <a:r>
              <a:rPr lang="en-US" dirty="0"/>
              <a:t>By ryan Redfern</a:t>
            </a:r>
          </a:p>
        </p:txBody>
      </p:sp>
    </p:spTree>
    <p:extLst>
      <p:ext uri="{BB962C8B-B14F-4D97-AF65-F5344CB8AC3E}">
        <p14:creationId xmlns:p14="http://schemas.microsoft.com/office/powerpoint/2010/main" val="3984999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AAE15-1E83-8CF8-C2BB-9388A8DD0EDC}"/>
              </a:ext>
            </a:extLst>
          </p:cNvPr>
          <p:cNvSpPr>
            <a:spLocks noGrp="1"/>
          </p:cNvSpPr>
          <p:nvPr>
            <p:ph type="title"/>
          </p:nvPr>
        </p:nvSpPr>
        <p:spPr/>
        <p:txBody>
          <a:bodyPr/>
          <a:lstStyle/>
          <a:p>
            <a:pPr algn="ctr"/>
            <a:r>
              <a:rPr lang="en-US" dirty="0"/>
              <a:t>My role as a TAP</a:t>
            </a:r>
          </a:p>
        </p:txBody>
      </p:sp>
      <p:sp>
        <p:nvSpPr>
          <p:cNvPr id="3" name="Content Placeholder 2">
            <a:extLst>
              <a:ext uri="{FF2B5EF4-FFF2-40B4-BE49-F238E27FC236}">
                <a16:creationId xmlns:a16="http://schemas.microsoft.com/office/drawing/2014/main" id="{B2D8A255-1C2D-52AF-471F-3DB9E7DFA74E}"/>
              </a:ext>
            </a:extLst>
          </p:cNvPr>
          <p:cNvSpPr>
            <a:spLocks noGrp="1"/>
          </p:cNvSpPr>
          <p:nvPr>
            <p:ph idx="1"/>
          </p:nvPr>
        </p:nvSpPr>
        <p:spPr>
          <a:xfrm>
            <a:off x="1154954" y="2218944"/>
            <a:ext cx="9839361" cy="4364736"/>
          </a:xfrm>
        </p:spPr>
        <p:txBody>
          <a:bodyPr/>
          <a:lstStyle/>
          <a:p>
            <a:r>
              <a:rPr lang="en-US" dirty="0"/>
              <a:t>Assessing new patients and delegating tasks to other members of MDT.</a:t>
            </a:r>
          </a:p>
          <a:p>
            <a:r>
              <a:rPr lang="en-US" dirty="0"/>
              <a:t>Assess and follow up patients within the bed based and community area when discharged. </a:t>
            </a:r>
          </a:p>
          <a:p>
            <a:r>
              <a:rPr lang="en-US" dirty="0"/>
              <a:t>Provide physiotherapy, occupational therapy and dietetic care for patients in community and bed based. </a:t>
            </a:r>
          </a:p>
          <a:p>
            <a:r>
              <a:rPr lang="en-US" dirty="0"/>
              <a:t>Document thoroughly and communicate effectively with families and other health professionals.</a:t>
            </a:r>
          </a:p>
          <a:p>
            <a:r>
              <a:rPr lang="en-US" dirty="0"/>
              <a:t>Work as a team member of intermediate care assisting other health professionals' weather that be urgent referrals or crisis calls to avoid hospital admissions or further injury or illnesses.    </a:t>
            </a:r>
          </a:p>
        </p:txBody>
      </p:sp>
      <p:sp>
        <p:nvSpPr>
          <p:cNvPr id="4" name="TextBox 3">
            <a:extLst>
              <a:ext uri="{FF2B5EF4-FFF2-40B4-BE49-F238E27FC236}">
                <a16:creationId xmlns:a16="http://schemas.microsoft.com/office/drawing/2014/main" id="{91F8E02D-CCD6-15FB-BDC5-3B41396CFC57}"/>
              </a:ext>
            </a:extLst>
          </p:cNvPr>
          <p:cNvSpPr txBox="1"/>
          <p:nvPr/>
        </p:nvSpPr>
        <p:spPr>
          <a:xfrm>
            <a:off x="1584961" y="5852160"/>
            <a:ext cx="10009632" cy="923330"/>
          </a:xfrm>
          <a:prstGeom prst="rect">
            <a:avLst/>
          </a:prstGeom>
          <a:noFill/>
        </p:spPr>
        <p:txBody>
          <a:bodyPr wrap="square" rtlCol="0">
            <a:spAutoFit/>
          </a:bodyPr>
          <a:lstStyle/>
          <a:p>
            <a:r>
              <a:rPr lang="en-US" dirty="0"/>
              <a:t>NHS England states that working as a team can deliver much more in terms of rewarding and differentiating work but also recognizes the challenges and stresses of the roles. </a:t>
            </a:r>
          </a:p>
          <a:p>
            <a:r>
              <a:rPr lang="en-GB" noProof="0" dirty="0"/>
              <a:t>NHS England. (2025)</a:t>
            </a:r>
          </a:p>
        </p:txBody>
      </p:sp>
    </p:spTree>
    <p:extLst>
      <p:ext uri="{BB962C8B-B14F-4D97-AF65-F5344CB8AC3E}">
        <p14:creationId xmlns:p14="http://schemas.microsoft.com/office/powerpoint/2010/main" val="1453012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8A5149-A118-6502-C91F-DEE988EF71B3}"/>
              </a:ext>
            </a:extLst>
          </p:cNvPr>
          <p:cNvSpPr>
            <a:spLocks noGrp="1"/>
          </p:cNvSpPr>
          <p:nvPr>
            <p:ph idx="1"/>
          </p:nvPr>
        </p:nvSpPr>
        <p:spPr>
          <a:xfrm>
            <a:off x="1154954" y="2164588"/>
            <a:ext cx="3374015" cy="2980436"/>
          </a:xfrm>
        </p:spPr>
        <p:txBody>
          <a:bodyPr>
            <a:normAutofit fontScale="85000" lnSpcReduction="20000"/>
          </a:bodyPr>
          <a:lstStyle/>
          <a:p>
            <a:r>
              <a:rPr lang="en-US" dirty="0"/>
              <a:t>Taking action without needing to be asked.</a:t>
            </a:r>
          </a:p>
          <a:p>
            <a:r>
              <a:rPr lang="en-US" dirty="0"/>
              <a:t>Creating suggestions and action plans.</a:t>
            </a:r>
          </a:p>
          <a:p>
            <a:r>
              <a:rPr lang="en-US" dirty="0"/>
              <a:t>Working within scope of practice. </a:t>
            </a:r>
          </a:p>
          <a:p>
            <a:r>
              <a:rPr lang="en-US" dirty="0"/>
              <a:t>Managing diaries and caseload. </a:t>
            </a:r>
          </a:p>
          <a:p>
            <a:r>
              <a:rPr lang="en-US" dirty="0"/>
              <a:t>Work within the best interest of the patient </a:t>
            </a:r>
          </a:p>
          <a:p>
            <a:r>
              <a:rPr lang="en-US" dirty="0"/>
              <a:t>Offer support to other staff members </a:t>
            </a:r>
          </a:p>
          <a:p>
            <a:pPr marL="0" indent="0">
              <a:buNone/>
            </a:pPr>
            <a:endParaRPr lang="en-US" dirty="0"/>
          </a:p>
        </p:txBody>
      </p:sp>
      <p:sp>
        <p:nvSpPr>
          <p:cNvPr id="2" name="Title 1">
            <a:extLst>
              <a:ext uri="{FF2B5EF4-FFF2-40B4-BE49-F238E27FC236}">
                <a16:creationId xmlns:a16="http://schemas.microsoft.com/office/drawing/2014/main" id="{16C30703-7D8E-0302-56C6-B1EEA8731F83}"/>
              </a:ext>
            </a:extLst>
          </p:cNvPr>
          <p:cNvSpPr>
            <a:spLocks noGrp="1"/>
          </p:cNvSpPr>
          <p:nvPr>
            <p:ph type="title"/>
          </p:nvPr>
        </p:nvSpPr>
        <p:spPr/>
        <p:txBody>
          <a:bodyPr/>
          <a:lstStyle/>
          <a:p>
            <a:pPr algn="ctr"/>
            <a:r>
              <a:rPr lang="en-US" dirty="0"/>
              <a:t>Leadership skills </a:t>
            </a:r>
          </a:p>
        </p:txBody>
      </p:sp>
      <p:sp>
        <p:nvSpPr>
          <p:cNvPr id="4" name="TextBox 3">
            <a:extLst>
              <a:ext uri="{FF2B5EF4-FFF2-40B4-BE49-F238E27FC236}">
                <a16:creationId xmlns:a16="http://schemas.microsoft.com/office/drawing/2014/main" id="{0496D89D-1EC1-507C-9804-457CF62C69E1}"/>
              </a:ext>
            </a:extLst>
          </p:cNvPr>
          <p:cNvSpPr txBox="1"/>
          <p:nvPr/>
        </p:nvSpPr>
        <p:spPr>
          <a:xfrm>
            <a:off x="6185647" y="2127623"/>
            <a:ext cx="4711849" cy="3139321"/>
          </a:xfrm>
          <a:prstGeom prst="rect">
            <a:avLst/>
          </a:prstGeom>
          <a:noFill/>
        </p:spPr>
        <p:txBody>
          <a:bodyPr wrap="square" rtlCol="0">
            <a:spAutoFit/>
          </a:bodyPr>
          <a:lstStyle/>
          <a:p>
            <a:pPr marL="285750" indent="-285750">
              <a:buFont typeface="Arial" panose="020B0604020202020204" pitchFamily="34" charset="0"/>
              <a:buChar char="•"/>
            </a:pPr>
            <a:r>
              <a:rPr lang="en-US" dirty="0"/>
              <a:t>Offer training sessions on topics that you are comfortable with.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Assist other staff members that are struggling with anything </a:t>
            </a:r>
          </a:p>
          <a:p>
            <a:r>
              <a:rPr lang="en-US" dirty="0"/>
              <a:t>     e.g. IT systems, exercise prescription, ordering equipment, documentation.</a:t>
            </a:r>
          </a:p>
          <a:p>
            <a:endParaRPr lang="en-US" dirty="0"/>
          </a:p>
          <a:p>
            <a:pPr marL="285750" indent="-285750">
              <a:buFont typeface="Arial" panose="020B0604020202020204" pitchFamily="34" charset="0"/>
              <a:buChar char="•"/>
            </a:pPr>
            <a:r>
              <a:rPr lang="en-US" dirty="0"/>
              <a:t>Risk assess when going into new environment and correctly handover if following on patients to other teams. </a:t>
            </a:r>
          </a:p>
        </p:txBody>
      </p:sp>
      <p:sp>
        <p:nvSpPr>
          <p:cNvPr id="5" name="TextBox 4">
            <a:extLst>
              <a:ext uri="{FF2B5EF4-FFF2-40B4-BE49-F238E27FC236}">
                <a16:creationId xmlns:a16="http://schemas.microsoft.com/office/drawing/2014/main" id="{FD310DA5-C302-CCDE-6B10-1B2E049DADE2}"/>
              </a:ext>
            </a:extLst>
          </p:cNvPr>
          <p:cNvSpPr txBox="1"/>
          <p:nvPr/>
        </p:nvSpPr>
        <p:spPr>
          <a:xfrm>
            <a:off x="341376" y="5266944"/>
            <a:ext cx="10887456" cy="1384995"/>
          </a:xfrm>
          <a:prstGeom prst="rect">
            <a:avLst/>
          </a:prstGeom>
          <a:noFill/>
        </p:spPr>
        <p:txBody>
          <a:bodyPr wrap="square" rtlCol="0">
            <a:spAutoFit/>
          </a:bodyPr>
          <a:lstStyle/>
          <a:p>
            <a:r>
              <a:rPr lang="en-GB" sz="1400" dirty="0"/>
              <a:t>According to integrated urgent care blueprint In 2015, a review conducted by the Faculty of Medical Leadership and Management (FMLM), The King’s Fund and the </a:t>
            </a:r>
            <a:r>
              <a:rPr lang="en-GB" sz="1400" dirty="0" err="1"/>
              <a:t>Center</a:t>
            </a:r>
            <a:r>
              <a:rPr lang="en-GB" sz="1400" dirty="0"/>
              <a:t> for Creative Leadership (CCL)4 showed the importance of leadership in the health service. The review concluded that ‘there is clear evidence of the link between leadership and a range of important outcomes within health services, including patient satisfaction, patient mortality, organisational financial performance, staff well-being, engagement, turnover and absenteeism, and overall quality of care’. NHS England and health education England. (2018)</a:t>
            </a:r>
            <a:endParaRPr lang="en-US" sz="1400" dirty="0"/>
          </a:p>
        </p:txBody>
      </p:sp>
    </p:spTree>
    <p:extLst>
      <p:ext uri="{BB962C8B-B14F-4D97-AF65-F5344CB8AC3E}">
        <p14:creationId xmlns:p14="http://schemas.microsoft.com/office/powerpoint/2010/main" val="3774214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378BA-6AD9-1990-ADFD-C6788472B3F0}"/>
              </a:ext>
            </a:extLst>
          </p:cNvPr>
          <p:cNvSpPr>
            <a:spLocks noGrp="1"/>
          </p:cNvSpPr>
          <p:nvPr>
            <p:ph type="title"/>
          </p:nvPr>
        </p:nvSpPr>
        <p:spPr/>
        <p:txBody>
          <a:bodyPr/>
          <a:lstStyle/>
          <a:p>
            <a:pPr algn="ctr"/>
            <a:r>
              <a:rPr lang="en-US" dirty="0"/>
              <a:t>Increasing of caseload factors</a:t>
            </a:r>
          </a:p>
        </p:txBody>
      </p:sp>
      <p:sp>
        <p:nvSpPr>
          <p:cNvPr id="3" name="Content Placeholder 2">
            <a:extLst>
              <a:ext uri="{FF2B5EF4-FFF2-40B4-BE49-F238E27FC236}">
                <a16:creationId xmlns:a16="http://schemas.microsoft.com/office/drawing/2014/main" id="{C1C3003E-C0B0-CE78-2FF3-317910775504}"/>
              </a:ext>
            </a:extLst>
          </p:cNvPr>
          <p:cNvSpPr>
            <a:spLocks noGrp="1"/>
          </p:cNvSpPr>
          <p:nvPr>
            <p:ph idx="1"/>
          </p:nvPr>
        </p:nvSpPr>
        <p:spPr>
          <a:xfrm>
            <a:off x="269958" y="2219446"/>
            <a:ext cx="5504030" cy="2791466"/>
          </a:xfrm>
        </p:spPr>
        <p:txBody>
          <a:bodyPr>
            <a:normAutofit fontScale="85000" lnSpcReduction="20000"/>
          </a:bodyPr>
          <a:lstStyle/>
          <a:p>
            <a:pPr marL="0" indent="0" algn="ctr">
              <a:buNone/>
            </a:pPr>
            <a:r>
              <a:rPr lang="en-US" b="1" u="sng" dirty="0"/>
              <a:t>Bed based </a:t>
            </a:r>
          </a:p>
          <a:p>
            <a:r>
              <a:rPr lang="en-US" dirty="0"/>
              <a:t>Patient flow increases in the hospital and discharge rates increase.</a:t>
            </a:r>
          </a:p>
          <a:p>
            <a:r>
              <a:rPr lang="en-US" dirty="0"/>
              <a:t>Outreach follow ups required.</a:t>
            </a:r>
          </a:p>
          <a:p>
            <a:r>
              <a:rPr lang="en-US" dirty="0"/>
              <a:t>Worsening of conditions/ illnesses during hospital stay</a:t>
            </a:r>
          </a:p>
          <a:p>
            <a:r>
              <a:rPr lang="en-US" dirty="0"/>
              <a:t>Low motivation/ engagement from patients. </a:t>
            </a:r>
          </a:p>
          <a:p>
            <a:r>
              <a:rPr lang="en-US" dirty="0"/>
              <a:t>Lack of care services on discharge. </a:t>
            </a:r>
          </a:p>
          <a:p>
            <a:r>
              <a:rPr lang="en-US" dirty="0"/>
              <a:t>Hospital acquired illnesses illnesses.</a:t>
            </a:r>
          </a:p>
          <a:p>
            <a:r>
              <a:rPr lang="en-US" dirty="0"/>
              <a:t>Deconditioning at hospital. </a:t>
            </a:r>
          </a:p>
          <a:p>
            <a:endParaRPr lang="en-US" dirty="0"/>
          </a:p>
        </p:txBody>
      </p:sp>
      <p:sp>
        <p:nvSpPr>
          <p:cNvPr id="4" name="TextBox 3">
            <a:extLst>
              <a:ext uri="{FF2B5EF4-FFF2-40B4-BE49-F238E27FC236}">
                <a16:creationId xmlns:a16="http://schemas.microsoft.com/office/drawing/2014/main" id="{F22083EC-5480-91B6-0A5A-44A11424D8F2}"/>
              </a:ext>
            </a:extLst>
          </p:cNvPr>
          <p:cNvSpPr txBox="1"/>
          <p:nvPr/>
        </p:nvSpPr>
        <p:spPr>
          <a:xfrm>
            <a:off x="6687970" y="2178141"/>
            <a:ext cx="4284830" cy="4801314"/>
          </a:xfrm>
          <a:prstGeom prst="rect">
            <a:avLst/>
          </a:prstGeom>
          <a:noFill/>
        </p:spPr>
        <p:txBody>
          <a:bodyPr wrap="square" rtlCol="0">
            <a:spAutoFit/>
          </a:bodyPr>
          <a:lstStyle/>
          <a:p>
            <a:pPr algn="ctr"/>
            <a:r>
              <a:rPr lang="en-US" b="1" u="sng" dirty="0"/>
              <a:t>Community</a:t>
            </a:r>
          </a:p>
          <a:p>
            <a:pPr marL="285750" indent="-285750">
              <a:buFont typeface="Arial" panose="020B0604020202020204" pitchFamily="34" charset="0"/>
              <a:buChar char="•"/>
            </a:pPr>
            <a:r>
              <a:rPr lang="en-US" dirty="0"/>
              <a:t>Social issues.</a:t>
            </a:r>
          </a:p>
          <a:p>
            <a:pPr marL="285750" indent="-285750">
              <a:buFont typeface="Arial" panose="020B0604020202020204" pitchFamily="34" charset="0"/>
              <a:buChar char="•"/>
            </a:pPr>
            <a:r>
              <a:rPr lang="en-US" dirty="0"/>
              <a:t>Difficulty with being able to cope at home.</a:t>
            </a:r>
          </a:p>
          <a:p>
            <a:pPr marL="285750" indent="-285750">
              <a:buFont typeface="Arial" panose="020B0604020202020204" pitchFamily="34" charset="0"/>
              <a:buChar char="•"/>
            </a:pPr>
            <a:r>
              <a:rPr lang="en-US" dirty="0"/>
              <a:t>Lack of family support/ increased need for care services .</a:t>
            </a:r>
          </a:p>
          <a:p>
            <a:pPr marL="285750" indent="-285750">
              <a:buFont typeface="Arial" panose="020B0604020202020204" pitchFamily="34" charset="0"/>
              <a:buChar char="•"/>
            </a:pPr>
            <a:r>
              <a:rPr lang="en-US" dirty="0"/>
              <a:t>Lack of support.</a:t>
            </a:r>
          </a:p>
          <a:p>
            <a:pPr marL="285750" indent="-285750">
              <a:buFont typeface="Arial" panose="020B0604020202020204" pitchFamily="34" charset="0"/>
              <a:buChar char="•"/>
            </a:pPr>
            <a:r>
              <a:rPr lang="en-US" dirty="0"/>
              <a:t>Self isolation. </a:t>
            </a:r>
          </a:p>
          <a:p>
            <a:pPr marL="285750" indent="-285750">
              <a:buFont typeface="Arial" panose="020B0604020202020204" pitchFamily="34" charset="0"/>
              <a:buChar char="•"/>
            </a:pPr>
            <a:r>
              <a:rPr lang="en-US" dirty="0"/>
              <a:t>Further injuries/ illnesses or worsening of conditions at home.</a:t>
            </a:r>
          </a:p>
          <a:p>
            <a:pPr marL="285750" indent="-285750">
              <a:buFont typeface="Arial" panose="020B0604020202020204" pitchFamily="34" charset="0"/>
              <a:buChar char="•"/>
            </a:pPr>
            <a:r>
              <a:rPr lang="en-US" dirty="0"/>
              <a:t>Environmental issues.</a:t>
            </a:r>
          </a:p>
          <a:p>
            <a:pPr marL="285750" indent="-285750">
              <a:buFont typeface="Arial" panose="020B0604020202020204" pitchFamily="34" charset="0"/>
              <a:buChar char="•"/>
            </a:pPr>
            <a:r>
              <a:rPr lang="en-US" dirty="0"/>
              <a:t>Falls, balance issues, deconditioning.    </a:t>
            </a:r>
          </a:p>
          <a:p>
            <a:pPr algn="ctr"/>
            <a:endParaRPr lang="en-US" b="1" u="sng" dirty="0"/>
          </a:p>
          <a:p>
            <a:pPr algn="ctr"/>
            <a:endParaRPr lang="en-US" b="1" u="sng" dirty="0"/>
          </a:p>
          <a:p>
            <a:pPr algn="ctr"/>
            <a:endParaRPr lang="en-US" b="1" u="sng" dirty="0"/>
          </a:p>
          <a:p>
            <a:endParaRPr lang="en-US" b="1" u="sng" dirty="0"/>
          </a:p>
        </p:txBody>
      </p:sp>
      <p:sp>
        <p:nvSpPr>
          <p:cNvPr id="6" name="TextBox 5">
            <a:extLst>
              <a:ext uri="{FF2B5EF4-FFF2-40B4-BE49-F238E27FC236}">
                <a16:creationId xmlns:a16="http://schemas.microsoft.com/office/drawing/2014/main" id="{305DC0C9-EF5B-EEAC-80E0-6B532184C872}"/>
              </a:ext>
            </a:extLst>
          </p:cNvPr>
          <p:cNvSpPr txBox="1"/>
          <p:nvPr/>
        </p:nvSpPr>
        <p:spPr>
          <a:xfrm>
            <a:off x="269958" y="5132832"/>
            <a:ext cx="5504030" cy="1754326"/>
          </a:xfrm>
          <a:prstGeom prst="rect">
            <a:avLst/>
          </a:prstGeom>
          <a:noFill/>
        </p:spPr>
        <p:txBody>
          <a:bodyPr wrap="square" rtlCol="0">
            <a:spAutoFit/>
          </a:bodyPr>
          <a:lstStyle/>
          <a:p>
            <a:r>
              <a:rPr lang="en-US" dirty="0"/>
              <a:t>UK parlement states that there is a record demand, an aging population and </a:t>
            </a:r>
            <a:r>
              <a:rPr lang="en-US" dirty="0" err="1"/>
              <a:t>inlation</a:t>
            </a:r>
            <a:r>
              <a:rPr lang="en-US" dirty="0"/>
              <a:t> that is squeezing health and social care needs and hospital waiting lists and discharge delays and is effecting patients. UK parlement. House of commons library. (Powell et al). (2024). </a:t>
            </a:r>
          </a:p>
        </p:txBody>
      </p:sp>
    </p:spTree>
    <p:extLst>
      <p:ext uri="{BB962C8B-B14F-4D97-AF65-F5344CB8AC3E}">
        <p14:creationId xmlns:p14="http://schemas.microsoft.com/office/powerpoint/2010/main" val="2079405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66461-A9C8-1DF5-1166-027DC5982E38}"/>
              </a:ext>
            </a:extLst>
          </p:cNvPr>
          <p:cNvSpPr>
            <a:spLocks noGrp="1"/>
          </p:cNvSpPr>
          <p:nvPr>
            <p:ph type="title"/>
          </p:nvPr>
        </p:nvSpPr>
        <p:spPr/>
        <p:txBody>
          <a:bodyPr/>
          <a:lstStyle/>
          <a:p>
            <a:pPr algn="ctr"/>
            <a:r>
              <a:rPr lang="en-US" dirty="0"/>
              <a:t>Benefits and contraindications </a:t>
            </a:r>
          </a:p>
        </p:txBody>
      </p:sp>
      <p:sp>
        <p:nvSpPr>
          <p:cNvPr id="3" name="Content Placeholder 2">
            <a:extLst>
              <a:ext uri="{FF2B5EF4-FFF2-40B4-BE49-F238E27FC236}">
                <a16:creationId xmlns:a16="http://schemas.microsoft.com/office/drawing/2014/main" id="{F6AA2388-30C9-10B6-1690-FDBE9A7A9892}"/>
              </a:ext>
            </a:extLst>
          </p:cNvPr>
          <p:cNvSpPr>
            <a:spLocks noGrp="1"/>
          </p:cNvSpPr>
          <p:nvPr>
            <p:ph idx="1"/>
          </p:nvPr>
        </p:nvSpPr>
        <p:spPr>
          <a:xfrm>
            <a:off x="1154955" y="2947594"/>
            <a:ext cx="3847352" cy="3072205"/>
          </a:xfrm>
        </p:spPr>
        <p:txBody>
          <a:bodyPr/>
          <a:lstStyle/>
          <a:p>
            <a:r>
              <a:rPr lang="en-US" dirty="0"/>
              <a:t>Able to assess patients on our own and make forward plan and check with qualified professionals and action said plans.</a:t>
            </a:r>
          </a:p>
        </p:txBody>
      </p:sp>
      <p:sp>
        <p:nvSpPr>
          <p:cNvPr id="4" name="TextBox 3">
            <a:extLst>
              <a:ext uri="{FF2B5EF4-FFF2-40B4-BE49-F238E27FC236}">
                <a16:creationId xmlns:a16="http://schemas.microsoft.com/office/drawing/2014/main" id="{244EFD4C-B8BA-8C95-CBF0-38BAA8626714}"/>
              </a:ext>
            </a:extLst>
          </p:cNvPr>
          <p:cNvSpPr txBox="1"/>
          <p:nvPr/>
        </p:nvSpPr>
        <p:spPr>
          <a:xfrm>
            <a:off x="1301675" y="2323652"/>
            <a:ext cx="3657600" cy="369332"/>
          </a:xfrm>
          <a:prstGeom prst="rect">
            <a:avLst/>
          </a:prstGeom>
          <a:noFill/>
        </p:spPr>
        <p:txBody>
          <a:bodyPr wrap="square" rtlCol="0">
            <a:spAutoFit/>
          </a:bodyPr>
          <a:lstStyle/>
          <a:p>
            <a:pPr algn="ctr"/>
            <a:r>
              <a:rPr lang="en-US" b="1" u="sng" dirty="0"/>
              <a:t>Benefits</a:t>
            </a:r>
          </a:p>
        </p:txBody>
      </p:sp>
      <p:sp>
        <p:nvSpPr>
          <p:cNvPr id="5" name="TextBox 4">
            <a:extLst>
              <a:ext uri="{FF2B5EF4-FFF2-40B4-BE49-F238E27FC236}">
                <a16:creationId xmlns:a16="http://schemas.microsoft.com/office/drawing/2014/main" id="{861824FC-2BC0-4257-5C95-93088E737330}"/>
              </a:ext>
            </a:extLst>
          </p:cNvPr>
          <p:cNvSpPr txBox="1"/>
          <p:nvPr/>
        </p:nvSpPr>
        <p:spPr>
          <a:xfrm>
            <a:off x="7802882" y="2398956"/>
            <a:ext cx="3334871" cy="369332"/>
          </a:xfrm>
          <a:prstGeom prst="rect">
            <a:avLst/>
          </a:prstGeom>
          <a:noFill/>
        </p:spPr>
        <p:txBody>
          <a:bodyPr wrap="square" rtlCol="0">
            <a:spAutoFit/>
          </a:bodyPr>
          <a:lstStyle/>
          <a:p>
            <a:pPr algn="ctr"/>
            <a:r>
              <a:rPr lang="en-US" b="1" u="sng" dirty="0"/>
              <a:t>Contraindications</a:t>
            </a:r>
          </a:p>
        </p:txBody>
      </p:sp>
      <p:sp>
        <p:nvSpPr>
          <p:cNvPr id="6" name="TextBox 5">
            <a:extLst>
              <a:ext uri="{FF2B5EF4-FFF2-40B4-BE49-F238E27FC236}">
                <a16:creationId xmlns:a16="http://schemas.microsoft.com/office/drawing/2014/main" id="{F6A077B9-0CEE-6134-8B98-8906CF87E3F1}"/>
              </a:ext>
            </a:extLst>
          </p:cNvPr>
          <p:cNvSpPr txBox="1"/>
          <p:nvPr/>
        </p:nvSpPr>
        <p:spPr>
          <a:xfrm>
            <a:off x="6981713" y="2947594"/>
            <a:ext cx="5056094" cy="646331"/>
          </a:xfrm>
          <a:prstGeom prst="rect">
            <a:avLst/>
          </a:prstGeom>
          <a:noFill/>
        </p:spPr>
        <p:txBody>
          <a:bodyPr wrap="square" rtlCol="0">
            <a:spAutoFit/>
          </a:bodyPr>
          <a:lstStyle/>
          <a:p>
            <a:pPr marL="285750" indent="-285750">
              <a:buFont typeface="Arial" panose="020B0604020202020204" pitchFamily="34" charset="0"/>
              <a:buChar char="•"/>
            </a:pPr>
            <a:r>
              <a:rPr lang="en-US" dirty="0"/>
              <a:t>Less knowledge and scope to identify complex conditions  </a:t>
            </a:r>
          </a:p>
        </p:txBody>
      </p:sp>
      <p:sp>
        <p:nvSpPr>
          <p:cNvPr id="7" name="TextBox 6">
            <a:extLst>
              <a:ext uri="{FF2B5EF4-FFF2-40B4-BE49-F238E27FC236}">
                <a16:creationId xmlns:a16="http://schemas.microsoft.com/office/drawing/2014/main" id="{773B72C0-494C-3706-C069-2E1F00C2362D}"/>
              </a:ext>
            </a:extLst>
          </p:cNvPr>
          <p:cNvSpPr txBox="1"/>
          <p:nvPr/>
        </p:nvSpPr>
        <p:spPr>
          <a:xfrm>
            <a:off x="841248" y="4632960"/>
            <a:ext cx="11070336" cy="1200329"/>
          </a:xfrm>
          <a:prstGeom prst="rect">
            <a:avLst/>
          </a:prstGeom>
          <a:noFill/>
        </p:spPr>
        <p:txBody>
          <a:bodyPr wrap="square" rtlCol="0">
            <a:spAutoFit/>
          </a:bodyPr>
          <a:lstStyle/>
          <a:p>
            <a:br>
              <a:rPr lang="en-GB" dirty="0"/>
            </a:br>
            <a:r>
              <a:rPr lang="en-GB" dirty="0"/>
              <a:t>NHS England data shows that for nursing staff, the proportion of sick days attributed to stress, anxiety, depression and other psychological illnesses increased from 21.0% in 2022 to 24.3% in 2023. (Royal collage of nursing). (2024).</a:t>
            </a:r>
            <a:endParaRPr lang="en-US" dirty="0"/>
          </a:p>
        </p:txBody>
      </p:sp>
    </p:spTree>
    <p:extLst>
      <p:ext uri="{BB962C8B-B14F-4D97-AF65-F5344CB8AC3E}">
        <p14:creationId xmlns:p14="http://schemas.microsoft.com/office/powerpoint/2010/main" val="1532143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215A9-6F0D-8EFB-90A8-FB7ACC4880A5}"/>
              </a:ext>
            </a:extLst>
          </p:cNvPr>
          <p:cNvSpPr>
            <a:spLocks noGrp="1"/>
          </p:cNvSpPr>
          <p:nvPr>
            <p:ph type="title"/>
          </p:nvPr>
        </p:nvSpPr>
        <p:spPr/>
        <p:txBody>
          <a:bodyPr/>
          <a:lstStyle/>
          <a:p>
            <a:r>
              <a:rPr lang="en-US" dirty="0"/>
              <a:t>Challenges affecting me </a:t>
            </a:r>
          </a:p>
        </p:txBody>
      </p:sp>
      <p:sp>
        <p:nvSpPr>
          <p:cNvPr id="3" name="Content Placeholder 2">
            <a:extLst>
              <a:ext uri="{FF2B5EF4-FFF2-40B4-BE49-F238E27FC236}">
                <a16:creationId xmlns:a16="http://schemas.microsoft.com/office/drawing/2014/main" id="{63583CE1-FFC5-856A-8088-69D3EDB031AE}"/>
              </a:ext>
            </a:extLst>
          </p:cNvPr>
          <p:cNvSpPr>
            <a:spLocks noGrp="1"/>
          </p:cNvSpPr>
          <p:nvPr>
            <p:ph idx="1"/>
          </p:nvPr>
        </p:nvSpPr>
        <p:spPr/>
        <p:txBody>
          <a:bodyPr>
            <a:normAutofit fontScale="92500"/>
          </a:bodyPr>
          <a:lstStyle/>
          <a:p>
            <a:r>
              <a:rPr lang="en-US" dirty="0"/>
              <a:t>As a therapy assistant practitioner, the challenges faced on day to day working with and increased referral rate would be the verity of different cases and conditions faced and the challenge to correctly provide the need of the individual patients. </a:t>
            </a:r>
          </a:p>
          <a:p>
            <a:r>
              <a:rPr lang="en-US" dirty="0"/>
              <a:t>More and more conditions and ailments are being diagnosed due to the growing science of healthcare in identifying more illnesses as health expands .</a:t>
            </a:r>
          </a:p>
          <a:p>
            <a:endParaRPr lang="en-US" dirty="0"/>
          </a:p>
          <a:p>
            <a:pPr marL="0" indent="0">
              <a:buNone/>
            </a:pPr>
            <a:r>
              <a:rPr lang="en-US" dirty="0"/>
              <a:t>According to NHS confederation </a:t>
            </a:r>
            <a:r>
              <a:rPr lang="en-GB" dirty="0"/>
              <a:t>£300 million will also be invested in NHS tech, with new tools rolled out to staff to help them improve their productivity, such as through the automation of administrative tasks. (NHS confederation). (2025).</a:t>
            </a:r>
            <a:endParaRPr lang="en-US" dirty="0"/>
          </a:p>
        </p:txBody>
      </p:sp>
    </p:spTree>
    <p:extLst>
      <p:ext uri="{BB962C8B-B14F-4D97-AF65-F5344CB8AC3E}">
        <p14:creationId xmlns:p14="http://schemas.microsoft.com/office/powerpoint/2010/main" val="2012034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2FB30-7217-5CE3-31CF-4F92FA69C02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98F7937E-8488-515B-5118-3D79A7FE98A1}"/>
              </a:ext>
            </a:extLst>
          </p:cNvPr>
          <p:cNvSpPr>
            <a:spLocks noGrp="1"/>
          </p:cNvSpPr>
          <p:nvPr>
            <p:ph idx="1"/>
          </p:nvPr>
        </p:nvSpPr>
        <p:spPr>
          <a:xfrm>
            <a:off x="1154954" y="2603500"/>
            <a:ext cx="8825659" cy="3833876"/>
          </a:xfrm>
        </p:spPr>
        <p:txBody>
          <a:bodyPr>
            <a:normAutofit fontScale="85000" lnSpcReduction="20000"/>
          </a:bodyPr>
          <a:lstStyle/>
          <a:p>
            <a:r>
              <a:rPr lang="en-US" dirty="0"/>
              <a:t>NHS England. (2025) </a:t>
            </a:r>
            <a:r>
              <a:rPr lang="en-US" dirty="0">
                <a:hlinkClick r:id="rId2"/>
              </a:rPr>
              <a:t>https://www.england.nhs.uk/looking-after-our-people/the-programme-and-resources/we-are-a-team/#:~:text=The%20NHS%20is%20first%20and,boundaries%20at%20an%20accelerated%20pace</a:t>
            </a:r>
            <a:r>
              <a:rPr lang="en-US" dirty="0"/>
              <a:t>.</a:t>
            </a:r>
          </a:p>
          <a:p>
            <a:r>
              <a:rPr lang="en-GB" dirty="0"/>
              <a:t>NHS England and health education England. (2018) https://</a:t>
            </a:r>
            <a:r>
              <a:rPr lang="en-GB" dirty="0" err="1"/>
              <a:t>www.england.nhs.uk</a:t>
            </a:r>
            <a:r>
              <a:rPr lang="en-GB" dirty="0"/>
              <a:t>/</a:t>
            </a:r>
            <a:r>
              <a:rPr lang="en-GB" dirty="0" err="1"/>
              <a:t>wp</a:t>
            </a:r>
            <a:r>
              <a:rPr lang="en-GB" dirty="0"/>
              <a:t>-content/uploads/2018/03/leadership-</a:t>
            </a:r>
            <a:r>
              <a:rPr lang="en-GB" dirty="0" err="1"/>
              <a:t>development.pdf</a:t>
            </a:r>
            <a:endParaRPr lang="en-US" dirty="0"/>
          </a:p>
          <a:p>
            <a:r>
              <a:rPr lang="en-US" dirty="0"/>
              <a:t>UK parlement. House of commons library. (Powell et al). (2024). https://</a:t>
            </a:r>
            <a:r>
              <a:rPr lang="en-US" dirty="0" err="1"/>
              <a:t>commonslibrary.parliament.uk</a:t>
            </a:r>
            <a:r>
              <a:rPr lang="en-US" dirty="0"/>
              <a:t>/capacity-pressures-in-health-and-social-care-in-</a:t>
            </a:r>
            <a:r>
              <a:rPr lang="en-US" dirty="0" err="1"/>
              <a:t>england</a:t>
            </a:r>
            <a:r>
              <a:rPr lang="en-US" dirty="0"/>
              <a:t>/#:~:text=Record%20demand%2C%20an%20ageing%20population,general%20and%20acute%20hospital%20beds.</a:t>
            </a:r>
          </a:p>
          <a:p>
            <a:r>
              <a:rPr lang="en-GB" dirty="0"/>
              <a:t>(Royal collage of nursing). (2024). </a:t>
            </a:r>
            <a:r>
              <a:rPr lang="en-GB" dirty="0">
                <a:hlinkClick r:id="rId3"/>
              </a:rPr>
              <a:t>https://www.rcn.org.uk/news-and-events/Press-Releases/nhs-sickness-data-shows-average-nurse-took-entire-week-off-sick-last-year-stress-apr24#:~:text=Stress%2Drelated%20days%20of%20sickness,related%20stress%2C%20the%20RCN%20says</a:t>
            </a:r>
            <a:r>
              <a:rPr lang="en-GB" dirty="0"/>
              <a:t>.</a:t>
            </a:r>
          </a:p>
          <a:p>
            <a:r>
              <a:rPr lang="en-GB" dirty="0"/>
              <a:t>(NHS confederation). (2025). https://</a:t>
            </a:r>
            <a:r>
              <a:rPr lang="en-GB" dirty="0" err="1"/>
              <a:t>www.nhsconfed.org</a:t>
            </a:r>
            <a:r>
              <a:rPr lang="en-GB" dirty="0"/>
              <a:t>/articles/health-care-sector-latest-developments</a:t>
            </a:r>
          </a:p>
          <a:p>
            <a:endParaRPr lang="en-US" dirty="0"/>
          </a:p>
        </p:txBody>
      </p:sp>
    </p:spTree>
    <p:extLst>
      <p:ext uri="{BB962C8B-B14F-4D97-AF65-F5344CB8AC3E}">
        <p14:creationId xmlns:p14="http://schemas.microsoft.com/office/powerpoint/2010/main" val="14711413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198</TotalTime>
  <Words>897</Words>
  <Application>Microsoft Macintosh PowerPoint</Application>
  <PresentationFormat>Widescreen</PresentationFormat>
  <Paragraphs>62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Ion Boardroom</vt:lpstr>
      <vt:lpstr>“A demonstration of leadership skills required within my role as a therapy assistant practitioner, in response to an increased caseload”</vt:lpstr>
      <vt:lpstr>My role as a TAP</vt:lpstr>
      <vt:lpstr>Leadership skills </vt:lpstr>
      <vt:lpstr>Increasing of caseload factors</vt:lpstr>
      <vt:lpstr>Benefits and contraindications </vt:lpstr>
      <vt:lpstr>Challenges affecting me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ryan redfern</dc:creator>
  <cp:lastModifiedBy>ryan redfern</cp:lastModifiedBy>
  <cp:revision>3</cp:revision>
  <dcterms:created xsi:type="dcterms:W3CDTF">2025-11-20T09:55:49Z</dcterms:created>
  <dcterms:modified xsi:type="dcterms:W3CDTF">2025-11-27T16:51:31Z</dcterms:modified>
</cp:coreProperties>
</file>