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58" r:id="rId1"/>
  </p:sldMasterIdLst>
  <p:notesMasterIdLst>
    <p:notesMasterId r:id="rId20"/>
  </p:notesMasterIdLst>
  <p:sldIdLst>
    <p:sldId id="256" r:id="rId2"/>
    <p:sldId id="318" r:id="rId3"/>
    <p:sldId id="333" r:id="rId4"/>
    <p:sldId id="335" r:id="rId5"/>
    <p:sldId id="321" r:id="rId6"/>
    <p:sldId id="336" r:id="rId7"/>
    <p:sldId id="320" r:id="rId8"/>
    <p:sldId id="319" r:id="rId9"/>
    <p:sldId id="322" r:id="rId10"/>
    <p:sldId id="324" r:id="rId11"/>
    <p:sldId id="323" r:id="rId12"/>
    <p:sldId id="325" r:id="rId13"/>
    <p:sldId id="327" r:id="rId14"/>
    <p:sldId id="326" r:id="rId15"/>
    <p:sldId id="329" r:id="rId16"/>
    <p:sldId id="328" r:id="rId17"/>
    <p:sldId id="337" r:id="rId18"/>
    <p:sldId id="33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109" d="100"/>
          <a:sy n="109" d="100"/>
        </p:scale>
        <p:origin x="111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488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2691-5CE1-4871-A6F8-7AB88A2387B6}" type="datetimeFigureOut">
              <a:rPr lang="en-GB" smtClean="0"/>
              <a:t>13/09/2018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406E2-42FC-40B9-BB22-B42255A6880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525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832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Idea was conceived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Initial sketch of concept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Mock</a:t>
            </a:r>
            <a:r>
              <a:rPr lang="en-GB" baseline="0" dirty="0" smtClean="0"/>
              <a:t> up made from card and existing parts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CAD drawing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Prototype – focus groups, issues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Final version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857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arthritis, muscle issues </a:t>
            </a:r>
            <a:r>
              <a:rPr lang="en-GB" dirty="0" err="1" smtClean="0"/>
              <a:t>etc</a:t>
            </a:r>
            <a:endParaRPr lang="en-GB" dirty="0" smtClean="0"/>
          </a:p>
          <a:p>
            <a:pPr marL="171450" indent="-171450">
              <a:buFontTx/>
              <a:buChar char="-"/>
            </a:pPr>
            <a:r>
              <a:rPr lang="en-GB" dirty="0" smtClean="0"/>
              <a:t>Adapting</a:t>
            </a:r>
            <a:r>
              <a:rPr lang="en-GB" baseline="0" dirty="0" smtClean="0"/>
              <a:t> design to wider uses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55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Mount</a:t>
            </a:r>
            <a:r>
              <a:rPr lang="en-GB" baseline="0" dirty="0" smtClean="0"/>
              <a:t> Blanc – design legend $525.00</a:t>
            </a:r>
          </a:p>
          <a:p>
            <a:r>
              <a:rPr lang="en-GB" baseline="0" dirty="0" smtClean="0"/>
              <a:t>Space Pen – went to the moon $50.00</a:t>
            </a:r>
          </a:p>
          <a:p>
            <a:r>
              <a:rPr lang="en-GB" baseline="0" dirty="0" smtClean="0"/>
              <a:t>Everyday Bic Pen $cents</a:t>
            </a:r>
          </a:p>
          <a:p>
            <a:endParaRPr lang="en-GB" baseline="0" dirty="0" smtClean="0"/>
          </a:p>
          <a:p>
            <a:r>
              <a:rPr lang="en-GB" baseline="0" dirty="0" smtClean="0"/>
              <a:t>Mount Blanc is owned by </a:t>
            </a:r>
            <a:r>
              <a:rPr lang="en-GB" baseline="0" dirty="0" err="1" smtClean="0"/>
              <a:t>Richemont</a:t>
            </a:r>
            <a:r>
              <a:rPr lang="en-GB" baseline="0" dirty="0" smtClean="0"/>
              <a:t>, who also own Cartier, operating profit of $119 million in 2012</a:t>
            </a:r>
          </a:p>
          <a:p>
            <a:r>
              <a:rPr lang="en-GB" baseline="0" dirty="0" smtClean="0"/>
              <a:t>BIC sold by </a:t>
            </a:r>
            <a:r>
              <a:rPr lang="en-GB" baseline="0" dirty="0" err="1" smtClean="0"/>
              <a:t>Societe</a:t>
            </a:r>
            <a:r>
              <a:rPr lang="en-GB" baseline="0" dirty="0" smtClean="0"/>
              <a:t> BIC, stationary arm so $94.7million profit in 2012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678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Hygenic</a:t>
            </a:r>
            <a:r>
              <a:rPr lang="en-GB" dirty="0" smtClean="0"/>
              <a:t>?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Energy Efficient</a:t>
            </a:r>
          </a:p>
          <a:p>
            <a:r>
              <a:rPr lang="en-GB" baseline="0" dirty="0" smtClean="0"/>
              <a:t>Aesthetic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0814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Mini 1959</a:t>
            </a:r>
            <a:r>
              <a:rPr lang="en-GB" baseline="0" dirty="0" smtClean="0"/>
              <a:t> – Petrol rationing = small car, a real economy car, only 10ft long, revolutionized motoring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147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4139116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499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435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0517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232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506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17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49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34433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4231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2550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869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182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52205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35539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459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14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499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U-imkEarvU" TargetMode="External"/><Relationship Id="rId2" Type="http://schemas.openxmlformats.org/officeDocument/2006/relationships/hyperlink" Target="https://youtu.be/f1dFyj1QzG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z0v5hZngnHAyXM&amp;tbnid=Y2HfrmdltOVuTM:&amp;ved=0CAUQjRw&amp;url=http://blogs.eciad.ca/humn-306-su01-2013/public-bathroom-hand-dryers-making-a-bad-situation-worse/&amp;ei=UKtGUre3LOHD7Aa97YGADA&amp;bvm=bv.53217764,d.ZGU&amp;psig=AFQjCNFaNxPvwiKKNPQzxILEskYtNamg6w&amp;ust=138044941920293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dyj8i_iolmvkYM&amp;tbnid=wXGvB9ZxAUe4QM:&amp;ved=0CAUQjRw&amp;url=http://www.vogue.co.uk/spy/15th-anniversary/david-gandy/original-mini&amp;ei=g6tGUtnXN6Xm7Aa094DoAw&amp;bvm=bv.53217764,d.ZGU&amp;psig=AFQjCNHFILC0sTVgJFdd5C78zXQ0MZ0Scw&amp;ust=1380449525399452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http://www.google.co.uk/url?sa=i&amp;rct=j&amp;q=&amp;esrc=s&amp;frm=1&amp;source=images&amp;cd=&amp;cad=rja&amp;docid=MUtNiFHcmsC23M&amp;tbnid=wpU2UYL_RDczDM:&amp;ved=0CAUQjRw&amp;url=http://www.autoexpress.co.uk/mini/mini/61351/new-mini-hatch-way&amp;ei=natGUuC1MK6O7AaOvoDoBg&amp;bvm=bv.53217764,d.ZGU&amp;psig=AFQjCNEXLt19LZ94vnyROTmkcs1JxaK_YA&amp;ust=1380449560403622" TargetMode="Externa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gCYUs-1IDjN27M&amp;tbnid=Y-U3bYWfPM3s2M:&amp;ved=0CAUQjRw&amp;url=http://www.crime.gr/9043/articles/telos-epoxis-gia-to-mini-disc-apo-tin-so/article.aspx&amp;ei=ZKxGUqSvBsrA7AaV7IDYDQ&amp;bvm=bv.53217764,d.ZGU&amp;psig=AFQjCNGYUTUsTbC7NemPDElt9HA9zhFHRA&amp;ust=1380449757957253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www.google.co.uk/url?sa=i&amp;rct=j&amp;q=&amp;esrc=s&amp;frm=1&amp;source=images&amp;cd=&amp;cad=rja&amp;docid=2IEKQCXQ1ZQjhM&amp;tbnid=fb3E2H7My40NJM:&amp;ved=0CAUQjRw&amp;url=http://support.apple.com/kb/HT1353&amp;ei=kaxGUtjHOfL07Abq9oD4Cw&amp;bvm=bv.53217764,d.ZGU&amp;psig=AFQjCNF7yhLy_5ETTVcbyvKeBu0q-8Eh6A&amp;ust=13804498056334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DMSMVmD3F5_2-M&amp;tbnid=MOb3KkQWF0yVlM:&amp;ved=0CAUQjRw&amp;url=http://www.avland.co.uk/sony/dne511/&amp;ei=K6xGUpiPF6ay7Aa-24HYCQ&amp;bvm=bv.53217764,d.ZGU&amp;psig=AFQjCNEYNafx72E7VwvgOuNOn_tNaJD0bA&amp;ust=1380449700501888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www.google.co.uk/url?sa=i&amp;rct=j&amp;q=&amp;esrc=s&amp;frm=1&amp;source=images&amp;cd=&amp;cad=rja&amp;docid=kSzK_4y5zgwYZM&amp;tbnid=qLVFTG07SZrIWM:&amp;ved=0CAUQjRw&amp;url=http://www.ebcak.com/archives/65&amp;ei=86tGUqj5ConC7AbKzIDQCQ&amp;bvm=bv.53217764,d.ZGU&amp;psig=AFQjCNH1kroZbNNKWpEwiZmoVaJmzgBsqQ&amp;ust=1380449626017515" TargetMode="External"/><Relationship Id="rId9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r>
              <a:rPr lang="en-GB" dirty="0" smtClean="0"/>
              <a:t>to Engineering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October 2018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5781443"/>
            <a:ext cx="2657475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17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Design?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204864"/>
            <a:ext cx="7704667" cy="379495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Profession of applying scientific principles to the design, construction and maintenance of products and services.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</a:t>
            </a:r>
            <a:r>
              <a:rPr lang="en-GB" sz="1700" dirty="0" smtClean="0"/>
              <a:t>OR</a:t>
            </a:r>
            <a:endParaRPr lang="en-GB" dirty="0"/>
          </a:p>
          <a:p>
            <a:r>
              <a:rPr lang="en-GB" dirty="0" smtClean="0"/>
              <a:t>Taking </a:t>
            </a:r>
            <a:r>
              <a:rPr lang="en-GB" dirty="0" smtClean="0"/>
              <a:t>a concept and turning it into a design that can be manufactured</a:t>
            </a:r>
          </a:p>
          <a:p>
            <a:pPr marL="914400" lvl="3" indent="0">
              <a:buNone/>
            </a:pPr>
            <a:r>
              <a:rPr lang="en-GB" dirty="0" smtClean="0"/>
              <a:t>			OR</a:t>
            </a:r>
            <a:endParaRPr lang="en-GB" dirty="0"/>
          </a:p>
          <a:p>
            <a:r>
              <a:rPr lang="en-GB" dirty="0" smtClean="0"/>
              <a:t>Starting </a:t>
            </a:r>
            <a:r>
              <a:rPr lang="en-GB" dirty="0" smtClean="0"/>
              <a:t>with a problem, designing a device to solve it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20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know if a design is successful?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522090"/>
            <a:ext cx="7643192" cy="4325112"/>
          </a:xfrm>
        </p:spPr>
        <p:txBody>
          <a:bodyPr/>
          <a:lstStyle/>
          <a:p>
            <a:r>
              <a:rPr lang="en-GB" dirty="0" smtClean="0"/>
              <a:t>C</a:t>
            </a:r>
            <a:r>
              <a:rPr lang="en-GB" i="1" dirty="0" smtClean="0"/>
              <a:t>ost</a:t>
            </a:r>
            <a:endParaRPr lang="en-GB" dirty="0" smtClean="0"/>
          </a:p>
          <a:p>
            <a:r>
              <a:rPr lang="en-GB" dirty="0" smtClean="0"/>
              <a:t>A</a:t>
            </a:r>
            <a:r>
              <a:rPr lang="en-GB" i="1" dirty="0" smtClean="0"/>
              <a:t>esthetics</a:t>
            </a:r>
            <a:endParaRPr lang="en-GB" dirty="0" smtClean="0"/>
          </a:p>
          <a:p>
            <a:r>
              <a:rPr lang="en-GB" dirty="0" smtClean="0"/>
              <a:t>F</a:t>
            </a:r>
            <a:r>
              <a:rPr lang="en-GB" i="1" dirty="0" smtClean="0"/>
              <a:t>unction</a:t>
            </a:r>
            <a:endParaRPr lang="en-GB" dirty="0" smtClean="0"/>
          </a:p>
          <a:p>
            <a:r>
              <a:rPr lang="en-GB" dirty="0" smtClean="0"/>
              <a:t>E</a:t>
            </a:r>
            <a:r>
              <a:rPr lang="en-GB" i="1" dirty="0" smtClean="0"/>
              <a:t>rgonomics</a:t>
            </a:r>
            <a:endParaRPr lang="en-GB" dirty="0" smtClean="0"/>
          </a:p>
          <a:p>
            <a:r>
              <a:rPr lang="en-GB" dirty="0" smtClean="0"/>
              <a:t>Q</a:t>
            </a:r>
            <a:r>
              <a:rPr lang="en-GB" i="1" dirty="0" smtClean="0"/>
              <a:t>uality</a:t>
            </a:r>
            <a:endParaRPr lang="en-GB" dirty="0" smtClean="0"/>
          </a:p>
          <a:p>
            <a:r>
              <a:rPr lang="en-GB" dirty="0" smtClean="0"/>
              <a:t>U</a:t>
            </a:r>
            <a:r>
              <a:rPr lang="en-GB" i="1" dirty="0" smtClean="0"/>
              <a:t>ser</a:t>
            </a:r>
            <a:endParaRPr lang="en-GB" dirty="0" smtClean="0"/>
          </a:p>
          <a:p>
            <a:r>
              <a:rPr lang="en-GB" dirty="0" smtClean="0"/>
              <a:t>E</a:t>
            </a:r>
            <a:r>
              <a:rPr lang="en-GB" i="1" dirty="0" smtClean="0"/>
              <a:t>nvironment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533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do you consider to be a good design engineer?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708920"/>
            <a:ext cx="7704667" cy="3332816"/>
          </a:xfrm>
        </p:spPr>
        <p:txBody>
          <a:bodyPr/>
          <a:lstStyle/>
          <a:p>
            <a:r>
              <a:rPr lang="en-GB" dirty="0" smtClean="0"/>
              <a:t>Could be an individual or a company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Dyson</a:t>
            </a:r>
          </a:p>
          <a:p>
            <a:r>
              <a:rPr lang="en-GB" dirty="0" smtClean="0"/>
              <a:t>Apple</a:t>
            </a:r>
          </a:p>
          <a:p>
            <a:r>
              <a:rPr lang="en-GB" dirty="0" smtClean="0"/>
              <a:t>Ferrari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65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James Dyson Foundation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We’re </a:t>
            </a:r>
            <a:r>
              <a:rPr lang="en-GB" dirty="0"/>
              <a:t>design engineering </a:t>
            </a:r>
            <a:r>
              <a:rPr lang="en-GB" dirty="0" smtClean="0"/>
              <a:t>enthusiasts. Some </a:t>
            </a:r>
            <a:r>
              <a:rPr lang="en-GB" dirty="0"/>
              <a:t>of us are, by our own </a:t>
            </a:r>
            <a:r>
              <a:rPr lang="en-GB" dirty="0" smtClean="0"/>
              <a:t>admission, more </a:t>
            </a:r>
            <a:r>
              <a:rPr lang="en-GB" dirty="0"/>
              <a:t>enthusiast than engineer. </a:t>
            </a:r>
            <a:r>
              <a:rPr lang="en-GB" dirty="0" smtClean="0"/>
              <a:t>But that </a:t>
            </a:r>
            <a:r>
              <a:rPr lang="en-GB" dirty="0"/>
              <a:t>doesn’t matter because all </a:t>
            </a:r>
            <a:r>
              <a:rPr lang="en-GB" dirty="0" smtClean="0"/>
              <a:t>of us </a:t>
            </a:r>
            <a:r>
              <a:rPr lang="en-GB" dirty="0"/>
              <a:t>— including those who do </a:t>
            </a:r>
            <a:r>
              <a:rPr lang="en-GB" dirty="0" smtClean="0"/>
              <a:t>design engineering </a:t>
            </a:r>
            <a:r>
              <a:rPr lang="en-GB" dirty="0"/>
              <a:t>for a living — get </a:t>
            </a:r>
            <a:r>
              <a:rPr lang="en-GB" dirty="0" smtClean="0"/>
              <a:t>our kicks </a:t>
            </a:r>
            <a:r>
              <a:rPr lang="en-GB" dirty="0"/>
              <a:t>not from knowing the </a:t>
            </a:r>
            <a:r>
              <a:rPr lang="en-GB" dirty="0" smtClean="0"/>
              <a:t>answers, but </a:t>
            </a:r>
            <a:r>
              <a:rPr lang="en-GB" dirty="0"/>
              <a:t>discovering the solutions.</a:t>
            </a:r>
          </a:p>
        </p:txBody>
      </p:sp>
    </p:spTree>
    <p:extLst>
      <p:ext uri="{BB962C8B-B14F-4D97-AF65-F5344CB8AC3E}">
        <p14:creationId xmlns:p14="http://schemas.microsoft.com/office/powerpoint/2010/main" val="245448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 to Product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Dyson Product Development </a:t>
            </a:r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youtu.be/f1dFyj1QzG0</a:t>
            </a:r>
            <a:endParaRPr lang="en-GB" u="sng" dirty="0" smtClean="0"/>
          </a:p>
          <a:p>
            <a:endParaRPr lang="en-GB" u="sng" dirty="0"/>
          </a:p>
          <a:p>
            <a:r>
              <a:rPr lang="en-GB" dirty="0" smtClean="0"/>
              <a:t>IKEA Design Process</a:t>
            </a:r>
          </a:p>
          <a:p>
            <a:r>
              <a:rPr lang="en-GB" u="sng" dirty="0">
                <a:hlinkClick r:id="rId3"/>
              </a:rPr>
              <a:t>https://youtu.be/jU-imkEarvU</a:t>
            </a:r>
            <a:r>
              <a:rPr lang="en-GB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33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20664" y="764704"/>
            <a:ext cx="8229600" cy="1066800"/>
          </a:xfrm>
        </p:spPr>
        <p:txBody>
          <a:bodyPr/>
          <a:lstStyle/>
          <a:p>
            <a:r>
              <a:rPr lang="en-GB" dirty="0" smtClean="0"/>
              <a:t>Concept to Product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2854" y="1742082"/>
            <a:ext cx="8229600" cy="4525963"/>
          </a:xfrm>
        </p:spPr>
        <p:txBody>
          <a:bodyPr/>
          <a:lstStyle/>
          <a:p>
            <a:r>
              <a:rPr lang="en-GB" dirty="0" smtClean="0"/>
              <a:t>Dyson DC22 – A vacuum machine small enough to fit on sheet of A3 paper!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14" y="2395697"/>
            <a:ext cx="4695825" cy="2790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82854" y="544460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Concept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971600" y="4869160"/>
            <a:ext cx="360040" cy="5754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06545"/>
            <a:ext cx="4343400" cy="288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785208" y="228445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Initial Mock up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4824028" y="2450505"/>
            <a:ext cx="936104" cy="6794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27" y="2653784"/>
            <a:ext cx="3072254" cy="30722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749694" y="5813941"/>
            <a:ext cx="1668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CAD Drawing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2843808" y="5444609"/>
            <a:ext cx="299492" cy="3693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115" y="3501008"/>
            <a:ext cx="3886855" cy="2474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7399772" y="27902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Prototype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6973340" y="3237947"/>
            <a:ext cx="449534" cy="5261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3716389" cy="24494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78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culinare.com/images/main/miniCanOpen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341" y="5351790"/>
            <a:ext cx="20288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to device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3566" y="2046403"/>
            <a:ext cx="8229600" cy="4325112"/>
          </a:xfrm>
        </p:spPr>
        <p:txBody>
          <a:bodyPr/>
          <a:lstStyle/>
          <a:p>
            <a:r>
              <a:rPr lang="en-GB" dirty="0" smtClean="0"/>
              <a:t>Elderly or disabled consumer struggling to open jars or </a:t>
            </a:r>
            <a:r>
              <a:rPr lang="en-GB" dirty="0" smtClean="0"/>
              <a:t>tins.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http://www.culinare.com/images/main/jarOpener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32" y="2905993"/>
            <a:ext cx="2746995" cy="313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978741" y="2734125"/>
            <a:ext cx="58219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One Touch Jar Opener by </a:t>
            </a:r>
            <a:r>
              <a:rPr lang="en-GB" b="1" i="1" dirty="0" smtClean="0"/>
              <a:t>Culinare – Making life easier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Is a quick and easy solution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Ideal for those with limited hand mobility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Place onto jar and press the button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59001" y="4391237"/>
            <a:ext cx="4680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success of One Touch Jar </a:t>
            </a:r>
            <a:r>
              <a:rPr lang="en-GB" dirty="0" smtClean="0"/>
              <a:t>Opener, they have now designed </a:t>
            </a:r>
            <a:r>
              <a:rPr lang="en-GB" b="1" dirty="0" smtClean="0"/>
              <a:t>One Touch Mini Can Opener</a:t>
            </a:r>
            <a:r>
              <a:rPr lang="en-GB" dirty="0" smtClean="0"/>
              <a:t> as well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46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827966"/>
            <a:ext cx="8229600" cy="1066800"/>
          </a:xfrm>
        </p:spPr>
        <p:txBody>
          <a:bodyPr/>
          <a:lstStyle/>
          <a:p>
            <a:r>
              <a:rPr lang="en-GB" dirty="0" smtClean="0"/>
              <a:t>Three aspects to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5085184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Design teams will normal have experts in all fields</a:t>
            </a:r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2987824" y="2132856"/>
            <a:ext cx="3168352" cy="20882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87924" y="17101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Aesthetics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084573" y="440575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80112" y="440575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Manufacturing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58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Exercise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Think about what he </a:t>
            </a:r>
            <a:r>
              <a:rPr lang="en-GB" dirty="0" smtClean="0"/>
              <a:t>prefect </a:t>
            </a:r>
            <a:r>
              <a:rPr lang="en-GB" dirty="0" smtClean="0"/>
              <a:t>pen design would be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Considering the three aspects of design;</a:t>
            </a:r>
          </a:p>
          <a:p>
            <a:pPr lvl="1"/>
            <a:r>
              <a:rPr lang="en-GB" dirty="0" smtClean="0"/>
              <a:t>Aesthetics</a:t>
            </a:r>
          </a:p>
          <a:p>
            <a:pPr lvl="1"/>
            <a:r>
              <a:rPr lang="en-GB" dirty="0" smtClean="0"/>
              <a:t>Engineering </a:t>
            </a:r>
          </a:p>
          <a:p>
            <a:pPr lvl="1"/>
            <a:r>
              <a:rPr lang="en-GB" dirty="0" smtClean="0"/>
              <a:t>Manufacturing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may look online for examples to help with the design consideration process.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 have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56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Aspect of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132856"/>
            <a:ext cx="7704667" cy="3866960"/>
          </a:xfrm>
        </p:spPr>
        <p:txBody>
          <a:bodyPr>
            <a:normAutofit/>
          </a:bodyPr>
          <a:lstStyle/>
          <a:p>
            <a:r>
              <a:rPr lang="en-GB" dirty="0" smtClean="0"/>
              <a:t>Good Aesthetics (Mont Blanc)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Good Engineering (Space Pen)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Good Manufacturing (</a:t>
            </a:r>
            <a:r>
              <a:rPr lang="en-GB" dirty="0" err="1" smtClean="0"/>
              <a:t>Bic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7" name="Picture 4" descr="luxurycorner_1664_409733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5000" y="2938546"/>
            <a:ext cx="5040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 descr="Original Chrome Plated AG7 Space Pen- &#10;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69050" y="4365104"/>
            <a:ext cx="53149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8351839"/>
              </p:ext>
            </p:extLst>
          </p:nvPr>
        </p:nvGraphicFramePr>
        <p:xfrm>
          <a:off x="2538803" y="5819396"/>
          <a:ext cx="46482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7" name="Photo Editor Photo" r:id="rId6" imgW="2476190" imgH="1238423" progId="MSPhotoEd.3">
                  <p:embed/>
                </p:oleObj>
              </mc:Choice>
              <mc:Fallback>
                <p:oleObj name="Photo Editor Photo" r:id="rId6" imgW="2476190" imgH="1238423" progId="MSPhotoEd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34450" b="36049"/>
                      <a:stretch>
                        <a:fillRect/>
                      </a:stretch>
                    </p:blipFill>
                    <p:spPr bwMode="auto">
                      <a:xfrm>
                        <a:off x="2538803" y="5819396"/>
                        <a:ext cx="46482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217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82133" y="160337"/>
            <a:ext cx="7704667" cy="1316134"/>
          </a:xfrm>
        </p:spPr>
        <p:txBody>
          <a:bodyPr/>
          <a:lstStyle/>
          <a:p>
            <a:r>
              <a:rPr lang="en-GB" dirty="0" smtClean="0"/>
              <a:t>Design </a:t>
            </a:r>
            <a:r>
              <a:rPr lang="en-GB" dirty="0" smtClean="0"/>
              <a:t>Examples – Hand Dryers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08485" y="5589240"/>
            <a:ext cx="2869787" cy="986640"/>
          </a:xfrm>
        </p:spPr>
        <p:txBody>
          <a:bodyPr/>
          <a:lstStyle/>
          <a:p>
            <a:r>
              <a:rPr lang="en-GB" dirty="0" smtClean="0"/>
              <a:t>Dyson </a:t>
            </a:r>
            <a:r>
              <a:rPr lang="en-GB" dirty="0" err="1" smtClean="0"/>
              <a:t>Airblade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AutoShape 2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6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10" name="Picture 14" descr="http://blogs.eciad.ca/humn-306-su01-2013/files/2013/07/dyson-airblade-hand-dry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453239" cy="375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57469"/>
            <a:ext cx="3672408" cy="3622781"/>
          </a:xfrm>
          <a:prstGeom prst="rect">
            <a:avLst/>
          </a:prstGeom>
        </p:spPr>
      </p:pic>
      <p:sp>
        <p:nvSpPr>
          <p:cNvPr id="10" name="Content Placeholder 1"/>
          <p:cNvSpPr txBox="1">
            <a:spLocks/>
          </p:cNvSpPr>
          <p:nvPr/>
        </p:nvSpPr>
        <p:spPr>
          <a:xfrm>
            <a:off x="1934823" y="5661248"/>
            <a:ext cx="2869787" cy="986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Traditional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7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11559"/>
          </a:xfrm>
        </p:spPr>
        <p:txBody>
          <a:bodyPr/>
          <a:lstStyle/>
          <a:p>
            <a:r>
              <a:rPr lang="en-GB" dirty="0" smtClean="0"/>
              <a:t>Design </a:t>
            </a:r>
            <a:r>
              <a:rPr lang="en-GB" dirty="0" smtClean="0"/>
              <a:t>Examples - Mini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Mini</a:t>
            </a:r>
            <a:endParaRPr lang="en-GB" dirty="0"/>
          </a:p>
        </p:txBody>
      </p:sp>
      <p:pic>
        <p:nvPicPr>
          <p:cNvPr id="5122" name="Picture 2" descr="http://cdni.condenast.co.uk/642x390/a_c/8Classic-Min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795" y="2019308"/>
            <a:ext cx="611505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static.autoexpress.co.uk/sites/autoexpressuk/files/styles/gallery/public/new-mini-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16" y="2780928"/>
            <a:ext cx="56102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34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6" name="Picture 12" descr="http://km.support.apple.com/library/APPLE/APPLECARE_ALLGEOS/HT1353/HT1353_3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752" y="3562349"/>
            <a:ext cx="2857500" cy="329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99592" y="206665"/>
            <a:ext cx="4165931" cy="1345595"/>
          </a:xfrm>
        </p:spPr>
        <p:txBody>
          <a:bodyPr/>
          <a:lstStyle/>
          <a:p>
            <a:r>
              <a:rPr lang="en-GB" dirty="0" smtClean="0"/>
              <a:t>Design Examples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15616" y="524358"/>
            <a:ext cx="7704667" cy="3332816"/>
          </a:xfrm>
        </p:spPr>
        <p:txBody>
          <a:bodyPr/>
          <a:lstStyle/>
          <a:p>
            <a:r>
              <a:rPr lang="en-GB" dirty="0" smtClean="0"/>
              <a:t>Personal Music players</a:t>
            </a:r>
          </a:p>
          <a:p>
            <a:endParaRPr lang="en-GB" dirty="0"/>
          </a:p>
        </p:txBody>
      </p:sp>
      <p:pic>
        <p:nvPicPr>
          <p:cNvPr id="6148" name="Picture 4" descr="http://www.ebcak.com/wp-content/uploads/2008/03/walkman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018" y="62880"/>
            <a:ext cx="323096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avland.co.uk/sony/dne511/dne511silverlr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74" y="2780928"/>
            <a:ext cx="3104338" cy="199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rime.gr/media/pics/11323-Sony-MZ-R900-L-Portable-Mini-Disc-Player-0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45" y="4412371"/>
            <a:ext cx="3003684" cy="209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/>
          <p:cNvCxnSpPr/>
          <p:nvPr/>
        </p:nvCxnSpPr>
        <p:spPr>
          <a:xfrm flipH="1">
            <a:off x="6254728" y="2492896"/>
            <a:ext cx="69353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3067340" y="4378866"/>
            <a:ext cx="1008112" cy="642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302400" y="5457653"/>
            <a:ext cx="295232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14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is….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Refusing to accept that the best solution has been found</a:t>
            </a:r>
          </a:p>
          <a:p>
            <a:endParaRPr lang="en-GB" dirty="0"/>
          </a:p>
          <a:p>
            <a:r>
              <a:rPr lang="en-GB" dirty="0" smtClean="0"/>
              <a:t>Demanding the best from your self and your team</a:t>
            </a:r>
          </a:p>
          <a:p>
            <a:endParaRPr lang="en-GB" dirty="0"/>
          </a:p>
          <a:p>
            <a:r>
              <a:rPr lang="en-GB" dirty="0" smtClean="0"/>
              <a:t>Difficult to do well, but incredibly rewarding when you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44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needed for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Decision making</a:t>
            </a:r>
          </a:p>
          <a:p>
            <a:endParaRPr lang="en-GB" dirty="0"/>
          </a:p>
          <a:p>
            <a:r>
              <a:rPr lang="en-GB" dirty="0" smtClean="0"/>
              <a:t>Project management</a:t>
            </a:r>
          </a:p>
          <a:p>
            <a:endParaRPr lang="en-GB" dirty="0"/>
          </a:p>
          <a:p>
            <a:r>
              <a:rPr lang="en-GB" dirty="0" smtClean="0"/>
              <a:t>Communication</a:t>
            </a:r>
          </a:p>
          <a:p>
            <a:endParaRPr lang="en-GB" dirty="0"/>
          </a:p>
          <a:p>
            <a:r>
              <a:rPr lang="en-GB" dirty="0" smtClean="0"/>
              <a:t>Collaboration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Made up of three parts</a:t>
            </a:r>
          </a:p>
          <a:p>
            <a:pPr lvl="1"/>
            <a:r>
              <a:rPr lang="en-GB" dirty="0" smtClean="0"/>
              <a:t>Part A is a quiz on Moodle</a:t>
            </a:r>
          </a:p>
          <a:p>
            <a:pPr lvl="1"/>
            <a:r>
              <a:rPr lang="en-GB" dirty="0" smtClean="0"/>
              <a:t>Part B &amp; C are CAD drawing assignments</a:t>
            </a:r>
          </a:p>
          <a:p>
            <a:pPr lvl="1"/>
            <a:endParaRPr lang="en-GB" dirty="0"/>
          </a:p>
          <a:p>
            <a:r>
              <a:rPr lang="en-GB" dirty="0" smtClean="0"/>
              <a:t>All to be submitted via Moodle.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88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A – Technical Drawings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MIT Design Handbook: Engineering Drawing and Sketching </a:t>
            </a:r>
            <a:r>
              <a:rPr lang="en-GB" i="1" dirty="0" smtClean="0"/>
              <a:t>(See Moodle for link)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Best way to communicate Engineering Design</a:t>
            </a:r>
          </a:p>
          <a:p>
            <a:endParaRPr lang="en-GB" dirty="0"/>
          </a:p>
          <a:p>
            <a:r>
              <a:rPr lang="en-GB" dirty="0" smtClean="0"/>
              <a:t>You need to learn the different aspects of a technical drawing.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5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1243</TotalTime>
  <Words>553</Words>
  <Application>Microsoft Office PowerPoint</Application>
  <PresentationFormat>On-screen Show (4:3)</PresentationFormat>
  <Paragraphs>131</Paragraphs>
  <Slides>18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Corbel</vt:lpstr>
      <vt:lpstr>Parallax</vt:lpstr>
      <vt:lpstr>Photo Editor Photo</vt:lpstr>
      <vt:lpstr>Introduction to Engineering Design</vt:lpstr>
      <vt:lpstr>What is Engineering Design?</vt:lpstr>
      <vt:lpstr>How can we know if a design is successful? </vt:lpstr>
      <vt:lpstr>Who do you consider to be a good design engineer? </vt:lpstr>
      <vt:lpstr>James Dyson Foundation</vt:lpstr>
      <vt:lpstr>Concept to Product Process</vt:lpstr>
      <vt:lpstr>Concept to Product</vt:lpstr>
      <vt:lpstr>Problem to device</vt:lpstr>
      <vt:lpstr>Three aspects to design</vt:lpstr>
      <vt:lpstr>Design Exercise</vt:lpstr>
      <vt:lpstr>Three Aspect of Design</vt:lpstr>
      <vt:lpstr>Design Examples – Hand Dryers</vt:lpstr>
      <vt:lpstr>Design Examples - Mini</vt:lpstr>
      <vt:lpstr>Design Examples</vt:lpstr>
      <vt:lpstr>Design is….</vt:lpstr>
      <vt:lpstr>Skills needed for design</vt:lpstr>
      <vt:lpstr>Assignment 1</vt:lpstr>
      <vt:lpstr>Part A – Technical Drawings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75</cp:revision>
  <dcterms:created xsi:type="dcterms:W3CDTF">2013-09-24T08:30:12Z</dcterms:created>
  <dcterms:modified xsi:type="dcterms:W3CDTF">2018-09-13T10:09:41Z</dcterms:modified>
</cp:coreProperties>
</file>