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3"/>
  </p:notesMasterIdLst>
  <p:sldIdLst>
    <p:sldId id="256" r:id="rId2"/>
    <p:sldId id="275" r:id="rId3"/>
    <p:sldId id="257" r:id="rId4"/>
    <p:sldId id="260" r:id="rId5"/>
    <p:sldId id="271" r:id="rId6"/>
    <p:sldId id="259" r:id="rId7"/>
    <p:sldId id="261" r:id="rId8"/>
    <p:sldId id="262" r:id="rId9"/>
    <p:sldId id="263" r:id="rId10"/>
    <p:sldId id="264" r:id="rId11"/>
    <p:sldId id="265" r:id="rId12"/>
    <p:sldId id="267" r:id="rId13"/>
    <p:sldId id="272" r:id="rId14"/>
    <p:sldId id="269" r:id="rId15"/>
    <p:sldId id="266" r:id="rId16"/>
    <p:sldId id="268" r:id="rId17"/>
    <p:sldId id="270" r:id="rId18"/>
    <p:sldId id="273" r:id="rId19"/>
    <p:sldId id="276" r:id="rId20"/>
    <p:sldId id="258" r:id="rId21"/>
    <p:sldId id="274"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C4A9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993"/>
    <p:restoredTop sz="95935"/>
  </p:normalViewPr>
  <p:slideViewPr>
    <p:cSldViewPr snapToGrid="0" snapToObjects="1">
      <p:cViewPr varScale="1">
        <p:scale>
          <a:sx n="123" d="100"/>
          <a:sy n="123" d="100"/>
        </p:scale>
        <p:origin x="70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Chart%20in%20Microsoft%20Word"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r>
              <a:rPr lang="en-US" sz="2400" b="1" i="0" u="sng">
                <a:latin typeface="Times New Roman" panose="02020603050405020304" pitchFamily="18" charset="0"/>
                <a:cs typeface="Times New Roman" panose="02020603050405020304" pitchFamily="18" charset="0"/>
              </a:rPr>
              <a:t>Fuel</a:t>
            </a:r>
            <a:r>
              <a:rPr lang="en-US" sz="2400" b="1" i="0" u="sng" baseline="0">
                <a:latin typeface="Times New Roman" panose="02020603050405020304" pitchFamily="18" charset="0"/>
                <a:cs typeface="Times New Roman" panose="02020603050405020304" pitchFamily="18" charset="0"/>
              </a:rPr>
              <a:t> Type </a:t>
            </a:r>
            <a:endParaRPr lang="en-US" sz="2400" b="1" i="0" u="sng">
              <a:latin typeface="Times New Roman" panose="02020603050405020304" pitchFamily="18" charset="0"/>
              <a:cs typeface="Times New Roman" panose="02020603050405020304" pitchFamily="18" charset="0"/>
            </a:endParaRPr>
          </a:p>
        </c:rich>
      </c:tx>
      <c:layout>
        <c:manualLayout>
          <c:xMode val="edge"/>
          <c:yMode val="edge"/>
          <c:x val="0.43244032445584596"/>
          <c:y val="4.6173575541790646E-4"/>
        </c:manualLayout>
      </c:layout>
      <c:overlay val="0"/>
      <c:spPr>
        <a:noFill/>
        <a:ln>
          <a:noFill/>
        </a:ln>
        <a:effectLst/>
      </c:spPr>
      <c:txPr>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20439255870762649"/>
          <c:y val="0.15674486037984398"/>
          <c:w val="0.59426717325078204"/>
          <c:h val="0.73558301089154876"/>
        </c:manualLayout>
      </c:layout>
      <c:pieChart>
        <c:varyColors val="1"/>
        <c:ser>
          <c:idx val="0"/>
          <c:order val="0"/>
          <c:dPt>
            <c:idx val="0"/>
            <c:bubble3D val="0"/>
            <c:spPr>
              <a:solidFill>
                <a:srgbClr val="FFFF00"/>
              </a:solidFill>
              <a:ln>
                <a:noFill/>
              </a:ln>
              <a:effectLst>
                <a:outerShdw blurRad="57150" dist="19050" dir="5400000" algn="ctr" rotWithShape="0">
                  <a:srgbClr val="000000">
                    <a:alpha val="63000"/>
                  </a:srgbClr>
                </a:outerShdw>
              </a:effectLst>
              <a:scene3d>
                <a:camera prst="orthographicFront">
                  <a:rot lat="0" lon="0" rev="0"/>
                </a:camera>
                <a:lightRig rig="threePt" dir="tl"/>
              </a:scene3d>
              <a:sp3d prstMaterial="plastic">
                <a:bevelT w="0" h="0"/>
              </a:sp3d>
            </c:spPr>
            <c:extLst>
              <c:ext xmlns:c16="http://schemas.microsoft.com/office/drawing/2014/chart" uri="{C3380CC4-5D6E-409C-BE32-E72D297353CC}">
                <c16:uniqueId val="{00000001-5631-954E-8425-6B0E37E93BDC}"/>
              </c:ext>
            </c:extLst>
          </c:dPt>
          <c:dPt>
            <c:idx val="1"/>
            <c:bubble3D val="0"/>
            <c:spPr>
              <a:solidFill>
                <a:srgbClr val="FF0000"/>
              </a:solidFill>
              <a:ln>
                <a:noFill/>
              </a:ln>
              <a:effectLst>
                <a:outerShdw blurRad="57150" dist="19050" dir="5400000" algn="ctr" rotWithShape="0">
                  <a:srgbClr val="000000">
                    <a:alpha val="63000"/>
                  </a:srgbClr>
                </a:outerShdw>
              </a:effectLst>
              <a:scene3d>
                <a:camera prst="orthographicFront">
                  <a:rot lat="0" lon="0" rev="0"/>
                </a:camera>
                <a:lightRig rig="threePt" dir="tl"/>
              </a:scene3d>
              <a:sp3d prstMaterial="plastic">
                <a:bevelT w="0" h="0"/>
              </a:sp3d>
            </c:spPr>
            <c:extLst>
              <c:ext xmlns:c16="http://schemas.microsoft.com/office/drawing/2014/chart" uri="{C3380CC4-5D6E-409C-BE32-E72D297353CC}">
                <c16:uniqueId val="{00000003-5631-954E-8425-6B0E37E93BDC}"/>
              </c:ext>
            </c:extLst>
          </c:dPt>
          <c:dPt>
            <c:idx val="2"/>
            <c:bubble3D val="0"/>
            <c:spPr>
              <a:solidFill>
                <a:schemeClr val="accent6">
                  <a:lumMod val="75000"/>
                </a:schemeClr>
              </a:solidFill>
              <a:ln>
                <a:noFill/>
              </a:ln>
              <a:effectLst>
                <a:outerShdw blurRad="57150" dist="19050" dir="5400000" algn="ctr" rotWithShape="0">
                  <a:srgbClr val="000000">
                    <a:alpha val="63000"/>
                  </a:srgbClr>
                </a:outerShdw>
              </a:effectLst>
              <a:scene3d>
                <a:camera prst="orthographicFront">
                  <a:rot lat="0" lon="0" rev="0"/>
                </a:camera>
                <a:lightRig rig="threePt" dir="tl"/>
              </a:scene3d>
              <a:sp3d prstMaterial="plastic">
                <a:bevelT w="0" h="0"/>
              </a:sp3d>
            </c:spPr>
            <c:extLst>
              <c:ext xmlns:c16="http://schemas.microsoft.com/office/drawing/2014/chart" uri="{C3380CC4-5D6E-409C-BE32-E72D297353CC}">
                <c16:uniqueId val="{00000005-5631-954E-8425-6B0E37E93BDC}"/>
              </c:ext>
            </c:extLst>
          </c:dPt>
          <c:dPt>
            <c:idx val="3"/>
            <c:bubble3D val="0"/>
            <c:spPr>
              <a:solidFill>
                <a:schemeClr val="accent6">
                  <a:lumMod val="60000"/>
                  <a:lumOff val="40000"/>
                </a:schemeClr>
              </a:solidFill>
              <a:ln>
                <a:noFill/>
              </a:ln>
              <a:effectLst>
                <a:outerShdw blurRad="57150" dist="19050" dir="5400000" algn="ctr" rotWithShape="0">
                  <a:srgbClr val="000000">
                    <a:alpha val="63000"/>
                  </a:srgbClr>
                </a:outerShdw>
              </a:effectLst>
              <a:scene3d>
                <a:camera prst="orthographicFront">
                  <a:rot lat="0" lon="0" rev="0"/>
                </a:camera>
                <a:lightRig rig="threePt" dir="tl"/>
              </a:scene3d>
              <a:sp3d prstMaterial="plastic">
                <a:bevelT w="0" h="0"/>
              </a:sp3d>
            </c:spPr>
            <c:extLst>
              <c:ext xmlns:c16="http://schemas.microsoft.com/office/drawing/2014/chart" uri="{C3380CC4-5D6E-409C-BE32-E72D297353CC}">
                <c16:uniqueId val="{00000007-5631-954E-8425-6B0E37E93BDC}"/>
              </c:ext>
            </c:extLst>
          </c:dPt>
          <c:dPt>
            <c:idx val="4"/>
            <c:bubble3D val="0"/>
            <c:spPr>
              <a:solidFill>
                <a:srgbClr val="7030A0"/>
              </a:solidFill>
              <a:ln>
                <a:noFill/>
              </a:ln>
              <a:effectLst>
                <a:outerShdw blurRad="57150" dist="19050" dir="5400000" algn="ctr" rotWithShape="0">
                  <a:srgbClr val="000000">
                    <a:alpha val="63000"/>
                  </a:srgbClr>
                </a:outerShdw>
              </a:effectLst>
              <a:scene3d>
                <a:camera prst="orthographicFront">
                  <a:rot lat="0" lon="0" rev="0"/>
                </a:camera>
                <a:lightRig rig="threePt" dir="tl"/>
              </a:scene3d>
              <a:sp3d prstMaterial="plastic">
                <a:bevelT w="0" h="0"/>
              </a:sp3d>
            </c:spPr>
            <c:extLst>
              <c:ext xmlns:c16="http://schemas.microsoft.com/office/drawing/2014/chart" uri="{C3380CC4-5D6E-409C-BE32-E72D297353CC}">
                <c16:uniqueId val="{00000009-5631-954E-8425-6B0E37E93BDC}"/>
              </c:ext>
            </c:extLst>
          </c:dPt>
          <c:dPt>
            <c:idx val="5"/>
            <c:bubble3D val="0"/>
            <c:spPr>
              <a:gradFill rotWithShape="1">
                <a:gsLst>
                  <a:gs pos="0">
                    <a:schemeClr val="accent6">
                      <a:lumMod val="60000"/>
                      <a:satMod val="103000"/>
                      <a:lumMod val="102000"/>
                      <a:tint val="94000"/>
                    </a:schemeClr>
                  </a:gs>
                  <a:gs pos="50000">
                    <a:schemeClr val="accent6">
                      <a:lumMod val="60000"/>
                      <a:satMod val="110000"/>
                      <a:lumMod val="100000"/>
                      <a:shade val="100000"/>
                    </a:schemeClr>
                  </a:gs>
                  <a:gs pos="100000">
                    <a:schemeClr val="accent6">
                      <a:lumMod val="60000"/>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threePt" dir="tl"/>
              </a:scene3d>
              <a:sp3d prstMaterial="plastic">
                <a:bevelT w="0" h="0"/>
              </a:sp3d>
            </c:spPr>
            <c:extLst>
              <c:ext xmlns:c16="http://schemas.microsoft.com/office/drawing/2014/chart" uri="{C3380CC4-5D6E-409C-BE32-E72D297353CC}">
                <c16:uniqueId val="{0000000B-5631-954E-8425-6B0E37E93BDC}"/>
              </c:ext>
            </c:extLst>
          </c:dPt>
          <c:dPt>
            <c:idx val="6"/>
            <c:bubble3D val="0"/>
            <c:spPr>
              <a:gradFill rotWithShape="1">
                <a:gsLst>
                  <a:gs pos="0">
                    <a:schemeClr val="accent2">
                      <a:lumMod val="80000"/>
                      <a:lumOff val="20000"/>
                      <a:satMod val="103000"/>
                      <a:lumMod val="102000"/>
                      <a:tint val="94000"/>
                    </a:schemeClr>
                  </a:gs>
                  <a:gs pos="50000">
                    <a:schemeClr val="accent2">
                      <a:lumMod val="80000"/>
                      <a:lumOff val="20000"/>
                      <a:satMod val="110000"/>
                      <a:lumMod val="100000"/>
                      <a:shade val="100000"/>
                    </a:schemeClr>
                  </a:gs>
                  <a:gs pos="100000">
                    <a:schemeClr val="accent2">
                      <a:lumMod val="80000"/>
                      <a:lumOff val="20000"/>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threePt" dir="tl"/>
              </a:scene3d>
              <a:sp3d prstMaterial="plastic">
                <a:bevelT w="0" h="0"/>
              </a:sp3d>
            </c:spPr>
            <c:extLst>
              <c:ext xmlns:c16="http://schemas.microsoft.com/office/drawing/2014/chart" uri="{C3380CC4-5D6E-409C-BE32-E72D297353CC}">
                <c16:uniqueId val="{0000000D-5631-954E-8425-6B0E37E93BDC}"/>
              </c:ext>
            </c:extLst>
          </c:dPt>
          <c:dPt>
            <c:idx val="7"/>
            <c:bubble3D val="0"/>
            <c:spPr>
              <a:gradFill rotWithShape="1">
                <a:gsLst>
                  <a:gs pos="0">
                    <a:schemeClr val="accent4">
                      <a:lumMod val="80000"/>
                      <a:lumOff val="20000"/>
                      <a:satMod val="103000"/>
                      <a:lumMod val="102000"/>
                      <a:tint val="94000"/>
                    </a:schemeClr>
                  </a:gs>
                  <a:gs pos="50000">
                    <a:schemeClr val="accent4">
                      <a:lumMod val="80000"/>
                      <a:lumOff val="20000"/>
                      <a:satMod val="110000"/>
                      <a:lumMod val="100000"/>
                      <a:shade val="100000"/>
                    </a:schemeClr>
                  </a:gs>
                  <a:gs pos="100000">
                    <a:schemeClr val="accent4">
                      <a:lumMod val="80000"/>
                      <a:lumOff val="20000"/>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threePt" dir="tl"/>
              </a:scene3d>
              <a:sp3d prstMaterial="plastic">
                <a:bevelT w="0" h="0"/>
              </a:sp3d>
            </c:spPr>
            <c:extLst>
              <c:ext xmlns:c16="http://schemas.microsoft.com/office/drawing/2014/chart" uri="{C3380CC4-5D6E-409C-BE32-E72D297353CC}">
                <c16:uniqueId val="{0000000F-5631-954E-8425-6B0E37E93BDC}"/>
              </c:ext>
            </c:extLst>
          </c:dPt>
          <c:dPt>
            <c:idx val="8"/>
            <c:bubble3D val="0"/>
            <c:spPr>
              <a:gradFill rotWithShape="1">
                <a:gsLst>
                  <a:gs pos="0">
                    <a:schemeClr val="accent6">
                      <a:lumMod val="80000"/>
                      <a:lumOff val="20000"/>
                      <a:satMod val="103000"/>
                      <a:lumMod val="102000"/>
                      <a:tint val="94000"/>
                    </a:schemeClr>
                  </a:gs>
                  <a:gs pos="50000">
                    <a:schemeClr val="accent6">
                      <a:lumMod val="80000"/>
                      <a:lumOff val="20000"/>
                      <a:satMod val="110000"/>
                      <a:lumMod val="100000"/>
                      <a:shade val="100000"/>
                    </a:schemeClr>
                  </a:gs>
                  <a:gs pos="100000">
                    <a:schemeClr val="accent6">
                      <a:lumMod val="80000"/>
                      <a:lumOff val="20000"/>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threePt" dir="tl"/>
              </a:scene3d>
              <a:sp3d prstMaterial="plastic">
                <a:bevelT w="0" h="0"/>
              </a:sp3d>
            </c:spPr>
            <c:extLst>
              <c:ext xmlns:c16="http://schemas.microsoft.com/office/drawing/2014/chart" uri="{C3380CC4-5D6E-409C-BE32-E72D297353CC}">
                <c16:uniqueId val="{00000011-5631-954E-8425-6B0E37E93BDC}"/>
              </c:ext>
            </c:extLst>
          </c:dPt>
          <c:dLbls>
            <c:dLbl>
              <c:idx val="6"/>
              <c:layout>
                <c:manualLayout>
                  <c:x val="0.23500823577719673"/>
                  <c:y val="-8.6668900815255995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D-5631-954E-8425-6B0E37E93BDC}"/>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'[Chart in Microsoft Word]Sheet1'!$A$2:$A$10</c:f>
              <c:strCache>
                <c:ptCount val="9"/>
                <c:pt idx="0">
                  <c:v>Petrol</c:v>
                </c:pt>
                <c:pt idx="1">
                  <c:v>Diesel</c:v>
                </c:pt>
                <c:pt idx="2">
                  <c:v>Hybrid Electric</c:v>
                </c:pt>
                <c:pt idx="3">
                  <c:v>Plug-in Hybrid Electric</c:v>
                </c:pt>
                <c:pt idx="4">
                  <c:v>Battery Electric</c:v>
                </c:pt>
                <c:pt idx="5">
                  <c:v>Range Extender Electric </c:v>
                </c:pt>
                <c:pt idx="6">
                  <c:v>Fuel Cell Electric</c:v>
                </c:pt>
                <c:pt idx="7">
                  <c:v>Gas</c:v>
                </c:pt>
                <c:pt idx="8">
                  <c:v>Other </c:v>
                </c:pt>
              </c:strCache>
            </c:strRef>
          </c:cat>
          <c:val>
            <c:numRef>
              <c:f>'[Chart in Microsoft Word]Sheet1'!$B$2:$B$10</c:f>
              <c:numCache>
                <c:formatCode>General</c:formatCode>
                <c:ptCount val="9"/>
                <c:pt idx="0">
                  <c:v>19097400</c:v>
                </c:pt>
                <c:pt idx="1">
                  <c:v>12499200</c:v>
                </c:pt>
                <c:pt idx="2">
                  <c:v>667500</c:v>
                </c:pt>
                <c:pt idx="3">
                  <c:v>205400</c:v>
                </c:pt>
                <c:pt idx="4">
                  <c:v>194000</c:v>
                </c:pt>
                <c:pt idx="5">
                  <c:v>9800</c:v>
                </c:pt>
                <c:pt idx="6">
                  <c:v>200</c:v>
                </c:pt>
                <c:pt idx="7">
                  <c:v>23600</c:v>
                </c:pt>
                <c:pt idx="8">
                  <c:v>300</c:v>
                </c:pt>
              </c:numCache>
            </c:numRef>
          </c:val>
          <c:extLst>
            <c:ext xmlns:c16="http://schemas.microsoft.com/office/drawing/2014/chart" uri="{C3380CC4-5D6E-409C-BE32-E72D297353CC}">
              <c16:uniqueId val="{00000012-5631-954E-8425-6B0E37E93BDC}"/>
            </c:ext>
          </c:extLst>
        </c:ser>
        <c:dLbls>
          <c:dLblPos val="bestFit"/>
          <c:showLegendKey val="0"/>
          <c:showVal val="0"/>
          <c:showCatName val="1"/>
          <c:showSerName val="0"/>
          <c:showPercent val="1"/>
          <c:showBubbleSize val="0"/>
          <c:showLeaderLines val="1"/>
        </c:dLbls>
        <c:firstSliceAng val="0"/>
      </c:pieChart>
      <c:spPr>
        <a:noFill/>
        <a:ln>
          <a:noFill/>
        </a:ln>
        <a:effectLst/>
      </c:spPr>
    </c:plotArea>
    <c:legend>
      <c:legendPos val="b"/>
      <c:layout>
        <c:manualLayout>
          <c:xMode val="edge"/>
          <c:yMode val="edge"/>
          <c:x val="4.8698264833600582E-2"/>
          <c:y val="0.91193508281753421"/>
          <c:w val="0.90374754500081078"/>
          <c:h val="7.7878159966846244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44">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BB0A2A2-54E5-4739-89DD-35EC4CA2F7D6}"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56543BBE-8DA3-4587-8A0D-A5B427BB69B1}">
      <dgm:prSet/>
      <dgm:spPr/>
      <dgm:t>
        <a:bodyPr/>
        <a:lstStyle/>
        <a:p>
          <a:r>
            <a:rPr lang="en-GB" b="1"/>
            <a:t>Introduction</a:t>
          </a:r>
          <a:r>
            <a:rPr lang="en-GB"/>
            <a:t> </a:t>
          </a:r>
          <a:endParaRPr lang="en-US"/>
        </a:p>
      </dgm:t>
    </dgm:pt>
    <dgm:pt modelId="{711FC880-16C8-4C44-9C99-C4A6C7A50BD9}" type="parTrans" cxnId="{5A0A0D29-B2D0-4B65-B0C8-A9A15CD2A141}">
      <dgm:prSet/>
      <dgm:spPr/>
      <dgm:t>
        <a:bodyPr/>
        <a:lstStyle/>
        <a:p>
          <a:endParaRPr lang="en-US"/>
        </a:p>
      </dgm:t>
    </dgm:pt>
    <dgm:pt modelId="{DBAF3538-31FC-427E-9CFB-DFDC98D77120}" type="sibTrans" cxnId="{5A0A0D29-B2D0-4B65-B0C8-A9A15CD2A141}">
      <dgm:prSet/>
      <dgm:spPr/>
      <dgm:t>
        <a:bodyPr/>
        <a:lstStyle/>
        <a:p>
          <a:endParaRPr lang="en-US"/>
        </a:p>
      </dgm:t>
    </dgm:pt>
    <dgm:pt modelId="{0B7DF59D-A83D-4431-9D7C-5966DD0622FD}">
      <dgm:prSet/>
      <dgm:spPr/>
      <dgm:t>
        <a:bodyPr/>
        <a:lstStyle/>
        <a:p>
          <a:r>
            <a:rPr lang="en-GB"/>
            <a:t>Rationale- a contemporary issue within the field</a:t>
          </a:r>
          <a:endParaRPr lang="en-US"/>
        </a:p>
      </dgm:t>
    </dgm:pt>
    <dgm:pt modelId="{B3B28F0F-1829-41A3-ACAD-641CCD9F5783}" type="parTrans" cxnId="{28138DF0-8B67-4FA1-9AEB-98E8466015E3}">
      <dgm:prSet/>
      <dgm:spPr/>
      <dgm:t>
        <a:bodyPr/>
        <a:lstStyle/>
        <a:p>
          <a:endParaRPr lang="en-US"/>
        </a:p>
      </dgm:t>
    </dgm:pt>
    <dgm:pt modelId="{0B715DAD-AA8D-4FD0-B11A-EE854FC536FB}" type="sibTrans" cxnId="{28138DF0-8B67-4FA1-9AEB-98E8466015E3}">
      <dgm:prSet/>
      <dgm:spPr/>
      <dgm:t>
        <a:bodyPr/>
        <a:lstStyle/>
        <a:p>
          <a:endParaRPr lang="en-US"/>
        </a:p>
      </dgm:t>
    </dgm:pt>
    <dgm:pt modelId="{6A59AD31-C458-4628-8A52-79C2349D9C02}">
      <dgm:prSet/>
      <dgm:spPr/>
      <dgm:t>
        <a:bodyPr/>
        <a:lstStyle/>
        <a:p>
          <a:r>
            <a:rPr lang="en-GB"/>
            <a:t>Research Aim and specific objectives</a:t>
          </a:r>
          <a:endParaRPr lang="en-US"/>
        </a:p>
      </dgm:t>
    </dgm:pt>
    <dgm:pt modelId="{D1EE9234-8DAC-4C99-836A-0BBF77276B1C}" type="parTrans" cxnId="{9BF3641D-B6F6-494A-AC6E-5D7AAE0522C4}">
      <dgm:prSet/>
      <dgm:spPr/>
      <dgm:t>
        <a:bodyPr/>
        <a:lstStyle/>
        <a:p>
          <a:endParaRPr lang="en-US"/>
        </a:p>
      </dgm:t>
    </dgm:pt>
    <dgm:pt modelId="{8C15E97B-5123-4114-A08C-623707B4D105}" type="sibTrans" cxnId="{9BF3641D-B6F6-494A-AC6E-5D7AAE0522C4}">
      <dgm:prSet/>
      <dgm:spPr/>
      <dgm:t>
        <a:bodyPr/>
        <a:lstStyle/>
        <a:p>
          <a:endParaRPr lang="en-US"/>
        </a:p>
      </dgm:t>
    </dgm:pt>
    <dgm:pt modelId="{24F11057-7A31-4F46-BFBF-84A60A12275C}">
      <dgm:prSet/>
      <dgm:spPr/>
      <dgm:t>
        <a:bodyPr/>
        <a:lstStyle/>
        <a:p>
          <a:r>
            <a:rPr lang="en-GB"/>
            <a:t>Methodological strategy- why this approach?</a:t>
          </a:r>
          <a:endParaRPr lang="en-US"/>
        </a:p>
      </dgm:t>
    </dgm:pt>
    <dgm:pt modelId="{443F9504-422D-4794-93FD-DF47B9C1F25B}" type="parTrans" cxnId="{6295BEF7-DE1E-4D9C-B21D-47574A952581}">
      <dgm:prSet/>
      <dgm:spPr/>
      <dgm:t>
        <a:bodyPr/>
        <a:lstStyle/>
        <a:p>
          <a:endParaRPr lang="en-US"/>
        </a:p>
      </dgm:t>
    </dgm:pt>
    <dgm:pt modelId="{3A350FED-718D-47A2-BCCE-11B06BA75175}" type="sibTrans" cxnId="{6295BEF7-DE1E-4D9C-B21D-47574A952581}">
      <dgm:prSet/>
      <dgm:spPr/>
      <dgm:t>
        <a:bodyPr/>
        <a:lstStyle/>
        <a:p>
          <a:endParaRPr lang="en-US"/>
        </a:p>
      </dgm:t>
    </dgm:pt>
    <dgm:pt modelId="{B6B0BC56-CD3B-4208-B771-BB7D65351F4E}">
      <dgm:prSet/>
      <dgm:spPr/>
      <dgm:t>
        <a:bodyPr/>
        <a:lstStyle/>
        <a:p>
          <a:r>
            <a:rPr lang="en-GB" b="1"/>
            <a:t>Literature Review </a:t>
          </a:r>
          <a:endParaRPr lang="en-US"/>
        </a:p>
      </dgm:t>
    </dgm:pt>
    <dgm:pt modelId="{B5BB830D-F6C3-4C28-8D9D-3C4A4ABF3B55}" type="parTrans" cxnId="{BD557785-BF1F-4C9C-806B-71051F27850B}">
      <dgm:prSet/>
      <dgm:spPr/>
      <dgm:t>
        <a:bodyPr/>
        <a:lstStyle/>
        <a:p>
          <a:endParaRPr lang="en-US"/>
        </a:p>
      </dgm:t>
    </dgm:pt>
    <dgm:pt modelId="{8F613176-F600-479B-ABD0-E6C5ECE18BA4}" type="sibTrans" cxnId="{BD557785-BF1F-4C9C-806B-71051F27850B}">
      <dgm:prSet/>
      <dgm:spPr/>
      <dgm:t>
        <a:bodyPr/>
        <a:lstStyle/>
        <a:p>
          <a:endParaRPr lang="en-US"/>
        </a:p>
      </dgm:t>
    </dgm:pt>
    <dgm:pt modelId="{FCB7CD63-0E51-43F0-B471-D98A44BD3104}">
      <dgm:prSet/>
      <dgm:spPr/>
      <dgm:t>
        <a:bodyPr/>
        <a:lstStyle/>
        <a:p>
          <a:r>
            <a:rPr lang="en-GB"/>
            <a:t>The forecasted future of the automotive industry</a:t>
          </a:r>
          <a:endParaRPr lang="en-US"/>
        </a:p>
      </dgm:t>
    </dgm:pt>
    <dgm:pt modelId="{6F018017-BD86-4B5D-9105-B5AE1D2BA49C}" type="parTrans" cxnId="{4861ADB0-C0C5-4040-A64A-443593506B17}">
      <dgm:prSet/>
      <dgm:spPr/>
      <dgm:t>
        <a:bodyPr/>
        <a:lstStyle/>
        <a:p>
          <a:endParaRPr lang="en-US"/>
        </a:p>
      </dgm:t>
    </dgm:pt>
    <dgm:pt modelId="{53FB6B0D-0EBA-48C6-A8CF-8B6DD67FD499}" type="sibTrans" cxnId="{4861ADB0-C0C5-4040-A64A-443593506B17}">
      <dgm:prSet/>
      <dgm:spPr/>
      <dgm:t>
        <a:bodyPr/>
        <a:lstStyle/>
        <a:p>
          <a:endParaRPr lang="en-US"/>
        </a:p>
      </dgm:t>
    </dgm:pt>
    <dgm:pt modelId="{401B1A68-B3F9-4ED4-88FC-B8B6B8BA4D03}">
      <dgm:prSet/>
      <dgm:spPr/>
      <dgm:t>
        <a:bodyPr/>
        <a:lstStyle/>
        <a:p>
          <a:r>
            <a:rPr lang="en-GB"/>
            <a:t>The limitations of environmental impact comparison models and surrounding legislative structures</a:t>
          </a:r>
          <a:endParaRPr lang="en-US"/>
        </a:p>
      </dgm:t>
    </dgm:pt>
    <dgm:pt modelId="{0F466809-19CC-4498-A639-B2A4CE098E0A}" type="parTrans" cxnId="{E5E4021B-6A03-4DE8-B4B9-F44026B7CFA7}">
      <dgm:prSet/>
      <dgm:spPr/>
      <dgm:t>
        <a:bodyPr/>
        <a:lstStyle/>
        <a:p>
          <a:endParaRPr lang="en-US"/>
        </a:p>
      </dgm:t>
    </dgm:pt>
    <dgm:pt modelId="{F84C9575-5A14-4DAE-91DB-9A7E686F9E37}" type="sibTrans" cxnId="{E5E4021B-6A03-4DE8-B4B9-F44026B7CFA7}">
      <dgm:prSet/>
      <dgm:spPr/>
      <dgm:t>
        <a:bodyPr/>
        <a:lstStyle/>
        <a:p>
          <a:endParaRPr lang="en-US"/>
        </a:p>
      </dgm:t>
    </dgm:pt>
    <dgm:pt modelId="{04368104-F7B8-4A4F-BE0C-2D4965428299}">
      <dgm:prSet/>
      <dgm:spPr/>
      <dgm:t>
        <a:bodyPr/>
        <a:lstStyle/>
        <a:p>
          <a:r>
            <a:rPr lang="en-GB"/>
            <a:t>Does a practical model already exist within the literature?</a:t>
          </a:r>
          <a:endParaRPr lang="en-US"/>
        </a:p>
      </dgm:t>
    </dgm:pt>
    <dgm:pt modelId="{1429DD02-9486-43ED-AC0E-42E1799E3F88}" type="parTrans" cxnId="{BE48BBB3-6D6D-4555-8989-E302B3ADF06F}">
      <dgm:prSet/>
      <dgm:spPr/>
      <dgm:t>
        <a:bodyPr/>
        <a:lstStyle/>
        <a:p>
          <a:endParaRPr lang="en-US"/>
        </a:p>
      </dgm:t>
    </dgm:pt>
    <dgm:pt modelId="{F1AACCE6-BF11-471F-B62E-16E6E3785091}" type="sibTrans" cxnId="{BE48BBB3-6D6D-4555-8989-E302B3ADF06F}">
      <dgm:prSet/>
      <dgm:spPr/>
      <dgm:t>
        <a:bodyPr/>
        <a:lstStyle/>
        <a:p>
          <a:endParaRPr lang="en-US"/>
        </a:p>
      </dgm:t>
    </dgm:pt>
    <dgm:pt modelId="{A1745BA3-7B3F-47B0-9FC5-73AD0829345C}">
      <dgm:prSet/>
      <dgm:spPr/>
      <dgm:t>
        <a:bodyPr/>
        <a:lstStyle/>
        <a:p>
          <a:r>
            <a:rPr lang="en-GB" b="1"/>
            <a:t>Results and findings</a:t>
          </a:r>
          <a:endParaRPr lang="en-US"/>
        </a:p>
      </dgm:t>
    </dgm:pt>
    <dgm:pt modelId="{95717054-AEA8-4D4D-9A83-3D39F8C8A0FF}" type="parTrans" cxnId="{E5656846-BCD6-4112-8615-09E16A88B9E4}">
      <dgm:prSet/>
      <dgm:spPr/>
      <dgm:t>
        <a:bodyPr/>
        <a:lstStyle/>
        <a:p>
          <a:endParaRPr lang="en-US"/>
        </a:p>
      </dgm:t>
    </dgm:pt>
    <dgm:pt modelId="{D7B77469-E52B-4279-927E-C7C89ED94149}" type="sibTrans" cxnId="{E5656846-BCD6-4112-8615-09E16A88B9E4}">
      <dgm:prSet/>
      <dgm:spPr/>
      <dgm:t>
        <a:bodyPr/>
        <a:lstStyle/>
        <a:p>
          <a:endParaRPr lang="en-US"/>
        </a:p>
      </dgm:t>
    </dgm:pt>
    <dgm:pt modelId="{CB26DA21-8F32-49D2-A3B7-04207AE79FF1}">
      <dgm:prSet/>
      <dgm:spPr/>
      <dgm:t>
        <a:bodyPr/>
        <a:lstStyle/>
        <a:p>
          <a:r>
            <a:rPr lang="en-GB"/>
            <a:t>What do the results of the structured survey suggest about consumer demand for more sustainable vehicles?</a:t>
          </a:r>
          <a:endParaRPr lang="en-US"/>
        </a:p>
      </dgm:t>
    </dgm:pt>
    <dgm:pt modelId="{8C0B5DFA-F36E-4A88-B3F0-97D81AB0770A}" type="parTrans" cxnId="{6FE1407A-19B7-4C27-A1B0-4E094ABC4FA6}">
      <dgm:prSet/>
      <dgm:spPr/>
      <dgm:t>
        <a:bodyPr/>
        <a:lstStyle/>
        <a:p>
          <a:endParaRPr lang="en-US"/>
        </a:p>
      </dgm:t>
    </dgm:pt>
    <dgm:pt modelId="{2A564C03-F07B-40E7-A731-A9EE1189A9AE}" type="sibTrans" cxnId="{6FE1407A-19B7-4C27-A1B0-4E094ABC4FA6}">
      <dgm:prSet/>
      <dgm:spPr/>
      <dgm:t>
        <a:bodyPr/>
        <a:lstStyle/>
        <a:p>
          <a:endParaRPr lang="en-US"/>
        </a:p>
      </dgm:t>
    </dgm:pt>
    <dgm:pt modelId="{4613F64C-15CF-4CC9-9163-ABF5CFB88D6D}">
      <dgm:prSet/>
      <dgm:spPr/>
      <dgm:t>
        <a:bodyPr/>
        <a:lstStyle/>
        <a:p>
          <a:r>
            <a:rPr lang="en-GB"/>
            <a:t>Insights gained from the semi-structured interviews </a:t>
          </a:r>
          <a:endParaRPr lang="en-US"/>
        </a:p>
      </dgm:t>
    </dgm:pt>
    <dgm:pt modelId="{04FD7DF5-A4EC-4B2B-8774-2271452E6558}" type="parTrans" cxnId="{DFD1D1E0-4B2D-41D9-907C-2698723449F6}">
      <dgm:prSet/>
      <dgm:spPr/>
      <dgm:t>
        <a:bodyPr/>
        <a:lstStyle/>
        <a:p>
          <a:endParaRPr lang="en-US"/>
        </a:p>
      </dgm:t>
    </dgm:pt>
    <dgm:pt modelId="{A6F66F6C-1918-4643-A10B-E6086CC0BD31}" type="sibTrans" cxnId="{DFD1D1E0-4B2D-41D9-907C-2698723449F6}">
      <dgm:prSet/>
      <dgm:spPr/>
      <dgm:t>
        <a:bodyPr/>
        <a:lstStyle/>
        <a:p>
          <a:endParaRPr lang="en-US"/>
        </a:p>
      </dgm:t>
    </dgm:pt>
    <dgm:pt modelId="{C1FF0C83-0F1B-475E-B34D-DE77046DA1D9}">
      <dgm:prSet/>
      <dgm:spPr/>
      <dgm:t>
        <a:bodyPr/>
        <a:lstStyle/>
        <a:p>
          <a:r>
            <a:rPr lang="en-GB"/>
            <a:t>Conclusions gathered from primary data and archival research </a:t>
          </a:r>
          <a:endParaRPr lang="en-US"/>
        </a:p>
      </dgm:t>
    </dgm:pt>
    <dgm:pt modelId="{B1E753B9-9814-4C58-ADA8-E11FD1D07DB6}" type="parTrans" cxnId="{061DB830-C09E-4196-9AB0-02E4CD1F32B3}">
      <dgm:prSet/>
      <dgm:spPr/>
      <dgm:t>
        <a:bodyPr/>
        <a:lstStyle/>
        <a:p>
          <a:endParaRPr lang="en-US"/>
        </a:p>
      </dgm:t>
    </dgm:pt>
    <dgm:pt modelId="{81320A1C-5737-4339-9355-166C0DB416B4}" type="sibTrans" cxnId="{061DB830-C09E-4196-9AB0-02E4CD1F32B3}">
      <dgm:prSet/>
      <dgm:spPr/>
      <dgm:t>
        <a:bodyPr/>
        <a:lstStyle/>
        <a:p>
          <a:endParaRPr lang="en-US"/>
        </a:p>
      </dgm:t>
    </dgm:pt>
    <dgm:pt modelId="{E7B97F31-BC7A-45F1-92D2-FA4F69DD9C96}">
      <dgm:prSet/>
      <dgm:spPr/>
      <dgm:t>
        <a:bodyPr/>
        <a:lstStyle/>
        <a:p>
          <a:r>
            <a:rPr lang="en-GB" b="1"/>
            <a:t>Contribution to the literature (contextualisation)</a:t>
          </a:r>
          <a:endParaRPr lang="en-US"/>
        </a:p>
      </dgm:t>
    </dgm:pt>
    <dgm:pt modelId="{04F284E7-F9D0-4F9F-BF00-05646068706B}" type="parTrans" cxnId="{D0F3AA48-A6BC-4F1F-B1BD-48B7B5895FDB}">
      <dgm:prSet/>
      <dgm:spPr/>
      <dgm:t>
        <a:bodyPr/>
        <a:lstStyle/>
        <a:p>
          <a:endParaRPr lang="en-US"/>
        </a:p>
      </dgm:t>
    </dgm:pt>
    <dgm:pt modelId="{D9254C56-F74B-4AE1-8084-2E7E45222EC3}" type="sibTrans" cxnId="{D0F3AA48-A6BC-4F1F-B1BD-48B7B5895FDB}">
      <dgm:prSet/>
      <dgm:spPr/>
      <dgm:t>
        <a:bodyPr/>
        <a:lstStyle/>
        <a:p>
          <a:endParaRPr lang="en-US"/>
        </a:p>
      </dgm:t>
    </dgm:pt>
    <dgm:pt modelId="{50121BCE-DED1-4AD1-86E9-AD90F86F24DE}">
      <dgm:prSet/>
      <dgm:spPr/>
      <dgm:t>
        <a:bodyPr/>
        <a:lstStyle/>
        <a:p>
          <a:r>
            <a:rPr lang="en-GB" b="1"/>
            <a:t>Limitations, future research and reflections</a:t>
          </a:r>
          <a:endParaRPr lang="en-US"/>
        </a:p>
      </dgm:t>
    </dgm:pt>
    <dgm:pt modelId="{3F4CE3B9-9D39-4512-9671-6DE38BA031BE}" type="parTrans" cxnId="{BA343A6E-550F-4AAF-931D-90923C4002D9}">
      <dgm:prSet/>
      <dgm:spPr/>
      <dgm:t>
        <a:bodyPr/>
        <a:lstStyle/>
        <a:p>
          <a:endParaRPr lang="en-US"/>
        </a:p>
      </dgm:t>
    </dgm:pt>
    <dgm:pt modelId="{ECCAA72A-1F48-43B9-A055-ED327A777B7A}" type="sibTrans" cxnId="{BA343A6E-550F-4AAF-931D-90923C4002D9}">
      <dgm:prSet/>
      <dgm:spPr/>
      <dgm:t>
        <a:bodyPr/>
        <a:lstStyle/>
        <a:p>
          <a:endParaRPr lang="en-US"/>
        </a:p>
      </dgm:t>
    </dgm:pt>
    <dgm:pt modelId="{DE987181-37DC-4495-9CA5-DDDD6C4E059D}">
      <dgm:prSet/>
      <dgm:spPr/>
      <dgm:t>
        <a:bodyPr/>
        <a:lstStyle/>
        <a:p>
          <a:r>
            <a:rPr lang="en-GB" b="1"/>
            <a:t>Lessons gained about the research process</a:t>
          </a:r>
          <a:endParaRPr lang="en-US"/>
        </a:p>
      </dgm:t>
    </dgm:pt>
    <dgm:pt modelId="{85F4C340-1CFE-4FEB-9749-34D961A602AB}" type="parTrans" cxnId="{1350E368-84D4-4D17-9D69-F26BF1510356}">
      <dgm:prSet/>
      <dgm:spPr/>
      <dgm:t>
        <a:bodyPr/>
        <a:lstStyle/>
        <a:p>
          <a:endParaRPr lang="en-US"/>
        </a:p>
      </dgm:t>
    </dgm:pt>
    <dgm:pt modelId="{9CA831B8-A72B-4B32-96DA-0C03B1C21C7B}" type="sibTrans" cxnId="{1350E368-84D4-4D17-9D69-F26BF1510356}">
      <dgm:prSet/>
      <dgm:spPr/>
      <dgm:t>
        <a:bodyPr/>
        <a:lstStyle/>
        <a:p>
          <a:endParaRPr lang="en-US"/>
        </a:p>
      </dgm:t>
    </dgm:pt>
    <dgm:pt modelId="{89233A96-F57B-4227-9107-A7E04C3AC90F}">
      <dgm:prSet/>
      <dgm:spPr/>
      <dgm:t>
        <a:bodyPr/>
        <a:lstStyle/>
        <a:p>
          <a:r>
            <a:rPr lang="en-GB" b="1"/>
            <a:t>Reference list</a:t>
          </a:r>
          <a:endParaRPr lang="en-US"/>
        </a:p>
      </dgm:t>
    </dgm:pt>
    <dgm:pt modelId="{A88568A1-F792-4525-9554-C27F57F08BC5}" type="parTrans" cxnId="{97D1ADD7-C48E-4CE8-AAB1-3CDB55B773FD}">
      <dgm:prSet/>
      <dgm:spPr/>
      <dgm:t>
        <a:bodyPr/>
        <a:lstStyle/>
        <a:p>
          <a:endParaRPr lang="en-US"/>
        </a:p>
      </dgm:t>
    </dgm:pt>
    <dgm:pt modelId="{89C48019-8A45-435E-A006-9D51038ECC76}" type="sibTrans" cxnId="{97D1ADD7-C48E-4CE8-AAB1-3CDB55B773FD}">
      <dgm:prSet/>
      <dgm:spPr/>
      <dgm:t>
        <a:bodyPr/>
        <a:lstStyle/>
        <a:p>
          <a:endParaRPr lang="en-US"/>
        </a:p>
      </dgm:t>
    </dgm:pt>
    <dgm:pt modelId="{875346FC-53C9-4C62-B86F-B5E541012468}">
      <dgm:prSet/>
      <dgm:spPr/>
      <dgm:t>
        <a:bodyPr/>
        <a:lstStyle/>
        <a:p>
          <a:r>
            <a:rPr lang="en-GB" b="1"/>
            <a:t>Any questions?</a:t>
          </a:r>
          <a:endParaRPr lang="en-US"/>
        </a:p>
      </dgm:t>
    </dgm:pt>
    <dgm:pt modelId="{54E7ED01-9C38-43E4-9201-53B2FE37B7EB}" type="parTrans" cxnId="{47421A74-E5C3-4BFF-9BFE-5C92BB63A352}">
      <dgm:prSet/>
      <dgm:spPr/>
      <dgm:t>
        <a:bodyPr/>
        <a:lstStyle/>
        <a:p>
          <a:endParaRPr lang="en-US"/>
        </a:p>
      </dgm:t>
    </dgm:pt>
    <dgm:pt modelId="{A586420E-61D3-4CCB-8C45-3C12190150AA}" type="sibTrans" cxnId="{47421A74-E5C3-4BFF-9BFE-5C92BB63A352}">
      <dgm:prSet/>
      <dgm:spPr/>
      <dgm:t>
        <a:bodyPr/>
        <a:lstStyle/>
        <a:p>
          <a:endParaRPr lang="en-US"/>
        </a:p>
      </dgm:t>
    </dgm:pt>
    <dgm:pt modelId="{8DEEE074-D2B0-2B45-8C5F-08884FFBEC3C}" type="pres">
      <dgm:prSet presAssocID="{EBB0A2A2-54E5-4739-89DD-35EC4CA2F7D6}" presName="linear" presStyleCnt="0">
        <dgm:presLayoutVars>
          <dgm:animLvl val="lvl"/>
          <dgm:resizeHandles val="exact"/>
        </dgm:presLayoutVars>
      </dgm:prSet>
      <dgm:spPr/>
    </dgm:pt>
    <dgm:pt modelId="{538A95BF-C803-BF43-8F9C-9E2E82C17141}" type="pres">
      <dgm:prSet presAssocID="{56543BBE-8DA3-4587-8A0D-A5B427BB69B1}" presName="parentText" presStyleLbl="node1" presStyleIdx="0" presStyleCnt="8">
        <dgm:presLayoutVars>
          <dgm:chMax val="0"/>
          <dgm:bulletEnabled val="1"/>
        </dgm:presLayoutVars>
      </dgm:prSet>
      <dgm:spPr/>
    </dgm:pt>
    <dgm:pt modelId="{EA8C08CF-F88C-1B46-BFDE-0135C35FFBF0}" type="pres">
      <dgm:prSet presAssocID="{56543BBE-8DA3-4587-8A0D-A5B427BB69B1}" presName="childText" presStyleLbl="revTx" presStyleIdx="0" presStyleCnt="3">
        <dgm:presLayoutVars>
          <dgm:bulletEnabled val="1"/>
        </dgm:presLayoutVars>
      </dgm:prSet>
      <dgm:spPr/>
    </dgm:pt>
    <dgm:pt modelId="{F77B431B-EAC1-E74A-A14F-D89D81F2FDE5}" type="pres">
      <dgm:prSet presAssocID="{B6B0BC56-CD3B-4208-B771-BB7D65351F4E}" presName="parentText" presStyleLbl="node1" presStyleIdx="1" presStyleCnt="8">
        <dgm:presLayoutVars>
          <dgm:chMax val="0"/>
          <dgm:bulletEnabled val="1"/>
        </dgm:presLayoutVars>
      </dgm:prSet>
      <dgm:spPr/>
    </dgm:pt>
    <dgm:pt modelId="{4C5B4645-A571-164F-BDFB-157182819BDC}" type="pres">
      <dgm:prSet presAssocID="{B6B0BC56-CD3B-4208-B771-BB7D65351F4E}" presName="childText" presStyleLbl="revTx" presStyleIdx="1" presStyleCnt="3">
        <dgm:presLayoutVars>
          <dgm:bulletEnabled val="1"/>
        </dgm:presLayoutVars>
      </dgm:prSet>
      <dgm:spPr/>
    </dgm:pt>
    <dgm:pt modelId="{4224B01B-BF39-A34E-98C5-4858CCB55603}" type="pres">
      <dgm:prSet presAssocID="{A1745BA3-7B3F-47B0-9FC5-73AD0829345C}" presName="parentText" presStyleLbl="node1" presStyleIdx="2" presStyleCnt="8">
        <dgm:presLayoutVars>
          <dgm:chMax val="0"/>
          <dgm:bulletEnabled val="1"/>
        </dgm:presLayoutVars>
      </dgm:prSet>
      <dgm:spPr/>
    </dgm:pt>
    <dgm:pt modelId="{C9B03825-D5EC-1B4E-8F49-49029EB19513}" type="pres">
      <dgm:prSet presAssocID="{A1745BA3-7B3F-47B0-9FC5-73AD0829345C}" presName="childText" presStyleLbl="revTx" presStyleIdx="2" presStyleCnt="3">
        <dgm:presLayoutVars>
          <dgm:bulletEnabled val="1"/>
        </dgm:presLayoutVars>
      </dgm:prSet>
      <dgm:spPr/>
    </dgm:pt>
    <dgm:pt modelId="{EF188772-F3D2-6349-9C49-EAB306B42AB8}" type="pres">
      <dgm:prSet presAssocID="{E7B97F31-BC7A-45F1-92D2-FA4F69DD9C96}" presName="parentText" presStyleLbl="node1" presStyleIdx="3" presStyleCnt="8">
        <dgm:presLayoutVars>
          <dgm:chMax val="0"/>
          <dgm:bulletEnabled val="1"/>
        </dgm:presLayoutVars>
      </dgm:prSet>
      <dgm:spPr/>
    </dgm:pt>
    <dgm:pt modelId="{CFC2614C-5583-1143-B2DA-FD7A7B0B5ECB}" type="pres">
      <dgm:prSet presAssocID="{D9254C56-F74B-4AE1-8084-2E7E45222EC3}" presName="spacer" presStyleCnt="0"/>
      <dgm:spPr/>
    </dgm:pt>
    <dgm:pt modelId="{4AC871E0-86D5-4A4A-8D1C-97A0DBA9396F}" type="pres">
      <dgm:prSet presAssocID="{50121BCE-DED1-4AD1-86E9-AD90F86F24DE}" presName="parentText" presStyleLbl="node1" presStyleIdx="4" presStyleCnt="8">
        <dgm:presLayoutVars>
          <dgm:chMax val="0"/>
          <dgm:bulletEnabled val="1"/>
        </dgm:presLayoutVars>
      </dgm:prSet>
      <dgm:spPr/>
    </dgm:pt>
    <dgm:pt modelId="{690AC299-4E55-1244-AF42-D3800AE4799B}" type="pres">
      <dgm:prSet presAssocID="{ECCAA72A-1F48-43B9-A055-ED327A777B7A}" presName="spacer" presStyleCnt="0"/>
      <dgm:spPr/>
    </dgm:pt>
    <dgm:pt modelId="{1A18395C-F087-2342-A064-A0DAA1B25386}" type="pres">
      <dgm:prSet presAssocID="{DE987181-37DC-4495-9CA5-DDDD6C4E059D}" presName="parentText" presStyleLbl="node1" presStyleIdx="5" presStyleCnt="8">
        <dgm:presLayoutVars>
          <dgm:chMax val="0"/>
          <dgm:bulletEnabled val="1"/>
        </dgm:presLayoutVars>
      </dgm:prSet>
      <dgm:spPr/>
    </dgm:pt>
    <dgm:pt modelId="{A4EAE151-0355-3C4F-B388-4CD2F43513F0}" type="pres">
      <dgm:prSet presAssocID="{9CA831B8-A72B-4B32-96DA-0C03B1C21C7B}" presName="spacer" presStyleCnt="0"/>
      <dgm:spPr/>
    </dgm:pt>
    <dgm:pt modelId="{581E8777-53F4-ED46-AC08-C787E655F8C7}" type="pres">
      <dgm:prSet presAssocID="{89233A96-F57B-4227-9107-A7E04C3AC90F}" presName="parentText" presStyleLbl="node1" presStyleIdx="6" presStyleCnt="8">
        <dgm:presLayoutVars>
          <dgm:chMax val="0"/>
          <dgm:bulletEnabled val="1"/>
        </dgm:presLayoutVars>
      </dgm:prSet>
      <dgm:spPr/>
    </dgm:pt>
    <dgm:pt modelId="{790C7C7A-1C0B-9A4C-9932-F3C08BBC8329}" type="pres">
      <dgm:prSet presAssocID="{89C48019-8A45-435E-A006-9D51038ECC76}" presName="spacer" presStyleCnt="0"/>
      <dgm:spPr/>
    </dgm:pt>
    <dgm:pt modelId="{4C95DD2F-26C7-774E-9DA0-28585048DBAE}" type="pres">
      <dgm:prSet presAssocID="{875346FC-53C9-4C62-B86F-B5E541012468}" presName="parentText" presStyleLbl="node1" presStyleIdx="7" presStyleCnt="8">
        <dgm:presLayoutVars>
          <dgm:chMax val="0"/>
          <dgm:bulletEnabled val="1"/>
        </dgm:presLayoutVars>
      </dgm:prSet>
      <dgm:spPr/>
    </dgm:pt>
  </dgm:ptLst>
  <dgm:cxnLst>
    <dgm:cxn modelId="{E5E4021B-6A03-4DE8-B4B9-F44026B7CFA7}" srcId="{B6B0BC56-CD3B-4208-B771-BB7D65351F4E}" destId="{401B1A68-B3F9-4ED4-88FC-B8B6B8BA4D03}" srcOrd="1" destOrd="0" parTransId="{0F466809-19CC-4498-A639-B2A4CE098E0A}" sibTransId="{F84C9575-5A14-4DAE-91DB-9A7E686F9E37}"/>
    <dgm:cxn modelId="{39A5B61C-FEA8-E148-8ABC-18118AECFD4A}" type="presOf" srcId="{875346FC-53C9-4C62-B86F-B5E541012468}" destId="{4C95DD2F-26C7-774E-9DA0-28585048DBAE}" srcOrd="0" destOrd="0" presId="urn:microsoft.com/office/officeart/2005/8/layout/vList2"/>
    <dgm:cxn modelId="{9BF3641D-B6F6-494A-AC6E-5D7AAE0522C4}" srcId="{56543BBE-8DA3-4587-8A0D-A5B427BB69B1}" destId="{6A59AD31-C458-4628-8A52-79C2349D9C02}" srcOrd="1" destOrd="0" parTransId="{D1EE9234-8DAC-4C99-836A-0BBF77276B1C}" sibTransId="{8C15E97B-5123-4114-A08C-623707B4D105}"/>
    <dgm:cxn modelId="{F88A981E-8B61-7B4E-99D6-945908AB9904}" type="presOf" srcId="{24F11057-7A31-4F46-BFBF-84A60A12275C}" destId="{EA8C08CF-F88C-1B46-BFDE-0135C35FFBF0}" srcOrd="0" destOrd="2" presId="urn:microsoft.com/office/officeart/2005/8/layout/vList2"/>
    <dgm:cxn modelId="{F2BF8420-A29A-8F40-8D01-F5E1C2D75973}" type="presOf" srcId="{401B1A68-B3F9-4ED4-88FC-B8B6B8BA4D03}" destId="{4C5B4645-A571-164F-BDFB-157182819BDC}" srcOrd="0" destOrd="1" presId="urn:microsoft.com/office/officeart/2005/8/layout/vList2"/>
    <dgm:cxn modelId="{5A0A0D29-B2D0-4B65-B0C8-A9A15CD2A141}" srcId="{EBB0A2A2-54E5-4739-89DD-35EC4CA2F7D6}" destId="{56543BBE-8DA3-4587-8A0D-A5B427BB69B1}" srcOrd="0" destOrd="0" parTransId="{711FC880-16C8-4C44-9C99-C4A6C7A50BD9}" sibTransId="{DBAF3538-31FC-427E-9CFB-DFDC98D77120}"/>
    <dgm:cxn modelId="{F2BBF729-857B-9242-A705-91E3CBBA597C}" type="presOf" srcId="{CB26DA21-8F32-49D2-A3B7-04207AE79FF1}" destId="{C9B03825-D5EC-1B4E-8F49-49029EB19513}" srcOrd="0" destOrd="0" presId="urn:microsoft.com/office/officeart/2005/8/layout/vList2"/>
    <dgm:cxn modelId="{061DB830-C09E-4196-9AB0-02E4CD1F32B3}" srcId="{A1745BA3-7B3F-47B0-9FC5-73AD0829345C}" destId="{C1FF0C83-0F1B-475E-B34D-DE77046DA1D9}" srcOrd="2" destOrd="0" parTransId="{B1E753B9-9814-4C58-ADA8-E11FD1D07DB6}" sibTransId="{81320A1C-5737-4339-9355-166C0DB416B4}"/>
    <dgm:cxn modelId="{5D713441-74F9-9A43-BF29-A7DB070BC7F4}" type="presOf" srcId="{C1FF0C83-0F1B-475E-B34D-DE77046DA1D9}" destId="{C9B03825-D5EC-1B4E-8F49-49029EB19513}" srcOrd="0" destOrd="2" presId="urn:microsoft.com/office/officeart/2005/8/layout/vList2"/>
    <dgm:cxn modelId="{E5656846-BCD6-4112-8615-09E16A88B9E4}" srcId="{EBB0A2A2-54E5-4739-89DD-35EC4CA2F7D6}" destId="{A1745BA3-7B3F-47B0-9FC5-73AD0829345C}" srcOrd="2" destOrd="0" parTransId="{95717054-AEA8-4D4D-9A83-3D39F8C8A0FF}" sibTransId="{D7B77469-E52B-4279-927E-C7C89ED94149}"/>
    <dgm:cxn modelId="{D0F3AA48-A6BC-4F1F-B1BD-48B7B5895FDB}" srcId="{EBB0A2A2-54E5-4739-89DD-35EC4CA2F7D6}" destId="{E7B97F31-BC7A-45F1-92D2-FA4F69DD9C96}" srcOrd="3" destOrd="0" parTransId="{04F284E7-F9D0-4F9F-BF00-05646068706B}" sibTransId="{D9254C56-F74B-4AE1-8084-2E7E45222EC3}"/>
    <dgm:cxn modelId="{5C02314C-B72D-D44D-AC37-FD854F29E63C}" type="presOf" srcId="{FCB7CD63-0E51-43F0-B471-D98A44BD3104}" destId="{4C5B4645-A571-164F-BDFB-157182819BDC}" srcOrd="0" destOrd="0" presId="urn:microsoft.com/office/officeart/2005/8/layout/vList2"/>
    <dgm:cxn modelId="{C4AE6265-47ED-7D4E-9865-270DA2F30F8F}" type="presOf" srcId="{DE987181-37DC-4495-9CA5-DDDD6C4E059D}" destId="{1A18395C-F087-2342-A064-A0DAA1B25386}" srcOrd="0" destOrd="0" presId="urn:microsoft.com/office/officeart/2005/8/layout/vList2"/>
    <dgm:cxn modelId="{1350E368-84D4-4D17-9D69-F26BF1510356}" srcId="{EBB0A2A2-54E5-4739-89DD-35EC4CA2F7D6}" destId="{DE987181-37DC-4495-9CA5-DDDD6C4E059D}" srcOrd="5" destOrd="0" parTransId="{85F4C340-1CFE-4FEB-9749-34D961A602AB}" sibTransId="{9CA831B8-A72B-4B32-96DA-0C03B1C21C7B}"/>
    <dgm:cxn modelId="{BA343A6E-550F-4AAF-931D-90923C4002D9}" srcId="{EBB0A2A2-54E5-4739-89DD-35EC4CA2F7D6}" destId="{50121BCE-DED1-4AD1-86E9-AD90F86F24DE}" srcOrd="4" destOrd="0" parTransId="{3F4CE3B9-9D39-4512-9671-6DE38BA031BE}" sibTransId="{ECCAA72A-1F48-43B9-A055-ED327A777B7A}"/>
    <dgm:cxn modelId="{47421A74-E5C3-4BFF-9BFE-5C92BB63A352}" srcId="{EBB0A2A2-54E5-4739-89DD-35EC4CA2F7D6}" destId="{875346FC-53C9-4C62-B86F-B5E541012468}" srcOrd="7" destOrd="0" parTransId="{54E7ED01-9C38-43E4-9201-53B2FE37B7EB}" sibTransId="{A586420E-61D3-4CCB-8C45-3C12190150AA}"/>
    <dgm:cxn modelId="{6FE1407A-19B7-4C27-A1B0-4E094ABC4FA6}" srcId="{A1745BA3-7B3F-47B0-9FC5-73AD0829345C}" destId="{CB26DA21-8F32-49D2-A3B7-04207AE79FF1}" srcOrd="0" destOrd="0" parTransId="{8C0B5DFA-F36E-4A88-B3F0-97D81AB0770A}" sibTransId="{2A564C03-F07B-40E7-A731-A9EE1189A9AE}"/>
    <dgm:cxn modelId="{FB11A584-DF8F-CE45-ABD9-F32A40565601}" type="presOf" srcId="{89233A96-F57B-4227-9107-A7E04C3AC90F}" destId="{581E8777-53F4-ED46-AC08-C787E655F8C7}" srcOrd="0" destOrd="0" presId="urn:microsoft.com/office/officeart/2005/8/layout/vList2"/>
    <dgm:cxn modelId="{BD557785-BF1F-4C9C-806B-71051F27850B}" srcId="{EBB0A2A2-54E5-4739-89DD-35EC4CA2F7D6}" destId="{B6B0BC56-CD3B-4208-B771-BB7D65351F4E}" srcOrd="1" destOrd="0" parTransId="{B5BB830D-F6C3-4C28-8D9D-3C4A4ABF3B55}" sibTransId="{8F613176-F600-479B-ABD0-E6C5ECE18BA4}"/>
    <dgm:cxn modelId="{74FDDC87-A47A-FA4C-8E05-0DF1C2675471}" type="presOf" srcId="{EBB0A2A2-54E5-4739-89DD-35EC4CA2F7D6}" destId="{8DEEE074-D2B0-2B45-8C5F-08884FFBEC3C}" srcOrd="0" destOrd="0" presId="urn:microsoft.com/office/officeart/2005/8/layout/vList2"/>
    <dgm:cxn modelId="{FED86295-3D95-4145-995B-FD9CB120976C}" type="presOf" srcId="{4613F64C-15CF-4CC9-9163-ABF5CFB88D6D}" destId="{C9B03825-D5EC-1B4E-8F49-49029EB19513}" srcOrd="0" destOrd="1" presId="urn:microsoft.com/office/officeart/2005/8/layout/vList2"/>
    <dgm:cxn modelId="{7E1D2998-40AA-9D44-9413-4513E6C87004}" type="presOf" srcId="{6A59AD31-C458-4628-8A52-79C2349D9C02}" destId="{EA8C08CF-F88C-1B46-BFDE-0135C35FFBF0}" srcOrd="0" destOrd="1" presId="urn:microsoft.com/office/officeart/2005/8/layout/vList2"/>
    <dgm:cxn modelId="{6057AAA4-0E5A-2C4C-8B93-91BCD7176D4A}" type="presOf" srcId="{04368104-F7B8-4A4F-BE0C-2D4965428299}" destId="{4C5B4645-A571-164F-BDFB-157182819BDC}" srcOrd="0" destOrd="2" presId="urn:microsoft.com/office/officeart/2005/8/layout/vList2"/>
    <dgm:cxn modelId="{8204DBAB-EF05-E541-ADC2-2F1A49170795}" type="presOf" srcId="{A1745BA3-7B3F-47B0-9FC5-73AD0829345C}" destId="{4224B01B-BF39-A34E-98C5-4858CCB55603}" srcOrd="0" destOrd="0" presId="urn:microsoft.com/office/officeart/2005/8/layout/vList2"/>
    <dgm:cxn modelId="{94ADE3AB-BC38-FC46-9CFC-429935E2FE3B}" type="presOf" srcId="{50121BCE-DED1-4AD1-86E9-AD90F86F24DE}" destId="{4AC871E0-86D5-4A4A-8D1C-97A0DBA9396F}" srcOrd="0" destOrd="0" presId="urn:microsoft.com/office/officeart/2005/8/layout/vList2"/>
    <dgm:cxn modelId="{4861ADB0-C0C5-4040-A64A-443593506B17}" srcId="{B6B0BC56-CD3B-4208-B771-BB7D65351F4E}" destId="{FCB7CD63-0E51-43F0-B471-D98A44BD3104}" srcOrd="0" destOrd="0" parTransId="{6F018017-BD86-4B5D-9105-B5AE1D2BA49C}" sibTransId="{53FB6B0D-0EBA-48C6-A8CF-8B6DD67FD499}"/>
    <dgm:cxn modelId="{BE48BBB3-6D6D-4555-8989-E302B3ADF06F}" srcId="{B6B0BC56-CD3B-4208-B771-BB7D65351F4E}" destId="{04368104-F7B8-4A4F-BE0C-2D4965428299}" srcOrd="2" destOrd="0" parTransId="{1429DD02-9486-43ED-AC0E-42E1799E3F88}" sibTransId="{F1AACCE6-BF11-471F-B62E-16E6E3785091}"/>
    <dgm:cxn modelId="{BE2A7CBE-55BE-DC42-BA45-0E9304473295}" type="presOf" srcId="{E7B97F31-BC7A-45F1-92D2-FA4F69DD9C96}" destId="{EF188772-F3D2-6349-9C49-EAB306B42AB8}" srcOrd="0" destOrd="0" presId="urn:microsoft.com/office/officeart/2005/8/layout/vList2"/>
    <dgm:cxn modelId="{49CA0FCB-A3B4-3C45-8024-E0A44E607D87}" type="presOf" srcId="{56543BBE-8DA3-4587-8A0D-A5B427BB69B1}" destId="{538A95BF-C803-BF43-8F9C-9E2E82C17141}" srcOrd="0" destOrd="0" presId="urn:microsoft.com/office/officeart/2005/8/layout/vList2"/>
    <dgm:cxn modelId="{97D1ADD7-C48E-4CE8-AAB1-3CDB55B773FD}" srcId="{EBB0A2A2-54E5-4739-89DD-35EC4CA2F7D6}" destId="{89233A96-F57B-4227-9107-A7E04C3AC90F}" srcOrd="6" destOrd="0" parTransId="{A88568A1-F792-4525-9554-C27F57F08BC5}" sibTransId="{89C48019-8A45-435E-A006-9D51038ECC76}"/>
    <dgm:cxn modelId="{DFD1D1E0-4B2D-41D9-907C-2698723449F6}" srcId="{A1745BA3-7B3F-47B0-9FC5-73AD0829345C}" destId="{4613F64C-15CF-4CC9-9163-ABF5CFB88D6D}" srcOrd="1" destOrd="0" parTransId="{04FD7DF5-A4EC-4B2B-8774-2271452E6558}" sibTransId="{A6F66F6C-1918-4643-A10B-E6086CC0BD31}"/>
    <dgm:cxn modelId="{28138DF0-8B67-4FA1-9AEB-98E8466015E3}" srcId="{56543BBE-8DA3-4587-8A0D-A5B427BB69B1}" destId="{0B7DF59D-A83D-4431-9D7C-5966DD0622FD}" srcOrd="0" destOrd="0" parTransId="{B3B28F0F-1829-41A3-ACAD-641CCD9F5783}" sibTransId="{0B715DAD-AA8D-4FD0-B11A-EE854FC536FB}"/>
    <dgm:cxn modelId="{36E785F5-4CD5-C442-BAE2-FBDBF3BF8187}" type="presOf" srcId="{B6B0BC56-CD3B-4208-B771-BB7D65351F4E}" destId="{F77B431B-EAC1-E74A-A14F-D89D81F2FDE5}" srcOrd="0" destOrd="0" presId="urn:microsoft.com/office/officeart/2005/8/layout/vList2"/>
    <dgm:cxn modelId="{6295BEF7-DE1E-4D9C-B21D-47574A952581}" srcId="{56543BBE-8DA3-4587-8A0D-A5B427BB69B1}" destId="{24F11057-7A31-4F46-BFBF-84A60A12275C}" srcOrd="2" destOrd="0" parTransId="{443F9504-422D-4794-93FD-DF47B9C1F25B}" sibTransId="{3A350FED-718D-47A2-BCCE-11B06BA75175}"/>
    <dgm:cxn modelId="{459C2CFF-8222-E64F-93B1-1A4BCE2688F3}" type="presOf" srcId="{0B7DF59D-A83D-4431-9D7C-5966DD0622FD}" destId="{EA8C08CF-F88C-1B46-BFDE-0135C35FFBF0}" srcOrd="0" destOrd="0" presId="urn:microsoft.com/office/officeart/2005/8/layout/vList2"/>
    <dgm:cxn modelId="{E08CDD6E-63FB-0D46-950D-D31B6E9857B9}" type="presParOf" srcId="{8DEEE074-D2B0-2B45-8C5F-08884FFBEC3C}" destId="{538A95BF-C803-BF43-8F9C-9E2E82C17141}" srcOrd="0" destOrd="0" presId="urn:microsoft.com/office/officeart/2005/8/layout/vList2"/>
    <dgm:cxn modelId="{B5E326A9-64A0-0C44-9EBB-8DD2E844F6DA}" type="presParOf" srcId="{8DEEE074-D2B0-2B45-8C5F-08884FFBEC3C}" destId="{EA8C08CF-F88C-1B46-BFDE-0135C35FFBF0}" srcOrd="1" destOrd="0" presId="urn:microsoft.com/office/officeart/2005/8/layout/vList2"/>
    <dgm:cxn modelId="{87970E77-674B-E84E-AAEE-15501CC11869}" type="presParOf" srcId="{8DEEE074-D2B0-2B45-8C5F-08884FFBEC3C}" destId="{F77B431B-EAC1-E74A-A14F-D89D81F2FDE5}" srcOrd="2" destOrd="0" presId="urn:microsoft.com/office/officeart/2005/8/layout/vList2"/>
    <dgm:cxn modelId="{B1DE2B99-9FE3-3448-A99C-01D964ED2B88}" type="presParOf" srcId="{8DEEE074-D2B0-2B45-8C5F-08884FFBEC3C}" destId="{4C5B4645-A571-164F-BDFB-157182819BDC}" srcOrd="3" destOrd="0" presId="urn:microsoft.com/office/officeart/2005/8/layout/vList2"/>
    <dgm:cxn modelId="{122973B8-56D0-2F45-A12B-473ABD037C65}" type="presParOf" srcId="{8DEEE074-D2B0-2B45-8C5F-08884FFBEC3C}" destId="{4224B01B-BF39-A34E-98C5-4858CCB55603}" srcOrd="4" destOrd="0" presId="urn:microsoft.com/office/officeart/2005/8/layout/vList2"/>
    <dgm:cxn modelId="{01412BA7-983A-A547-88A5-0E48B3AAC1ED}" type="presParOf" srcId="{8DEEE074-D2B0-2B45-8C5F-08884FFBEC3C}" destId="{C9B03825-D5EC-1B4E-8F49-49029EB19513}" srcOrd="5" destOrd="0" presId="urn:microsoft.com/office/officeart/2005/8/layout/vList2"/>
    <dgm:cxn modelId="{E132C184-8362-3848-866A-042D4A9CA5CE}" type="presParOf" srcId="{8DEEE074-D2B0-2B45-8C5F-08884FFBEC3C}" destId="{EF188772-F3D2-6349-9C49-EAB306B42AB8}" srcOrd="6" destOrd="0" presId="urn:microsoft.com/office/officeart/2005/8/layout/vList2"/>
    <dgm:cxn modelId="{12C37893-5001-CC4B-A818-65C0A73FBA00}" type="presParOf" srcId="{8DEEE074-D2B0-2B45-8C5F-08884FFBEC3C}" destId="{CFC2614C-5583-1143-B2DA-FD7A7B0B5ECB}" srcOrd="7" destOrd="0" presId="urn:microsoft.com/office/officeart/2005/8/layout/vList2"/>
    <dgm:cxn modelId="{D7C723D0-E133-A247-81FB-3F5CF44BF2DB}" type="presParOf" srcId="{8DEEE074-D2B0-2B45-8C5F-08884FFBEC3C}" destId="{4AC871E0-86D5-4A4A-8D1C-97A0DBA9396F}" srcOrd="8" destOrd="0" presId="urn:microsoft.com/office/officeart/2005/8/layout/vList2"/>
    <dgm:cxn modelId="{56D018BF-D34E-EE48-A39F-A30422C88085}" type="presParOf" srcId="{8DEEE074-D2B0-2B45-8C5F-08884FFBEC3C}" destId="{690AC299-4E55-1244-AF42-D3800AE4799B}" srcOrd="9" destOrd="0" presId="urn:microsoft.com/office/officeart/2005/8/layout/vList2"/>
    <dgm:cxn modelId="{721E0444-70C3-BB4E-8D16-6D94A41D51AF}" type="presParOf" srcId="{8DEEE074-D2B0-2B45-8C5F-08884FFBEC3C}" destId="{1A18395C-F087-2342-A064-A0DAA1B25386}" srcOrd="10" destOrd="0" presId="urn:microsoft.com/office/officeart/2005/8/layout/vList2"/>
    <dgm:cxn modelId="{4DE1CE52-E20B-F444-9140-E4683F036B44}" type="presParOf" srcId="{8DEEE074-D2B0-2B45-8C5F-08884FFBEC3C}" destId="{A4EAE151-0355-3C4F-B388-4CD2F43513F0}" srcOrd="11" destOrd="0" presId="urn:microsoft.com/office/officeart/2005/8/layout/vList2"/>
    <dgm:cxn modelId="{A6EEC58C-5A68-FF4F-AC53-4BB101D6BFCF}" type="presParOf" srcId="{8DEEE074-D2B0-2B45-8C5F-08884FFBEC3C}" destId="{581E8777-53F4-ED46-AC08-C787E655F8C7}" srcOrd="12" destOrd="0" presId="urn:microsoft.com/office/officeart/2005/8/layout/vList2"/>
    <dgm:cxn modelId="{D51E78D5-D8E5-974B-B505-6AE415CB5A84}" type="presParOf" srcId="{8DEEE074-D2B0-2B45-8C5F-08884FFBEC3C}" destId="{790C7C7A-1C0B-9A4C-9932-F3C08BBC8329}" srcOrd="13" destOrd="0" presId="urn:microsoft.com/office/officeart/2005/8/layout/vList2"/>
    <dgm:cxn modelId="{BE8E970F-2378-3143-87FC-5873773C1848}" type="presParOf" srcId="{8DEEE074-D2B0-2B45-8C5F-08884FFBEC3C}" destId="{4C95DD2F-26C7-774E-9DA0-28585048DBAE}"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B201267-087D-46B7-82C8-BAA38BA8CAF6}"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3875B0F7-1893-4537-A697-E74B7BF8E7B5}">
      <dgm:prSet/>
      <dgm:spPr/>
      <dgm:t>
        <a:bodyPr/>
        <a:lstStyle/>
        <a:p>
          <a:r>
            <a:rPr lang="en-US" b="0" i="0"/>
            <a:t>Results of the survey indicate that improving the sustainability of a particular vehicle is highly unlikely to</a:t>
          </a:r>
          <a:r>
            <a:rPr lang="en-GB" b="0" i="0"/>
            <a:t> incentivise </a:t>
          </a:r>
          <a:r>
            <a:rPr lang="en-US" b="0" i="0"/>
            <a:t>purchase in the absence of a financial incentive.</a:t>
          </a:r>
          <a:endParaRPr lang="en-US"/>
        </a:p>
      </dgm:t>
    </dgm:pt>
    <dgm:pt modelId="{8C406876-60ED-4574-9A83-FEDBCF9FF513}" type="parTrans" cxnId="{B6156C4E-6717-43F7-BC15-C279CA34DADD}">
      <dgm:prSet/>
      <dgm:spPr/>
      <dgm:t>
        <a:bodyPr/>
        <a:lstStyle/>
        <a:p>
          <a:endParaRPr lang="en-US"/>
        </a:p>
      </dgm:t>
    </dgm:pt>
    <dgm:pt modelId="{3846EB01-8A18-4401-9DF9-4C0779B4AF85}" type="sibTrans" cxnId="{B6156C4E-6717-43F7-BC15-C279CA34DADD}">
      <dgm:prSet/>
      <dgm:spPr/>
      <dgm:t>
        <a:bodyPr/>
        <a:lstStyle/>
        <a:p>
          <a:endParaRPr lang="en-US"/>
        </a:p>
      </dgm:t>
    </dgm:pt>
    <dgm:pt modelId="{FC1E5ED2-FE7D-4C95-9330-1018F6C117D1}">
      <dgm:prSet/>
      <dgm:spPr/>
      <dgm:t>
        <a:bodyPr/>
        <a:lstStyle/>
        <a:p>
          <a:r>
            <a:rPr lang="en-US" b="0" i="0"/>
            <a:t>The future of environmental comparisons and associated legislation for passenger vehicles is an open debate….</a:t>
          </a:r>
          <a:endParaRPr lang="en-US"/>
        </a:p>
      </dgm:t>
    </dgm:pt>
    <dgm:pt modelId="{4FEA4C2B-485D-42C3-8D30-279D7BD3FB85}" type="parTrans" cxnId="{6AC41EDC-AF17-448E-AB16-AC22605C64D6}">
      <dgm:prSet/>
      <dgm:spPr/>
      <dgm:t>
        <a:bodyPr/>
        <a:lstStyle/>
        <a:p>
          <a:endParaRPr lang="en-US"/>
        </a:p>
      </dgm:t>
    </dgm:pt>
    <dgm:pt modelId="{9E18A772-1B7E-4528-8147-4B6B7C436007}" type="sibTrans" cxnId="{6AC41EDC-AF17-448E-AB16-AC22605C64D6}">
      <dgm:prSet/>
      <dgm:spPr/>
      <dgm:t>
        <a:bodyPr/>
        <a:lstStyle/>
        <a:p>
          <a:endParaRPr lang="en-US"/>
        </a:p>
      </dgm:t>
    </dgm:pt>
    <dgm:pt modelId="{F82AFDC7-07C9-4169-B978-855DA771BFD3}">
      <dgm:prSet/>
      <dgm:spPr/>
      <dgm:t>
        <a:bodyPr/>
        <a:lstStyle/>
        <a:p>
          <a:r>
            <a:rPr lang="en-US" b="0" i="0"/>
            <a:t>A legislative environment fundamentally structured around life cycle emissions could be a viable replacement for tailpipe emissions (g CO2/km). </a:t>
          </a:r>
          <a:endParaRPr lang="en-US"/>
        </a:p>
      </dgm:t>
    </dgm:pt>
    <dgm:pt modelId="{B6C9A1C1-424E-4486-A075-7E5DF9D55DCE}" type="parTrans" cxnId="{1D3A0FC4-2598-4DBA-9B67-50BEA85287D1}">
      <dgm:prSet/>
      <dgm:spPr/>
      <dgm:t>
        <a:bodyPr/>
        <a:lstStyle/>
        <a:p>
          <a:endParaRPr lang="en-US"/>
        </a:p>
      </dgm:t>
    </dgm:pt>
    <dgm:pt modelId="{01AC0FB3-FE8A-4C48-8DC2-EB686DBC63A0}" type="sibTrans" cxnId="{1D3A0FC4-2598-4DBA-9B67-50BEA85287D1}">
      <dgm:prSet/>
      <dgm:spPr/>
      <dgm:t>
        <a:bodyPr/>
        <a:lstStyle/>
        <a:p>
          <a:endParaRPr lang="en-US"/>
        </a:p>
      </dgm:t>
    </dgm:pt>
    <dgm:pt modelId="{075A1989-CAC6-4C4E-8DF2-6C9F36F411C8}">
      <dgm:prSet/>
      <dgm:spPr/>
      <dgm:t>
        <a:bodyPr/>
        <a:lstStyle/>
        <a:p>
          <a:r>
            <a:rPr lang="en-GB" b="0" i="0"/>
            <a:t>The heterogeneous nature of literature surrounding the LCA (life-cycle assessment) of vehicles complicates efforts to compare vehicles on an even playing field, there is currently no standardised approach.</a:t>
          </a:r>
          <a:endParaRPr lang="en-US"/>
        </a:p>
      </dgm:t>
    </dgm:pt>
    <dgm:pt modelId="{9C6BA10E-515E-46BB-8C85-EE3B1C357CAE}" type="parTrans" cxnId="{4CE2E664-CE0A-4E34-B47B-BE9523C46FED}">
      <dgm:prSet/>
      <dgm:spPr/>
      <dgm:t>
        <a:bodyPr/>
        <a:lstStyle/>
        <a:p>
          <a:endParaRPr lang="en-US"/>
        </a:p>
      </dgm:t>
    </dgm:pt>
    <dgm:pt modelId="{A6D54263-164B-4DD5-98C1-10671C686E90}" type="sibTrans" cxnId="{4CE2E664-CE0A-4E34-B47B-BE9523C46FED}">
      <dgm:prSet/>
      <dgm:spPr/>
      <dgm:t>
        <a:bodyPr/>
        <a:lstStyle/>
        <a:p>
          <a:endParaRPr lang="en-US"/>
        </a:p>
      </dgm:t>
    </dgm:pt>
    <dgm:pt modelId="{5A282126-136C-124C-8A56-0F92CA9DD013}" type="pres">
      <dgm:prSet presAssocID="{2B201267-087D-46B7-82C8-BAA38BA8CAF6}" presName="linear" presStyleCnt="0">
        <dgm:presLayoutVars>
          <dgm:animLvl val="lvl"/>
          <dgm:resizeHandles val="exact"/>
        </dgm:presLayoutVars>
      </dgm:prSet>
      <dgm:spPr/>
    </dgm:pt>
    <dgm:pt modelId="{16721A29-8540-FB44-93BE-60E51E13B0BD}" type="pres">
      <dgm:prSet presAssocID="{3875B0F7-1893-4537-A697-E74B7BF8E7B5}" presName="parentText" presStyleLbl="node1" presStyleIdx="0" presStyleCnt="4">
        <dgm:presLayoutVars>
          <dgm:chMax val="0"/>
          <dgm:bulletEnabled val="1"/>
        </dgm:presLayoutVars>
      </dgm:prSet>
      <dgm:spPr/>
    </dgm:pt>
    <dgm:pt modelId="{99A26DD2-50BB-5249-AFAD-F09E13F319D9}" type="pres">
      <dgm:prSet presAssocID="{3846EB01-8A18-4401-9DF9-4C0779B4AF85}" presName="spacer" presStyleCnt="0"/>
      <dgm:spPr/>
    </dgm:pt>
    <dgm:pt modelId="{9490018E-33B6-A643-9B6C-6802E97EBD6A}" type="pres">
      <dgm:prSet presAssocID="{FC1E5ED2-FE7D-4C95-9330-1018F6C117D1}" presName="parentText" presStyleLbl="node1" presStyleIdx="1" presStyleCnt="4">
        <dgm:presLayoutVars>
          <dgm:chMax val="0"/>
          <dgm:bulletEnabled val="1"/>
        </dgm:presLayoutVars>
      </dgm:prSet>
      <dgm:spPr/>
    </dgm:pt>
    <dgm:pt modelId="{EE147D95-B1BA-DD4A-9A27-F457BDB1D057}" type="pres">
      <dgm:prSet presAssocID="{9E18A772-1B7E-4528-8147-4B6B7C436007}" presName="spacer" presStyleCnt="0"/>
      <dgm:spPr/>
    </dgm:pt>
    <dgm:pt modelId="{44D817B7-B67C-0B45-8F2A-47ECFF95AFE8}" type="pres">
      <dgm:prSet presAssocID="{F82AFDC7-07C9-4169-B978-855DA771BFD3}" presName="parentText" presStyleLbl="node1" presStyleIdx="2" presStyleCnt="4">
        <dgm:presLayoutVars>
          <dgm:chMax val="0"/>
          <dgm:bulletEnabled val="1"/>
        </dgm:presLayoutVars>
      </dgm:prSet>
      <dgm:spPr/>
    </dgm:pt>
    <dgm:pt modelId="{96DF6BDF-9FAE-2B4C-AFEB-B596A48AC3F5}" type="pres">
      <dgm:prSet presAssocID="{01AC0FB3-FE8A-4C48-8DC2-EB686DBC63A0}" presName="spacer" presStyleCnt="0"/>
      <dgm:spPr/>
    </dgm:pt>
    <dgm:pt modelId="{56483227-FBB1-554B-B2F5-1396A7AC9CF3}" type="pres">
      <dgm:prSet presAssocID="{075A1989-CAC6-4C4E-8DF2-6C9F36F411C8}" presName="parentText" presStyleLbl="node1" presStyleIdx="3" presStyleCnt="4">
        <dgm:presLayoutVars>
          <dgm:chMax val="0"/>
          <dgm:bulletEnabled val="1"/>
        </dgm:presLayoutVars>
      </dgm:prSet>
      <dgm:spPr/>
    </dgm:pt>
  </dgm:ptLst>
  <dgm:cxnLst>
    <dgm:cxn modelId="{F9BE6206-8BD7-714B-A99A-D77D97857265}" type="presOf" srcId="{FC1E5ED2-FE7D-4C95-9330-1018F6C117D1}" destId="{9490018E-33B6-A643-9B6C-6802E97EBD6A}" srcOrd="0" destOrd="0" presId="urn:microsoft.com/office/officeart/2005/8/layout/vList2"/>
    <dgm:cxn modelId="{B46DC00F-AF4F-6441-9B88-5476A4D90621}" type="presOf" srcId="{2B201267-087D-46B7-82C8-BAA38BA8CAF6}" destId="{5A282126-136C-124C-8A56-0F92CA9DD013}" srcOrd="0" destOrd="0" presId="urn:microsoft.com/office/officeart/2005/8/layout/vList2"/>
    <dgm:cxn modelId="{72E8923E-5855-8245-BAC9-92CC6E909483}" type="presOf" srcId="{075A1989-CAC6-4C4E-8DF2-6C9F36F411C8}" destId="{56483227-FBB1-554B-B2F5-1396A7AC9CF3}" srcOrd="0" destOrd="0" presId="urn:microsoft.com/office/officeart/2005/8/layout/vList2"/>
    <dgm:cxn modelId="{B6156C4E-6717-43F7-BC15-C279CA34DADD}" srcId="{2B201267-087D-46B7-82C8-BAA38BA8CAF6}" destId="{3875B0F7-1893-4537-A697-E74B7BF8E7B5}" srcOrd="0" destOrd="0" parTransId="{8C406876-60ED-4574-9A83-FEDBCF9FF513}" sibTransId="{3846EB01-8A18-4401-9DF9-4C0779B4AF85}"/>
    <dgm:cxn modelId="{4CE2E664-CE0A-4E34-B47B-BE9523C46FED}" srcId="{2B201267-087D-46B7-82C8-BAA38BA8CAF6}" destId="{075A1989-CAC6-4C4E-8DF2-6C9F36F411C8}" srcOrd="3" destOrd="0" parTransId="{9C6BA10E-515E-46BB-8C85-EE3B1C357CAE}" sibTransId="{A6D54263-164B-4DD5-98C1-10671C686E90}"/>
    <dgm:cxn modelId="{D5A5A688-9601-654E-8790-8F48F5FA70D4}" type="presOf" srcId="{3875B0F7-1893-4537-A697-E74B7BF8E7B5}" destId="{16721A29-8540-FB44-93BE-60E51E13B0BD}" srcOrd="0" destOrd="0" presId="urn:microsoft.com/office/officeart/2005/8/layout/vList2"/>
    <dgm:cxn modelId="{1D3A0FC4-2598-4DBA-9B67-50BEA85287D1}" srcId="{2B201267-087D-46B7-82C8-BAA38BA8CAF6}" destId="{F82AFDC7-07C9-4169-B978-855DA771BFD3}" srcOrd="2" destOrd="0" parTransId="{B6C9A1C1-424E-4486-A075-7E5DF9D55DCE}" sibTransId="{01AC0FB3-FE8A-4C48-8DC2-EB686DBC63A0}"/>
    <dgm:cxn modelId="{404755C5-5E74-BE41-AEDD-8C9A717377F0}" type="presOf" srcId="{F82AFDC7-07C9-4169-B978-855DA771BFD3}" destId="{44D817B7-B67C-0B45-8F2A-47ECFF95AFE8}" srcOrd="0" destOrd="0" presId="urn:microsoft.com/office/officeart/2005/8/layout/vList2"/>
    <dgm:cxn modelId="{6AC41EDC-AF17-448E-AB16-AC22605C64D6}" srcId="{2B201267-087D-46B7-82C8-BAA38BA8CAF6}" destId="{FC1E5ED2-FE7D-4C95-9330-1018F6C117D1}" srcOrd="1" destOrd="0" parTransId="{4FEA4C2B-485D-42C3-8D30-279D7BD3FB85}" sibTransId="{9E18A772-1B7E-4528-8147-4B6B7C436007}"/>
    <dgm:cxn modelId="{91E30D54-9552-5744-A3F2-E68D04885F7B}" type="presParOf" srcId="{5A282126-136C-124C-8A56-0F92CA9DD013}" destId="{16721A29-8540-FB44-93BE-60E51E13B0BD}" srcOrd="0" destOrd="0" presId="urn:microsoft.com/office/officeart/2005/8/layout/vList2"/>
    <dgm:cxn modelId="{69505BE7-0D14-194D-98BA-7FFADABC6111}" type="presParOf" srcId="{5A282126-136C-124C-8A56-0F92CA9DD013}" destId="{99A26DD2-50BB-5249-AFAD-F09E13F319D9}" srcOrd="1" destOrd="0" presId="urn:microsoft.com/office/officeart/2005/8/layout/vList2"/>
    <dgm:cxn modelId="{FF265A52-6B3F-BD42-A36B-9CECA292685E}" type="presParOf" srcId="{5A282126-136C-124C-8A56-0F92CA9DD013}" destId="{9490018E-33B6-A643-9B6C-6802E97EBD6A}" srcOrd="2" destOrd="0" presId="urn:microsoft.com/office/officeart/2005/8/layout/vList2"/>
    <dgm:cxn modelId="{B13C020B-ED6C-A14F-9B7F-4D5E5E6068CB}" type="presParOf" srcId="{5A282126-136C-124C-8A56-0F92CA9DD013}" destId="{EE147D95-B1BA-DD4A-9A27-F457BDB1D057}" srcOrd="3" destOrd="0" presId="urn:microsoft.com/office/officeart/2005/8/layout/vList2"/>
    <dgm:cxn modelId="{F11F83CA-9DD9-AE4D-BE49-C19262AA5797}" type="presParOf" srcId="{5A282126-136C-124C-8A56-0F92CA9DD013}" destId="{44D817B7-B67C-0B45-8F2A-47ECFF95AFE8}" srcOrd="4" destOrd="0" presId="urn:microsoft.com/office/officeart/2005/8/layout/vList2"/>
    <dgm:cxn modelId="{8D095BFD-58E3-3743-A45C-527E8794E94C}" type="presParOf" srcId="{5A282126-136C-124C-8A56-0F92CA9DD013}" destId="{96DF6BDF-9FAE-2B4C-AFEB-B596A48AC3F5}" srcOrd="5" destOrd="0" presId="urn:microsoft.com/office/officeart/2005/8/layout/vList2"/>
    <dgm:cxn modelId="{922F9C9E-6E57-964C-9B37-BEA8009BAD05}" type="presParOf" srcId="{5A282126-136C-124C-8A56-0F92CA9DD013}" destId="{56483227-FBB1-554B-B2F5-1396A7AC9CF3}"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8A95BF-C803-BF43-8F9C-9E2E82C17141}">
      <dsp:nvSpPr>
        <dsp:cNvPr id="0" name=""/>
        <dsp:cNvSpPr/>
      </dsp:nvSpPr>
      <dsp:spPr>
        <a:xfrm>
          <a:off x="0" y="16128"/>
          <a:ext cx="8278369" cy="38376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a:t>Introduction</a:t>
          </a:r>
          <a:r>
            <a:rPr lang="en-GB" sz="1600" kern="1200"/>
            <a:t> </a:t>
          </a:r>
          <a:endParaRPr lang="en-US" sz="1600" kern="1200"/>
        </a:p>
      </dsp:txBody>
      <dsp:txXfrm>
        <a:off x="18734" y="34862"/>
        <a:ext cx="8240901" cy="346292"/>
      </dsp:txXfrm>
    </dsp:sp>
    <dsp:sp modelId="{EA8C08CF-F88C-1B46-BFDE-0135C35FFBF0}">
      <dsp:nvSpPr>
        <dsp:cNvPr id="0" name=""/>
        <dsp:cNvSpPr/>
      </dsp:nvSpPr>
      <dsp:spPr>
        <a:xfrm>
          <a:off x="0" y="399888"/>
          <a:ext cx="8278369" cy="629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2838" tIns="20320" rIns="113792" bIns="20320" numCol="1" spcCol="1270" anchor="t" anchorCtr="0">
          <a:noAutofit/>
        </a:bodyPr>
        <a:lstStyle/>
        <a:p>
          <a:pPr marL="114300" lvl="1" indent="-114300" algn="l" defTabSz="533400">
            <a:lnSpc>
              <a:spcPct val="90000"/>
            </a:lnSpc>
            <a:spcBef>
              <a:spcPct val="0"/>
            </a:spcBef>
            <a:spcAft>
              <a:spcPct val="20000"/>
            </a:spcAft>
            <a:buChar char="•"/>
          </a:pPr>
          <a:r>
            <a:rPr lang="en-GB" sz="1200" kern="1200"/>
            <a:t>Rationale- a contemporary issue within the field</a:t>
          </a:r>
          <a:endParaRPr lang="en-US" sz="1200" kern="1200"/>
        </a:p>
        <a:p>
          <a:pPr marL="114300" lvl="1" indent="-114300" algn="l" defTabSz="533400">
            <a:lnSpc>
              <a:spcPct val="90000"/>
            </a:lnSpc>
            <a:spcBef>
              <a:spcPct val="0"/>
            </a:spcBef>
            <a:spcAft>
              <a:spcPct val="20000"/>
            </a:spcAft>
            <a:buChar char="•"/>
          </a:pPr>
          <a:r>
            <a:rPr lang="en-GB" sz="1200" kern="1200"/>
            <a:t>Research Aim and specific objectives</a:t>
          </a:r>
          <a:endParaRPr lang="en-US" sz="1200" kern="1200"/>
        </a:p>
        <a:p>
          <a:pPr marL="114300" lvl="1" indent="-114300" algn="l" defTabSz="533400">
            <a:lnSpc>
              <a:spcPct val="90000"/>
            </a:lnSpc>
            <a:spcBef>
              <a:spcPct val="0"/>
            </a:spcBef>
            <a:spcAft>
              <a:spcPct val="20000"/>
            </a:spcAft>
            <a:buChar char="•"/>
          </a:pPr>
          <a:r>
            <a:rPr lang="en-GB" sz="1200" kern="1200"/>
            <a:t>Methodological strategy- why this approach?</a:t>
          </a:r>
          <a:endParaRPr lang="en-US" sz="1200" kern="1200"/>
        </a:p>
      </dsp:txBody>
      <dsp:txXfrm>
        <a:off x="0" y="399888"/>
        <a:ext cx="8278369" cy="629280"/>
      </dsp:txXfrm>
    </dsp:sp>
    <dsp:sp modelId="{F77B431B-EAC1-E74A-A14F-D89D81F2FDE5}">
      <dsp:nvSpPr>
        <dsp:cNvPr id="0" name=""/>
        <dsp:cNvSpPr/>
      </dsp:nvSpPr>
      <dsp:spPr>
        <a:xfrm>
          <a:off x="0" y="1029168"/>
          <a:ext cx="8278369" cy="38376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a:t>Literature Review </a:t>
          </a:r>
          <a:endParaRPr lang="en-US" sz="1600" kern="1200"/>
        </a:p>
      </dsp:txBody>
      <dsp:txXfrm>
        <a:off x="18734" y="1047902"/>
        <a:ext cx="8240901" cy="346292"/>
      </dsp:txXfrm>
    </dsp:sp>
    <dsp:sp modelId="{4C5B4645-A571-164F-BDFB-157182819BDC}">
      <dsp:nvSpPr>
        <dsp:cNvPr id="0" name=""/>
        <dsp:cNvSpPr/>
      </dsp:nvSpPr>
      <dsp:spPr>
        <a:xfrm>
          <a:off x="0" y="1412928"/>
          <a:ext cx="8278369" cy="629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2838" tIns="20320" rIns="113792" bIns="20320" numCol="1" spcCol="1270" anchor="t" anchorCtr="0">
          <a:noAutofit/>
        </a:bodyPr>
        <a:lstStyle/>
        <a:p>
          <a:pPr marL="114300" lvl="1" indent="-114300" algn="l" defTabSz="533400">
            <a:lnSpc>
              <a:spcPct val="90000"/>
            </a:lnSpc>
            <a:spcBef>
              <a:spcPct val="0"/>
            </a:spcBef>
            <a:spcAft>
              <a:spcPct val="20000"/>
            </a:spcAft>
            <a:buChar char="•"/>
          </a:pPr>
          <a:r>
            <a:rPr lang="en-GB" sz="1200" kern="1200"/>
            <a:t>The forecasted future of the automotive industry</a:t>
          </a:r>
          <a:endParaRPr lang="en-US" sz="1200" kern="1200"/>
        </a:p>
        <a:p>
          <a:pPr marL="114300" lvl="1" indent="-114300" algn="l" defTabSz="533400">
            <a:lnSpc>
              <a:spcPct val="90000"/>
            </a:lnSpc>
            <a:spcBef>
              <a:spcPct val="0"/>
            </a:spcBef>
            <a:spcAft>
              <a:spcPct val="20000"/>
            </a:spcAft>
            <a:buChar char="•"/>
          </a:pPr>
          <a:r>
            <a:rPr lang="en-GB" sz="1200" kern="1200"/>
            <a:t>The limitations of environmental impact comparison models and surrounding legislative structures</a:t>
          </a:r>
          <a:endParaRPr lang="en-US" sz="1200" kern="1200"/>
        </a:p>
        <a:p>
          <a:pPr marL="114300" lvl="1" indent="-114300" algn="l" defTabSz="533400">
            <a:lnSpc>
              <a:spcPct val="90000"/>
            </a:lnSpc>
            <a:spcBef>
              <a:spcPct val="0"/>
            </a:spcBef>
            <a:spcAft>
              <a:spcPct val="20000"/>
            </a:spcAft>
            <a:buChar char="•"/>
          </a:pPr>
          <a:r>
            <a:rPr lang="en-GB" sz="1200" kern="1200"/>
            <a:t>Does a practical model already exist within the literature?</a:t>
          </a:r>
          <a:endParaRPr lang="en-US" sz="1200" kern="1200"/>
        </a:p>
      </dsp:txBody>
      <dsp:txXfrm>
        <a:off x="0" y="1412928"/>
        <a:ext cx="8278369" cy="629280"/>
      </dsp:txXfrm>
    </dsp:sp>
    <dsp:sp modelId="{4224B01B-BF39-A34E-98C5-4858CCB55603}">
      <dsp:nvSpPr>
        <dsp:cNvPr id="0" name=""/>
        <dsp:cNvSpPr/>
      </dsp:nvSpPr>
      <dsp:spPr>
        <a:xfrm>
          <a:off x="0" y="2042208"/>
          <a:ext cx="8278369" cy="38376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a:t>Results and findings</a:t>
          </a:r>
          <a:endParaRPr lang="en-US" sz="1600" kern="1200"/>
        </a:p>
      </dsp:txBody>
      <dsp:txXfrm>
        <a:off x="18734" y="2060942"/>
        <a:ext cx="8240901" cy="346292"/>
      </dsp:txXfrm>
    </dsp:sp>
    <dsp:sp modelId="{C9B03825-D5EC-1B4E-8F49-49029EB19513}">
      <dsp:nvSpPr>
        <dsp:cNvPr id="0" name=""/>
        <dsp:cNvSpPr/>
      </dsp:nvSpPr>
      <dsp:spPr>
        <a:xfrm>
          <a:off x="0" y="2425968"/>
          <a:ext cx="8278369" cy="794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2838" tIns="20320" rIns="113792" bIns="20320" numCol="1" spcCol="1270" anchor="t" anchorCtr="0">
          <a:noAutofit/>
        </a:bodyPr>
        <a:lstStyle/>
        <a:p>
          <a:pPr marL="114300" lvl="1" indent="-114300" algn="l" defTabSz="533400">
            <a:lnSpc>
              <a:spcPct val="90000"/>
            </a:lnSpc>
            <a:spcBef>
              <a:spcPct val="0"/>
            </a:spcBef>
            <a:spcAft>
              <a:spcPct val="20000"/>
            </a:spcAft>
            <a:buChar char="•"/>
          </a:pPr>
          <a:r>
            <a:rPr lang="en-GB" sz="1200" kern="1200"/>
            <a:t>What do the results of the structured survey suggest about consumer demand for more sustainable vehicles?</a:t>
          </a:r>
          <a:endParaRPr lang="en-US" sz="1200" kern="1200"/>
        </a:p>
        <a:p>
          <a:pPr marL="114300" lvl="1" indent="-114300" algn="l" defTabSz="533400">
            <a:lnSpc>
              <a:spcPct val="90000"/>
            </a:lnSpc>
            <a:spcBef>
              <a:spcPct val="0"/>
            </a:spcBef>
            <a:spcAft>
              <a:spcPct val="20000"/>
            </a:spcAft>
            <a:buChar char="•"/>
          </a:pPr>
          <a:r>
            <a:rPr lang="en-GB" sz="1200" kern="1200"/>
            <a:t>Insights gained from the semi-structured interviews </a:t>
          </a:r>
          <a:endParaRPr lang="en-US" sz="1200" kern="1200"/>
        </a:p>
        <a:p>
          <a:pPr marL="114300" lvl="1" indent="-114300" algn="l" defTabSz="533400">
            <a:lnSpc>
              <a:spcPct val="90000"/>
            </a:lnSpc>
            <a:spcBef>
              <a:spcPct val="0"/>
            </a:spcBef>
            <a:spcAft>
              <a:spcPct val="20000"/>
            </a:spcAft>
            <a:buChar char="•"/>
          </a:pPr>
          <a:r>
            <a:rPr lang="en-GB" sz="1200" kern="1200"/>
            <a:t>Conclusions gathered from primary data and archival research </a:t>
          </a:r>
          <a:endParaRPr lang="en-US" sz="1200" kern="1200"/>
        </a:p>
      </dsp:txBody>
      <dsp:txXfrm>
        <a:off x="0" y="2425968"/>
        <a:ext cx="8278369" cy="794880"/>
      </dsp:txXfrm>
    </dsp:sp>
    <dsp:sp modelId="{EF188772-F3D2-6349-9C49-EAB306B42AB8}">
      <dsp:nvSpPr>
        <dsp:cNvPr id="0" name=""/>
        <dsp:cNvSpPr/>
      </dsp:nvSpPr>
      <dsp:spPr>
        <a:xfrm>
          <a:off x="0" y="3220848"/>
          <a:ext cx="8278369" cy="38376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a:t>Contribution to the literature (contextualisation)</a:t>
          </a:r>
          <a:endParaRPr lang="en-US" sz="1600" kern="1200"/>
        </a:p>
      </dsp:txBody>
      <dsp:txXfrm>
        <a:off x="18734" y="3239582"/>
        <a:ext cx="8240901" cy="346292"/>
      </dsp:txXfrm>
    </dsp:sp>
    <dsp:sp modelId="{4AC871E0-86D5-4A4A-8D1C-97A0DBA9396F}">
      <dsp:nvSpPr>
        <dsp:cNvPr id="0" name=""/>
        <dsp:cNvSpPr/>
      </dsp:nvSpPr>
      <dsp:spPr>
        <a:xfrm>
          <a:off x="0" y="3650688"/>
          <a:ext cx="8278369" cy="38376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a:t>Limitations, future research and reflections</a:t>
          </a:r>
          <a:endParaRPr lang="en-US" sz="1600" kern="1200"/>
        </a:p>
      </dsp:txBody>
      <dsp:txXfrm>
        <a:off x="18734" y="3669422"/>
        <a:ext cx="8240901" cy="346292"/>
      </dsp:txXfrm>
    </dsp:sp>
    <dsp:sp modelId="{1A18395C-F087-2342-A064-A0DAA1B25386}">
      <dsp:nvSpPr>
        <dsp:cNvPr id="0" name=""/>
        <dsp:cNvSpPr/>
      </dsp:nvSpPr>
      <dsp:spPr>
        <a:xfrm>
          <a:off x="0" y="4080528"/>
          <a:ext cx="8278369" cy="38376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a:t>Lessons gained about the research process</a:t>
          </a:r>
          <a:endParaRPr lang="en-US" sz="1600" kern="1200"/>
        </a:p>
      </dsp:txBody>
      <dsp:txXfrm>
        <a:off x="18734" y="4099262"/>
        <a:ext cx="8240901" cy="346292"/>
      </dsp:txXfrm>
    </dsp:sp>
    <dsp:sp modelId="{581E8777-53F4-ED46-AC08-C787E655F8C7}">
      <dsp:nvSpPr>
        <dsp:cNvPr id="0" name=""/>
        <dsp:cNvSpPr/>
      </dsp:nvSpPr>
      <dsp:spPr>
        <a:xfrm>
          <a:off x="0" y="4510368"/>
          <a:ext cx="8278369" cy="38376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a:t>Reference list</a:t>
          </a:r>
          <a:endParaRPr lang="en-US" sz="1600" kern="1200"/>
        </a:p>
      </dsp:txBody>
      <dsp:txXfrm>
        <a:off x="18734" y="4529102"/>
        <a:ext cx="8240901" cy="346292"/>
      </dsp:txXfrm>
    </dsp:sp>
    <dsp:sp modelId="{4C95DD2F-26C7-774E-9DA0-28585048DBAE}">
      <dsp:nvSpPr>
        <dsp:cNvPr id="0" name=""/>
        <dsp:cNvSpPr/>
      </dsp:nvSpPr>
      <dsp:spPr>
        <a:xfrm>
          <a:off x="0" y="4940208"/>
          <a:ext cx="8278369" cy="38376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a:t>Any questions?</a:t>
          </a:r>
          <a:endParaRPr lang="en-US" sz="1600" kern="1200"/>
        </a:p>
      </dsp:txBody>
      <dsp:txXfrm>
        <a:off x="18734" y="4958942"/>
        <a:ext cx="8240901" cy="3462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721A29-8540-FB44-93BE-60E51E13B0BD}">
      <dsp:nvSpPr>
        <dsp:cNvPr id="0" name=""/>
        <dsp:cNvSpPr/>
      </dsp:nvSpPr>
      <dsp:spPr>
        <a:xfrm>
          <a:off x="0" y="122319"/>
          <a:ext cx="8946541" cy="95099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0" i="0" kern="1200"/>
            <a:t>Results of the survey indicate that improving the sustainability of a particular vehicle is highly unlikely to</a:t>
          </a:r>
          <a:r>
            <a:rPr lang="en-GB" sz="1700" b="0" i="0" kern="1200"/>
            <a:t> incentivise </a:t>
          </a:r>
          <a:r>
            <a:rPr lang="en-US" sz="1700" b="0" i="0" kern="1200"/>
            <a:t>purchase in the absence of a financial incentive.</a:t>
          </a:r>
          <a:endParaRPr lang="en-US" sz="1700" kern="1200"/>
        </a:p>
      </dsp:txBody>
      <dsp:txXfrm>
        <a:off x="46424" y="168743"/>
        <a:ext cx="8853693" cy="858142"/>
      </dsp:txXfrm>
    </dsp:sp>
    <dsp:sp modelId="{9490018E-33B6-A643-9B6C-6802E97EBD6A}">
      <dsp:nvSpPr>
        <dsp:cNvPr id="0" name=""/>
        <dsp:cNvSpPr/>
      </dsp:nvSpPr>
      <dsp:spPr>
        <a:xfrm>
          <a:off x="0" y="1122269"/>
          <a:ext cx="8946541" cy="95099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0" i="0" kern="1200"/>
            <a:t>The future of environmental comparisons and associated legislation for passenger vehicles is an open debate….</a:t>
          </a:r>
          <a:endParaRPr lang="en-US" sz="1700" kern="1200"/>
        </a:p>
      </dsp:txBody>
      <dsp:txXfrm>
        <a:off x="46424" y="1168693"/>
        <a:ext cx="8853693" cy="858142"/>
      </dsp:txXfrm>
    </dsp:sp>
    <dsp:sp modelId="{44D817B7-B67C-0B45-8F2A-47ECFF95AFE8}">
      <dsp:nvSpPr>
        <dsp:cNvPr id="0" name=""/>
        <dsp:cNvSpPr/>
      </dsp:nvSpPr>
      <dsp:spPr>
        <a:xfrm>
          <a:off x="0" y="2122220"/>
          <a:ext cx="8946541" cy="95099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0" i="0" kern="1200"/>
            <a:t>A legislative environment fundamentally structured around life cycle emissions could be a viable replacement for tailpipe emissions (g CO2/km). </a:t>
          </a:r>
          <a:endParaRPr lang="en-US" sz="1700" kern="1200"/>
        </a:p>
      </dsp:txBody>
      <dsp:txXfrm>
        <a:off x="46424" y="2168644"/>
        <a:ext cx="8853693" cy="858142"/>
      </dsp:txXfrm>
    </dsp:sp>
    <dsp:sp modelId="{56483227-FBB1-554B-B2F5-1396A7AC9CF3}">
      <dsp:nvSpPr>
        <dsp:cNvPr id="0" name=""/>
        <dsp:cNvSpPr/>
      </dsp:nvSpPr>
      <dsp:spPr>
        <a:xfrm>
          <a:off x="0" y="3122171"/>
          <a:ext cx="8946541" cy="95099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i="0" kern="1200"/>
            <a:t>The heterogeneous nature of literature surrounding the LCA (life-cycle assessment) of vehicles complicates efforts to compare vehicles on an even playing field, there is currently no standardised approach.</a:t>
          </a:r>
          <a:endParaRPr lang="en-US" sz="1700" kern="1200"/>
        </a:p>
      </dsp:txBody>
      <dsp:txXfrm>
        <a:off x="46424" y="3168595"/>
        <a:ext cx="8853693" cy="85814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DEB80A-591C-C242-B272-9174EDC10ECF}" type="datetimeFigureOut">
              <a:rPr lang="en-US" smtClean="0"/>
              <a:t>11/25/21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CC73DE-BBAB-7B4F-A576-A18D35FEEACE}" type="slidenum">
              <a:rPr lang="en-US" smtClean="0"/>
              <a:t>‹#›</a:t>
            </a:fld>
            <a:endParaRPr lang="en-US"/>
          </a:p>
        </p:txBody>
      </p:sp>
    </p:spTree>
    <p:extLst>
      <p:ext uri="{BB962C8B-B14F-4D97-AF65-F5344CB8AC3E}">
        <p14:creationId xmlns:p14="http://schemas.microsoft.com/office/powerpoint/2010/main" val="642884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019C0B2-DE3C-9B44-BCCD-976827000292}" type="datetime1">
              <a:rPr lang="en-GB" smtClean="0"/>
              <a:t>25/11/2021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7524F52F-86E0-B64B-9C3B-441E5CC4871E}" type="datetime1">
              <a:rPr lang="en-GB" smtClean="0"/>
              <a:t>25/11/2021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1B25D16-9567-4D4C-B207-B943306A3B9C}" type="datetime1">
              <a:rPr lang="en-GB" smtClean="0"/>
              <a:t>25/11/2021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317C3DF-1704-5D46-9723-1E2FE6145050}" type="datetime1">
              <a:rPr lang="en-GB" smtClean="0"/>
              <a:t>25/11/2021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A968A20-75C8-FC4B-834A-0DA667EA3155}" type="datetime1">
              <a:rPr lang="en-GB" smtClean="0"/>
              <a:t>25/11/2021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2BF8EB86-DD9D-7641-9DC2-CA6AB73CC506}" type="datetime1">
              <a:rPr lang="en-GB" smtClean="0"/>
              <a:t>25/11/2021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30128B6-A0E9-1740-87A2-67FE70BAF413}" type="datetime1">
              <a:rPr lang="en-GB" smtClean="0"/>
              <a:t>25/11/2021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1660DD1C-B9B0-5F46-97DE-ADAEE6708B82}" type="datetime1">
              <a:rPr lang="en-GB" smtClean="0"/>
              <a:t>25/11/2021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EFC200C-235C-BE4A-9C12-DFCE67397C36}" type="datetime1">
              <a:rPr lang="en-GB" smtClean="0"/>
              <a:t>25/11/2021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20BAE7F-D605-3D42-BE01-23E5558388FF}" type="datetime1">
              <a:rPr lang="en-GB" smtClean="0"/>
              <a:t>25/11/2021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D8F78600-F63D-2543-83A1-6584C78BF557}" type="datetime1">
              <a:rPr lang="en-GB" smtClean="0"/>
              <a:t>25/11/2021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248ADDFA-B901-4243-B674-8738878B3A41}" type="datetime1">
              <a:rPr lang="en-GB" smtClean="0"/>
              <a:t>25/11/2021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7CB4694-FE2E-6945-B8A7-CEBA992BE9F1}" type="datetime1">
              <a:rPr lang="en-GB" smtClean="0"/>
              <a:t>25/11/2021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19495D2-5FC1-0C4E-ABAD-25192F033FAB}" type="datetime1">
              <a:rPr lang="en-GB" smtClean="0"/>
              <a:t>25/11/2021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5C1C0A9-8D68-DB43-AF6D-2869A66C24E8}" type="datetime1">
              <a:rPr lang="en-GB" smtClean="0"/>
              <a:t>25/11/2021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93C4853-7A72-FB4B-979D-85F8B9B7ABE5}" type="datetime1">
              <a:rPr lang="en-GB" smtClean="0"/>
              <a:t>25/11/2021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96566D-110D-2F41-A051-C0BC888CFFDF}" type="datetime1">
              <a:rPr lang="en-GB" smtClean="0"/>
              <a:t>25/11/2021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220F242-5CFC-644E-AD2B-C65971F9C616}" type="datetime1">
              <a:rPr lang="en-GB" smtClean="0"/>
              <a:t>25/11/2021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hf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8.tiff"/><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file:////var/folders/s0/b6_9vzx92hx0ph2mw1bvn1yh0000gn/T/com.microsoft.Word/WebArchiveCopyPasteTempFiles/6a00d8341c4fbe53ef0263e97f9cb8200b-500wi" TargetMode="External"/><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png"/><Relationship Id="rId7" Type="http://schemas.openxmlformats.org/officeDocument/2006/relationships/image" Target="../media/image20.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23.png"/><Relationship Id="rId4" Type="http://schemas.openxmlformats.org/officeDocument/2006/relationships/image" Target="../media/image3.png"/><Relationship Id="rId9" Type="http://schemas.openxmlformats.org/officeDocument/2006/relationships/image" Target="../media/image22.png"/></Relationships>
</file>

<file path=ppt/slides/_rels/slide12.xml.rels><?xml version="1.0" encoding="UTF-8" standalone="yes"?>
<Relationships xmlns="http://schemas.openxmlformats.org/package/2006/relationships"><Relationship Id="rId8" Type="http://schemas.openxmlformats.org/officeDocument/2006/relationships/image" Target="../media/image29.tiff"/><Relationship Id="rId3" Type="http://schemas.openxmlformats.org/officeDocument/2006/relationships/image" Target="../media/image24.png"/><Relationship Id="rId7" Type="http://schemas.openxmlformats.org/officeDocument/2006/relationships/image" Target="../media/image28.tiff"/><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27.tiff"/><Relationship Id="rId5" Type="http://schemas.openxmlformats.org/officeDocument/2006/relationships/image" Target="../media/image26.png"/><Relationship Id="rId4" Type="http://schemas.openxmlformats.org/officeDocument/2006/relationships/image" Target="../media/image25.png"/><Relationship Id="rId9" Type="http://schemas.openxmlformats.org/officeDocument/2006/relationships/image" Target="../media/image30.tiff"/></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8.tiff"/><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9.tif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hyperlink" Target="https://healthpolicy-watch.news/uk-court-air-pollution-cause-death/" TargetMode="External"/><Relationship Id="rId3" Type="http://schemas.openxmlformats.org/officeDocument/2006/relationships/hyperlink" Target="https://thedriven.io/2018/11/14/the-ice-age-is-over-why-battery-cars-will-beat-hybrids-and-fuel-cells/" TargetMode="External"/><Relationship Id="rId7" Type="http://schemas.openxmlformats.org/officeDocument/2006/relationships/hyperlink" Target="https://www.fleetnews.co.uk/news/manufacturer-news/2019/03/22/new-rapid-charging-hub-for-evs-opens-in-milton-keynes" TargetMode="External"/><Relationship Id="rId2" Type="http://schemas.openxmlformats.org/officeDocument/2006/relationships/hyperlink" Target="https://investwm.co.uk/2020/11/19/10-point-green-industrial-revolution-plan/" TargetMode="External"/><Relationship Id="rId1" Type="http://schemas.openxmlformats.org/officeDocument/2006/relationships/slideLayout" Target="../slideLayouts/slideLayout2.xml"/><Relationship Id="rId6" Type="http://schemas.openxmlformats.org/officeDocument/2006/relationships/hyperlink" Target="https://www.nextgreencar.com/content/NGC-UK-Vehicle-Ratings-2016-v2-2.pdf" TargetMode="External"/><Relationship Id="rId5" Type="http://schemas.openxmlformats.org/officeDocument/2006/relationships/hyperlink" Target="https://www.greencarcongress.com/2020/12/20201212-igo.html" TargetMode="External"/><Relationship Id="rId4" Type="http://schemas.openxmlformats.org/officeDocument/2006/relationships/hyperlink" Target="https://www.wired.co.uk/article/lithium-batteries-environment-impact"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4322390-8B58-46BE-88EB-D9FD30C0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var/folders/s0/b6_9vzx92hx0ph2mw1bvn1yh0000gn/T/com.microsoft.Word/WebArchiveCopyPasteTempFiles/13-benefits-of-driving-ev.png">
            <a:extLst>
              <a:ext uri="{FF2B5EF4-FFF2-40B4-BE49-F238E27FC236}">
                <a16:creationId xmlns:a16="http://schemas.microsoft.com/office/drawing/2014/main" id="{88E98726-531C-8A40-9F00-14572881EF9D}"/>
              </a:ext>
            </a:extLst>
          </p:cNvPr>
          <p:cNvPicPr/>
          <p:nvPr/>
        </p:nvPicPr>
        <p:blipFill rotWithShape="1">
          <a:blip r:embed="rId2">
            <a:alphaModFix amt="40000"/>
            <a:extLst>
              <a:ext uri="{28A0092B-C50C-407E-A947-70E740481C1C}">
                <a14:useLocalDpi xmlns:a14="http://schemas.microsoft.com/office/drawing/2010/main" val="0"/>
              </a:ext>
            </a:extLst>
          </a:blip>
          <a:srcRect l="9243" r="24443"/>
          <a:stretch/>
        </p:blipFill>
        <p:spPr bwMode="auto">
          <a:xfrm>
            <a:off x="20" y="10"/>
            <a:ext cx="12191980" cy="6857990"/>
          </a:xfrm>
          <a:prstGeom prst="rect">
            <a:avLst/>
          </a:prstGeom>
          <a:noFill/>
        </p:spPr>
      </p:pic>
      <p:sp>
        <p:nvSpPr>
          <p:cNvPr id="2" name="Title 1">
            <a:extLst>
              <a:ext uri="{FF2B5EF4-FFF2-40B4-BE49-F238E27FC236}">
                <a16:creationId xmlns:a16="http://schemas.microsoft.com/office/drawing/2014/main" id="{10D7050B-052F-3D4C-8AB2-08DFB0B316F4}"/>
              </a:ext>
            </a:extLst>
          </p:cNvPr>
          <p:cNvSpPr>
            <a:spLocks noGrp="1"/>
          </p:cNvSpPr>
          <p:nvPr>
            <p:ph type="ctrTitle"/>
          </p:nvPr>
        </p:nvSpPr>
        <p:spPr>
          <a:xfrm>
            <a:off x="1154955" y="1447800"/>
            <a:ext cx="8825658" cy="3329581"/>
          </a:xfrm>
        </p:spPr>
        <p:txBody>
          <a:bodyPr>
            <a:normAutofit/>
          </a:bodyPr>
          <a:lstStyle/>
          <a:p>
            <a:pPr>
              <a:lnSpc>
                <a:spcPct val="90000"/>
              </a:lnSpc>
            </a:pPr>
            <a:r>
              <a:rPr lang="en-US" sz="3400" b="1" dirty="0">
                <a:solidFill>
                  <a:schemeClr val="tx1"/>
                </a:solidFill>
              </a:rPr>
              <a:t>Evaluating An Environmental Impact Comparison </a:t>
            </a:r>
            <a:r>
              <a:rPr lang="en-GB" sz="3400" b="1" dirty="0">
                <a:solidFill>
                  <a:schemeClr val="tx1"/>
                </a:solidFill>
              </a:rPr>
              <a:t>Model</a:t>
            </a:r>
            <a:r>
              <a:rPr lang="en-US" sz="3400" b="1" dirty="0">
                <a:solidFill>
                  <a:schemeClr val="tx1"/>
                </a:solidFill>
              </a:rPr>
              <a:t> for the Automotive Industry in Response to The 2030 Ban On Internal Combustion Engine Vehicles in The UK</a:t>
            </a:r>
            <a:br>
              <a:rPr lang="en-GB" sz="3400" dirty="0">
                <a:solidFill>
                  <a:schemeClr val="tx1"/>
                </a:solidFill>
              </a:rPr>
            </a:br>
            <a:endParaRPr lang="en-US" sz="3400" dirty="0">
              <a:solidFill>
                <a:schemeClr val="tx1"/>
              </a:solidFill>
            </a:endParaRPr>
          </a:p>
        </p:txBody>
      </p:sp>
      <p:sp>
        <p:nvSpPr>
          <p:cNvPr id="3" name="Subtitle 2">
            <a:extLst>
              <a:ext uri="{FF2B5EF4-FFF2-40B4-BE49-F238E27FC236}">
                <a16:creationId xmlns:a16="http://schemas.microsoft.com/office/drawing/2014/main" id="{8CCE42FC-F1D1-354F-B17B-AFCD492A0E5E}"/>
              </a:ext>
            </a:extLst>
          </p:cNvPr>
          <p:cNvSpPr>
            <a:spLocks noGrp="1"/>
          </p:cNvSpPr>
          <p:nvPr>
            <p:ph type="subTitle" idx="1"/>
          </p:nvPr>
        </p:nvSpPr>
        <p:spPr>
          <a:xfrm>
            <a:off x="1154955" y="4777380"/>
            <a:ext cx="8825658" cy="861420"/>
          </a:xfrm>
        </p:spPr>
        <p:txBody>
          <a:bodyPr>
            <a:normAutofit/>
          </a:bodyPr>
          <a:lstStyle/>
          <a:p>
            <a:r>
              <a:rPr lang="en-US" dirty="0">
                <a:solidFill>
                  <a:schemeClr val="tx1"/>
                </a:solidFill>
              </a:rPr>
              <a:t>Joseph </a:t>
            </a:r>
            <a:r>
              <a:rPr lang="en-US" dirty="0" err="1">
                <a:solidFill>
                  <a:schemeClr val="tx1"/>
                </a:solidFill>
              </a:rPr>
              <a:t>blackmore</a:t>
            </a:r>
            <a:r>
              <a:rPr lang="en-US" dirty="0">
                <a:solidFill>
                  <a:schemeClr val="tx1"/>
                </a:solidFill>
              </a:rPr>
              <a:t> </a:t>
            </a:r>
          </a:p>
        </p:txBody>
      </p:sp>
      <p:sp>
        <p:nvSpPr>
          <p:cNvPr id="11" name="Rectangle 10">
            <a:extLst>
              <a:ext uri="{FF2B5EF4-FFF2-40B4-BE49-F238E27FC236}">
                <a16:creationId xmlns:a16="http://schemas.microsoft.com/office/drawing/2014/main" id="{C885E190-58DD-42DD-A4A8-401E15C92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Slide Number Placeholder 4">
            <a:extLst>
              <a:ext uri="{FF2B5EF4-FFF2-40B4-BE49-F238E27FC236}">
                <a16:creationId xmlns:a16="http://schemas.microsoft.com/office/drawing/2014/main" id="{BC0E0804-44DD-E945-B7DF-FC2BB405F640}"/>
              </a:ext>
            </a:extLst>
          </p:cNvPr>
          <p:cNvSpPr>
            <a:spLocks noGrp="1"/>
          </p:cNvSpPr>
          <p:nvPr>
            <p:ph type="sldNum" sz="quarter" idx="12"/>
          </p:nvPr>
        </p:nvSpPr>
        <p:spPr/>
        <p:txBody>
          <a:bodyPr/>
          <a:lstStyle/>
          <a:p>
            <a:fld id="{D57F1E4F-1CFF-5643-939E-02111984F565}" type="slidenum">
              <a:rPr lang="en-US" smtClean="0"/>
              <a:t>1</a:t>
            </a:fld>
            <a:endParaRPr lang="en-US" dirty="0"/>
          </a:p>
        </p:txBody>
      </p:sp>
      <p:pic>
        <p:nvPicPr>
          <p:cNvPr id="8" name="Picture 7" descr="MADE Wales | Manufacture Advance Design Engineering">
            <a:extLst>
              <a:ext uri="{FF2B5EF4-FFF2-40B4-BE49-F238E27FC236}">
                <a16:creationId xmlns:a16="http://schemas.microsoft.com/office/drawing/2014/main" id="{5EAF48A7-D9C6-FC46-9F03-BF8F818AD71F}"/>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469265" y="238701"/>
            <a:ext cx="3811270" cy="1303655"/>
          </a:xfrm>
          <a:prstGeom prst="rect">
            <a:avLst/>
          </a:prstGeom>
          <a:noFill/>
          <a:ln>
            <a:noFill/>
          </a:ln>
        </p:spPr>
      </p:pic>
    </p:spTree>
    <p:extLst>
      <p:ext uri="{BB962C8B-B14F-4D97-AF65-F5344CB8AC3E}">
        <p14:creationId xmlns:p14="http://schemas.microsoft.com/office/powerpoint/2010/main" val="69033841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97F66-3FAE-694B-87E8-3D221E289753}"/>
              </a:ext>
            </a:extLst>
          </p:cNvPr>
          <p:cNvSpPr>
            <a:spLocks noGrp="1"/>
          </p:cNvSpPr>
          <p:nvPr>
            <p:ph type="title"/>
          </p:nvPr>
        </p:nvSpPr>
        <p:spPr>
          <a:xfrm>
            <a:off x="646111" y="452718"/>
            <a:ext cx="9404723" cy="827442"/>
          </a:xfrm>
        </p:spPr>
        <p:txBody>
          <a:bodyPr/>
          <a:lstStyle/>
          <a:p>
            <a:r>
              <a:rPr lang="en-US" sz="3600" b="1" dirty="0"/>
              <a:t>The Structure of this presentation</a:t>
            </a:r>
          </a:p>
        </p:txBody>
      </p:sp>
      <p:graphicFrame>
        <p:nvGraphicFramePr>
          <p:cNvPr id="7" name="Content Placeholder 2">
            <a:extLst>
              <a:ext uri="{FF2B5EF4-FFF2-40B4-BE49-F238E27FC236}">
                <a16:creationId xmlns:a16="http://schemas.microsoft.com/office/drawing/2014/main" id="{7A06E72A-6BEE-4199-ADAD-58F6D9A838B2}"/>
              </a:ext>
            </a:extLst>
          </p:cNvPr>
          <p:cNvGraphicFramePr>
            <a:graphicFrameLocks noGrp="1"/>
          </p:cNvGraphicFramePr>
          <p:nvPr>
            <p:ph idx="1"/>
          </p:nvPr>
        </p:nvGraphicFramePr>
        <p:xfrm>
          <a:off x="146304" y="1280160"/>
          <a:ext cx="8278369" cy="53400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a:extLst>
              <a:ext uri="{FF2B5EF4-FFF2-40B4-BE49-F238E27FC236}">
                <a16:creationId xmlns:a16="http://schemas.microsoft.com/office/drawing/2014/main" id="{D0F96536-E79B-864F-9A29-81BDF94A0701}"/>
              </a:ext>
            </a:extLst>
          </p:cNvPr>
          <p:cNvSpPr>
            <a:spLocks noGrp="1"/>
          </p:cNvSpPr>
          <p:nvPr>
            <p:ph type="sldNum" sz="quarter" idx="12"/>
          </p:nvPr>
        </p:nvSpPr>
        <p:spPr/>
        <p:txBody>
          <a:bodyPr/>
          <a:lstStyle/>
          <a:p>
            <a:fld id="{D57F1E4F-1CFF-5643-939E-02111984F565}" type="slidenum">
              <a:rPr lang="en-US" smtClean="0"/>
              <a:t>2</a:t>
            </a:fld>
            <a:endParaRPr lang="en-US" dirty="0"/>
          </a:p>
        </p:txBody>
      </p:sp>
      <p:pic>
        <p:nvPicPr>
          <p:cNvPr id="5" name="Picture 4">
            <a:extLst>
              <a:ext uri="{FF2B5EF4-FFF2-40B4-BE49-F238E27FC236}">
                <a16:creationId xmlns:a16="http://schemas.microsoft.com/office/drawing/2014/main" id="{46859FE1-9F4A-534F-B4CC-C9F19A4F33A6}"/>
              </a:ext>
            </a:extLst>
          </p:cNvPr>
          <p:cNvPicPr>
            <a:picLocks noChangeAspect="1"/>
          </p:cNvPicPr>
          <p:nvPr/>
        </p:nvPicPr>
        <p:blipFill>
          <a:blip r:embed="rId7"/>
          <a:stretch>
            <a:fillRect/>
          </a:stretch>
        </p:blipFill>
        <p:spPr>
          <a:xfrm>
            <a:off x="8814815" y="1572768"/>
            <a:ext cx="3271257" cy="3974592"/>
          </a:xfrm>
          <a:prstGeom prst="rect">
            <a:avLst/>
          </a:prstGeom>
        </p:spPr>
      </p:pic>
    </p:spTree>
    <p:extLst>
      <p:ext uri="{BB962C8B-B14F-4D97-AF65-F5344CB8AC3E}">
        <p14:creationId xmlns:p14="http://schemas.microsoft.com/office/powerpoint/2010/main" val="308798944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extLst/>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D628A-857D-1343-B245-3E645B5B834B}"/>
              </a:ext>
            </a:extLst>
          </p:cNvPr>
          <p:cNvSpPr>
            <a:spLocks noGrp="1"/>
          </p:cNvSpPr>
          <p:nvPr>
            <p:ph type="title"/>
          </p:nvPr>
        </p:nvSpPr>
        <p:spPr>
          <a:xfrm>
            <a:off x="648930" y="295729"/>
            <a:ext cx="9252154" cy="1223983"/>
          </a:xfrm>
        </p:spPr>
        <p:txBody>
          <a:bodyPr>
            <a:normAutofit/>
          </a:bodyPr>
          <a:lstStyle/>
          <a:p>
            <a:pPr>
              <a:lnSpc>
                <a:spcPct val="90000"/>
              </a:lnSpc>
            </a:pPr>
            <a:r>
              <a:rPr lang="en-US" sz="3900" b="1" dirty="0"/>
              <a:t>Why is this a significant issue within environmental management?</a:t>
            </a:r>
          </a:p>
        </p:txBody>
      </p:sp>
      <p:sp>
        <p:nvSpPr>
          <p:cNvPr id="4" name="Slide Number Placeholder 3">
            <a:extLst>
              <a:ext uri="{FF2B5EF4-FFF2-40B4-BE49-F238E27FC236}">
                <a16:creationId xmlns:a16="http://schemas.microsoft.com/office/drawing/2014/main" id="{AF1F6A57-BCD0-9C4F-BFC0-E028C4A90C9D}"/>
              </a:ext>
            </a:extLst>
          </p:cNvPr>
          <p:cNvSpPr>
            <a:spLocks noGrp="1"/>
          </p:cNvSpPr>
          <p:nvPr>
            <p:ph type="sldNum" sz="quarter" idx="12"/>
          </p:nvPr>
        </p:nvSpPr>
        <p:spPr>
          <a:xfrm>
            <a:off x="10352540" y="295729"/>
            <a:ext cx="838199" cy="767687"/>
          </a:xfrm>
        </p:spPr>
        <p:txBody>
          <a:bodyPr>
            <a:normAutofit/>
          </a:bodyPr>
          <a:lstStyle/>
          <a:p>
            <a:pPr>
              <a:spcAft>
                <a:spcPts val="600"/>
              </a:spcAft>
            </a:pPr>
            <a:r>
              <a:rPr lang="en-US" dirty="0"/>
              <a:t>3</a:t>
            </a:r>
          </a:p>
        </p:txBody>
      </p:sp>
      <p:sp>
        <p:nvSpPr>
          <p:cNvPr id="3" name="Content Placeholder 2">
            <a:extLst>
              <a:ext uri="{FF2B5EF4-FFF2-40B4-BE49-F238E27FC236}">
                <a16:creationId xmlns:a16="http://schemas.microsoft.com/office/drawing/2014/main" id="{2DBB9193-FD73-6545-BDA2-D250597C9E86}"/>
              </a:ext>
            </a:extLst>
          </p:cNvPr>
          <p:cNvSpPr>
            <a:spLocks noGrp="1"/>
          </p:cNvSpPr>
          <p:nvPr>
            <p:ph idx="1"/>
          </p:nvPr>
        </p:nvSpPr>
        <p:spPr>
          <a:xfrm>
            <a:off x="648930" y="1636578"/>
            <a:ext cx="4962161" cy="4196185"/>
          </a:xfrm>
        </p:spPr>
        <p:txBody>
          <a:bodyPr>
            <a:noAutofit/>
          </a:bodyPr>
          <a:lstStyle/>
          <a:p>
            <a:pPr>
              <a:lnSpc>
                <a:spcPct val="90000"/>
              </a:lnSpc>
            </a:pPr>
            <a:r>
              <a:rPr lang="en-GB" sz="1600" dirty="0"/>
              <a:t>On the 18</a:t>
            </a:r>
            <a:r>
              <a:rPr lang="en-GB" sz="1600" baseline="30000" dirty="0"/>
              <a:t>th</a:t>
            </a:r>
            <a:r>
              <a:rPr lang="en-GB" sz="1600" dirty="0"/>
              <a:t> November 2020- the UK government published the plans of their “</a:t>
            </a:r>
            <a:r>
              <a:rPr lang="en-GB" sz="1600" i="1" dirty="0"/>
              <a:t>10 point plan for a green industrial revolution</a:t>
            </a:r>
            <a:r>
              <a:rPr lang="en-GB" sz="1600" dirty="0"/>
              <a:t>” where the announcement that the sale of all new purely fossil fuel powered vehicles will be outlawed by 2030, with plug-in hybrid vehicles being on sale until 2035 </a:t>
            </a:r>
          </a:p>
          <a:p>
            <a:pPr>
              <a:lnSpc>
                <a:spcPct val="90000"/>
              </a:lnSpc>
            </a:pPr>
            <a:r>
              <a:rPr lang="en-GB" sz="1600" dirty="0"/>
              <a:t>Grant, </a:t>
            </a:r>
            <a:r>
              <a:rPr lang="en-GB" sz="1600" dirty="0" err="1"/>
              <a:t>Shapps</a:t>
            </a:r>
            <a:r>
              <a:rPr lang="en-GB" sz="1600" dirty="0"/>
              <a:t> (current transport secretary- “</a:t>
            </a:r>
            <a:r>
              <a:rPr lang="en-GB" sz="1600" i="1" dirty="0"/>
              <a:t>You’ll look back and think ‘My God, we actually allowed vehicles to pump out noxious fumes, and kids to walk past to go to school and thought nothing of it</a:t>
            </a:r>
            <a:r>
              <a:rPr lang="en-GB" sz="1600" dirty="0"/>
              <a:t>’.” </a:t>
            </a:r>
          </a:p>
          <a:p>
            <a:pPr>
              <a:lnSpc>
                <a:spcPct val="90000"/>
              </a:lnSpc>
            </a:pPr>
            <a:r>
              <a:rPr lang="en-US" sz="1600" dirty="0"/>
              <a:t>On the 16</a:t>
            </a:r>
            <a:r>
              <a:rPr lang="en-US" sz="1600" baseline="30000" dirty="0"/>
              <a:t>th</a:t>
            </a:r>
            <a:r>
              <a:rPr lang="en-US" sz="1600" dirty="0"/>
              <a:t> December 2020 </a:t>
            </a:r>
            <a:r>
              <a:rPr lang="en-GB" sz="1600" dirty="0"/>
              <a:t>a Coroner Court in the United Kingdom ruled that air pollution was one of the causes of death of 9-year old Ella </a:t>
            </a:r>
            <a:r>
              <a:rPr lang="en-GB" sz="1600" dirty="0" err="1"/>
              <a:t>Kissi-Debrah</a:t>
            </a:r>
            <a:r>
              <a:rPr lang="en-GB" sz="1600" dirty="0"/>
              <a:t>, who lived with her mother near the South Circular, a heavily trafficked road in London (Santos, 2020). </a:t>
            </a:r>
            <a:endParaRPr lang="en-US" sz="1600" dirty="0"/>
          </a:p>
        </p:txBody>
      </p:sp>
      <p:pic>
        <p:nvPicPr>
          <p:cNvPr id="5" name="Picture 4">
            <a:extLst>
              <a:ext uri="{FF2B5EF4-FFF2-40B4-BE49-F238E27FC236}">
                <a16:creationId xmlns:a16="http://schemas.microsoft.com/office/drawing/2014/main" id="{F6F9E7EF-3437-7446-9AAE-270D48831DDD}"/>
              </a:ext>
            </a:extLst>
          </p:cNvPr>
          <p:cNvPicPr>
            <a:picLocks noChangeAspect="1"/>
          </p:cNvPicPr>
          <p:nvPr/>
        </p:nvPicPr>
        <p:blipFill rotWithShape="1">
          <a:blip r:embed="rId3"/>
          <a:srcRect l="3170" r="10109"/>
          <a:stretch/>
        </p:blipFill>
        <p:spPr>
          <a:xfrm>
            <a:off x="6141027" y="1636578"/>
            <a:ext cx="5653053" cy="4196185"/>
          </a:xfrm>
          <a:prstGeom prst="rect">
            <a:avLst/>
          </a:prstGeom>
          <a:effectLst>
            <a:outerShdw blurRad="50800" dist="38100" dir="5400000" algn="t" rotWithShape="0">
              <a:prstClr val="black">
                <a:alpha val="43000"/>
              </a:prstClr>
            </a:outerShdw>
          </a:effectLst>
        </p:spPr>
      </p:pic>
      <p:sp>
        <p:nvSpPr>
          <p:cNvPr id="6" name="TextBox 5">
            <a:extLst>
              <a:ext uri="{FF2B5EF4-FFF2-40B4-BE49-F238E27FC236}">
                <a16:creationId xmlns:a16="http://schemas.microsoft.com/office/drawing/2014/main" id="{0DFA4D33-6A48-0B4E-9A89-3C31FFE6C3F3}"/>
              </a:ext>
            </a:extLst>
          </p:cNvPr>
          <p:cNvSpPr txBox="1"/>
          <p:nvPr/>
        </p:nvSpPr>
        <p:spPr>
          <a:xfrm>
            <a:off x="7252854" y="5942701"/>
            <a:ext cx="4270664" cy="369332"/>
          </a:xfrm>
          <a:prstGeom prst="rect">
            <a:avLst/>
          </a:prstGeom>
          <a:noFill/>
        </p:spPr>
        <p:txBody>
          <a:bodyPr wrap="square" rtlCol="0">
            <a:spAutoFit/>
          </a:bodyPr>
          <a:lstStyle/>
          <a:p>
            <a:r>
              <a:rPr lang="en-US" dirty="0"/>
              <a:t>Invest in West Midlands (2020)</a:t>
            </a:r>
          </a:p>
        </p:txBody>
      </p:sp>
    </p:spTree>
    <p:extLst>
      <p:ext uri="{BB962C8B-B14F-4D97-AF65-F5344CB8AC3E}">
        <p14:creationId xmlns:p14="http://schemas.microsoft.com/office/powerpoint/2010/main" val="418120400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5F3FC718-FDE3-4EF7-921E-A5F374EAF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80ECAD-6076-CA4D-BABC-8B6565BE0005}"/>
              </a:ext>
            </a:extLst>
          </p:cNvPr>
          <p:cNvSpPr>
            <a:spLocks noGrp="1"/>
          </p:cNvSpPr>
          <p:nvPr>
            <p:ph type="title"/>
          </p:nvPr>
        </p:nvSpPr>
        <p:spPr>
          <a:xfrm>
            <a:off x="378837" y="436418"/>
            <a:ext cx="3108626" cy="1006474"/>
          </a:xfrm>
        </p:spPr>
        <p:txBody>
          <a:bodyPr anchor="b">
            <a:normAutofit/>
          </a:bodyPr>
          <a:lstStyle/>
          <a:p>
            <a:r>
              <a:rPr lang="en-GB" sz="1800" b="1" dirty="0">
                <a:solidFill>
                  <a:schemeClr val="bg1"/>
                </a:solidFill>
              </a:rPr>
              <a:t>The proportion of vehicles registered on UK roads by fuel type</a:t>
            </a:r>
            <a:endParaRPr lang="en-US" sz="1800" b="1" dirty="0">
              <a:solidFill>
                <a:schemeClr val="bg1"/>
              </a:solidFill>
            </a:endParaRPr>
          </a:p>
        </p:txBody>
      </p:sp>
      <p:sp>
        <p:nvSpPr>
          <p:cNvPr id="23" name="Freeform 11">
            <a:extLst>
              <a:ext uri="{FF2B5EF4-FFF2-40B4-BE49-F238E27FC236}">
                <a16:creationId xmlns:a16="http://schemas.microsoft.com/office/drawing/2014/main" id="{FAA0F719-3DC8-4F08-AD8F-5A845658CB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811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25" name="Freeform: Shape 24">
            <a:extLst>
              <a:ext uri="{FF2B5EF4-FFF2-40B4-BE49-F238E27FC236}">
                <a16:creationId xmlns:a16="http://schemas.microsoft.com/office/drawing/2014/main" id="{7DCB61BE-FA0F-4EFB-BE0E-268BAD8E30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4747655" y="-586345"/>
            <a:ext cx="6858001" cy="8030691"/>
          </a:xfrm>
          <a:custGeom>
            <a:avLst/>
            <a:gdLst>
              <a:gd name="connsiteX0" fmla="*/ 6858001 w 6858001"/>
              <a:gd name="connsiteY0" fmla="*/ 1177 h 8030691"/>
              <a:gd name="connsiteX1" fmla="*/ 6858001 w 6858001"/>
              <a:gd name="connsiteY1" fmla="*/ 1344715 h 8030691"/>
              <a:gd name="connsiteX2" fmla="*/ 6858000 w 6858001"/>
              <a:gd name="connsiteY2" fmla="*/ 1344715 h 8030691"/>
              <a:gd name="connsiteX3" fmla="*/ 6858000 w 6858001"/>
              <a:gd name="connsiteY3" fmla="*/ 8030691 h 8030691"/>
              <a:gd name="connsiteX4" fmla="*/ 0 w 6858001"/>
              <a:gd name="connsiteY4" fmla="*/ 8030690 h 8030691"/>
              <a:gd name="connsiteX5" fmla="*/ 0 w 6858001"/>
              <a:gd name="connsiteY5" fmla="*/ 477747 h 8030691"/>
              <a:gd name="connsiteX6" fmla="*/ 1 w 6858001"/>
              <a:gd name="connsiteY6" fmla="*/ 477747 h 8030691"/>
              <a:gd name="connsiteX7" fmla="*/ 1 w 6858001"/>
              <a:gd name="connsiteY7" fmla="*/ 0 h 8030691"/>
              <a:gd name="connsiteX8" fmla="*/ 40463 w 6858001"/>
              <a:gd name="connsiteY8" fmla="*/ 5883 h 8030691"/>
              <a:gd name="connsiteX9" fmla="*/ 159107 w 6858001"/>
              <a:gd name="connsiteY9" fmla="*/ 23196 h 8030691"/>
              <a:gd name="connsiteX10" fmla="*/ 245518 w 6858001"/>
              <a:gd name="connsiteY10" fmla="*/ 35299 h 8030691"/>
              <a:gd name="connsiteX11" fmla="*/ 348388 w 6858001"/>
              <a:gd name="connsiteY11" fmla="*/ 48074 h 8030691"/>
              <a:gd name="connsiteX12" fmla="*/ 470460 w 6858001"/>
              <a:gd name="connsiteY12" fmla="*/ 63370 h 8030691"/>
              <a:gd name="connsiteX13" fmla="*/ 605563 w 6858001"/>
              <a:gd name="connsiteY13" fmla="*/ 79507 h 8030691"/>
              <a:gd name="connsiteX14" fmla="*/ 757810 w 6858001"/>
              <a:gd name="connsiteY14" fmla="*/ 96484 h 8030691"/>
              <a:gd name="connsiteX15" fmla="*/ 923774 w 6858001"/>
              <a:gd name="connsiteY15" fmla="*/ 114469 h 8030691"/>
              <a:gd name="connsiteX16" fmla="*/ 1104139 w 6858001"/>
              <a:gd name="connsiteY16" fmla="*/ 132455 h 8030691"/>
              <a:gd name="connsiteX17" fmla="*/ 1296163 w 6858001"/>
              <a:gd name="connsiteY17" fmla="*/ 150776 h 8030691"/>
              <a:gd name="connsiteX18" fmla="*/ 1503275 w 6858001"/>
              <a:gd name="connsiteY18" fmla="*/ 167753 h 8030691"/>
              <a:gd name="connsiteX19" fmla="*/ 1719988 w 6858001"/>
              <a:gd name="connsiteY19" fmla="*/ 184058 h 8030691"/>
              <a:gd name="connsiteX20" fmla="*/ 1949045 w 6858001"/>
              <a:gd name="connsiteY20" fmla="*/ 198850 h 8030691"/>
              <a:gd name="connsiteX21" fmla="*/ 2187703 w 6858001"/>
              <a:gd name="connsiteY21" fmla="*/ 212969 h 8030691"/>
              <a:gd name="connsiteX22" fmla="*/ 2436649 w 6858001"/>
              <a:gd name="connsiteY22" fmla="*/ 226249 h 8030691"/>
              <a:gd name="connsiteX23" fmla="*/ 2564208 w 6858001"/>
              <a:gd name="connsiteY23" fmla="*/ 230955 h 8030691"/>
              <a:gd name="connsiteX24" fmla="*/ 2694509 w 6858001"/>
              <a:gd name="connsiteY24" fmla="*/ 236166 h 8030691"/>
              <a:gd name="connsiteX25" fmla="*/ 2826869 w 6858001"/>
              <a:gd name="connsiteY25" fmla="*/ 241040 h 8030691"/>
              <a:gd name="connsiteX26" fmla="*/ 2959914 w 6858001"/>
              <a:gd name="connsiteY26" fmla="*/ 244234 h 8030691"/>
              <a:gd name="connsiteX27" fmla="*/ 3095702 w 6858001"/>
              <a:gd name="connsiteY27" fmla="*/ 247092 h 8030691"/>
              <a:gd name="connsiteX28" fmla="*/ 3232862 w 6858001"/>
              <a:gd name="connsiteY28" fmla="*/ 250117 h 8030691"/>
              <a:gd name="connsiteX29" fmla="*/ 3372766 w 6858001"/>
              <a:gd name="connsiteY29" fmla="*/ 252134 h 8030691"/>
              <a:gd name="connsiteX30" fmla="*/ 3514040 w 6858001"/>
              <a:gd name="connsiteY30" fmla="*/ 252134 h 8030691"/>
              <a:gd name="connsiteX31" fmla="*/ 3656686 w 6858001"/>
              <a:gd name="connsiteY31" fmla="*/ 253143 h 8030691"/>
              <a:gd name="connsiteX32" fmla="*/ 3800705 w 6858001"/>
              <a:gd name="connsiteY32" fmla="*/ 252134 h 8030691"/>
              <a:gd name="connsiteX33" fmla="*/ 3946780 w 6858001"/>
              <a:gd name="connsiteY33" fmla="*/ 250117 h 8030691"/>
              <a:gd name="connsiteX34" fmla="*/ 4092856 w 6858001"/>
              <a:gd name="connsiteY34" fmla="*/ 248268 h 8030691"/>
              <a:gd name="connsiteX35" fmla="*/ 4240988 w 6858001"/>
              <a:gd name="connsiteY35" fmla="*/ 244234 h 8030691"/>
              <a:gd name="connsiteX36" fmla="*/ 4390492 w 6858001"/>
              <a:gd name="connsiteY36" fmla="*/ 240032 h 8030691"/>
              <a:gd name="connsiteX37" fmla="*/ 4539997 w 6858001"/>
              <a:gd name="connsiteY37" fmla="*/ 235157 h 8030691"/>
              <a:gd name="connsiteX38" fmla="*/ 4690873 w 6858001"/>
              <a:gd name="connsiteY38" fmla="*/ 228266 h 8030691"/>
              <a:gd name="connsiteX39" fmla="*/ 4843120 w 6858001"/>
              <a:gd name="connsiteY39" fmla="*/ 220029 h 8030691"/>
              <a:gd name="connsiteX40" fmla="*/ 4996054 w 6858001"/>
              <a:gd name="connsiteY40" fmla="*/ 212129 h 8030691"/>
              <a:gd name="connsiteX41" fmla="*/ 5148987 w 6858001"/>
              <a:gd name="connsiteY41" fmla="*/ 202044 h 8030691"/>
              <a:gd name="connsiteX42" fmla="*/ 5303978 w 6858001"/>
              <a:gd name="connsiteY42" fmla="*/ 189941 h 8030691"/>
              <a:gd name="connsiteX43" fmla="*/ 5456911 w 6858001"/>
              <a:gd name="connsiteY43" fmla="*/ 177839 h 8030691"/>
              <a:gd name="connsiteX44" fmla="*/ 5612588 w 6858001"/>
              <a:gd name="connsiteY44" fmla="*/ 163887 h 8030691"/>
              <a:gd name="connsiteX45" fmla="*/ 5768950 w 6858001"/>
              <a:gd name="connsiteY45" fmla="*/ 148591 h 8030691"/>
              <a:gd name="connsiteX46" fmla="*/ 5923255 w 6858001"/>
              <a:gd name="connsiteY46" fmla="*/ 132455 h 8030691"/>
              <a:gd name="connsiteX47" fmla="*/ 6079618 w 6858001"/>
              <a:gd name="connsiteY47" fmla="*/ 113629 h 8030691"/>
              <a:gd name="connsiteX48" fmla="*/ 6235294 w 6858001"/>
              <a:gd name="connsiteY48" fmla="*/ 93458 h 8030691"/>
              <a:gd name="connsiteX49" fmla="*/ 6391657 w 6858001"/>
              <a:gd name="connsiteY49" fmla="*/ 73455 h 8030691"/>
              <a:gd name="connsiteX50" fmla="*/ 6547333 w 6858001"/>
              <a:gd name="connsiteY50" fmla="*/ 50091 h 8030691"/>
              <a:gd name="connsiteX51" fmla="*/ 6702324 w 6858001"/>
              <a:gd name="connsiteY51" fmla="*/ 26222 h 80306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8030691">
                <a:moveTo>
                  <a:pt x="6858001" y="1177"/>
                </a:moveTo>
                <a:lnTo>
                  <a:pt x="6858001" y="1344715"/>
                </a:lnTo>
                <a:lnTo>
                  <a:pt x="6858000" y="1344715"/>
                </a:lnTo>
                <a:lnTo>
                  <a:pt x="6858000" y="8030691"/>
                </a:lnTo>
                <a:lnTo>
                  <a:pt x="0" y="8030690"/>
                </a:lnTo>
                <a:lnTo>
                  <a:pt x="0" y="477747"/>
                </a:lnTo>
                <a:lnTo>
                  <a:pt x="1" y="477747"/>
                </a:lnTo>
                <a:lnTo>
                  <a:pt x="1" y="0"/>
                </a:lnTo>
                <a:lnTo>
                  <a:pt x="40463" y="5883"/>
                </a:lnTo>
                <a:lnTo>
                  <a:pt x="159107" y="23196"/>
                </a:lnTo>
                <a:lnTo>
                  <a:pt x="245518" y="35299"/>
                </a:lnTo>
                <a:lnTo>
                  <a:pt x="348388" y="48074"/>
                </a:lnTo>
                <a:lnTo>
                  <a:pt x="470460" y="63370"/>
                </a:lnTo>
                <a:lnTo>
                  <a:pt x="605563" y="79507"/>
                </a:lnTo>
                <a:lnTo>
                  <a:pt x="757810" y="96484"/>
                </a:lnTo>
                <a:lnTo>
                  <a:pt x="923774" y="114469"/>
                </a:lnTo>
                <a:lnTo>
                  <a:pt x="1104139" y="132455"/>
                </a:lnTo>
                <a:lnTo>
                  <a:pt x="1296163" y="150776"/>
                </a:lnTo>
                <a:lnTo>
                  <a:pt x="1503275" y="167753"/>
                </a:lnTo>
                <a:lnTo>
                  <a:pt x="1719988" y="184058"/>
                </a:lnTo>
                <a:lnTo>
                  <a:pt x="1949045" y="198850"/>
                </a:lnTo>
                <a:lnTo>
                  <a:pt x="2187703" y="212969"/>
                </a:lnTo>
                <a:lnTo>
                  <a:pt x="2436649" y="226249"/>
                </a:lnTo>
                <a:lnTo>
                  <a:pt x="2564208" y="230955"/>
                </a:lnTo>
                <a:lnTo>
                  <a:pt x="2694509" y="236166"/>
                </a:lnTo>
                <a:lnTo>
                  <a:pt x="2826869" y="241040"/>
                </a:lnTo>
                <a:lnTo>
                  <a:pt x="2959914" y="244234"/>
                </a:lnTo>
                <a:lnTo>
                  <a:pt x="3095702" y="247092"/>
                </a:lnTo>
                <a:lnTo>
                  <a:pt x="3232862" y="250117"/>
                </a:lnTo>
                <a:lnTo>
                  <a:pt x="3372766" y="252134"/>
                </a:lnTo>
                <a:lnTo>
                  <a:pt x="3514040" y="252134"/>
                </a:lnTo>
                <a:lnTo>
                  <a:pt x="3656686" y="253143"/>
                </a:lnTo>
                <a:lnTo>
                  <a:pt x="3800705" y="252134"/>
                </a:lnTo>
                <a:lnTo>
                  <a:pt x="3946780" y="250117"/>
                </a:lnTo>
                <a:lnTo>
                  <a:pt x="4092856"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sp>
        <p:nvSpPr>
          <p:cNvPr id="27" name="Rectangle 26">
            <a:extLst>
              <a:ext uri="{FF2B5EF4-FFF2-40B4-BE49-F238E27FC236}">
                <a16:creationId xmlns:a16="http://schemas.microsoft.com/office/drawing/2014/main" id="{A4B31EAA-7423-46F7-9B90-4AB2B09C3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a:extLst>
              <a:ext uri="{FF2B5EF4-FFF2-40B4-BE49-F238E27FC236}">
                <a16:creationId xmlns:a16="http://schemas.microsoft.com/office/drawing/2014/main" id="{669A60DD-228D-654E-B8D7-1C9FA8F309D0}"/>
              </a:ext>
            </a:extLst>
          </p:cNvPr>
          <p:cNvSpPr>
            <a:spLocks noGrp="1"/>
          </p:cNvSpPr>
          <p:nvPr>
            <p:ph type="sldNum" sz="quarter" idx="12"/>
          </p:nvPr>
        </p:nvSpPr>
        <p:spPr>
          <a:xfrm>
            <a:off x="10352540" y="295729"/>
            <a:ext cx="838199" cy="767687"/>
          </a:xfrm>
        </p:spPr>
        <p:txBody>
          <a:bodyPr>
            <a:normAutofit/>
          </a:bodyPr>
          <a:lstStyle/>
          <a:p>
            <a:pPr>
              <a:spcAft>
                <a:spcPts val="600"/>
              </a:spcAft>
            </a:pPr>
            <a:fld id="{D57F1E4F-1CFF-5643-939E-02111984F565}" type="slidenum">
              <a:rPr lang="en-US">
                <a:solidFill>
                  <a:srgbClr val="FFFFFF"/>
                </a:solidFill>
              </a:rPr>
              <a:pPr>
                <a:spcAft>
                  <a:spcPts val="600"/>
                </a:spcAft>
              </a:pPr>
              <a:t>4</a:t>
            </a:fld>
            <a:endParaRPr lang="en-US">
              <a:solidFill>
                <a:srgbClr val="FFFFFF"/>
              </a:solidFill>
            </a:endParaRPr>
          </a:p>
        </p:txBody>
      </p:sp>
      <p:sp>
        <p:nvSpPr>
          <p:cNvPr id="3" name="Content Placeholder 2">
            <a:extLst>
              <a:ext uri="{FF2B5EF4-FFF2-40B4-BE49-F238E27FC236}">
                <a16:creationId xmlns:a16="http://schemas.microsoft.com/office/drawing/2014/main" id="{C8D8EA1D-E0B5-BD4F-AA2B-6D30AFE540F5}"/>
              </a:ext>
            </a:extLst>
          </p:cNvPr>
          <p:cNvSpPr>
            <a:spLocks noGrp="1"/>
          </p:cNvSpPr>
          <p:nvPr>
            <p:ph idx="1"/>
          </p:nvPr>
        </p:nvSpPr>
        <p:spPr>
          <a:xfrm>
            <a:off x="259773" y="1641765"/>
            <a:ext cx="3901536" cy="4378036"/>
          </a:xfrm>
        </p:spPr>
        <p:txBody>
          <a:bodyPr>
            <a:normAutofit/>
          </a:bodyPr>
          <a:lstStyle/>
          <a:p>
            <a:r>
              <a:rPr lang="en-GB" sz="1600" dirty="0">
                <a:solidFill>
                  <a:srgbClr val="FFFFFF"/>
                </a:solidFill>
              </a:rPr>
              <a:t> As of the end of 2019, 39,890,500 road registered vehicle were recorded, this includes private cars bikes and scooters, in addition to buses, taxis and goods vehicles (</a:t>
            </a:r>
            <a:r>
              <a:rPr lang="en-US" sz="1600" dirty="0">
                <a:solidFill>
                  <a:schemeClr val="bg1"/>
                </a:solidFill>
              </a:rPr>
              <a:t>Department for Transport , 2020).</a:t>
            </a:r>
          </a:p>
          <a:p>
            <a:r>
              <a:rPr lang="en-GB" sz="1600" dirty="0">
                <a:solidFill>
                  <a:schemeClr val="bg1"/>
                </a:solidFill>
              </a:rPr>
              <a:t>Zero tailpipe emissions vehicles only hold 0.6% of the share of vehicles on UK roads at the end of 2020.</a:t>
            </a:r>
          </a:p>
          <a:p>
            <a:r>
              <a:rPr lang="en-GB" sz="1600" dirty="0">
                <a:solidFill>
                  <a:schemeClr val="bg1"/>
                </a:solidFill>
              </a:rPr>
              <a:t> Approximately 194,000 of these are BEVs compared to approximately 200 HFCVs.</a:t>
            </a:r>
            <a:endParaRPr lang="en-US" sz="1600" dirty="0">
              <a:solidFill>
                <a:schemeClr val="bg1"/>
              </a:solidFill>
            </a:endParaRPr>
          </a:p>
        </p:txBody>
      </p:sp>
      <p:graphicFrame>
        <p:nvGraphicFramePr>
          <p:cNvPr id="5" name="Chart 4">
            <a:extLst>
              <a:ext uri="{FF2B5EF4-FFF2-40B4-BE49-F238E27FC236}">
                <a16:creationId xmlns:a16="http://schemas.microsoft.com/office/drawing/2014/main" id="{D3B78730-F76E-7941-BB6B-4879FF1AE307}"/>
              </a:ext>
            </a:extLst>
          </p:cNvPr>
          <p:cNvGraphicFramePr/>
          <p:nvPr>
            <p:extLst>
              <p:ext uri="{D42A27DB-BD31-4B8C-83A1-F6EECF244321}">
                <p14:modId xmlns:p14="http://schemas.microsoft.com/office/powerpoint/2010/main" val="2335802132"/>
              </p:ext>
            </p:extLst>
          </p:nvPr>
        </p:nvGraphicFramePr>
        <p:xfrm>
          <a:off x="3783172" y="0"/>
          <a:ext cx="8321619" cy="672291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17173461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8B5E6-568C-B642-A00D-49E4836334D9}"/>
              </a:ext>
            </a:extLst>
          </p:cNvPr>
          <p:cNvSpPr>
            <a:spLocks noGrp="1"/>
          </p:cNvSpPr>
          <p:nvPr>
            <p:ph type="title"/>
          </p:nvPr>
        </p:nvSpPr>
        <p:spPr>
          <a:xfrm>
            <a:off x="646111" y="452717"/>
            <a:ext cx="9404723" cy="1479991"/>
          </a:xfrm>
        </p:spPr>
        <p:txBody>
          <a:bodyPr/>
          <a:lstStyle/>
          <a:p>
            <a:r>
              <a:rPr lang="en-US" sz="3600" b="1" dirty="0"/>
              <a:t>Methodology- mixed methods approach</a:t>
            </a:r>
            <a:br>
              <a:rPr lang="en-US" sz="3600" b="1" dirty="0"/>
            </a:br>
            <a:r>
              <a:rPr lang="en-US" sz="1000" b="1" dirty="0"/>
              <a:t>-</a:t>
            </a:r>
            <a:r>
              <a:rPr lang="en-GB" sz="1100" b="1" i="1" dirty="0"/>
              <a:t>includes the use of both quantitative and qualitative viewpoints, data collection, analysis, and inference techniques for the broad purposes of breadth and depth of understanding and corroboration </a:t>
            </a:r>
            <a:r>
              <a:rPr lang="en-GB" sz="1000" dirty="0"/>
              <a:t>(</a:t>
            </a:r>
            <a:r>
              <a:rPr lang="en-GB" sz="1000" dirty="0" err="1"/>
              <a:t>Schoonenboom</a:t>
            </a:r>
            <a:r>
              <a:rPr lang="en-GB" sz="1000" dirty="0"/>
              <a:t> &amp; Johnson, 2017).</a:t>
            </a:r>
            <a:endParaRPr lang="en-US" sz="1000" b="1" i="1" dirty="0"/>
          </a:p>
        </p:txBody>
      </p:sp>
      <p:sp>
        <p:nvSpPr>
          <p:cNvPr id="3" name="Content Placeholder 2">
            <a:extLst>
              <a:ext uri="{FF2B5EF4-FFF2-40B4-BE49-F238E27FC236}">
                <a16:creationId xmlns:a16="http://schemas.microsoft.com/office/drawing/2014/main" id="{38C1CE5A-3AC1-5544-97BE-12BFC7CEBB0E}"/>
              </a:ext>
            </a:extLst>
          </p:cNvPr>
          <p:cNvSpPr>
            <a:spLocks noGrp="1"/>
          </p:cNvSpPr>
          <p:nvPr>
            <p:ph idx="1"/>
          </p:nvPr>
        </p:nvSpPr>
        <p:spPr>
          <a:xfrm>
            <a:off x="446810" y="1610591"/>
            <a:ext cx="9175172" cy="4637808"/>
          </a:xfrm>
        </p:spPr>
        <p:txBody>
          <a:bodyPr>
            <a:normAutofit fontScale="55000" lnSpcReduction="20000"/>
          </a:bodyPr>
          <a:lstStyle/>
          <a:p>
            <a:r>
              <a:rPr lang="en-GB" b="1" u="sng" dirty="0"/>
              <a:t>Structured survey: </a:t>
            </a:r>
            <a:r>
              <a:rPr lang="en-GB" dirty="0"/>
              <a:t>tested the hypothesis that the perceived environmental impact of a vehicle will</a:t>
            </a:r>
          </a:p>
          <a:p>
            <a:pPr marL="0" indent="0">
              <a:buNone/>
            </a:pPr>
            <a:r>
              <a:rPr lang="en-GB" dirty="0"/>
              <a:t> impact the purchasing decisions of British motorists through a descriptive ethnographic study (</a:t>
            </a:r>
            <a:r>
              <a:rPr lang="en-GB" dirty="0" err="1"/>
              <a:t>Boudah</a:t>
            </a:r>
            <a:r>
              <a:rPr lang="en-GB" dirty="0"/>
              <a:t>, 2011)   </a:t>
            </a:r>
          </a:p>
          <a:p>
            <a:r>
              <a:rPr lang="en-GB" b="1" u="sng" dirty="0"/>
              <a:t>Semi-structured interviews: </a:t>
            </a:r>
            <a:r>
              <a:rPr lang="en-GB" dirty="0"/>
              <a:t>would give an insight into how the automotive industry and the </a:t>
            </a:r>
          </a:p>
          <a:p>
            <a:pPr marL="0" indent="0">
              <a:buNone/>
            </a:pPr>
            <a:r>
              <a:rPr lang="en-GB" dirty="0"/>
              <a:t> government are tackling the challenge.</a:t>
            </a:r>
          </a:p>
          <a:p>
            <a:r>
              <a:rPr lang="en-GB" b="1" u="sng" dirty="0"/>
              <a:t>Archival Research: </a:t>
            </a:r>
            <a:r>
              <a:rPr lang="en-GB" dirty="0"/>
              <a:t>Findings of the literature review summarised and tabulated in 3 distinct categories. </a:t>
            </a:r>
            <a:endParaRPr lang="en-GB" b="1" u="sng" dirty="0"/>
          </a:p>
          <a:p>
            <a:pPr marL="0" indent="0">
              <a:buNone/>
            </a:pPr>
            <a:endParaRPr lang="en-GB" dirty="0"/>
          </a:p>
          <a:p>
            <a:pPr marL="0" indent="0">
              <a:buNone/>
            </a:pPr>
            <a:endParaRPr lang="en-GB" dirty="0"/>
          </a:p>
          <a:p>
            <a:pPr marL="0" indent="0">
              <a:buNone/>
            </a:pPr>
            <a:r>
              <a:rPr lang="en-GB" b="1" dirty="0"/>
              <a:t>The objectives for this proposal are four-fold;</a:t>
            </a:r>
          </a:p>
          <a:p>
            <a:pPr lvl="0"/>
            <a:r>
              <a:rPr lang="en-GB" dirty="0"/>
              <a:t>To gain a research informed understanding and knowledge surrounding the differences between different low emission vehicle technologies and the key concerns in terms of environmental impacts surrounding them from the literature review.</a:t>
            </a:r>
          </a:p>
          <a:p>
            <a:pPr lvl="0"/>
            <a:r>
              <a:rPr lang="en-GB" dirty="0"/>
              <a:t>To utilise both primary and secondary data to inform how such a model should be constructed in order to generate useful results for the user. (primary data obtained from semi-structured interviews with individuals with relevant expertise)</a:t>
            </a:r>
          </a:p>
          <a:p>
            <a:pPr lvl="0"/>
            <a:r>
              <a:rPr lang="en-GB" dirty="0"/>
              <a:t>To test the hypothesis that reducing the environmental impact of a vehicle would positively differentiate a model amongst competitors, thereby influencing the purchasing decisions of British motorists (primary data gathered from questionnaires).</a:t>
            </a:r>
          </a:p>
          <a:p>
            <a:pPr lvl="0"/>
            <a:r>
              <a:rPr lang="en-GB" dirty="0"/>
              <a:t>To suggest a model that generates a comparable and easy to understand ‘score’ relating to the environmental credentials of zero emissions vehicles so that British consumers can clearly compare vehicles on a ‘like for like’ basis and contribute to the recommendation for policy surrounding vehicles beyond 2030.</a:t>
            </a:r>
          </a:p>
          <a:p>
            <a:endParaRPr lang="en-US" dirty="0"/>
          </a:p>
        </p:txBody>
      </p:sp>
      <p:sp>
        <p:nvSpPr>
          <p:cNvPr id="4" name="Slide Number Placeholder 3">
            <a:extLst>
              <a:ext uri="{FF2B5EF4-FFF2-40B4-BE49-F238E27FC236}">
                <a16:creationId xmlns:a16="http://schemas.microsoft.com/office/drawing/2014/main" id="{2BBE3F9E-BBB3-B746-9947-30669F6EABD0}"/>
              </a:ext>
            </a:extLst>
          </p:cNvPr>
          <p:cNvSpPr>
            <a:spLocks noGrp="1"/>
          </p:cNvSpPr>
          <p:nvPr>
            <p:ph type="sldNum" sz="quarter" idx="12"/>
          </p:nvPr>
        </p:nvSpPr>
        <p:spPr/>
        <p:txBody>
          <a:bodyPr/>
          <a:lstStyle/>
          <a:p>
            <a:fld id="{D57F1E4F-1CFF-5643-939E-02111984F565}" type="slidenum">
              <a:rPr lang="en-US" smtClean="0"/>
              <a:t>5</a:t>
            </a:fld>
            <a:endParaRPr lang="en-US" dirty="0"/>
          </a:p>
        </p:txBody>
      </p:sp>
    </p:spTree>
    <p:extLst>
      <p:ext uri="{BB962C8B-B14F-4D97-AF65-F5344CB8AC3E}">
        <p14:creationId xmlns:p14="http://schemas.microsoft.com/office/powerpoint/2010/main" val="24912291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432F2-B015-DE47-A5C8-1A5B4CC09B3F}"/>
              </a:ext>
            </a:extLst>
          </p:cNvPr>
          <p:cNvSpPr>
            <a:spLocks noGrp="1"/>
          </p:cNvSpPr>
          <p:nvPr>
            <p:ph type="title"/>
          </p:nvPr>
        </p:nvSpPr>
        <p:spPr>
          <a:xfrm>
            <a:off x="699421" y="26236"/>
            <a:ext cx="9404723" cy="512026"/>
          </a:xfrm>
        </p:spPr>
        <p:txBody>
          <a:bodyPr/>
          <a:lstStyle/>
          <a:p>
            <a:pPr algn="ctr"/>
            <a:r>
              <a:rPr lang="en-US" sz="3200" b="1" dirty="0"/>
              <a:t>Growth of the Electric Vehicle Market</a:t>
            </a:r>
          </a:p>
        </p:txBody>
      </p:sp>
      <p:sp>
        <p:nvSpPr>
          <p:cNvPr id="4" name="Slide Number Placeholder 3">
            <a:extLst>
              <a:ext uri="{FF2B5EF4-FFF2-40B4-BE49-F238E27FC236}">
                <a16:creationId xmlns:a16="http://schemas.microsoft.com/office/drawing/2014/main" id="{27920C1C-6855-1244-9442-F66F206D787E}"/>
              </a:ext>
            </a:extLst>
          </p:cNvPr>
          <p:cNvSpPr>
            <a:spLocks noGrp="1"/>
          </p:cNvSpPr>
          <p:nvPr>
            <p:ph type="sldNum" sz="quarter" idx="12"/>
          </p:nvPr>
        </p:nvSpPr>
        <p:spPr/>
        <p:txBody>
          <a:bodyPr/>
          <a:lstStyle/>
          <a:p>
            <a:fld id="{D57F1E4F-1CFF-5643-939E-02111984F565}" type="slidenum">
              <a:rPr lang="en-US" smtClean="0"/>
              <a:t>6</a:t>
            </a:fld>
            <a:endParaRPr lang="en-US" dirty="0"/>
          </a:p>
        </p:txBody>
      </p:sp>
      <p:pic>
        <p:nvPicPr>
          <p:cNvPr id="6" name="Picture 5" descr="third Global Plug-in Vehicle Sales Reached over 3,2 Million in 2020 image">
            <a:extLst>
              <a:ext uri="{FF2B5EF4-FFF2-40B4-BE49-F238E27FC236}">
                <a16:creationId xmlns:a16="http://schemas.microsoft.com/office/drawing/2014/main" id="{2520E07E-6F48-4A47-AE47-B49DCC0FBC0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956300" y="1184593"/>
            <a:ext cx="6235700" cy="5090439"/>
          </a:xfrm>
          <a:prstGeom prst="rect">
            <a:avLst/>
          </a:prstGeom>
          <a:noFill/>
          <a:ln>
            <a:noFill/>
          </a:ln>
        </p:spPr>
      </p:pic>
      <p:sp>
        <p:nvSpPr>
          <p:cNvPr id="7" name="TextBox 6">
            <a:extLst>
              <a:ext uri="{FF2B5EF4-FFF2-40B4-BE49-F238E27FC236}">
                <a16:creationId xmlns:a16="http://schemas.microsoft.com/office/drawing/2014/main" id="{D5350945-D7D7-A640-AF67-19489A42CA11}"/>
              </a:ext>
            </a:extLst>
          </p:cNvPr>
          <p:cNvSpPr txBox="1"/>
          <p:nvPr/>
        </p:nvSpPr>
        <p:spPr>
          <a:xfrm>
            <a:off x="7848600" y="6275032"/>
            <a:ext cx="3937000" cy="646331"/>
          </a:xfrm>
          <a:prstGeom prst="rect">
            <a:avLst/>
          </a:prstGeom>
          <a:noFill/>
        </p:spPr>
        <p:txBody>
          <a:bodyPr wrap="square" rtlCol="0">
            <a:spAutoFit/>
          </a:bodyPr>
          <a:lstStyle/>
          <a:p>
            <a:r>
              <a:rPr lang="en-GB" dirty="0"/>
              <a:t>Global market share of electric vehicles (</a:t>
            </a:r>
            <a:r>
              <a:rPr lang="en-GB" dirty="0" err="1"/>
              <a:t>Irle</a:t>
            </a:r>
            <a:r>
              <a:rPr lang="en-GB" dirty="0"/>
              <a:t>, 2021)</a:t>
            </a:r>
            <a:endParaRPr lang="en-US" dirty="0"/>
          </a:p>
        </p:txBody>
      </p:sp>
      <p:pic>
        <p:nvPicPr>
          <p:cNvPr id="10" name="Content Placeholder 9">
            <a:extLst>
              <a:ext uri="{FF2B5EF4-FFF2-40B4-BE49-F238E27FC236}">
                <a16:creationId xmlns:a16="http://schemas.microsoft.com/office/drawing/2014/main" id="{4CC93942-B0D7-364E-8DD3-E13B767E1FE2}"/>
              </a:ext>
            </a:extLst>
          </p:cNvPr>
          <p:cNvPicPr>
            <a:picLocks noGrp="1" noChangeAspect="1"/>
          </p:cNvPicPr>
          <p:nvPr>
            <p:ph idx="1"/>
          </p:nvPr>
        </p:nvPicPr>
        <p:blipFill>
          <a:blip r:embed="rId3"/>
          <a:stretch>
            <a:fillRect/>
          </a:stretch>
        </p:blipFill>
        <p:spPr>
          <a:xfrm>
            <a:off x="0" y="1184594"/>
            <a:ext cx="6159500" cy="5090439"/>
          </a:xfrm>
          <a:prstGeom prst="rect">
            <a:avLst/>
          </a:prstGeom>
        </p:spPr>
      </p:pic>
      <p:sp>
        <p:nvSpPr>
          <p:cNvPr id="11" name="TextBox 10">
            <a:extLst>
              <a:ext uri="{FF2B5EF4-FFF2-40B4-BE49-F238E27FC236}">
                <a16:creationId xmlns:a16="http://schemas.microsoft.com/office/drawing/2014/main" id="{4EB5B3E8-B376-AC4B-BECB-E5AF62DF0652}"/>
              </a:ext>
            </a:extLst>
          </p:cNvPr>
          <p:cNvSpPr txBox="1"/>
          <p:nvPr/>
        </p:nvSpPr>
        <p:spPr>
          <a:xfrm>
            <a:off x="215900" y="6275033"/>
            <a:ext cx="5613400" cy="369332"/>
          </a:xfrm>
          <a:prstGeom prst="rect">
            <a:avLst/>
          </a:prstGeom>
          <a:noFill/>
        </p:spPr>
        <p:txBody>
          <a:bodyPr wrap="square" rtlCol="0">
            <a:spAutoFit/>
          </a:bodyPr>
          <a:lstStyle/>
          <a:p>
            <a:r>
              <a:rPr lang="en-US" dirty="0"/>
              <a:t>The types of EV’s available today (</a:t>
            </a:r>
            <a:r>
              <a:rPr lang="en-US" dirty="0" err="1"/>
              <a:t>Gaton</a:t>
            </a:r>
            <a:r>
              <a:rPr lang="en-US" dirty="0"/>
              <a:t>, 2018)</a:t>
            </a:r>
          </a:p>
        </p:txBody>
      </p:sp>
      <p:sp>
        <p:nvSpPr>
          <p:cNvPr id="3" name="TextBox 2">
            <a:extLst>
              <a:ext uri="{FF2B5EF4-FFF2-40B4-BE49-F238E27FC236}">
                <a16:creationId xmlns:a16="http://schemas.microsoft.com/office/drawing/2014/main" id="{0025E776-0D01-8D41-B3D8-DACE01A2F2C6}"/>
              </a:ext>
            </a:extLst>
          </p:cNvPr>
          <p:cNvSpPr txBox="1"/>
          <p:nvPr/>
        </p:nvSpPr>
        <p:spPr>
          <a:xfrm>
            <a:off x="367748" y="665922"/>
            <a:ext cx="8865704" cy="430887"/>
          </a:xfrm>
          <a:prstGeom prst="rect">
            <a:avLst/>
          </a:prstGeom>
          <a:noFill/>
        </p:spPr>
        <p:txBody>
          <a:bodyPr wrap="square" rtlCol="0">
            <a:spAutoFit/>
          </a:bodyPr>
          <a:lstStyle/>
          <a:p>
            <a:pPr marL="171450" indent="-171450">
              <a:buFont typeface="Arial" panose="020B0604020202020204" pitchFamily="34" charset="0"/>
              <a:buChar char="•"/>
            </a:pPr>
            <a:r>
              <a:rPr lang="en-GB" sz="1100" dirty="0"/>
              <a:t>A HFCV powered by hydrogen sourced from electrolysis would consume approximately 2.5 times more energy than a comparable BEV using Proton Exchange Membrane (PEM) electrolysis  (Usman Salahuddin, Haider Ejaz &amp; Naseem Iqbal, 2018)</a:t>
            </a:r>
            <a:endParaRPr lang="en-US" sz="1100" dirty="0"/>
          </a:p>
        </p:txBody>
      </p:sp>
    </p:spTree>
    <p:extLst>
      <p:ext uri="{BB962C8B-B14F-4D97-AF65-F5344CB8AC3E}">
        <p14:creationId xmlns:p14="http://schemas.microsoft.com/office/powerpoint/2010/main" val="30134894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9B0DB-48BA-C44D-A7FC-67D1B5EF7485}"/>
              </a:ext>
            </a:extLst>
          </p:cNvPr>
          <p:cNvSpPr>
            <a:spLocks noGrp="1"/>
          </p:cNvSpPr>
          <p:nvPr>
            <p:ph type="title"/>
          </p:nvPr>
        </p:nvSpPr>
        <p:spPr>
          <a:xfrm>
            <a:off x="2737488" y="224943"/>
            <a:ext cx="5528653" cy="610698"/>
          </a:xfrm>
        </p:spPr>
        <p:txBody>
          <a:bodyPr/>
          <a:lstStyle/>
          <a:p>
            <a:pPr algn="ctr"/>
            <a:r>
              <a:rPr lang="en-US" sz="3200" b="1" dirty="0"/>
              <a:t>Zero Emissions vehicles?</a:t>
            </a:r>
          </a:p>
        </p:txBody>
      </p:sp>
      <p:sp>
        <p:nvSpPr>
          <p:cNvPr id="4" name="Slide Number Placeholder 3">
            <a:extLst>
              <a:ext uri="{FF2B5EF4-FFF2-40B4-BE49-F238E27FC236}">
                <a16:creationId xmlns:a16="http://schemas.microsoft.com/office/drawing/2014/main" id="{5D64D1B1-827A-A146-8025-7CB7C5E808EF}"/>
              </a:ext>
            </a:extLst>
          </p:cNvPr>
          <p:cNvSpPr>
            <a:spLocks noGrp="1"/>
          </p:cNvSpPr>
          <p:nvPr>
            <p:ph type="sldNum" sz="quarter" idx="12"/>
          </p:nvPr>
        </p:nvSpPr>
        <p:spPr>
          <a:xfrm>
            <a:off x="10352540" y="295729"/>
            <a:ext cx="838199" cy="767687"/>
          </a:xfrm>
        </p:spPr>
        <p:txBody>
          <a:bodyPr/>
          <a:lstStyle/>
          <a:p>
            <a:fld id="{D57F1E4F-1CFF-5643-939E-02111984F565}" type="slidenum">
              <a:rPr lang="en-US" smtClean="0"/>
              <a:t>7</a:t>
            </a:fld>
            <a:endParaRPr lang="en-US" dirty="0"/>
          </a:p>
        </p:txBody>
      </p:sp>
      <p:pic>
        <p:nvPicPr>
          <p:cNvPr id="5" name="Content Placeholder 4">
            <a:extLst>
              <a:ext uri="{FF2B5EF4-FFF2-40B4-BE49-F238E27FC236}">
                <a16:creationId xmlns:a16="http://schemas.microsoft.com/office/drawing/2014/main" id="{09117817-EA8D-9B40-83FE-8AAD393A4365}"/>
              </a:ext>
            </a:extLst>
          </p:cNvPr>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6096000" y="1218564"/>
            <a:ext cx="6096000" cy="4375567"/>
          </a:xfrm>
          <a:prstGeom prst="rect">
            <a:avLst/>
          </a:prstGeom>
        </p:spPr>
      </p:pic>
      <p:pic>
        <p:nvPicPr>
          <p:cNvPr id="6" name="Picture 5" descr="/var/folders/s0/b6_9vzx92hx0ph2mw1bvn1yh0000gn/T/com.microsoft.Word/WebArchiveCopyPasteTempFiles/1-s2.0-S0007850617301099-gr3_lrg.jpg">
            <a:extLst>
              <a:ext uri="{FF2B5EF4-FFF2-40B4-BE49-F238E27FC236}">
                <a16:creationId xmlns:a16="http://schemas.microsoft.com/office/drawing/2014/main" id="{C7F9EAA9-DBA1-684A-B309-7FA6C5C0499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0" y="1218564"/>
            <a:ext cx="6096001" cy="4375568"/>
          </a:xfrm>
          <a:prstGeom prst="rect">
            <a:avLst/>
          </a:prstGeom>
          <a:noFill/>
          <a:ln>
            <a:noFill/>
          </a:ln>
        </p:spPr>
      </p:pic>
      <p:sp>
        <p:nvSpPr>
          <p:cNvPr id="7" name="Rectangle 2">
            <a:extLst>
              <a:ext uri="{FF2B5EF4-FFF2-40B4-BE49-F238E27FC236}">
                <a16:creationId xmlns:a16="http://schemas.microsoft.com/office/drawing/2014/main" id="{6C43A41C-B626-9743-9EC8-75666E86948C}"/>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TextBox 7">
            <a:extLst>
              <a:ext uri="{FF2B5EF4-FFF2-40B4-BE49-F238E27FC236}">
                <a16:creationId xmlns:a16="http://schemas.microsoft.com/office/drawing/2014/main" id="{DB576CC9-5CEC-9840-B1AA-BC2902294AA6}"/>
              </a:ext>
            </a:extLst>
          </p:cNvPr>
          <p:cNvSpPr txBox="1"/>
          <p:nvPr/>
        </p:nvSpPr>
        <p:spPr>
          <a:xfrm>
            <a:off x="353291" y="5735782"/>
            <a:ext cx="5663045" cy="954107"/>
          </a:xfrm>
          <a:prstGeom prst="rect">
            <a:avLst/>
          </a:prstGeom>
          <a:noFill/>
        </p:spPr>
        <p:txBody>
          <a:bodyPr wrap="square" rtlCol="0">
            <a:spAutoFit/>
          </a:bodyPr>
          <a:lstStyle/>
          <a:p>
            <a:r>
              <a:rPr lang="en-GB" sz="1400" dirty="0"/>
              <a:t>The energy consumption of each battery pack manufacturing process and raw material usage illustrated by their percentage shares for a 24 kWh lithium ion manganese battery pack (Yuan, et al., 2017).</a:t>
            </a:r>
          </a:p>
        </p:txBody>
      </p:sp>
      <p:sp>
        <p:nvSpPr>
          <p:cNvPr id="9" name="TextBox 8">
            <a:extLst>
              <a:ext uri="{FF2B5EF4-FFF2-40B4-BE49-F238E27FC236}">
                <a16:creationId xmlns:a16="http://schemas.microsoft.com/office/drawing/2014/main" id="{1AC0830A-B9E4-0C4E-B763-4418D2855A0A}"/>
              </a:ext>
            </a:extLst>
          </p:cNvPr>
          <p:cNvSpPr txBox="1"/>
          <p:nvPr/>
        </p:nvSpPr>
        <p:spPr>
          <a:xfrm>
            <a:off x="6996546" y="5828115"/>
            <a:ext cx="5195454" cy="523220"/>
          </a:xfrm>
          <a:prstGeom prst="rect">
            <a:avLst/>
          </a:prstGeom>
          <a:noFill/>
        </p:spPr>
        <p:txBody>
          <a:bodyPr wrap="square" rtlCol="0">
            <a:spAutoFit/>
          </a:bodyPr>
          <a:lstStyle/>
          <a:p>
            <a:r>
              <a:rPr lang="en-GB" sz="1400" dirty="0"/>
              <a:t>Life cycle emissions of vehicles different European countries (Hall &amp; </a:t>
            </a:r>
            <a:r>
              <a:rPr lang="en-GB" sz="1400" dirty="0" err="1"/>
              <a:t>Lutsey</a:t>
            </a:r>
            <a:r>
              <a:rPr lang="en-GB" sz="1400" dirty="0"/>
              <a:t>, 2018)</a:t>
            </a:r>
          </a:p>
        </p:txBody>
      </p:sp>
    </p:spTree>
    <p:extLst>
      <p:ext uri="{BB962C8B-B14F-4D97-AF65-F5344CB8AC3E}">
        <p14:creationId xmlns:p14="http://schemas.microsoft.com/office/powerpoint/2010/main" val="329571071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extLst/>
          </a:blip>
          <a:stretch/>
        </a:blip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4DDC893-E5EF-4CDE-B040-BA5B53AADD7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3" name="Picture 12">
            <a:extLst>
              <a:ext uri="{FF2B5EF4-FFF2-40B4-BE49-F238E27FC236}">
                <a16:creationId xmlns:a16="http://schemas.microsoft.com/office/drawing/2014/main" id="{85F1A06D-D369-4974-8208-56120C5E7A9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5" name="Oval 14">
            <a:extLst>
              <a:ext uri="{FF2B5EF4-FFF2-40B4-BE49-F238E27FC236}">
                <a16:creationId xmlns:a16="http://schemas.microsoft.com/office/drawing/2014/main" id="{DAD27A50-88D7-4E2A-8488-F2879768AF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7" name="Picture 16">
            <a:extLst>
              <a:ext uri="{FF2B5EF4-FFF2-40B4-BE49-F238E27FC236}">
                <a16:creationId xmlns:a16="http://schemas.microsoft.com/office/drawing/2014/main" id="{A47C6ACD-2325-48C6-B9F3-C21563A05EA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9" name="Picture 18">
            <a:extLst>
              <a:ext uri="{FF2B5EF4-FFF2-40B4-BE49-F238E27FC236}">
                <a16:creationId xmlns:a16="http://schemas.microsoft.com/office/drawing/2014/main" id="{1081DF83-4F35-4560-87E6-0DE8AAAC33D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1" name="Rectangle 20">
            <a:extLst>
              <a:ext uri="{FF2B5EF4-FFF2-40B4-BE49-F238E27FC236}">
                <a16:creationId xmlns:a16="http://schemas.microsoft.com/office/drawing/2014/main" id="{7C704F0F-1CD8-4DC1-AEE9-225958232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5" name="Picture 24" descr="Greenbushes">
            <a:extLst>
              <a:ext uri="{FF2B5EF4-FFF2-40B4-BE49-F238E27FC236}">
                <a16:creationId xmlns:a16="http://schemas.microsoft.com/office/drawing/2014/main" id="{5728E0A2-2F86-F14A-9AD1-D0E3EFE3EFF6}"/>
              </a:ext>
            </a:extLst>
          </p:cNvPr>
          <p:cNvPicPr>
            <a:picLocks noGrp="1" noChangeAspect="1" noChangeArrowheads="1"/>
          </p:cNvPicPr>
          <p:nvPr>
            <p:ph idx="1"/>
          </p:nvPr>
        </p:nvPicPr>
        <p:blipFill rotWithShape="1">
          <a:blip r:embed="rId7" r:link="rId8">
            <a:extLst>
              <a:ext uri="{28A0092B-C50C-407E-A947-70E740481C1C}">
                <a14:useLocalDpi xmlns:a14="http://schemas.microsoft.com/office/drawing/2010/main" val="0"/>
              </a:ext>
            </a:extLst>
          </a:blip>
          <a:srcRect t="7921" b="6959"/>
          <a:stretch>
            <a:fillRect/>
          </a:stretch>
        </p:blipFill>
        <p:spPr bwMode="auto">
          <a:xfrm>
            <a:off x="1" y="-5"/>
            <a:ext cx="6095999" cy="5020241"/>
          </a:xfrm>
          <a:custGeom>
            <a:avLst/>
            <a:gdLst/>
            <a:ahLst/>
            <a:cxnLst/>
            <a:rect l="l" t="t" r="r" b="b"/>
            <a:pathLst>
              <a:path w="6095999" h="5020241">
                <a:moveTo>
                  <a:pt x="0" y="0"/>
                </a:moveTo>
                <a:lnTo>
                  <a:pt x="6095999" y="0"/>
                </a:lnTo>
                <a:lnTo>
                  <a:pt x="6095999" y="4581001"/>
                </a:lnTo>
                <a:lnTo>
                  <a:pt x="5995877" y="4581001"/>
                </a:lnTo>
                <a:lnTo>
                  <a:pt x="5747167" y="4576798"/>
                </a:lnTo>
                <a:lnTo>
                  <a:pt x="5503333" y="4570492"/>
                </a:lnTo>
                <a:lnTo>
                  <a:pt x="5261938" y="4564537"/>
                </a:lnTo>
                <a:lnTo>
                  <a:pt x="5025418" y="4557881"/>
                </a:lnTo>
                <a:lnTo>
                  <a:pt x="4790118" y="4547722"/>
                </a:lnTo>
                <a:lnTo>
                  <a:pt x="4558477" y="4536862"/>
                </a:lnTo>
                <a:lnTo>
                  <a:pt x="4331710" y="4527054"/>
                </a:lnTo>
                <a:lnTo>
                  <a:pt x="3889152" y="4499379"/>
                </a:lnTo>
                <a:lnTo>
                  <a:pt x="3464881" y="4469954"/>
                </a:lnTo>
                <a:lnTo>
                  <a:pt x="3057678" y="4439126"/>
                </a:lnTo>
                <a:lnTo>
                  <a:pt x="2672421" y="4405147"/>
                </a:lnTo>
                <a:lnTo>
                  <a:pt x="2304232" y="4369765"/>
                </a:lnTo>
                <a:lnTo>
                  <a:pt x="1962864" y="4331582"/>
                </a:lnTo>
                <a:lnTo>
                  <a:pt x="1642223" y="4294099"/>
                </a:lnTo>
                <a:lnTo>
                  <a:pt x="1347183" y="4256616"/>
                </a:lnTo>
                <a:lnTo>
                  <a:pt x="1076528" y="4221235"/>
                </a:lnTo>
                <a:lnTo>
                  <a:pt x="836351" y="4187605"/>
                </a:lnTo>
                <a:lnTo>
                  <a:pt x="619339" y="4155727"/>
                </a:lnTo>
                <a:lnTo>
                  <a:pt x="436464" y="4129104"/>
                </a:lnTo>
                <a:lnTo>
                  <a:pt x="282848" y="4103881"/>
                </a:lnTo>
                <a:lnTo>
                  <a:pt x="71932" y="4067800"/>
                </a:lnTo>
                <a:lnTo>
                  <a:pt x="1" y="4055539"/>
                </a:lnTo>
                <a:lnTo>
                  <a:pt x="1" y="5020241"/>
                </a:lnTo>
                <a:lnTo>
                  <a:pt x="0" y="5020241"/>
                </a:lnTo>
                <a:close/>
              </a:path>
            </a:pathLst>
          </a:custGeom>
          <a:noFill/>
          <a:extLst>
            <a:ext uri="{909E8E84-426E-40DD-AFC4-6F175D3DCCD1}">
              <a14:hiddenFill xmlns:a14="http://schemas.microsoft.com/office/drawing/2010/main">
                <a:solidFill>
                  <a:srgbClr val="FFFFFF"/>
                </a:solidFill>
              </a14:hiddenFill>
            </a:ext>
          </a:extLst>
        </p:spPr>
      </p:pic>
      <p:pic>
        <p:nvPicPr>
          <p:cNvPr id="6" name="Picture 5" descr="Salar de Uyuni Bolivia. Brine is pumped out of a nearby lake into a series of evaporation ponds and left for 12 to 18...">
            <a:extLst>
              <a:ext uri="{FF2B5EF4-FFF2-40B4-BE49-F238E27FC236}">
                <a16:creationId xmlns:a16="http://schemas.microsoft.com/office/drawing/2014/main" id="{EA76E4F7-58FC-6541-8C7A-4C566C984EF5}"/>
              </a:ext>
            </a:extLst>
          </p:cNvPr>
          <p:cNvPicPr/>
          <p:nvPr/>
        </p:nvPicPr>
        <p:blipFill rotWithShape="1">
          <a:blip r:embed="rId9">
            <a:extLst>
              <a:ext uri="{28A0092B-C50C-407E-A947-70E740481C1C}">
                <a14:useLocalDpi xmlns:a14="http://schemas.microsoft.com/office/drawing/2010/main" val="0"/>
              </a:ext>
            </a:extLst>
          </a:blip>
          <a:srcRect l="11220" r="-1" b="-1"/>
          <a:stretch/>
        </p:blipFill>
        <p:spPr bwMode="auto">
          <a:xfrm>
            <a:off x="6096000" y="9403"/>
            <a:ext cx="6095696" cy="4583103"/>
          </a:xfrm>
          <a:custGeom>
            <a:avLst/>
            <a:gdLst/>
            <a:ahLst/>
            <a:cxnLst/>
            <a:rect l="l" t="t" r="r" b="b"/>
            <a:pathLst>
              <a:path w="6095696" h="4583103">
                <a:moveTo>
                  <a:pt x="0" y="0"/>
                </a:moveTo>
                <a:lnTo>
                  <a:pt x="6095696" y="0"/>
                </a:lnTo>
                <a:lnTo>
                  <a:pt x="6095696" y="4057991"/>
                </a:lnTo>
                <a:lnTo>
                  <a:pt x="5818946" y="4110187"/>
                </a:lnTo>
                <a:lnTo>
                  <a:pt x="5543413" y="4159931"/>
                </a:lnTo>
                <a:lnTo>
                  <a:pt x="5266662" y="4208624"/>
                </a:lnTo>
                <a:lnTo>
                  <a:pt x="4988691" y="4250310"/>
                </a:lnTo>
                <a:lnTo>
                  <a:pt x="4711940" y="4292347"/>
                </a:lnTo>
                <a:lnTo>
                  <a:pt x="4433969" y="4331582"/>
                </a:lnTo>
                <a:lnTo>
                  <a:pt x="4159656" y="4365211"/>
                </a:lnTo>
                <a:lnTo>
                  <a:pt x="3881685" y="4397089"/>
                </a:lnTo>
                <a:lnTo>
                  <a:pt x="3604934" y="4426165"/>
                </a:lnTo>
                <a:lnTo>
                  <a:pt x="3333059" y="4451387"/>
                </a:lnTo>
                <a:lnTo>
                  <a:pt x="3057527" y="4476609"/>
                </a:lnTo>
                <a:lnTo>
                  <a:pt x="2785652" y="4497628"/>
                </a:lnTo>
                <a:lnTo>
                  <a:pt x="2513777" y="4514092"/>
                </a:lnTo>
                <a:lnTo>
                  <a:pt x="2243122" y="4531258"/>
                </a:lnTo>
                <a:lnTo>
                  <a:pt x="1974904" y="4545620"/>
                </a:lnTo>
                <a:lnTo>
                  <a:pt x="1709125" y="4555779"/>
                </a:lnTo>
                <a:lnTo>
                  <a:pt x="1443346" y="4564537"/>
                </a:lnTo>
                <a:lnTo>
                  <a:pt x="1180006" y="4572944"/>
                </a:lnTo>
                <a:lnTo>
                  <a:pt x="920323" y="4576798"/>
                </a:lnTo>
                <a:lnTo>
                  <a:pt x="660640" y="4581001"/>
                </a:lnTo>
                <a:lnTo>
                  <a:pt x="404614" y="4583103"/>
                </a:lnTo>
                <a:lnTo>
                  <a:pt x="151027" y="4581001"/>
                </a:lnTo>
                <a:lnTo>
                  <a:pt x="0" y="4581001"/>
                </a:lnTo>
                <a:close/>
              </a:path>
            </a:pathLst>
          </a:custGeom>
          <a:noFill/>
        </p:spPr>
      </p:pic>
      <p:sp>
        <p:nvSpPr>
          <p:cNvPr id="23" name="Freeform 16">
            <a:extLst>
              <a:ext uri="{FF2B5EF4-FFF2-40B4-BE49-F238E27FC236}">
                <a16:creationId xmlns:a16="http://schemas.microsoft.com/office/drawing/2014/main" id="{E4F17063-EDA4-417B-946F-BA357F3B39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3753695"/>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2">
              <a:alpha val="40000"/>
            </a:schemeClr>
          </a:solidFill>
          <a:ln>
            <a:noFill/>
          </a:ln>
        </p:spPr>
        <p:txBody>
          <a:bodyPr rtlCol="0" anchor="ctr"/>
          <a:lstStyle/>
          <a:p>
            <a:pPr algn="ctr"/>
            <a:endParaRPr lang="en-US">
              <a:solidFill>
                <a:schemeClr val="tx1"/>
              </a:solidFill>
            </a:endParaRPr>
          </a:p>
        </p:txBody>
      </p:sp>
      <p:sp>
        <p:nvSpPr>
          <p:cNvPr id="25" name="Freeform: Shape 24">
            <a:extLst>
              <a:ext uri="{FF2B5EF4-FFF2-40B4-BE49-F238E27FC236}">
                <a16:creationId xmlns:a16="http://schemas.microsoft.com/office/drawing/2014/main" id="{D36F3EEA-55D4-4677-80E7-92D00B8F34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55533"/>
            <a:ext cx="12192000" cy="2802467"/>
          </a:xfrm>
          <a:custGeom>
            <a:avLst/>
            <a:gdLst>
              <a:gd name="connsiteX0" fmla="*/ 1 w 12192000"/>
              <a:gd name="connsiteY0" fmla="*/ 0 h 2802467"/>
              <a:gd name="connsiteX1" fmla="*/ 71932 w 12192000"/>
              <a:gd name="connsiteY1" fmla="*/ 12261 h 2802467"/>
              <a:gd name="connsiteX2" fmla="*/ 282848 w 12192000"/>
              <a:gd name="connsiteY2" fmla="*/ 48342 h 2802467"/>
              <a:gd name="connsiteX3" fmla="*/ 436464 w 12192000"/>
              <a:gd name="connsiteY3" fmla="*/ 73565 h 2802467"/>
              <a:gd name="connsiteX4" fmla="*/ 619339 w 12192000"/>
              <a:gd name="connsiteY4" fmla="*/ 100188 h 2802467"/>
              <a:gd name="connsiteX5" fmla="*/ 836351 w 12192000"/>
              <a:gd name="connsiteY5" fmla="*/ 132066 h 2802467"/>
              <a:gd name="connsiteX6" fmla="*/ 1076528 w 12192000"/>
              <a:gd name="connsiteY6" fmla="*/ 165696 h 2802467"/>
              <a:gd name="connsiteX7" fmla="*/ 1347183 w 12192000"/>
              <a:gd name="connsiteY7" fmla="*/ 201077 h 2802467"/>
              <a:gd name="connsiteX8" fmla="*/ 1642223 w 12192000"/>
              <a:gd name="connsiteY8" fmla="*/ 238560 h 2802467"/>
              <a:gd name="connsiteX9" fmla="*/ 1962864 w 12192000"/>
              <a:gd name="connsiteY9" fmla="*/ 276043 h 2802467"/>
              <a:gd name="connsiteX10" fmla="*/ 2304232 w 12192000"/>
              <a:gd name="connsiteY10" fmla="*/ 314226 h 2802467"/>
              <a:gd name="connsiteX11" fmla="*/ 2672421 w 12192000"/>
              <a:gd name="connsiteY11" fmla="*/ 349608 h 2802467"/>
              <a:gd name="connsiteX12" fmla="*/ 3057678 w 12192000"/>
              <a:gd name="connsiteY12" fmla="*/ 383587 h 2802467"/>
              <a:gd name="connsiteX13" fmla="*/ 3464881 w 12192000"/>
              <a:gd name="connsiteY13" fmla="*/ 414415 h 2802467"/>
              <a:gd name="connsiteX14" fmla="*/ 3889152 w 12192000"/>
              <a:gd name="connsiteY14" fmla="*/ 443840 h 2802467"/>
              <a:gd name="connsiteX15" fmla="*/ 4331710 w 12192000"/>
              <a:gd name="connsiteY15" fmla="*/ 471515 h 2802467"/>
              <a:gd name="connsiteX16" fmla="*/ 4558476 w 12192000"/>
              <a:gd name="connsiteY16" fmla="*/ 481323 h 2802467"/>
              <a:gd name="connsiteX17" fmla="*/ 4790118 w 12192000"/>
              <a:gd name="connsiteY17" fmla="*/ 492183 h 2802467"/>
              <a:gd name="connsiteX18" fmla="*/ 5025418 w 12192000"/>
              <a:gd name="connsiteY18" fmla="*/ 502342 h 2802467"/>
              <a:gd name="connsiteX19" fmla="*/ 5261937 w 12192000"/>
              <a:gd name="connsiteY19" fmla="*/ 508998 h 2802467"/>
              <a:gd name="connsiteX20" fmla="*/ 5503332 w 12192000"/>
              <a:gd name="connsiteY20" fmla="*/ 514953 h 2802467"/>
              <a:gd name="connsiteX21" fmla="*/ 5747166 w 12192000"/>
              <a:gd name="connsiteY21" fmla="*/ 521259 h 2802467"/>
              <a:gd name="connsiteX22" fmla="*/ 5995877 w 12192000"/>
              <a:gd name="connsiteY22" fmla="*/ 525462 h 2802467"/>
              <a:gd name="connsiteX23" fmla="*/ 6247026 w 12192000"/>
              <a:gd name="connsiteY23" fmla="*/ 525462 h 2802467"/>
              <a:gd name="connsiteX24" fmla="*/ 6500613 w 12192000"/>
              <a:gd name="connsiteY24" fmla="*/ 527564 h 2802467"/>
              <a:gd name="connsiteX25" fmla="*/ 6756639 w 12192000"/>
              <a:gd name="connsiteY25" fmla="*/ 525462 h 2802467"/>
              <a:gd name="connsiteX26" fmla="*/ 7016322 w 12192000"/>
              <a:gd name="connsiteY26" fmla="*/ 521259 h 2802467"/>
              <a:gd name="connsiteX27" fmla="*/ 7276005 w 12192000"/>
              <a:gd name="connsiteY27" fmla="*/ 517405 h 2802467"/>
              <a:gd name="connsiteX28" fmla="*/ 7539345 w 12192000"/>
              <a:gd name="connsiteY28" fmla="*/ 508998 h 2802467"/>
              <a:gd name="connsiteX29" fmla="*/ 7805124 w 12192000"/>
              <a:gd name="connsiteY29" fmla="*/ 500240 h 2802467"/>
              <a:gd name="connsiteX30" fmla="*/ 8070903 w 12192000"/>
              <a:gd name="connsiteY30" fmla="*/ 490081 h 2802467"/>
              <a:gd name="connsiteX31" fmla="*/ 8339121 w 12192000"/>
              <a:gd name="connsiteY31" fmla="*/ 475719 h 2802467"/>
              <a:gd name="connsiteX32" fmla="*/ 8609776 w 12192000"/>
              <a:gd name="connsiteY32" fmla="*/ 458553 h 2802467"/>
              <a:gd name="connsiteX33" fmla="*/ 8881651 w 12192000"/>
              <a:gd name="connsiteY33" fmla="*/ 442089 h 2802467"/>
              <a:gd name="connsiteX34" fmla="*/ 9153526 w 12192000"/>
              <a:gd name="connsiteY34" fmla="*/ 421070 h 2802467"/>
              <a:gd name="connsiteX35" fmla="*/ 9429058 w 12192000"/>
              <a:gd name="connsiteY35" fmla="*/ 395848 h 2802467"/>
              <a:gd name="connsiteX36" fmla="*/ 9700933 w 12192000"/>
              <a:gd name="connsiteY36" fmla="*/ 370626 h 2802467"/>
              <a:gd name="connsiteX37" fmla="*/ 9977684 w 12192000"/>
              <a:gd name="connsiteY37" fmla="*/ 341550 h 2802467"/>
              <a:gd name="connsiteX38" fmla="*/ 10255655 w 12192000"/>
              <a:gd name="connsiteY38" fmla="*/ 309672 h 2802467"/>
              <a:gd name="connsiteX39" fmla="*/ 10529968 w 12192000"/>
              <a:gd name="connsiteY39" fmla="*/ 276043 h 2802467"/>
              <a:gd name="connsiteX40" fmla="*/ 10807939 w 12192000"/>
              <a:gd name="connsiteY40" fmla="*/ 236808 h 2802467"/>
              <a:gd name="connsiteX41" fmla="*/ 11084690 w 12192000"/>
              <a:gd name="connsiteY41" fmla="*/ 194771 h 2802467"/>
              <a:gd name="connsiteX42" fmla="*/ 11362661 w 12192000"/>
              <a:gd name="connsiteY42" fmla="*/ 153085 h 2802467"/>
              <a:gd name="connsiteX43" fmla="*/ 11639412 w 12192000"/>
              <a:gd name="connsiteY43" fmla="*/ 104392 h 2802467"/>
              <a:gd name="connsiteX44" fmla="*/ 11914945 w 12192000"/>
              <a:gd name="connsiteY44" fmla="*/ 54648 h 2802467"/>
              <a:gd name="connsiteX45" fmla="*/ 12191696 w 12192000"/>
              <a:gd name="connsiteY45" fmla="*/ 2452 h 2802467"/>
              <a:gd name="connsiteX46" fmla="*/ 12191696 w 12192000"/>
              <a:gd name="connsiteY46" fmla="*/ 2236410 h 2802467"/>
              <a:gd name="connsiteX47" fmla="*/ 12192000 w 12192000"/>
              <a:gd name="connsiteY47" fmla="*/ 2236410 h 2802467"/>
              <a:gd name="connsiteX48" fmla="*/ 12192000 w 12192000"/>
              <a:gd name="connsiteY48" fmla="*/ 2802467 h 2802467"/>
              <a:gd name="connsiteX49" fmla="*/ 12191696 w 12192000"/>
              <a:gd name="connsiteY49" fmla="*/ 2802467 h 2802467"/>
              <a:gd name="connsiteX50" fmla="*/ 0 w 12192000"/>
              <a:gd name="connsiteY50" fmla="*/ 2802467 h 2802467"/>
              <a:gd name="connsiteX51" fmla="*/ 0 w 12192000"/>
              <a:gd name="connsiteY51" fmla="*/ 2236410 h 2802467"/>
              <a:gd name="connsiteX52" fmla="*/ 1 w 12192000"/>
              <a:gd name="connsiteY52" fmla="*/ 2236410 h 2802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192000" h="2802467">
                <a:moveTo>
                  <a:pt x="1" y="0"/>
                </a:moveTo>
                <a:lnTo>
                  <a:pt x="71932" y="12261"/>
                </a:lnTo>
                <a:lnTo>
                  <a:pt x="282848" y="48342"/>
                </a:lnTo>
                <a:lnTo>
                  <a:pt x="436464" y="73565"/>
                </a:lnTo>
                <a:lnTo>
                  <a:pt x="619339" y="100188"/>
                </a:lnTo>
                <a:lnTo>
                  <a:pt x="836351" y="132066"/>
                </a:lnTo>
                <a:lnTo>
                  <a:pt x="1076528" y="165696"/>
                </a:lnTo>
                <a:lnTo>
                  <a:pt x="1347183" y="201077"/>
                </a:lnTo>
                <a:lnTo>
                  <a:pt x="1642223" y="238560"/>
                </a:lnTo>
                <a:lnTo>
                  <a:pt x="1962864" y="276043"/>
                </a:lnTo>
                <a:lnTo>
                  <a:pt x="2304232" y="314226"/>
                </a:lnTo>
                <a:lnTo>
                  <a:pt x="2672421" y="349608"/>
                </a:lnTo>
                <a:lnTo>
                  <a:pt x="3057678" y="383587"/>
                </a:lnTo>
                <a:lnTo>
                  <a:pt x="3464881" y="414415"/>
                </a:lnTo>
                <a:lnTo>
                  <a:pt x="3889152" y="443840"/>
                </a:lnTo>
                <a:lnTo>
                  <a:pt x="4331710" y="471515"/>
                </a:lnTo>
                <a:lnTo>
                  <a:pt x="4558476" y="481323"/>
                </a:lnTo>
                <a:lnTo>
                  <a:pt x="4790118" y="492183"/>
                </a:lnTo>
                <a:lnTo>
                  <a:pt x="5025418" y="502342"/>
                </a:lnTo>
                <a:lnTo>
                  <a:pt x="5261937" y="508998"/>
                </a:lnTo>
                <a:lnTo>
                  <a:pt x="5503332" y="514953"/>
                </a:lnTo>
                <a:lnTo>
                  <a:pt x="5747166" y="521259"/>
                </a:lnTo>
                <a:lnTo>
                  <a:pt x="5995877" y="525462"/>
                </a:lnTo>
                <a:lnTo>
                  <a:pt x="6247026" y="525462"/>
                </a:lnTo>
                <a:lnTo>
                  <a:pt x="6500613" y="527564"/>
                </a:lnTo>
                <a:lnTo>
                  <a:pt x="6756639" y="525462"/>
                </a:lnTo>
                <a:lnTo>
                  <a:pt x="7016322" y="521259"/>
                </a:lnTo>
                <a:lnTo>
                  <a:pt x="7276005" y="517405"/>
                </a:lnTo>
                <a:lnTo>
                  <a:pt x="7539345" y="508998"/>
                </a:lnTo>
                <a:lnTo>
                  <a:pt x="7805124" y="500240"/>
                </a:lnTo>
                <a:lnTo>
                  <a:pt x="8070903" y="490081"/>
                </a:lnTo>
                <a:lnTo>
                  <a:pt x="8339121" y="475719"/>
                </a:lnTo>
                <a:lnTo>
                  <a:pt x="8609776" y="458553"/>
                </a:lnTo>
                <a:lnTo>
                  <a:pt x="8881651" y="442089"/>
                </a:lnTo>
                <a:lnTo>
                  <a:pt x="9153526" y="421070"/>
                </a:lnTo>
                <a:lnTo>
                  <a:pt x="9429058" y="395848"/>
                </a:lnTo>
                <a:lnTo>
                  <a:pt x="9700933" y="370626"/>
                </a:lnTo>
                <a:lnTo>
                  <a:pt x="9977684" y="341550"/>
                </a:lnTo>
                <a:lnTo>
                  <a:pt x="10255655" y="309672"/>
                </a:lnTo>
                <a:lnTo>
                  <a:pt x="10529968" y="276043"/>
                </a:lnTo>
                <a:lnTo>
                  <a:pt x="10807939" y="236808"/>
                </a:lnTo>
                <a:lnTo>
                  <a:pt x="11084690" y="194771"/>
                </a:lnTo>
                <a:lnTo>
                  <a:pt x="11362661" y="153085"/>
                </a:lnTo>
                <a:lnTo>
                  <a:pt x="11639412" y="104392"/>
                </a:lnTo>
                <a:lnTo>
                  <a:pt x="11914945" y="54648"/>
                </a:lnTo>
                <a:lnTo>
                  <a:pt x="12191696" y="2452"/>
                </a:lnTo>
                <a:lnTo>
                  <a:pt x="12191696" y="2236410"/>
                </a:lnTo>
                <a:lnTo>
                  <a:pt x="12192000" y="2236410"/>
                </a:lnTo>
                <a:lnTo>
                  <a:pt x="12192000" y="2802467"/>
                </a:lnTo>
                <a:lnTo>
                  <a:pt x="12191696" y="2802467"/>
                </a:lnTo>
                <a:lnTo>
                  <a:pt x="0" y="2802467"/>
                </a:lnTo>
                <a:lnTo>
                  <a:pt x="0" y="2236410"/>
                </a:lnTo>
                <a:lnTo>
                  <a:pt x="1" y="2236410"/>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E9040D-F891-4641-A860-9BF55A1F36F9}"/>
              </a:ext>
            </a:extLst>
          </p:cNvPr>
          <p:cNvSpPr>
            <a:spLocks noGrp="1"/>
          </p:cNvSpPr>
          <p:nvPr>
            <p:ph type="title"/>
          </p:nvPr>
        </p:nvSpPr>
        <p:spPr>
          <a:xfrm>
            <a:off x="373110" y="5456766"/>
            <a:ext cx="10407602" cy="868026"/>
          </a:xfrm>
        </p:spPr>
        <p:txBody>
          <a:bodyPr vert="horz" lIns="91440" tIns="45720" rIns="91440" bIns="45720" rtlCol="0" anchor="b">
            <a:normAutofit/>
          </a:bodyPr>
          <a:lstStyle/>
          <a:p>
            <a:pPr marL="342900" indent="-342900">
              <a:buFont typeface="Arial" panose="020B0604020202020204" pitchFamily="34" charset="0"/>
              <a:buChar char="•"/>
            </a:pPr>
            <a:r>
              <a:rPr lang="en-US" sz="2400" b="1" dirty="0">
                <a:solidFill>
                  <a:srgbClr val="EBEBEB"/>
                </a:solidFill>
              </a:rPr>
              <a:t>Can the raw material usage required in BEV production be considered sustainable?</a:t>
            </a:r>
          </a:p>
        </p:txBody>
      </p:sp>
      <p:sp>
        <p:nvSpPr>
          <p:cNvPr id="4" name="Slide Number Placeholder 3">
            <a:extLst>
              <a:ext uri="{FF2B5EF4-FFF2-40B4-BE49-F238E27FC236}">
                <a16:creationId xmlns:a16="http://schemas.microsoft.com/office/drawing/2014/main" id="{ECDF8026-5F7D-9244-BAE0-27B190F75DEC}"/>
              </a:ext>
            </a:extLst>
          </p:cNvPr>
          <p:cNvSpPr>
            <a:spLocks noGrp="1"/>
          </p:cNvSpPr>
          <p:nvPr>
            <p:ph type="sldNum" sz="quarter" idx="12"/>
          </p:nvPr>
        </p:nvSpPr>
        <p:spPr>
          <a:xfrm>
            <a:off x="11135984" y="5826454"/>
            <a:ext cx="838199" cy="833425"/>
          </a:xfrm>
        </p:spPr>
        <p:txBody>
          <a:bodyPr vert="horz" lIns="91440" tIns="45720" rIns="91440" bIns="45720" rtlCol="0" anchor="b">
            <a:normAutofit/>
          </a:bodyPr>
          <a:lstStyle/>
          <a:p>
            <a:pPr defTabSz="914400">
              <a:spcAft>
                <a:spcPts val="600"/>
              </a:spcAft>
            </a:pPr>
            <a:r>
              <a:rPr lang="en-US" dirty="0">
                <a:solidFill>
                  <a:srgbClr val="FFFFFF"/>
                </a:solidFill>
              </a:rPr>
              <a:t>8</a:t>
            </a:r>
          </a:p>
        </p:txBody>
      </p:sp>
      <p:sp>
        <p:nvSpPr>
          <p:cNvPr id="7" name="TextBox 6">
            <a:extLst>
              <a:ext uri="{FF2B5EF4-FFF2-40B4-BE49-F238E27FC236}">
                <a16:creationId xmlns:a16="http://schemas.microsoft.com/office/drawing/2014/main" id="{59323A22-0122-BD45-8836-70C607C2719E}"/>
              </a:ext>
            </a:extLst>
          </p:cNvPr>
          <p:cNvSpPr txBox="1"/>
          <p:nvPr/>
        </p:nvSpPr>
        <p:spPr>
          <a:xfrm>
            <a:off x="184334" y="4526286"/>
            <a:ext cx="4385926" cy="830997"/>
          </a:xfrm>
          <a:prstGeom prst="rect">
            <a:avLst/>
          </a:prstGeom>
          <a:noFill/>
        </p:spPr>
        <p:txBody>
          <a:bodyPr wrap="square" rtlCol="0">
            <a:spAutoFit/>
          </a:bodyPr>
          <a:lstStyle/>
          <a:p>
            <a:r>
              <a:rPr lang="en-GB" sz="1200" dirty="0"/>
              <a:t>Greenbushes open cast mine, Western Australia. Currently the largest hard-rock lithium mine in the world (Millikin, 2020)</a:t>
            </a:r>
          </a:p>
          <a:p>
            <a:r>
              <a:rPr lang="en-GB" sz="1200" dirty="0"/>
              <a:t> </a:t>
            </a:r>
            <a:endParaRPr lang="en-US" sz="1200" dirty="0"/>
          </a:p>
        </p:txBody>
      </p:sp>
      <p:sp>
        <p:nvSpPr>
          <p:cNvPr id="8" name="TextBox 7">
            <a:extLst>
              <a:ext uri="{FF2B5EF4-FFF2-40B4-BE49-F238E27FC236}">
                <a16:creationId xmlns:a16="http://schemas.microsoft.com/office/drawing/2014/main" id="{0E6B1AA5-9692-DB47-B5D1-3F600FD0BFFC}"/>
              </a:ext>
            </a:extLst>
          </p:cNvPr>
          <p:cNvSpPr txBox="1"/>
          <p:nvPr/>
        </p:nvSpPr>
        <p:spPr>
          <a:xfrm>
            <a:off x="6095696" y="4584433"/>
            <a:ext cx="5465618" cy="830997"/>
          </a:xfrm>
          <a:prstGeom prst="rect">
            <a:avLst/>
          </a:prstGeom>
          <a:noFill/>
        </p:spPr>
        <p:txBody>
          <a:bodyPr wrap="square" rtlCol="0">
            <a:spAutoFit/>
          </a:bodyPr>
          <a:lstStyle/>
          <a:p>
            <a:r>
              <a:rPr lang="en-GB" sz="1200" dirty="0" err="1"/>
              <a:t>Salar</a:t>
            </a:r>
            <a:r>
              <a:rPr lang="en-GB" sz="1200" dirty="0"/>
              <a:t> de Uyuni, Bolivia. Brine is pumped out of a nearby lake into a series of evaporation ponds and left for 12 to 18 months before processing in a factory to produce lithium ions for batteries (</a:t>
            </a:r>
            <a:r>
              <a:rPr lang="en-GB" sz="1200" dirty="0" err="1"/>
              <a:t>Katwala</a:t>
            </a:r>
            <a:r>
              <a:rPr lang="en-GB" sz="1200" dirty="0"/>
              <a:t>, 2018).</a:t>
            </a:r>
          </a:p>
        </p:txBody>
      </p:sp>
    </p:spTree>
    <p:extLst>
      <p:ext uri="{BB962C8B-B14F-4D97-AF65-F5344CB8AC3E}">
        <p14:creationId xmlns:p14="http://schemas.microsoft.com/office/powerpoint/2010/main" val="20568895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FF49A2-BB88-544C-8343-882C035781F4}"/>
              </a:ext>
            </a:extLst>
          </p:cNvPr>
          <p:cNvSpPr>
            <a:spLocks noGrp="1"/>
          </p:cNvSpPr>
          <p:nvPr>
            <p:ph type="title"/>
          </p:nvPr>
        </p:nvSpPr>
        <p:spPr>
          <a:xfrm>
            <a:off x="214311" y="0"/>
            <a:ext cx="10138229" cy="1400530"/>
          </a:xfrm>
        </p:spPr>
        <p:txBody>
          <a:bodyPr/>
          <a:lstStyle/>
          <a:p>
            <a:r>
              <a:rPr lang="en-US" sz="2800" b="1" dirty="0"/>
              <a:t>Environmental impact comparisons &amp; surrounding policy</a:t>
            </a:r>
          </a:p>
        </p:txBody>
      </p:sp>
      <p:sp>
        <p:nvSpPr>
          <p:cNvPr id="4" name="Slide Number Placeholder 3">
            <a:extLst>
              <a:ext uri="{FF2B5EF4-FFF2-40B4-BE49-F238E27FC236}">
                <a16:creationId xmlns:a16="http://schemas.microsoft.com/office/drawing/2014/main" id="{D7ADB9CA-B5CA-324D-B7E3-8D484CAFCEC9}"/>
              </a:ext>
            </a:extLst>
          </p:cNvPr>
          <p:cNvSpPr>
            <a:spLocks noGrp="1"/>
          </p:cNvSpPr>
          <p:nvPr>
            <p:ph type="sldNum" sz="quarter" idx="12"/>
          </p:nvPr>
        </p:nvSpPr>
        <p:spPr>
          <a:xfrm>
            <a:off x="10352540" y="295729"/>
            <a:ext cx="838199" cy="767687"/>
          </a:xfrm>
        </p:spPr>
        <p:txBody>
          <a:bodyPr/>
          <a:lstStyle/>
          <a:p>
            <a:fld id="{D57F1E4F-1CFF-5643-939E-02111984F565}" type="slidenum">
              <a:rPr lang="en-US" smtClean="0"/>
              <a:t>9</a:t>
            </a:fld>
            <a:endParaRPr lang="en-US" dirty="0"/>
          </a:p>
        </p:txBody>
      </p:sp>
      <p:pic>
        <p:nvPicPr>
          <p:cNvPr id="5" name="Content Placeholder 4">
            <a:extLst>
              <a:ext uri="{FF2B5EF4-FFF2-40B4-BE49-F238E27FC236}">
                <a16:creationId xmlns:a16="http://schemas.microsoft.com/office/drawing/2014/main" id="{883BFEFE-DB8A-8D44-9FF1-405CE66650E2}"/>
              </a:ext>
            </a:extLst>
          </p:cNvPr>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305091" y="1469059"/>
            <a:ext cx="3842547" cy="4695470"/>
          </a:xfrm>
          <a:prstGeom prst="rect">
            <a:avLst/>
          </a:prstGeom>
        </p:spPr>
      </p:pic>
      <p:pic>
        <p:nvPicPr>
          <p:cNvPr id="6" name="Picture 5">
            <a:extLst>
              <a:ext uri="{FF2B5EF4-FFF2-40B4-BE49-F238E27FC236}">
                <a16:creationId xmlns:a16="http://schemas.microsoft.com/office/drawing/2014/main" id="{46306EB9-3DDC-6543-A2AB-097DC5472E8A}"/>
              </a:ext>
            </a:extLst>
          </p:cNvPr>
          <p:cNvPicPr/>
          <p:nvPr/>
        </p:nvPicPr>
        <p:blipFill>
          <a:blip r:embed="rId3">
            <a:extLst>
              <a:ext uri="{28A0092B-C50C-407E-A947-70E740481C1C}">
                <a14:useLocalDpi xmlns:a14="http://schemas.microsoft.com/office/drawing/2010/main" val="0"/>
              </a:ext>
            </a:extLst>
          </a:blip>
          <a:stretch>
            <a:fillRect/>
          </a:stretch>
        </p:blipFill>
        <p:spPr>
          <a:xfrm>
            <a:off x="4325179" y="1477114"/>
            <a:ext cx="7380922" cy="4695470"/>
          </a:xfrm>
          <a:prstGeom prst="rect">
            <a:avLst/>
          </a:prstGeom>
        </p:spPr>
      </p:pic>
      <p:sp>
        <p:nvSpPr>
          <p:cNvPr id="3" name="TextBox 2">
            <a:extLst>
              <a:ext uri="{FF2B5EF4-FFF2-40B4-BE49-F238E27FC236}">
                <a16:creationId xmlns:a16="http://schemas.microsoft.com/office/drawing/2014/main" id="{F630BC0D-85BC-E247-A91F-B7390C77C70E}"/>
              </a:ext>
            </a:extLst>
          </p:cNvPr>
          <p:cNvSpPr txBox="1"/>
          <p:nvPr/>
        </p:nvSpPr>
        <p:spPr>
          <a:xfrm>
            <a:off x="425005" y="677975"/>
            <a:ext cx="10346634" cy="646331"/>
          </a:xfrm>
          <a:prstGeom prst="rect">
            <a:avLst/>
          </a:prstGeom>
          <a:noFill/>
        </p:spPr>
        <p:txBody>
          <a:bodyPr wrap="square" rtlCol="0">
            <a:spAutoFit/>
          </a:bodyPr>
          <a:lstStyle/>
          <a:p>
            <a:pPr marL="285750" indent="-285750">
              <a:buFont typeface="Arial" panose="020B0604020202020204" pitchFamily="34" charset="0"/>
              <a:buChar char="•"/>
            </a:pPr>
            <a:r>
              <a:rPr lang="en-US" dirty="0"/>
              <a:t>VED and EU quotas are currently structured around vehicles CO2 tailpipe emissions.</a:t>
            </a:r>
          </a:p>
          <a:p>
            <a:pPr marL="285750" indent="-285750">
              <a:buFont typeface="Arial" panose="020B0604020202020204" pitchFamily="34" charset="0"/>
              <a:buChar char="•"/>
            </a:pPr>
            <a:r>
              <a:rPr lang="en-US" dirty="0"/>
              <a:t>This led to a push towards diesel vehicles, exposing weaknesses of this approach.</a:t>
            </a:r>
          </a:p>
        </p:txBody>
      </p:sp>
      <p:sp>
        <p:nvSpPr>
          <p:cNvPr id="8" name="TextBox 7">
            <a:extLst>
              <a:ext uri="{FF2B5EF4-FFF2-40B4-BE49-F238E27FC236}">
                <a16:creationId xmlns:a16="http://schemas.microsoft.com/office/drawing/2014/main" id="{ECF8A90D-60B5-6641-A058-045798E4898F}"/>
              </a:ext>
            </a:extLst>
          </p:cNvPr>
          <p:cNvSpPr txBox="1"/>
          <p:nvPr/>
        </p:nvSpPr>
        <p:spPr>
          <a:xfrm>
            <a:off x="5059017" y="6233059"/>
            <a:ext cx="6341165" cy="400110"/>
          </a:xfrm>
          <a:prstGeom prst="rect">
            <a:avLst/>
          </a:prstGeom>
          <a:noFill/>
        </p:spPr>
        <p:txBody>
          <a:bodyPr wrap="square" rtlCol="0">
            <a:spAutoFit/>
          </a:bodyPr>
          <a:lstStyle/>
          <a:p>
            <a:r>
              <a:rPr lang="en-GB" sz="1000" dirty="0"/>
              <a:t>Euro 5 diesel passenger car discrepancy between real world and type-approval CO2 emission values vs. on-road NOX emissions conformity factors by manufacturer (</a:t>
            </a:r>
            <a:r>
              <a:rPr lang="en-GB" sz="1000" dirty="0" err="1"/>
              <a:t>Baldino</a:t>
            </a:r>
            <a:r>
              <a:rPr lang="en-GB" sz="1000" dirty="0"/>
              <a:t>, et al., 2017)</a:t>
            </a:r>
          </a:p>
        </p:txBody>
      </p:sp>
      <p:sp>
        <p:nvSpPr>
          <p:cNvPr id="9" name="TextBox 8">
            <a:extLst>
              <a:ext uri="{FF2B5EF4-FFF2-40B4-BE49-F238E27FC236}">
                <a16:creationId xmlns:a16="http://schemas.microsoft.com/office/drawing/2014/main" id="{AC5ABAF0-5ED7-0E46-8D0C-82B00EFF7C3A}"/>
              </a:ext>
            </a:extLst>
          </p:cNvPr>
          <p:cNvSpPr txBox="1"/>
          <p:nvPr/>
        </p:nvSpPr>
        <p:spPr>
          <a:xfrm>
            <a:off x="556591" y="6233059"/>
            <a:ext cx="3339548" cy="246221"/>
          </a:xfrm>
          <a:prstGeom prst="rect">
            <a:avLst/>
          </a:prstGeom>
          <a:noFill/>
        </p:spPr>
        <p:txBody>
          <a:bodyPr wrap="square" rtlCol="0">
            <a:spAutoFit/>
          </a:bodyPr>
          <a:lstStyle/>
          <a:p>
            <a:r>
              <a:rPr lang="en-US" sz="1000" dirty="0"/>
              <a:t>(HM Revenue &amp; Customs , 2015)</a:t>
            </a:r>
            <a:endParaRPr lang="en-GB" sz="1000" dirty="0"/>
          </a:p>
        </p:txBody>
      </p:sp>
    </p:spTree>
    <p:extLst>
      <p:ext uri="{BB962C8B-B14F-4D97-AF65-F5344CB8AC3E}">
        <p14:creationId xmlns:p14="http://schemas.microsoft.com/office/powerpoint/2010/main" val="2621881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40769-4062-134E-A1E7-73BEB1C6BA06}"/>
              </a:ext>
            </a:extLst>
          </p:cNvPr>
          <p:cNvSpPr>
            <a:spLocks noGrp="1"/>
          </p:cNvSpPr>
          <p:nvPr>
            <p:ph type="title"/>
          </p:nvPr>
        </p:nvSpPr>
        <p:spPr>
          <a:xfrm>
            <a:off x="457267" y="154544"/>
            <a:ext cx="9895273" cy="1400530"/>
          </a:xfrm>
        </p:spPr>
        <p:txBody>
          <a:bodyPr/>
          <a:lstStyle/>
          <a:p>
            <a:r>
              <a:rPr lang="en-US" sz="2800" b="1" dirty="0"/>
              <a:t>Not all ‘zero emissions vehicles’ are equal- comparing environmental impact beyond tailpipe emissions</a:t>
            </a:r>
          </a:p>
        </p:txBody>
      </p:sp>
      <p:sp>
        <p:nvSpPr>
          <p:cNvPr id="3" name="Content Placeholder 2">
            <a:extLst>
              <a:ext uri="{FF2B5EF4-FFF2-40B4-BE49-F238E27FC236}">
                <a16:creationId xmlns:a16="http://schemas.microsoft.com/office/drawing/2014/main" id="{B90BC140-5679-B342-B3A2-9E159F6617FD}"/>
              </a:ext>
            </a:extLst>
          </p:cNvPr>
          <p:cNvSpPr>
            <a:spLocks noGrp="1"/>
          </p:cNvSpPr>
          <p:nvPr>
            <p:ph idx="1"/>
          </p:nvPr>
        </p:nvSpPr>
        <p:spPr>
          <a:xfrm>
            <a:off x="457267" y="1202636"/>
            <a:ext cx="5773423" cy="5367130"/>
          </a:xfrm>
        </p:spPr>
        <p:txBody>
          <a:bodyPr>
            <a:normAutofit/>
          </a:bodyPr>
          <a:lstStyle/>
          <a:p>
            <a:r>
              <a:rPr lang="en-GB" sz="1100" dirty="0"/>
              <a:t>Next Green Car developed their ‘NGC Rating’, whereby a vehicles environmental impact is assigned a score ranging from 0 for the greenest vehicles to 100+ for the most polluting.</a:t>
            </a:r>
          </a:p>
          <a:p>
            <a:endParaRPr lang="en-US" sz="1100" dirty="0"/>
          </a:p>
        </p:txBody>
      </p:sp>
      <p:sp>
        <p:nvSpPr>
          <p:cNvPr id="4" name="Slide Number Placeholder 3">
            <a:extLst>
              <a:ext uri="{FF2B5EF4-FFF2-40B4-BE49-F238E27FC236}">
                <a16:creationId xmlns:a16="http://schemas.microsoft.com/office/drawing/2014/main" id="{D76E6DAD-1516-B744-A786-2ADD7A571353}"/>
              </a:ext>
            </a:extLst>
          </p:cNvPr>
          <p:cNvSpPr>
            <a:spLocks noGrp="1"/>
          </p:cNvSpPr>
          <p:nvPr>
            <p:ph type="sldNum" sz="quarter" idx="12"/>
          </p:nvPr>
        </p:nvSpPr>
        <p:spPr/>
        <p:txBody>
          <a:bodyPr/>
          <a:lstStyle/>
          <a:p>
            <a:fld id="{D57F1E4F-1CFF-5643-939E-02111984F565}" type="slidenum">
              <a:rPr lang="en-US" smtClean="0"/>
              <a:t>10</a:t>
            </a:fld>
            <a:endParaRPr lang="en-US" dirty="0"/>
          </a:p>
        </p:txBody>
      </p:sp>
      <p:pic>
        <p:nvPicPr>
          <p:cNvPr id="6" name="Picture 5">
            <a:extLst>
              <a:ext uri="{FF2B5EF4-FFF2-40B4-BE49-F238E27FC236}">
                <a16:creationId xmlns:a16="http://schemas.microsoft.com/office/drawing/2014/main" id="{C03B841D-7567-8D4B-B98F-749A46275BF7}"/>
              </a:ext>
            </a:extLst>
          </p:cNvPr>
          <p:cNvPicPr/>
          <p:nvPr/>
        </p:nvPicPr>
        <p:blipFill>
          <a:blip r:embed="rId2">
            <a:extLst>
              <a:ext uri="{28A0092B-C50C-407E-A947-70E740481C1C}">
                <a14:useLocalDpi xmlns:a14="http://schemas.microsoft.com/office/drawing/2010/main" val="0"/>
              </a:ext>
            </a:extLst>
          </a:blip>
          <a:stretch>
            <a:fillRect/>
          </a:stretch>
        </p:blipFill>
        <p:spPr>
          <a:xfrm>
            <a:off x="266218" y="1921397"/>
            <a:ext cx="6180881" cy="3773347"/>
          </a:xfrm>
          <a:prstGeom prst="rect">
            <a:avLst/>
          </a:prstGeom>
        </p:spPr>
      </p:pic>
      <p:sp>
        <p:nvSpPr>
          <p:cNvPr id="8" name="TextBox 7">
            <a:extLst>
              <a:ext uri="{FF2B5EF4-FFF2-40B4-BE49-F238E27FC236}">
                <a16:creationId xmlns:a16="http://schemas.microsoft.com/office/drawing/2014/main" id="{7EDA1536-BAED-ED4D-88F5-1375FA3630F2}"/>
              </a:ext>
            </a:extLst>
          </p:cNvPr>
          <p:cNvSpPr txBox="1"/>
          <p:nvPr/>
        </p:nvSpPr>
        <p:spPr>
          <a:xfrm>
            <a:off x="7394713" y="2633870"/>
            <a:ext cx="184731" cy="369332"/>
          </a:xfrm>
          <a:prstGeom prst="rect">
            <a:avLst/>
          </a:prstGeom>
          <a:noFill/>
        </p:spPr>
        <p:txBody>
          <a:bodyPr wrap="none" rtlCol="0">
            <a:spAutoFit/>
          </a:bodyPr>
          <a:lstStyle/>
          <a:p>
            <a:endParaRPr lang="en-US" dirty="0"/>
          </a:p>
        </p:txBody>
      </p:sp>
      <p:pic>
        <p:nvPicPr>
          <p:cNvPr id="11" name="Picture 10">
            <a:extLst>
              <a:ext uri="{FF2B5EF4-FFF2-40B4-BE49-F238E27FC236}">
                <a16:creationId xmlns:a16="http://schemas.microsoft.com/office/drawing/2014/main" id="{C25795F6-A6D6-FB45-9827-F4218184B42F}"/>
              </a:ext>
            </a:extLst>
          </p:cNvPr>
          <p:cNvPicPr>
            <a:picLocks noChangeAspect="1"/>
          </p:cNvPicPr>
          <p:nvPr/>
        </p:nvPicPr>
        <p:blipFill>
          <a:blip r:embed="rId3"/>
          <a:stretch>
            <a:fillRect/>
          </a:stretch>
        </p:blipFill>
        <p:spPr>
          <a:xfrm>
            <a:off x="6669157" y="1202636"/>
            <a:ext cx="5345365" cy="5516144"/>
          </a:xfrm>
          <a:prstGeom prst="rect">
            <a:avLst/>
          </a:prstGeom>
        </p:spPr>
      </p:pic>
      <p:sp>
        <p:nvSpPr>
          <p:cNvPr id="12" name="Rectangle 11">
            <a:extLst>
              <a:ext uri="{FF2B5EF4-FFF2-40B4-BE49-F238E27FC236}">
                <a16:creationId xmlns:a16="http://schemas.microsoft.com/office/drawing/2014/main" id="{93005D07-7DF1-F243-9171-583F37C434CD}"/>
              </a:ext>
            </a:extLst>
          </p:cNvPr>
          <p:cNvSpPr/>
          <p:nvPr/>
        </p:nvSpPr>
        <p:spPr>
          <a:xfrm>
            <a:off x="404183" y="5872645"/>
            <a:ext cx="6096000" cy="276999"/>
          </a:xfrm>
          <a:prstGeom prst="rect">
            <a:avLst/>
          </a:prstGeom>
        </p:spPr>
        <p:txBody>
          <a:bodyPr>
            <a:spAutoFit/>
          </a:bodyPr>
          <a:lstStyle/>
          <a:p>
            <a:r>
              <a:rPr lang="en-GB" sz="1200" dirty="0">
                <a:ea typeface="Times New Roman" panose="02020603050405020304" pitchFamily="18" charset="0"/>
              </a:rPr>
              <a:t>Factors that influence the NGC rating (Next Green Car Limited, 2016)</a:t>
            </a:r>
            <a:r>
              <a:rPr lang="en-GB" sz="1200" dirty="0"/>
              <a:t> </a:t>
            </a:r>
            <a:endParaRPr lang="en-US" sz="1200" dirty="0"/>
          </a:p>
        </p:txBody>
      </p:sp>
    </p:spTree>
    <p:extLst>
      <p:ext uri="{BB962C8B-B14F-4D97-AF65-F5344CB8AC3E}">
        <p14:creationId xmlns:p14="http://schemas.microsoft.com/office/powerpoint/2010/main" val="140827321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extLst/>
          </a:blip>
          <a:stretch/>
        </a:blipFill>
        <a:effectLst/>
      </p:bgPr>
    </p:bg>
    <p:spTree>
      <p:nvGrpSpPr>
        <p:cNvPr id="1" name=""/>
        <p:cNvGrpSpPr/>
        <p:nvPr/>
      </p:nvGrpSpPr>
      <p:grpSpPr>
        <a:xfrm>
          <a:off x="0" y="0"/>
          <a:ext cx="0" cy="0"/>
          <a:chOff x="0" y="0"/>
          <a:chExt cx="0" cy="0"/>
        </a:xfrm>
      </p:grpSpPr>
      <p:pic>
        <p:nvPicPr>
          <p:cNvPr id="22" name="Picture 14">
            <a:extLst>
              <a:ext uri="{FF2B5EF4-FFF2-40B4-BE49-F238E27FC236}">
                <a16:creationId xmlns:a16="http://schemas.microsoft.com/office/drawing/2014/main" id="{BD310164-D3A3-415E-9D94-5D21D9FB2F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7" name="Picture 16">
            <a:extLst>
              <a:ext uri="{FF2B5EF4-FFF2-40B4-BE49-F238E27FC236}">
                <a16:creationId xmlns:a16="http://schemas.microsoft.com/office/drawing/2014/main" id="{BE586E08-18BF-4AB1-AB48-4005D567343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9" name="Oval 18">
            <a:extLst>
              <a:ext uri="{FF2B5EF4-FFF2-40B4-BE49-F238E27FC236}">
                <a16:creationId xmlns:a16="http://schemas.microsoft.com/office/drawing/2014/main" id="{4A497DBC-2692-42B4-A606-31024033F7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21" name="Picture 20">
            <a:extLst>
              <a:ext uri="{FF2B5EF4-FFF2-40B4-BE49-F238E27FC236}">
                <a16:creationId xmlns:a16="http://schemas.microsoft.com/office/drawing/2014/main" id="{3517A192-66A9-4297-9284-65580829AB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23" name="Picture 22">
            <a:extLst>
              <a:ext uri="{FF2B5EF4-FFF2-40B4-BE49-F238E27FC236}">
                <a16:creationId xmlns:a16="http://schemas.microsoft.com/office/drawing/2014/main" id="{130825ED-0133-430D-BBBB-50B6F522844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5" name="Rectangle 24">
            <a:extLst>
              <a:ext uri="{FF2B5EF4-FFF2-40B4-BE49-F238E27FC236}">
                <a16:creationId xmlns:a16="http://schemas.microsoft.com/office/drawing/2014/main" id="{633F040E-FA1C-4EDC-B925-7EFCB95828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2B7FAADF-7158-EB49-BA03-2CCB46B07997}"/>
              </a:ext>
            </a:extLst>
          </p:cNvPr>
          <p:cNvSpPr>
            <a:spLocks noGrp="1"/>
          </p:cNvSpPr>
          <p:nvPr>
            <p:ph type="title"/>
          </p:nvPr>
        </p:nvSpPr>
        <p:spPr>
          <a:xfrm>
            <a:off x="7809954" y="1215735"/>
            <a:ext cx="4201937" cy="1746993"/>
          </a:xfrm>
        </p:spPr>
        <p:txBody>
          <a:bodyPr vert="horz" lIns="91440" tIns="45720" rIns="91440" bIns="45720" rtlCol="0" anchor="b">
            <a:normAutofit/>
          </a:bodyPr>
          <a:lstStyle/>
          <a:p>
            <a:pPr>
              <a:lnSpc>
                <a:spcPct val="90000"/>
              </a:lnSpc>
            </a:pPr>
            <a:r>
              <a:rPr lang="en-US" sz="2400" b="1" dirty="0"/>
              <a:t>NGC Rating- </a:t>
            </a:r>
            <a:r>
              <a:rPr lang="en-US" sz="2400" dirty="0"/>
              <a:t>comparable and easy to understand scores are generated relating to life cycle environmental impact</a:t>
            </a:r>
          </a:p>
        </p:txBody>
      </p:sp>
      <p:sp>
        <p:nvSpPr>
          <p:cNvPr id="27" name="Freeform: Shape 26">
            <a:extLst>
              <a:ext uri="{FF2B5EF4-FFF2-40B4-BE49-F238E27FC236}">
                <a16:creationId xmlns:a16="http://schemas.microsoft.com/office/drawing/2014/main" id="{185730E4-A3A6-43E2-8E84-A4D61748BC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809954" cy="6858000"/>
          </a:xfrm>
          <a:custGeom>
            <a:avLst/>
            <a:gdLst>
              <a:gd name="connsiteX0" fmla="*/ 6465239 w 7809954"/>
              <a:gd name="connsiteY0" fmla="*/ 0 h 6858000"/>
              <a:gd name="connsiteX1" fmla="*/ 7808777 w 7809954"/>
              <a:gd name="connsiteY1" fmla="*/ 0 h 6858000"/>
              <a:gd name="connsiteX2" fmla="*/ 7783732 w 7809954"/>
              <a:gd name="connsiteY2" fmla="*/ 155676 h 6858000"/>
              <a:gd name="connsiteX3" fmla="*/ 7759863 w 7809954"/>
              <a:gd name="connsiteY3" fmla="*/ 310667 h 6858000"/>
              <a:gd name="connsiteX4" fmla="*/ 7736499 w 7809954"/>
              <a:gd name="connsiteY4" fmla="*/ 466344 h 6858000"/>
              <a:gd name="connsiteX5" fmla="*/ 7716496 w 7809954"/>
              <a:gd name="connsiteY5" fmla="*/ 622706 h 6858000"/>
              <a:gd name="connsiteX6" fmla="*/ 7696325 w 7809954"/>
              <a:gd name="connsiteY6" fmla="*/ 778383 h 6858000"/>
              <a:gd name="connsiteX7" fmla="*/ 7677499 w 7809954"/>
              <a:gd name="connsiteY7" fmla="*/ 934745 h 6858000"/>
              <a:gd name="connsiteX8" fmla="*/ 7661363 w 7809954"/>
              <a:gd name="connsiteY8" fmla="*/ 1089050 h 6858000"/>
              <a:gd name="connsiteX9" fmla="*/ 7646067 w 7809954"/>
              <a:gd name="connsiteY9" fmla="*/ 1245413 h 6858000"/>
              <a:gd name="connsiteX10" fmla="*/ 7632115 w 7809954"/>
              <a:gd name="connsiteY10" fmla="*/ 1401089 h 6858000"/>
              <a:gd name="connsiteX11" fmla="*/ 7620013 w 7809954"/>
              <a:gd name="connsiteY11" fmla="*/ 1554023 h 6858000"/>
              <a:gd name="connsiteX12" fmla="*/ 7607910 w 7809954"/>
              <a:gd name="connsiteY12" fmla="*/ 1709013 h 6858000"/>
              <a:gd name="connsiteX13" fmla="*/ 7597825 w 7809954"/>
              <a:gd name="connsiteY13" fmla="*/ 1861947 h 6858000"/>
              <a:gd name="connsiteX14" fmla="*/ 7589925 w 7809954"/>
              <a:gd name="connsiteY14" fmla="*/ 2014880 h 6858000"/>
              <a:gd name="connsiteX15" fmla="*/ 7581688 w 7809954"/>
              <a:gd name="connsiteY15" fmla="*/ 2167128 h 6858000"/>
              <a:gd name="connsiteX16" fmla="*/ 7574797 w 7809954"/>
              <a:gd name="connsiteY16" fmla="*/ 2318004 h 6858000"/>
              <a:gd name="connsiteX17" fmla="*/ 7569922 w 7809954"/>
              <a:gd name="connsiteY17" fmla="*/ 2467508 h 6858000"/>
              <a:gd name="connsiteX18" fmla="*/ 7565720 w 7809954"/>
              <a:gd name="connsiteY18" fmla="*/ 2617013 h 6858000"/>
              <a:gd name="connsiteX19" fmla="*/ 7561686 w 7809954"/>
              <a:gd name="connsiteY19" fmla="*/ 2765145 h 6858000"/>
              <a:gd name="connsiteX20" fmla="*/ 7559837 w 7809954"/>
              <a:gd name="connsiteY20" fmla="*/ 2911221 h 6858000"/>
              <a:gd name="connsiteX21" fmla="*/ 7557820 w 7809954"/>
              <a:gd name="connsiteY21" fmla="*/ 3057296 h 6858000"/>
              <a:gd name="connsiteX22" fmla="*/ 7556811 w 7809954"/>
              <a:gd name="connsiteY22" fmla="*/ 3201314 h 6858000"/>
              <a:gd name="connsiteX23" fmla="*/ 7557820 w 7809954"/>
              <a:gd name="connsiteY23" fmla="*/ 3343960 h 6858000"/>
              <a:gd name="connsiteX24" fmla="*/ 7557820 w 7809954"/>
              <a:gd name="connsiteY24" fmla="*/ 3485235 h 6858000"/>
              <a:gd name="connsiteX25" fmla="*/ 7559837 w 7809954"/>
              <a:gd name="connsiteY25" fmla="*/ 3625138 h 6858000"/>
              <a:gd name="connsiteX26" fmla="*/ 7562862 w 7809954"/>
              <a:gd name="connsiteY26" fmla="*/ 3762298 h 6858000"/>
              <a:gd name="connsiteX27" fmla="*/ 7565720 w 7809954"/>
              <a:gd name="connsiteY27" fmla="*/ 3898087 h 6858000"/>
              <a:gd name="connsiteX28" fmla="*/ 7568914 w 7809954"/>
              <a:gd name="connsiteY28" fmla="*/ 4031132 h 6858000"/>
              <a:gd name="connsiteX29" fmla="*/ 7573788 w 7809954"/>
              <a:gd name="connsiteY29" fmla="*/ 4163491 h 6858000"/>
              <a:gd name="connsiteX30" fmla="*/ 7578999 w 7809954"/>
              <a:gd name="connsiteY30" fmla="*/ 4293793 h 6858000"/>
              <a:gd name="connsiteX31" fmla="*/ 7583705 w 7809954"/>
              <a:gd name="connsiteY31" fmla="*/ 4421352 h 6858000"/>
              <a:gd name="connsiteX32" fmla="*/ 7596985 w 7809954"/>
              <a:gd name="connsiteY32" fmla="*/ 4670298 h 6858000"/>
              <a:gd name="connsiteX33" fmla="*/ 7611104 w 7809954"/>
              <a:gd name="connsiteY33" fmla="*/ 4908956 h 6858000"/>
              <a:gd name="connsiteX34" fmla="*/ 7625896 w 7809954"/>
              <a:gd name="connsiteY34" fmla="*/ 5138013 h 6858000"/>
              <a:gd name="connsiteX35" fmla="*/ 7642201 w 7809954"/>
              <a:gd name="connsiteY35" fmla="*/ 5354726 h 6858000"/>
              <a:gd name="connsiteX36" fmla="*/ 7659178 w 7809954"/>
              <a:gd name="connsiteY36" fmla="*/ 5561838 h 6858000"/>
              <a:gd name="connsiteX37" fmla="*/ 7677499 w 7809954"/>
              <a:gd name="connsiteY37" fmla="*/ 5753862 h 6858000"/>
              <a:gd name="connsiteX38" fmla="*/ 7695485 w 7809954"/>
              <a:gd name="connsiteY38" fmla="*/ 5934227 h 6858000"/>
              <a:gd name="connsiteX39" fmla="*/ 7713470 w 7809954"/>
              <a:gd name="connsiteY39" fmla="*/ 6100191 h 6858000"/>
              <a:gd name="connsiteX40" fmla="*/ 7730447 w 7809954"/>
              <a:gd name="connsiteY40" fmla="*/ 6252438 h 6858000"/>
              <a:gd name="connsiteX41" fmla="*/ 7746584 w 7809954"/>
              <a:gd name="connsiteY41" fmla="*/ 6387541 h 6858000"/>
              <a:gd name="connsiteX42" fmla="*/ 7761880 w 7809954"/>
              <a:gd name="connsiteY42" fmla="*/ 6509613 h 6858000"/>
              <a:gd name="connsiteX43" fmla="*/ 7774655 w 7809954"/>
              <a:gd name="connsiteY43" fmla="*/ 6612483 h 6858000"/>
              <a:gd name="connsiteX44" fmla="*/ 7786757 w 7809954"/>
              <a:gd name="connsiteY44" fmla="*/ 6698894 h 6858000"/>
              <a:gd name="connsiteX45" fmla="*/ 7804071 w 7809954"/>
              <a:gd name="connsiteY45" fmla="*/ 6817538 h 6858000"/>
              <a:gd name="connsiteX46" fmla="*/ 7809954 w 7809954"/>
              <a:gd name="connsiteY46" fmla="*/ 6858000 h 6858000"/>
              <a:gd name="connsiteX47" fmla="*/ 7157124 w 7809954"/>
              <a:gd name="connsiteY47" fmla="*/ 6858000 h 6858000"/>
              <a:gd name="connsiteX48" fmla="*/ 7157124 w 7809954"/>
              <a:gd name="connsiteY48" fmla="*/ 6858000 h 6858000"/>
              <a:gd name="connsiteX49" fmla="*/ 0 w 7809954"/>
              <a:gd name="connsiteY49" fmla="*/ 6858000 h 6858000"/>
              <a:gd name="connsiteX50" fmla="*/ 0 w 7809954"/>
              <a:gd name="connsiteY50" fmla="*/ 0 h 6858000"/>
              <a:gd name="connsiteX51" fmla="*/ 6465239 w 7809954"/>
              <a:gd name="connsiteY5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809954" h="6858000">
                <a:moveTo>
                  <a:pt x="6465239" y="0"/>
                </a:moveTo>
                <a:lnTo>
                  <a:pt x="7808777" y="0"/>
                </a:lnTo>
                <a:lnTo>
                  <a:pt x="7783732" y="155676"/>
                </a:lnTo>
                <a:lnTo>
                  <a:pt x="7759863" y="310667"/>
                </a:lnTo>
                <a:lnTo>
                  <a:pt x="7736499" y="466344"/>
                </a:lnTo>
                <a:lnTo>
                  <a:pt x="7716496" y="622706"/>
                </a:lnTo>
                <a:lnTo>
                  <a:pt x="7696325" y="778383"/>
                </a:lnTo>
                <a:lnTo>
                  <a:pt x="7677499" y="934745"/>
                </a:lnTo>
                <a:lnTo>
                  <a:pt x="7661363" y="1089050"/>
                </a:lnTo>
                <a:lnTo>
                  <a:pt x="7646067" y="1245413"/>
                </a:lnTo>
                <a:lnTo>
                  <a:pt x="7632115" y="1401089"/>
                </a:lnTo>
                <a:lnTo>
                  <a:pt x="7620013" y="1554023"/>
                </a:lnTo>
                <a:lnTo>
                  <a:pt x="7607910" y="1709013"/>
                </a:lnTo>
                <a:lnTo>
                  <a:pt x="7597825" y="1861947"/>
                </a:lnTo>
                <a:lnTo>
                  <a:pt x="7589925" y="2014880"/>
                </a:lnTo>
                <a:lnTo>
                  <a:pt x="7581688" y="2167128"/>
                </a:lnTo>
                <a:lnTo>
                  <a:pt x="7574797" y="2318004"/>
                </a:lnTo>
                <a:lnTo>
                  <a:pt x="7569922" y="2467508"/>
                </a:lnTo>
                <a:lnTo>
                  <a:pt x="7565720" y="2617013"/>
                </a:lnTo>
                <a:lnTo>
                  <a:pt x="7561686" y="2765145"/>
                </a:lnTo>
                <a:lnTo>
                  <a:pt x="7559837" y="2911221"/>
                </a:lnTo>
                <a:lnTo>
                  <a:pt x="7557820" y="3057296"/>
                </a:lnTo>
                <a:lnTo>
                  <a:pt x="7556811" y="3201314"/>
                </a:lnTo>
                <a:lnTo>
                  <a:pt x="7557820" y="3343960"/>
                </a:lnTo>
                <a:lnTo>
                  <a:pt x="7557820" y="3485235"/>
                </a:lnTo>
                <a:lnTo>
                  <a:pt x="7559837" y="3625138"/>
                </a:lnTo>
                <a:lnTo>
                  <a:pt x="7562862" y="3762298"/>
                </a:lnTo>
                <a:lnTo>
                  <a:pt x="7565720" y="3898087"/>
                </a:lnTo>
                <a:lnTo>
                  <a:pt x="7568914" y="4031132"/>
                </a:lnTo>
                <a:lnTo>
                  <a:pt x="7573788" y="4163491"/>
                </a:lnTo>
                <a:lnTo>
                  <a:pt x="7578999" y="4293793"/>
                </a:lnTo>
                <a:lnTo>
                  <a:pt x="7583705" y="4421352"/>
                </a:lnTo>
                <a:lnTo>
                  <a:pt x="7596985" y="4670298"/>
                </a:lnTo>
                <a:lnTo>
                  <a:pt x="7611104" y="4908956"/>
                </a:lnTo>
                <a:lnTo>
                  <a:pt x="7625896" y="5138013"/>
                </a:lnTo>
                <a:lnTo>
                  <a:pt x="7642201" y="5354726"/>
                </a:lnTo>
                <a:lnTo>
                  <a:pt x="7659178" y="5561838"/>
                </a:lnTo>
                <a:lnTo>
                  <a:pt x="7677499" y="5753862"/>
                </a:lnTo>
                <a:lnTo>
                  <a:pt x="7695485" y="5934227"/>
                </a:lnTo>
                <a:lnTo>
                  <a:pt x="7713470" y="6100191"/>
                </a:lnTo>
                <a:lnTo>
                  <a:pt x="7730447" y="6252438"/>
                </a:lnTo>
                <a:lnTo>
                  <a:pt x="7746584" y="6387541"/>
                </a:lnTo>
                <a:lnTo>
                  <a:pt x="7761880" y="6509613"/>
                </a:lnTo>
                <a:lnTo>
                  <a:pt x="7774655" y="6612483"/>
                </a:lnTo>
                <a:lnTo>
                  <a:pt x="7786757" y="6698894"/>
                </a:lnTo>
                <a:lnTo>
                  <a:pt x="7804071" y="6817538"/>
                </a:lnTo>
                <a:lnTo>
                  <a:pt x="7809954" y="6858000"/>
                </a:lnTo>
                <a:lnTo>
                  <a:pt x="7157124" y="6858000"/>
                </a:lnTo>
                <a:lnTo>
                  <a:pt x="7157124" y="6858000"/>
                </a:lnTo>
                <a:lnTo>
                  <a:pt x="0" y="6858000"/>
                </a:lnTo>
                <a:lnTo>
                  <a:pt x="0" y="0"/>
                </a:lnTo>
                <a:lnTo>
                  <a:pt x="6465239"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Picture 9">
            <a:extLst>
              <a:ext uri="{FF2B5EF4-FFF2-40B4-BE49-F238E27FC236}">
                <a16:creationId xmlns:a16="http://schemas.microsoft.com/office/drawing/2014/main" id="{AFC0AF5C-6CC7-7148-ACE0-3350662A3617}"/>
              </a:ext>
            </a:extLst>
          </p:cNvPr>
          <p:cNvPicPr>
            <a:picLocks noChangeAspect="1"/>
          </p:cNvPicPr>
          <p:nvPr/>
        </p:nvPicPr>
        <p:blipFill>
          <a:blip r:embed="rId7"/>
          <a:stretch>
            <a:fillRect/>
          </a:stretch>
        </p:blipFill>
        <p:spPr>
          <a:xfrm>
            <a:off x="741885" y="87895"/>
            <a:ext cx="5142150" cy="1748069"/>
          </a:xfrm>
          <a:prstGeom prst="rect">
            <a:avLst/>
          </a:prstGeom>
          <a:effectLst/>
        </p:spPr>
      </p:pic>
      <p:pic>
        <p:nvPicPr>
          <p:cNvPr id="8" name="Picture 7">
            <a:extLst>
              <a:ext uri="{FF2B5EF4-FFF2-40B4-BE49-F238E27FC236}">
                <a16:creationId xmlns:a16="http://schemas.microsoft.com/office/drawing/2014/main" id="{437E1F13-D852-C74C-BA70-886C94300AAC}"/>
              </a:ext>
            </a:extLst>
          </p:cNvPr>
          <p:cNvPicPr>
            <a:picLocks noChangeAspect="1"/>
          </p:cNvPicPr>
          <p:nvPr/>
        </p:nvPicPr>
        <p:blipFill>
          <a:blip r:embed="rId8"/>
          <a:stretch>
            <a:fillRect/>
          </a:stretch>
        </p:blipFill>
        <p:spPr>
          <a:xfrm>
            <a:off x="625996" y="3109607"/>
            <a:ext cx="5258038" cy="1645612"/>
          </a:xfrm>
          <a:prstGeom prst="rect">
            <a:avLst/>
          </a:prstGeom>
          <a:effectLst/>
        </p:spPr>
      </p:pic>
      <p:sp>
        <p:nvSpPr>
          <p:cNvPr id="29" name="Freeform 31">
            <a:extLst>
              <a:ext uri="{FF2B5EF4-FFF2-40B4-BE49-F238E27FC236}">
                <a16:creationId xmlns:a16="http://schemas.microsoft.com/office/drawing/2014/main" id="{61835C02-009F-45B9-81BA-49BD79D44C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463681"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4" name="Slide Number Placeholder 3">
            <a:extLst>
              <a:ext uri="{FF2B5EF4-FFF2-40B4-BE49-F238E27FC236}">
                <a16:creationId xmlns:a16="http://schemas.microsoft.com/office/drawing/2014/main" id="{0655A380-181E-E94A-9E75-43E7FDDD1AA6}"/>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D57F1E4F-1CFF-5643-939E-02111984F565}" type="slidenum">
              <a:rPr lang="en-US" smtClean="0"/>
              <a:pPr defTabSz="914400">
                <a:spcAft>
                  <a:spcPts val="600"/>
                </a:spcAft>
              </a:pPr>
              <a:t>11</a:t>
            </a:fld>
            <a:endParaRPr lang="en-US"/>
          </a:p>
        </p:txBody>
      </p:sp>
      <p:pic>
        <p:nvPicPr>
          <p:cNvPr id="6" name="Picture 5">
            <a:extLst>
              <a:ext uri="{FF2B5EF4-FFF2-40B4-BE49-F238E27FC236}">
                <a16:creationId xmlns:a16="http://schemas.microsoft.com/office/drawing/2014/main" id="{876E958E-4B09-394A-B4DD-C5A029A06D10}"/>
              </a:ext>
            </a:extLst>
          </p:cNvPr>
          <p:cNvPicPr/>
          <p:nvPr/>
        </p:nvPicPr>
        <p:blipFill>
          <a:blip r:embed="rId9">
            <a:extLst>
              <a:ext uri="{28A0092B-C50C-407E-A947-70E740481C1C}">
                <a14:useLocalDpi xmlns:a14="http://schemas.microsoft.com/office/drawing/2010/main" val="0"/>
              </a:ext>
            </a:extLst>
          </a:blip>
          <a:stretch>
            <a:fillRect/>
          </a:stretch>
        </p:blipFill>
        <p:spPr>
          <a:xfrm>
            <a:off x="625997" y="1733506"/>
            <a:ext cx="5258037" cy="1484255"/>
          </a:xfrm>
          <a:prstGeom prst="rect">
            <a:avLst/>
          </a:prstGeom>
          <a:effectLst/>
        </p:spPr>
      </p:pic>
      <p:pic>
        <p:nvPicPr>
          <p:cNvPr id="5" name="Content Placeholder 4">
            <a:extLst>
              <a:ext uri="{FF2B5EF4-FFF2-40B4-BE49-F238E27FC236}">
                <a16:creationId xmlns:a16="http://schemas.microsoft.com/office/drawing/2014/main" id="{9F34D2D9-3B58-F94D-983A-41CCDCD8B162}"/>
              </a:ext>
            </a:extLst>
          </p:cNvPr>
          <p:cNvPicPr>
            <a:picLocks noGrp="1"/>
          </p:cNvPicPr>
          <p:nvPr>
            <p:ph idx="1"/>
          </p:nvPr>
        </p:nvPicPr>
        <p:blipFill>
          <a:blip r:embed="rId10">
            <a:extLst>
              <a:ext uri="{28A0092B-C50C-407E-A947-70E740481C1C}">
                <a14:useLocalDpi xmlns:a14="http://schemas.microsoft.com/office/drawing/2010/main" val="0"/>
              </a:ext>
            </a:extLst>
          </a:blip>
          <a:stretch>
            <a:fillRect/>
          </a:stretch>
        </p:blipFill>
        <p:spPr>
          <a:xfrm>
            <a:off x="662567" y="4731387"/>
            <a:ext cx="5195783" cy="1745613"/>
          </a:xfrm>
          <a:prstGeom prst="rect">
            <a:avLst/>
          </a:prstGeom>
          <a:effectLst/>
        </p:spPr>
      </p:pic>
      <p:sp>
        <p:nvSpPr>
          <p:cNvPr id="11" name="Rectangle 10">
            <a:extLst>
              <a:ext uri="{FF2B5EF4-FFF2-40B4-BE49-F238E27FC236}">
                <a16:creationId xmlns:a16="http://schemas.microsoft.com/office/drawing/2014/main" id="{5A86C0B9-9AE2-8147-BD9C-353C28137F28}"/>
              </a:ext>
            </a:extLst>
          </p:cNvPr>
          <p:cNvSpPr/>
          <p:nvPr/>
        </p:nvSpPr>
        <p:spPr>
          <a:xfrm>
            <a:off x="5463886" y="6380953"/>
            <a:ext cx="1053494" cy="276999"/>
          </a:xfrm>
          <a:prstGeom prst="rect">
            <a:avLst/>
          </a:prstGeom>
        </p:spPr>
        <p:txBody>
          <a:bodyPr wrap="none">
            <a:spAutoFit/>
          </a:bodyPr>
          <a:lstStyle/>
          <a:p>
            <a:r>
              <a:rPr lang="en-GB" sz="1200" dirty="0">
                <a:solidFill>
                  <a:schemeClr val="bg1"/>
                </a:solidFill>
                <a:ea typeface="Times New Roman" panose="02020603050405020304" pitchFamily="18" charset="0"/>
              </a:rPr>
              <a:t> (Lilly, 2021)</a:t>
            </a:r>
            <a:r>
              <a:rPr lang="en-GB" sz="1200" dirty="0">
                <a:solidFill>
                  <a:schemeClr val="bg1"/>
                </a:solidFill>
              </a:rPr>
              <a:t> </a:t>
            </a:r>
            <a:endParaRPr lang="en-US" sz="1200" dirty="0">
              <a:solidFill>
                <a:schemeClr val="bg1"/>
              </a:solidFill>
            </a:endParaRPr>
          </a:p>
        </p:txBody>
      </p:sp>
      <p:sp>
        <p:nvSpPr>
          <p:cNvPr id="3" name="TextBox 2">
            <a:extLst>
              <a:ext uri="{FF2B5EF4-FFF2-40B4-BE49-F238E27FC236}">
                <a16:creationId xmlns:a16="http://schemas.microsoft.com/office/drawing/2014/main" id="{6281F14B-53C9-674E-887A-3215BFABBD92}"/>
              </a:ext>
            </a:extLst>
          </p:cNvPr>
          <p:cNvSpPr txBox="1"/>
          <p:nvPr/>
        </p:nvSpPr>
        <p:spPr>
          <a:xfrm>
            <a:off x="7999412" y="3217761"/>
            <a:ext cx="3856615" cy="3046988"/>
          </a:xfrm>
          <a:prstGeom prst="rect">
            <a:avLst/>
          </a:prstGeom>
          <a:noFill/>
        </p:spPr>
        <p:txBody>
          <a:bodyPr wrap="square" rtlCol="0">
            <a:spAutoFit/>
          </a:bodyPr>
          <a:lstStyle/>
          <a:p>
            <a:pPr marL="285750" indent="-285750">
              <a:buFont typeface="Arial" panose="020B0604020202020204" pitchFamily="34" charset="0"/>
              <a:buChar char="•"/>
            </a:pPr>
            <a:r>
              <a:rPr lang="en-US" sz="1600" dirty="0">
                <a:solidFill>
                  <a:srgbClr val="92D050"/>
                </a:solidFill>
              </a:rPr>
              <a:t>Euro NCAP </a:t>
            </a:r>
            <a:r>
              <a:rPr lang="en-US" sz="1600" dirty="0" err="1">
                <a:solidFill>
                  <a:srgbClr val="92D050"/>
                </a:solidFill>
              </a:rPr>
              <a:t>utilised</a:t>
            </a:r>
            <a:r>
              <a:rPr lang="en-US" sz="1600" dirty="0">
                <a:solidFill>
                  <a:srgbClr val="92D050"/>
                </a:solidFill>
              </a:rPr>
              <a:t> comparative models successfully to accelerate developments in vehicle safety.</a:t>
            </a:r>
          </a:p>
          <a:p>
            <a:pPr marL="285750" indent="-285750">
              <a:buFont typeface="Arial" panose="020B0604020202020204" pitchFamily="34" charset="0"/>
              <a:buChar char="•"/>
            </a:pPr>
            <a:r>
              <a:rPr lang="en-US" sz="1600" dirty="0">
                <a:solidFill>
                  <a:srgbClr val="92D050"/>
                </a:solidFill>
              </a:rPr>
              <a:t>Differentiates EV’s in terms of environmental impact.</a:t>
            </a:r>
          </a:p>
          <a:p>
            <a:pPr marL="285750" indent="-285750">
              <a:buFont typeface="Arial" panose="020B0604020202020204" pitchFamily="34" charset="0"/>
              <a:buChar char="•"/>
            </a:pPr>
            <a:r>
              <a:rPr lang="en-US" sz="1600" dirty="0">
                <a:solidFill>
                  <a:schemeClr val="accent1">
                    <a:lumMod val="60000"/>
                    <a:lumOff val="40000"/>
                  </a:schemeClr>
                </a:solidFill>
              </a:rPr>
              <a:t>Relies on estimations relating to vehicle weight and material composition (GREET).</a:t>
            </a:r>
          </a:p>
          <a:p>
            <a:pPr marL="285750" indent="-285750">
              <a:buFont typeface="Arial" panose="020B0604020202020204" pitchFamily="34" charset="0"/>
              <a:buChar char="•"/>
            </a:pPr>
            <a:r>
              <a:rPr lang="en-US" sz="1600" dirty="0">
                <a:solidFill>
                  <a:schemeClr val="accent1">
                    <a:lumMod val="60000"/>
                    <a:lumOff val="40000"/>
                  </a:schemeClr>
                </a:solidFill>
              </a:rPr>
              <a:t>Accurate data relating to manufacturing consumption can be difficult to source from manufacturers.</a:t>
            </a:r>
          </a:p>
        </p:txBody>
      </p:sp>
    </p:spTree>
    <p:extLst>
      <p:ext uri="{BB962C8B-B14F-4D97-AF65-F5344CB8AC3E}">
        <p14:creationId xmlns:p14="http://schemas.microsoft.com/office/powerpoint/2010/main" val="152682451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extLst/>
          </a:blip>
          <a:stretch/>
        </a:blip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8DF900E9-E63D-6B4C-A1DC-0DFD22B0ECA9}"/>
              </a:ext>
            </a:extLst>
          </p:cNvPr>
          <p:cNvSpPr>
            <a:spLocks noGrp="1"/>
          </p:cNvSpPr>
          <p:nvPr>
            <p:ph type="title"/>
          </p:nvPr>
        </p:nvSpPr>
        <p:spPr>
          <a:xfrm>
            <a:off x="5411931" y="452718"/>
            <a:ext cx="4638903" cy="1400530"/>
          </a:xfrm>
        </p:spPr>
        <p:txBody>
          <a:bodyPr>
            <a:normAutofit/>
          </a:bodyPr>
          <a:lstStyle/>
          <a:p>
            <a:pPr>
              <a:lnSpc>
                <a:spcPct val="90000"/>
              </a:lnSpc>
            </a:pPr>
            <a:r>
              <a:rPr lang="en-US" sz="2300" b="1"/>
              <a:t>Results of The Structured Survey~ </a:t>
            </a:r>
            <a:r>
              <a:rPr lang="en-US" sz="2300" i="1"/>
              <a:t>Will Consumers demand more sustainable vehicles?</a:t>
            </a:r>
          </a:p>
        </p:txBody>
      </p:sp>
      <p:sp>
        <p:nvSpPr>
          <p:cNvPr id="14"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28375" y="-1573"/>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5" name="Picture 4" descr="/var/folders/s0/b6_9vzx92hx0ph2mw1bvn1yh0000gn/T/com.microsoft.Word/Content.MSO/AE3A25B2.tmp">
            <a:extLst>
              <a:ext uri="{FF2B5EF4-FFF2-40B4-BE49-F238E27FC236}">
                <a16:creationId xmlns:a16="http://schemas.microsoft.com/office/drawing/2014/main" id="{6814629B-570B-0143-B0C2-304BEB7574C7}"/>
              </a:ext>
            </a:extLst>
          </p:cNvPr>
          <p:cNvPicPr/>
          <p:nvPr/>
        </p:nvPicPr>
        <p:blipFill rotWithShape="1">
          <a:blip r:embed="rId3">
            <a:extLst>
              <a:ext uri="{28A0092B-C50C-407E-A947-70E740481C1C}">
                <a14:useLocalDpi xmlns:a14="http://schemas.microsoft.com/office/drawing/2010/main" val="0"/>
              </a:ext>
            </a:extLst>
          </a:blip>
          <a:srcRect r="8652" b="-1"/>
          <a:stretch/>
        </p:blipFill>
        <p:spPr bwMode="auto">
          <a:xfrm>
            <a:off x="20" y="10"/>
            <a:ext cx="4971902" cy="2450582"/>
          </a:xfrm>
          <a:custGeom>
            <a:avLst/>
            <a:gdLst/>
            <a:ahLst/>
            <a:cxnLst/>
            <a:rect l="l" t="t" r="r" b="b"/>
            <a:pathLst>
              <a:path w="4971922" h="2286000">
                <a:moveTo>
                  <a:pt x="3628384" y="0"/>
                </a:moveTo>
                <a:lnTo>
                  <a:pt x="4971922" y="0"/>
                </a:lnTo>
                <a:lnTo>
                  <a:pt x="4946877" y="155677"/>
                </a:lnTo>
                <a:lnTo>
                  <a:pt x="4923008" y="310668"/>
                </a:lnTo>
                <a:lnTo>
                  <a:pt x="4899644" y="466344"/>
                </a:lnTo>
                <a:lnTo>
                  <a:pt x="4879641" y="622707"/>
                </a:lnTo>
                <a:lnTo>
                  <a:pt x="4859470" y="778383"/>
                </a:lnTo>
                <a:lnTo>
                  <a:pt x="4840644" y="934746"/>
                </a:lnTo>
                <a:lnTo>
                  <a:pt x="4824508" y="1089051"/>
                </a:lnTo>
                <a:lnTo>
                  <a:pt x="4809212" y="1245413"/>
                </a:lnTo>
                <a:lnTo>
                  <a:pt x="4795260" y="1401090"/>
                </a:lnTo>
                <a:lnTo>
                  <a:pt x="4783158" y="1554023"/>
                </a:lnTo>
                <a:lnTo>
                  <a:pt x="4771055" y="1709014"/>
                </a:lnTo>
                <a:lnTo>
                  <a:pt x="4760970" y="1861947"/>
                </a:lnTo>
                <a:lnTo>
                  <a:pt x="4753070" y="2014881"/>
                </a:lnTo>
                <a:lnTo>
                  <a:pt x="4744833" y="2167128"/>
                </a:lnTo>
                <a:lnTo>
                  <a:pt x="4739404" y="2286000"/>
                </a:lnTo>
                <a:lnTo>
                  <a:pt x="0" y="2286000"/>
                </a:lnTo>
                <a:lnTo>
                  <a:pt x="0" y="1"/>
                </a:lnTo>
                <a:lnTo>
                  <a:pt x="3628384" y="1"/>
                </a:lnTo>
                <a:close/>
              </a:path>
            </a:pathLst>
          </a:custGeom>
          <a:noFill/>
        </p:spPr>
      </p:pic>
      <p:sp>
        <p:nvSpPr>
          <p:cNvPr id="16" name="Rectangle 15">
            <a:extLst>
              <a:ext uri="{FF2B5EF4-FFF2-40B4-BE49-F238E27FC236}">
                <a16:creationId xmlns:a16="http://schemas.microsoft.com/office/drawing/2014/main" id="{D6F18ACE-6E82-4ADC-8A2F-A1771B309B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a:extLst>
              <a:ext uri="{FF2B5EF4-FFF2-40B4-BE49-F238E27FC236}">
                <a16:creationId xmlns:a16="http://schemas.microsoft.com/office/drawing/2014/main" id="{45AA1379-97D0-D444-8211-76F2E2DC8A85}"/>
              </a:ext>
            </a:extLst>
          </p:cNvPr>
          <p:cNvSpPr>
            <a:spLocks noGrp="1"/>
          </p:cNvSpPr>
          <p:nvPr>
            <p:ph type="sldNum" sz="quarter" idx="12"/>
          </p:nvPr>
        </p:nvSpPr>
        <p:spPr>
          <a:xfrm>
            <a:off x="10352540" y="295729"/>
            <a:ext cx="838199" cy="767687"/>
          </a:xfrm>
        </p:spPr>
        <p:txBody>
          <a:bodyPr>
            <a:normAutofit/>
          </a:bodyPr>
          <a:lstStyle/>
          <a:p>
            <a:pPr>
              <a:spcAft>
                <a:spcPts val="600"/>
              </a:spcAft>
            </a:pPr>
            <a:r>
              <a:rPr lang="en-US" dirty="0">
                <a:solidFill>
                  <a:prstClr val="white">
                    <a:tint val="75000"/>
                  </a:prstClr>
                </a:solidFill>
              </a:rPr>
              <a:t>12</a:t>
            </a:r>
          </a:p>
        </p:txBody>
      </p:sp>
      <p:pic>
        <p:nvPicPr>
          <p:cNvPr id="6" name="Picture 5" descr="/var/folders/s0/b6_9vzx92hx0ph2mw1bvn1yh0000gn/T/com.microsoft.Word/Content.MSO/DB84FBE8.tmp">
            <a:extLst>
              <a:ext uri="{FF2B5EF4-FFF2-40B4-BE49-F238E27FC236}">
                <a16:creationId xmlns:a16="http://schemas.microsoft.com/office/drawing/2014/main" id="{FFD22E2B-71E7-A043-8B6C-2D024DACD64C}"/>
              </a:ext>
            </a:extLst>
          </p:cNvPr>
          <p:cNvPicPr/>
          <p:nvPr/>
        </p:nvPicPr>
        <p:blipFill rotWithShape="1">
          <a:blip r:embed="rId4">
            <a:extLst>
              <a:ext uri="{28A0092B-C50C-407E-A947-70E740481C1C}">
                <a14:useLocalDpi xmlns:a14="http://schemas.microsoft.com/office/drawing/2010/main" val="0"/>
              </a:ext>
            </a:extLst>
          </a:blip>
          <a:srcRect r="12639" b="-1"/>
          <a:stretch/>
        </p:blipFill>
        <p:spPr bwMode="auto">
          <a:xfrm>
            <a:off x="20" y="2286000"/>
            <a:ext cx="4754866" cy="2395728"/>
          </a:xfrm>
          <a:custGeom>
            <a:avLst/>
            <a:gdLst/>
            <a:ahLst/>
            <a:cxnLst/>
            <a:rect l="l" t="t" r="r" b="b"/>
            <a:pathLst>
              <a:path w="4754886" h="2286000">
                <a:moveTo>
                  <a:pt x="0" y="0"/>
                </a:moveTo>
                <a:lnTo>
                  <a:pt x="4739404" y="0"/>
                </a:lnTo>
                <a:lnTo>
                  <a:pt x="4737942" y="32004"/>
                </a:lnTo>
                <a:lnTo>
                  <a:pt x="4733067" y="181509"/>
                </a:lnTo>
                <a:lnTo>
                  <a:pt x="4728865" y="331013"/>
                </a:lnTo>
                <a:lnTo>
                  <a:pt x="4724831" y="479146"/>
                </a:lnTo>
                <a:lnTo>
                  <a:pt x="4722982" y="625221"/>
                </a:lnTo>
                <a:lnTo>
                  <a:pt x="4720965" y="771297"/>
                </a:lnTo>
                <a:lnTo>
                  <a:pt x="4719956" y="915315"/>
                </a:lnTo>
                <a:lnTo>
                  <a:pt x="4720965" y="1057961"/>
                </a:lnTo>
                <a:lnTo>
                  <a:pt x="4720965" y="1199236"/>
                </a:lnTo>
                <a:lnTo>
                  <a:pt x="4722982" y="1339139"/>
                </a:lnTo>
                <a:lnTo>
                  <a:pt x="4726007" y="1476299"/>
                </a:lnTo>
                <a:lnTo>
                  <a:pt x="4728865" y="1612087"/>
                </a:lnTo>
                <a:lnTo>
                  <a:pt x="4732059" y="1745133"/>
                </a:lnTo>
                <a:lnTo>
                  <a:pt x="4736933" y="1877492"/>
                </a:lnTo>
                <a:lnTo>
                  <a:pt x="4742144" y="2007793"/>
                </a:lnTo>
                <a:lnTo>
                  <a:pt x="4746850" y="2135352"/>
                </a:lnTo>
                <a:lnTo>
                  <a:pt x="4754886" y="2286000"/>
                </a:lnTo>
                <a:lnTo>
                  <a:pt x="0" y="2286000"/>
                </a:lnTo>
                <a:close/>
              </a:path>
            </a:pathLst>
          </a:custGeom>
          <a:noFill/>
        </p:spPr>
      </p:pic>
      <p:sp>
        <p:nvSpPr>
          <p:cNvPr id="3" name="Content Placeholder 2">
            <a:extLst>
              <a:ext uri="{FF2B5EF4-FFF2-40B4-BE49-F238E27FC236}">
                <a16:creationId xmlns:a16="http://schemas.microsoft.com/office/drawing/2014/main" id="{E336AEC0-DEC1-5840-AA4B-5241B98AE968}"/>
              </a:ext>
            </a:extLst>
          </p:cNvPr>
          <p:cNvSpPr>
            <a:spLocks noGrp="1"/>
          </p:cNvSpPr>
          <p:nvPr>
            <p:ph idx="1"/>
          </p:nvPr>
        </p:nvSpPr>
        <p:spPr>
          <a:xfrm>
            <a:off x="5410950" y="2052918"/>
            <a:ext cx="4638903" cy="4195481"/>
          </a:xfrm>
        </p:spPr>
        <p:txBody>
          <a:bodyPr>
            <a:normAutofit/>
          </a:bodyPr>
          <a:lstStyle/>
          <a:p>
            <a:pPr>
              <a:lnSpc>
                <a:spcPct val="90000"/>
              </a:lnSpc>
            </a:pPr>
            <a:r>
              <a:rPr lang="en-GB" sz="1700" dirty="0"/>
              <a:t>An online survey was utilised to gain an insight into consumers attitudes towards vehicles and their environmental impact</a:t>
            </a:r>
          </a:p>
          <a:p>
            <a:pPr>
              <a:lnSpc>
                <a:spcPct val="90000"/>
              </a:lnSpc>
            </a:pPr>
            <a:r>
              <a:rPr lang="en-GB" sz="1700" dirty="0"/>
              <a:t>published online on the 5</a:t>
            </a:r>
            <a:r>
              <a:rPr lang="en-GB" sz="1700" baseline="30000" dirty="0"/>
              <a:t>th</a:t>
            </a:r>
            <a:r>
              <a:rPr lang="en-GB" sz="1700" dirty="0"/>
              <a:t> August 2021 (Google Forms), Links to the survey were published on social media accounts including Facebook, Instagram, Snapchat and LinkedIn. By the 19</a:t>
            </a:r>
            <a:r>
              <a:rPr lang="en-GB" sz="1700" baseline="30000" dirty="0"/>
              <a:t>th</a:t>
            </a:r>
            <a:r>
              <a:rPr lang="en-GB" sz="1700" dirty="0"/>
              <a:t> of August 2021 the survey had accumulated 215 responses.</a:t>
            </a:r>
          </a:p>
          <a:p>
            <a:pPr>
              <a:lnSpc>
                <a:spcPct val="90000"/>
              </a:lnSpc>
            </a:pPr>
            <a:r>
              <a:rPr lang="en-GB" sz="1700" dirty="0"/>
              <a:t>Demographic questions followed by vehicle ownership and the role of environmental impact in their vehicle purchasing  </a:t>
            </a:r>
          </a:p>
        </p:txBody>
      </p:sp>
      <p:pic>
        <p:nvPicPr>
          <p:cNvPr id="7" name="Picture 6" descr="/var/folders/s0/b6_9vzx92hx0ph2mw1bvn1yh0000gn/T/com.microsoft.Word/Content.MSO/7D798EB9.tmp">
            <a:extLst>
              <a:ext uri="{FF2B5EF4-FFF2-40B4-BE49-F238E27FC236}">
                <a16:creationId xmlns:a16="http://schemas.microsoft.com/office/drawing/2014/main" id="{BCF4A393-B920-D045-91D2-509B8BDF098B}"/>
              </a:ext>
            </a:extLst>
          </p:cNvPr>
          <p:cNvPicPr/>
          <p:nvPr/>
        </p:nvPicPr>
        <p:blipFill rotWithShape="1">
          <a:blip r:embed="rId5">
            <a:extLst>
              <a:ext uri="{28A0092B-C50C-407E-A947-70E740481C1C}">
                <a14:useLocalDpi xmlns:a14="http://schemas.microsoft.com/office/drawing/2010/main" val="0"/>
              </a:ext>
            </a:extLst>
          </a:blip>
          <a:srcRect r="8630" b="-1"/>
          <a:stretch/>
        </p:blipFill>
        <p:spPr bwMode="auto">
          <a:xfrm>
            <a:off x="21" y="4474464"/>
            <a:ext cx="4971901" cy="2383536"/>
          </a:xfrm>
          <a:custGeom>
            <a:avLst/>
            <a:gdLst/>
            <a:ahLst/>
            <a:cxnLst/>
            <a:rect l="l" t="t" r="r" b="b"/>
            <a:pathLst>
              <a:path w="4973099" h="2286000">
                <a:moveTo>
                  <a:pt x="0" y="0"/>
                </a:moveTo>
                <a:lnTo>
                  <a:pt x="4754887" y="0"/>
                </a:lnTo>
                <a:lnTo>
                  <a:pt x="4760130" y="98298"/>
                </a:lnTo>
                <a:lnTo>
                  <a:pt x="4774249" y="336956"/>
                </a:lnTo>
                <a:lnTo>
                  <a:pt x="4789041" y="566013"/>
                </a:lnTo>
                <a:lnTo>
                  <a:pt x="4805346" y="782726"/>
                </a:lnTo>
                <a:lnTo>
                  <a:pt x="4822323" y="989838"/>
                </a:lnTo>
                <a:lnTo>
                  <a:pt x="4840644" y="1181862"/>
                </a:lnTo>
                <a:lnTo>
                  <a:pt x="4858630" y="1362227"/>
                </a:lnTo>
                <a:lnTo>
                  <a:pt x="4876615" y="1528191"/>
                </a:lnTo>
                <a:lnTo>
                  <a:pt x="4893592" y="1680438"/>
                </a:lnTo>
                <a:lnTo>
                  <a:pt x="4909729" y="1815541"/>
                </a:lnTo>
                <a:lnTo>
                  <a:pt x="4925025" y="1937613"/>
                </a:lnTo>
                <a:lnTo>
                  <a:pt x="4937800" y="2040483"/>
                </a:lnTo>
                <a:lnTo>
                  <a:pt x="4949902" y="2126894"/>
                </a:lnTo>
                <a:lnTo>
                  <a:pt x="4967216" y="2245538"/>
                </a:lnTo>
                <a:lnTo>
                  <a:pt x="4973099" y="2286000"/>
                </a:lnTo>
                <a:lnTo>
                  <a:pt x="4075210" y="2286000"/>
                </a:lnTo>
                <a:lnTo>
                  <a:pt x="0" y="2286000"/>
                </a:lnTo>
                <a:close/>
              </a:path>
            </a:pathLst>
          </a:custGeom>
          <a:noFill/>
        </p:spPr>
      </p:pic>
      <p:pic>
        <p:nvPicPr>
          <p:cNvPr id="8" name="Picture 7">
            <a:extLst>
              <a:ext uri="{FF2B5EF4-FFF2-40B4-BE49-F238E27FC236}">
                <a16:creationId xmlns:a16="http://schemas.microsoft.com/office/drawing/2014/main" id="{00A191AF-99DB-0A4D-963A-5C2BDF287909}"/>
              </a:ext>
            </a:extLst>
          </p:cNvPr>
          <p:cNvPicPr>
            <a:picLocks noChangeAspect="1"/>
          </p:cNvPicPr>
          <p:nvPr/>
        </p:nvPicPr>
        <p:blipFill>
          <a:blip r:embed="rId6"/>
          <a:stretch>
            <a:fillRect/>
          </a:stretch>
        </p:blipFill>
        <p:spPr>
          <a:xfrm flipH="1">
            <a:off x="10588571" y="1262211"/>
            <a:ext cx="1084500" cy="1084500"/>
          </a:xfrm>
          <a:prstGeom prst="rect">
            <a:avLst/>
          </a:prstGeom>
        </p:spPr>
      </p:pic>
      <p:pic>
        <p:nvPicPr>
          <p:cNvPr id="9" name="Picture 8">
            <a:extLst>
              <a:ext uri="{FF2B5EF4-FFF2-40B4-BE49-F238E27FC236}">
                <a16:creationId xmlns:a16="http://schemas.microsoft.com/office/drawing/2014/main" id="{3F1F5B57-2250-1144-8016-6BF18B11FCB3}"/>
              </a:ext>
            </a:extLst>
          </p:cNvPr>
          <p:cNvPicPr>
            <a:picLocks noChangeAspect="1"/>
          </p:cNvPicPr>
          <p:nvPr/>
        </p:nvPicPr>
        <p:blipFill>
          <a:blip r:embed="rId7"/>
          <a:stretch>
            <a:fillRect/>
          </a:stretch>
        </p:blipFill>
        <p:spPr>
          <a:xfrm>
            <a:off x="10527214" y="2413192"/>
            <a:ext cx="1077686" cy="1077686"/>
          </a:xfrm>
          <a:prstGeom prst="rect">
            <a:avLst/>
          </a:prstGeom>
        </p:spPr>
      </p:pic>
      <p:pic>
        <p:nvPicPr>
          <p:cNvPr id="10" name="Picture 9">
            <a:extLst>
              <a:ext uri="{FF2B5EF4-FFF2-40B4-BE49-F238E27FC236}">
                <a16:creationId xmlns:a16="http://schemas.microsoft.com/office/drawing/2014/main" id="{198557D0-F52D-B04D-9489-F9946C0F9E4F}"/>
              </a:ext>
            </a:extLst>
          </p:cNvPr>
          <p:cNvPicPr>
            <a:picLocks noChangeAspect="1"/>
          </p:cNvPicPr>
          <p:nvPr/>
        </p:nvPicPr>
        <p:blipFill>
          <a:blip r:embed="rId8"/>
          <a:stretch>
            <a:fillRect/>
          </a:stretch>
        </p:blipFill>
        <p:spPr>
          <a:xfrm>
            <a:off x="10377048" y="3505732"/>
            <a:ext cx="1403229" cy="1403229"/>
          </a:xfrm>
          <a:prstGeom prst="rect">
            <a:avLst/>
          </a:prstGeom>
        </p:spPr>
      </p:pic>
      <p:pic>
        <p:nvPicPr>
          <p:cNvPr id="17" name="Picture 16">
            <a:extLst>
              <a:ext uri="{FF2B5EF4-FFF2-40B4-BE49-F238E27FC236}">
                <a16:creationId xmlns:a16="http://schemas.microsoft.com/office/drawing/2014/main" id="{4AE34662-4C8E-4240-99B3-22387CD7E442}"/>
              </a:ext>
            </a:extLst>
          </p:cNvPr>
          <p:cNvPicPr>
            <a:picLocks noChangeAspect="1"/>
          </p:cNvPicPr>
          <p:nvPr/>
        </p:nvPicPr>
        <p:blipFill>
          <a:blip r:embed="rId9"/>
          <a:stretch>
            <a:fillRect/>
          </a:stretch>
        </p:blipFill>
        <p:spPr>
          <a:xfrm flipH="1">
            <a:off x="10459044" y="5008560"/>
            <a:ext cx="1214027" cy="1241487"/>
          </a:xfrm>
          <a:prstGeom prst="rect">
            <a:avLst/>
          </a:prstGeom>
        </p:spPr>
      </p:pic>
    </p:spTree>
    <p:extLst>
      <p:ext uri="{BB962C8B-B14F-4D97-AF65-F5344CB8AC3E}">
        <p14:creationId xmlns:p14="http://schemas.microsoft.com/office/powerpoint/2010/main" val="242663223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6AA7B-118F-F640-8822-957C570EE77F}"/>
              </a:ext>
            </a:extLst>
          </p:cNvPr>
          <p:cNvSpPr>
            <a:spLocks noGrp="1"/>
          </p:cNvSpPr>
          <p:nvPr>
            <p:ph type="title"/>
          </p:nvPr>
        </p:nvSpPr>
        <p:spPr/>
        <p:txBody>
          <a:bodyPr/>
          <a:lstStyle/>
          <a:p>
            <a:r>
              <a:rPr lang="en-US" sz="2800" b="1" dirty="0"/>
              <a:t>Respondents had mixed opinions regarding the environmental credentials of EV’s….</a:t>
            </a:r>
          </a:p>
        </p:txBody>
      </p:sp>
      <p:sp>
        <p:nvSpPr>
          <p:cNvPr id="4" name="Slide Number Placeholder 3">
            <a:extLst>
              <a:ext uri="{FF2B5EF4-FFF2-40B4-BE49-F238E27FC236}">
                <a16:creationId xmlns:a16="http://schemas.microsoft.com/office/drawing/2014/main" id="{2D5F1B2F-B74A-2048-8C9B-3B66B3B9D68D}"/>
              </a:ext>
            </a:extLst>
          </p:cNvPr>
          <p:cNvSpPr>
            <a:spLocks noGrp="1"/>
          </p:cNvSpPr>
          <p:nvPr>
            <p:ph type="sldNum" sz="quarter" idx="12"/>
          </p:nvPr>
        </p:nvSpPr>
        <p:spPr/>
        <p:txBody>
          <a:bodyPr/>
          <a:lstStyle/>
          <a:p>
            <a:fld id="{D57F1E4F-1CFF-5643-939E-02111984F565}" type="slidenum">
              <a:rPr lang="en-US" smtClean="0"/>
              <a:t>13</a:t>
            </a:fld>
            <a:endParaRPr lang="en-US" dirty="0"/>
          </a:p>
        </p:txBody>
      </p:sp>
      <p:pic>
        <p:nvPicPr>
          <p:cNvPr id="5" name="Content Placeholder 4">
            <a:extLst>
              <a:ext uri="{FF2B5EF4-FFF2-40B4-BE49-F238E27FC236}">
                <a16:creationId xmlns:a16="http://schemas.microsoft.com/office/drawing/2014/main" id="{0716BA3E-287A-3F44-9A96-0D3A9016C4D1}"/>
              </a:ext>
            </a:extLst>
          </p:cNvPr>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0" y="2040445"/>
            <a:ext cx="6388607" cy="3506915"/>
          </a:xfrm>
          <a:prstGeom prst="rect">
            <a:avLst/>
          </a:prstGeom>
        </p:spPr>
      </p:pic>
      <p:pic>
        <p:nvPicPr>
          <p:cNvPr id="7" name="Picture 6">
            <a:extLst>
              <a:ext uri="{FF2B5EF4-FFF2-40B4-BE49-F238E27FC236}">
                <a16:creationId xmlns:a16="http://schemas.microsoft.com/office/drawing/2014/main" id="{0D1458AE-8E32-1B4F-9E01-7E5A3C9C59E0}"/>
              </a:ext>
            </a:extLst>
          </p:cNvPr>
          <p:cNvPicPr/>
          <p:nvPr/>
        </p:nvPicPr>
        <p:blipFill>
          <a:blip r:embed="rId3">
            <a:extLst>
              <a:ext uri="{28A0092B-C50C-407E-A947-70E740481C1C}">
                <a14:useLocalDpi xmlns:a14="http://schemas.microsoft.com/office/drawing/2010/main" val="0"/>
              </a:ext>
            </a:extLst>
          </a:blip>
          <a:stretch>
            <a:fillRect/>
          </a:stretch>
        </p:blipFill>
        <p:spPr>
          <a:xfrm>
            <a:off x="6388607" y="2040445"/>
            <a:ext cx="5803393" cy="3506915"/>
          </a:xfrm>
          <a:prstGeom prst="rect">
            <a:avLst/>
          </a:prstGeom>
        </p:spPr>
      </p:pic>
    </p:spTree>
    <p:extLst>
      <p:ext uri="{BB962C8B-B14F-4D97-AF65-F5344CB8AC3E}">
        <p14:creationId xmlns:p14="http://schemas.microsoft.com/office/powerpoint/2010/main" val="195868406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7E4F0-A442-9B48-85A0-3BAC60ECB44B}"/>
              </a:ext>
            </a:extLst>
          </p:cNvPr>
          <p:cNvSpPr>
            <a:spLocks noGrp="1"/>
          </p:cNvSpPr>
          <p:nvPr>
            <p:ph type="title"/>
          </p:nvPr>
        </p:nvSpPr>
        <p:spPr>
          <a:xfrm>
            <a:off x="656502" y="203337"/>
            <a:ext cx="9404723" cy="1105918"/>
          </a:xfrm>
        </p:spPr>
        <p:txBody>
          <a:bodyPr/>
          <a:lstStyle/>
          <a:p>
            <a:r>
              <a:rPr lang="en-GB" sz="2400" b="1" dirty="0"/>
              <a:t>How can consumers be incentivised to purchase more sustainable vehicles?</a:t>
            </a:r>
          </a:p>
        </p:txBody>
      </p:sp>
      <p:sp>
        <p:nvSpPr>
          <p:cNvPr id="4" name="Slide Number Placeholder 3">
            <a:extLst>
              <a:ext uri="{FF2B5EF4-FFF2-40B4-BE49-F238E27FC236}">
                <a16:creationId xmlns:a16="http://schemas.microsoft.com/office/drawing/2014/main" id="{0CD82CC7-B433-FA46-AB0A-4CC392A7B5FB}"/>
              </a:ext>
            </a:extLst>
          </p:cNvPr>
          <p:cNvSpPr>
            <a:spLocks noGrp="1"/>
          </p:cNvSpPr>
          <p:nvPr>
            <p:ph type="sldNum" sz="quarter" idx="12"/>
          </p:nvPr>
        </p:nvSpPr>
        <p:spPr/>
        <p:txBody>
          <a:bodyPr/>
          <a:lstStyle/>
          <a:p>
            <a:fld id="{D57F1E4F-1CFF-5643-939E-02111984F565}" type="slidenum">
              <a:rPr lang="en-US" smtClean="0"/>
              <a:t>14</a:t>
            </a:fld>
            <a:endParaRPr lang="en-US" dirty="0"/>
          </a:p>
        </p:txBody>
      </p:sp>
      <p:pic>
        <p:nvPicPr>
          <p:cNvPr id="5" name="Content Placeholder 4">
            <a:extLst>
              <a:ext uri="{FF2B5EF4-FFF2-40B4-BE49-F238E27FC236}">
                <a16:creationId xmlns:a16="http://schemas.microsoft.com/office/drawing/2014/main" id="{69C69A0D-9349-D64C-871B-1E1FADC09B55}"/>
              </a:ext>
            </a:extLst>
          </p:cNvPr>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0" y="1484644"/>
            <a:ext cx="6297283" cy="4195762"/>
          </a:xfrm>
          <a:prstGeom prst="rect">
            <a:avLst/>
          </a:prstGeom>
        </p:spPr>
      </p:pic>
      <p:pic>
        <p:nvPicPr>
          <p:cNvPr id="6" name="Picture 5">
            <a:extLst>
              <a:ext uri="{FF2B5EF4-FFF2-40B4-BE49-F238E27FC236}">
                <a16:creationId xmlns:a16="http://schemas.microsoft.com/office/drawing/2014/main" id="{2280DCED-176E-E247-BD0E-2981562F90C1}"/>
              </a:ext>
            </a:extLst>
          </p:cNvPr>
          <p:cNvPicPr/>
          <p:nvPr/>
        </p:nvPicPr>
        <p:blipFill>
          <a:blip r:embed="rId3">
            <a:extLst>
              <a:ext uri="{28A0092B-C50C-407E-A947-70E740481C1C}">
                <a14:useLocalDpi xmlns:a14="http://schemas.microsoft.com/office/drawing/2010/main" val="0"/>
              </a:ext>
            </a:extLst>
          </a:blip>
          <a:stretch>
            <a:fillRect/>
          </a:stretch>
        </p:blipFill>
        <p:spPr>
          <a:xfrm>
            <a:off x="5814204" y="1484644"/>
            <a:ext cx="6377795" cy="4195762"/>
          </a:xfrm>
          <a:prstGeom prst="rect">
            <a:avLst/>
          </a:prstGeom>
        </p:spPr>
      </p:pic>
      <p:sp>
        <p:nvSpPr>
          <p:cNvPr id="7" name="TextBox 6">
            <a:extLst>
              <a:ext uri="{FF2B5EF4-FFF2-40B4-BE49-F238E27FC236}">
                <a16:creationId xmlns:a16="http://schemas.microsoft.com/office/drawing/2014/main" id="{4EDB86A5-9683-CA48-BCC0-0266BDD62E06}"/>
              </a:ext>
            </a:extLst>
          </p:cNvPr>
          <p:cNvSpPr txBox="1"/>
          <p:nvPr/>
        </p:nvSpPr>
        <p:spPr>
          <a:xfrm>
            <a:off x="7173378" y="5716913"/>
            <a:ext cx="4411363" cy="769441"/>
          </a:xfrm>
          <a:prstGeom prst="rect">
            <a:avLst/>
          </a:prstGeom>
          <a:noFill/>
        </p:spPr>
        <p:txBody>
          <a:bodyPr wrap="square" rtlCol="0">
            <a:spAutoFit/>
          </a:bodyPr>
          <a:lstStyle/>
          <a:p>
            <a:r>
              <a:rPr lang="en-GB" sz="1100" b="1" dirty="0">
                <a:solidFill>
                  <a:srgbClr val="92D050"/>
                </a:solidFill>
              </a:rPr>
              <a:t>Green</a:t>
            </a:r>
            <a:r>
              <a:rPr lang="en-GB" sz="1100" dirty="0"/>
              <a:t>= positive environmental discussion taken by retailer.</a:t>
            </a:r>
          </a:p>
          <a:p>
            <a:r>
              <a:rPr lang="en-GB" sz="1100" dirty="0">
                <a:solidFill>
                  <a:srgbClr val="00B0F0"/>
                </a:solidFill>
              </a:rPr>
              <a:t>Blue</a:t>
            </a:r>
            <a:r>
              <a:rPr lang="en-GB" sz="1100" dirty="0"/>
              <a:t>= Positive environmental consideration made by respondent.</a:t>
            </a:r>
          </a:p>
          <a:p>
            <a:r>
              <a:rPr lang="en-GB" sz="1100" dirty="0">
                <a:solidFill>
                  <a:srgbClr val="FF0000"/>
                </a:solidFill>
              </a:rPr>
              <a:t>Red</a:t>
            </a:r>
            <a:r>
              <a:rPr lang="en-GB" sz="1100" dirty="0"/>
              <a:t>= no environmental consideration made.</a:t>
            </a:r>
          </a:p>
        </p:txBody>
      </p:sp>
    </p:spTree>
    <p:extLst>
      <p:ext uri="{BB962C8B-B14F-4D97-AF65-F5344CB8AC3E}">
        <p14:creationId xmlns:p14="http://schemas.microsoft.com/office/powerpoint/2010/main" val="121700467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23DF1D58-E0E7-8740-ABE0-48FB4915B976}"/>
              </a:ext>
            </a:extLst>
          </p:cNvPr>
          <p:cNvPicPr/>
          <p:nvPr/>
        </p:nvPicPr>
        <p:blipFill>
          <a:blip r:embed="rId2">
            <a:extLst>
              <a:ext uri="{28A0092B-C50C-407E-A947-70E740481C1C}">
                <a14:useLocalDpi xmlns:a14="http://schemas.microsoft.com/office/drawing/2010/main" val="0"/>
              </a:ext>
            </a:extLst>
          </a:blip>
          <a:stretch>
            <a:fillRect/>
          </a:stretch>
        </p:blipFill>
        <p:spPr>
          <a:xfrm>
            <a:off x="5938774" y="1678836"/>
            <a:ext cx="6253226" cy="3584575"/>
          </a:xfrm>
          <a:prstGeom prst="rect">
            <a:avLst/>
          </a:prstGeom>
        </p:spPr>
      </p:pic>
      <p:pic>
        <p:nvPicPr>
          <p:cNvPr id="6" name="Picture 5">
            <a:extLst>
              <a:ext uri="{FF2B5EF4-FFF2-40B4-BE49-F238E27FC236}">
                <a16:creationId xmlns:a16="http://schemas.microsoft.com/office/drawing/2014/main" id="{BC02AAF7-BCC3-8344-8981-C8E40D71CEF8}"/>
              </a:ext>
            </a:extLst>
          </p:cNvPr>
          <p:cNvPicPr/>
          <p:nvPr/>
        </p:nvPicPr>
        <p:blipFill>
          <a:blip r:embed="rId3">
            <a:extLst>
              <a:ext uri="{28A0092B-C50C-407E-A947-70E740481C1C}">
                <a14:useLocalDpi xmlns:a14="http://schemas.microsoft.com/office/drawing/2010/main" val="0"/>
              </a:ext>
            </a:extLst>
          </a:blip>
          <a:stretch>
            <a:fillRect/>
          </a:stretch>
        </p:blipFill>
        <p:spPr>
          <a:xfrm>
            <a:off x="6047074" y="1688467"/>
            <a:ext cx="6144925" cy="3601164"/>
          </a:xfrm>
          <a:prstGeom prst="rect">
            <a:avLst/>
          </a:prstGeom>
        </p:spPr>
      </p:pic>
      <p:sp>
        <p:nvSpPr>
          <p:cNvPr id="2" name="Title 1">
            <a:extLst>
              <a:ext uri="{FF2B5EF4-FFF2-40B4-BE49-F238E27FC236}">
                <a16:creationId xmlns:a16="http://schemas.microsoft.com/office/drawing/2014/main" id="{7143C7B4-13EC-CD4C-B5CE-60E9BA37B96C}"/>
              </a:ext>
            </a:extLst>
          </p:cNvPr>
          <p:cNvSpPr>
            <a:spLocks noGrp="1"/>
          </p:cNvSpPr>
          <p:nvPr>
            <p:ph type="title"/>
          </p:nvPr>
        </p:nvSpPr>
        <p:spPr>
          <a:xfrm>
            <a:off x="646111" y="452718"/>
            <a:ext cx="9404723" cy="426958"/>
          </a:xfrm>
        </p:spPr>
        <p:txBody>
          <a:bodyPr/>
          <a:lstStyle/>
          <a:p>
            <a:r>
              <a:rPr lang="en-US" sz="2400" b="1" dirty="0"/>
              <a:t>Will Consumers demand more sustainable vehicles?</a:t>
            </a:r>
          </a:p>
        </p:txBody>
      </p:sp>
      <p:sp>
        <p:nvSpPr>
          <p:cNvPr id="4" name="Slide Number Placeholder 3">
            <a:extLst>
              <a:ext uri="{FF2B5EF4-FFF2-40B4-BE49-F238E27FC236}">
                <a16:creationId xmlns:a16="http://schemas.microsoft.com/office/drawing/2014/main" id="{452F85B7-2BFC-E848-A97B-61B3A42F4B9C}"/>
              </a:ext>
            </a:extLst>
          </p:cNvPr>
          <p:cNvSpPr>
            <a:spLocks noGrp="1"/>
          </p:cNvSpPr>
          <p:nvPr>
            <p:ph type="sldNum" sz="quarter" idx="12"/>
          </p:nvPr>
        </p:nvSpPr>
        <p:spPr>
          <a:xfrm>
            <a:off x="10352540" y="295729"/>
            <a:ext cx="838199" cy="767687"/>
          </a:xfrm>
        </p:spPr>
        <p:txBody>
          <a:bodyPr/>
          <a:lstStyle/>
          <a:p>
            <a:fld id="{D57F1E4F-1CFF-5643-939E-02111984F565}" type="slidenum">
              <a:rPr lang="en-US" smtClean="0"/>
              <a:t>15</a:t>
            </a:fld>
            <a:endParaRPr lang="en-US" dirty="0"/>
          </a:p>
        </p:txBody>
      </p:sp>
      <p:pic>
        <p:nvPicPr>
          <p:cNvPr id="10" name="Content Placeholder 9">
            <a:extLst>
              <a:ext uri="{FF2B5EF4-FFF2-40B4-BE49-F238E27FC236}">
                <a16:creationId xmlns:a16="http://schemas.microsoft.com/office/drawing/2014/main" id="{46E195EA-F9CB-0E4F-A19A-D12EAAB10481}"/>
              </a:ext>
            </a:extLst>
          </p:cNvPr>
          <p:cNvPicPr>
            <a:picLocks noGrp="1" noChangeAspect="1"/>
          </p:cNvPicPr>
          <p:nvPr>
            <p:ph idx="1"/>
          </p:nvPr>
        </p:nvPicPr>
        <p:blipFill>
          <a:blip r:embed="rId4"/>
          <a:stretch>
            <a:fillRect/>
          </a:stretch>
        </p:blipFill>
        <p:spPr>
          <a:xfrm>
            <a:off x="0" y="1688467"/>
            <a:ext cx="6047075" cy="3601164"/>
          </a:xfrm>
        </p:spPr>
      </p:pic>
      <p:sp>
        <p:nvSpPr>
          <p:cNvPr id="3" name="TextBox 2">
            <a:extLst>
              <a:ext uri="{FF2B5EF4-FFF2-40B4-BE49-F238E27FC236}">
                <a16:creationId xmlns:a16="http://schemas.microsoft.com/office/drawing/2014/main" id="{D4AD6B4C-EB25-9843-9BD1-8D85A100A8C6}"/>
              </a:ext>
            </a:extLst>
          </p:cNvPr>
          <p:cNvSpPr txBox="1"/>
          <p:nvPr/>
        </p:nvSpPr>
        <p:spPr>
          <a:xfrm>
            <a:off x="192195" y="5545350"/>
            <a:ext cx="10479151" cy="307777"/>
          </a:xfrm>
          <a:prstGeom prst="rect">
            <a:avLst/>
          </a:prstGeom>
          <a:noFill/>
        </p:spPr>
        <p:txBody>
          <a:bodyPr wrap="none" rtlCol="0">
            <a:spAutoFit/>
          </a:bodyPr>
          <a:lstStyle/>
          <a:p>
            <a:r>
              <a:rPr lang="en-US" sz="1400"/>
              <a:t>The responses to a question relating to the ordering of vehicle purchasing considerations presented a clear pattern…</a:t>
            </a:r>
            <a:endParaRPr lang="en-US" sz="1400" dirty="0"/>
          </a:p>
        </p:txBody>
      </p:sp>
    </p:spTree>
    <p:extLst>
      <p:ext uri="{BB962C8B-B14F-4D97-AF65-F5344CB8AC3E}">
        <p14:creationId xmlns:p14="http://schemas.microsoft.com/office/powerpoint/2010/main" val="15928810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6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61515115-95FB-41E0-86F3-8744438C0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DB10E2-0E1D-F04D-B371-A3ADDD8CE9F4}"/>
              </a:ext>
            </a:extLst>
          </p:cNvPr>
          <p:cNvSpPr>
            <a:spLocks noGrp="1"/>
          </p:cNvSpPr>
          <p:nvPr>
            <p:ph type="title"/>
          </p:nvPr>
        </p:nvSpPr>
        <p:spPr>
          <a:xfrm>
            <a:off x="479782" y="238431"/>
            <a:ext cx="5616217" cy="847271"/>
          </a:xfrm>
        </p:spPr>
        <p:txBody>
          <a:bodyPr>
            <a:noAutofit/>
          </a:bodyPr>
          <a:lstStyle/>
          <a:p>
            <a:r>
              <a:rPr lang="en-US" sz="2800" b="1" dirty="0">
                <a:solidFill>
                  <a:srgbClr val="EBEBEB"/>
                </a:solidFill>
              </a:rPr>
              <a:t>Semi structured interview with Neil Waterman</a:t>
            </a:r>
            <a:br>
              <a:rPr lang="en-US" sz="2800" b="1" dirty="0">
                <a:solidFill>
                  <a:srgbClr val="EBEBEB"/>
                </a:solidFill>
              </a:rPr>
            </a:br>
            <a:r>
              <a:rPr lang="en-US" sz="1600" b="1" i="1" u="sng" dirty="0">
                <a:solidFill>
                  <a:srgbClr val="EBEBEB"/>
                </a:solidFill>
              </a:rPr>
              <a:t>Questions presented to interviewees:</a:t>
            </a:r>
          </a:p>
        </p:txBody>
      </p:sp>
      <p:sp>
        <p:nvSpPr>
          <p:cNvPr id="16" name="Freeform 31">
            <a:extLst>
              <a:ext uri="{FF2B5EF4-FFF2-40B4-BE49-F238E27FC236}">
                <a16:creationId xmlns:a16="http://schemas.microsoft.com/office/drawing/2014/main" id="{8222A33F-BE2D-4D69-92A0-5DF8B17BAA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49843"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solidFill>
                <a:srgbClr val="FFFFFF"/>
              </a:solidFill>
            </a:endParaRPr>
          </a:p>
        </p:txBody>
      </p:sp>
      <p:sp useBgFill="1">
        <p:nvSpPr>
          <p:cNvPr id="18" name="Freeform: Shape 17">
            <a:extLst>
              <a:ext uri="{FF2B5EF4-FFF2-40B4-BE49-F238E27FC236}">
                <a16:creationId xmlns:a16="http://schemas.microsoft.com/office/drawing/2014/main" id="{CE1C74D0-9609-468A-9597-5D87C8A42B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998731" y="664312"/>
            <a:ext cx="6858001" cy="5529377"/>
          </a:xfrm>
          <a:custGeom>
            <a:avLst/>
            <a:gdLst>
              <a:gd name="connsiteX0" fmla="*/ 6858001 w 6858001"/>
              <a:gd name="connsiteY0" fmla="*/ 1177 h 5529377"/>
              <a:gd name="connsiteX1" fmla="*/ 6858001 w 6858001"/>
              <a:gd name="connsiteY1" fmla="*/ 1344715 h 5529377"/>
              <a:gd name="connsiteX2" fmla="*/ 6858000 w 6858001"/>
              <a:gd name="connsiteY2" fmla="*/ 1344715 h 5529377"/>
              <a:gd name="connsiteX3" fmla="*/ 6858000 w 6858001"/>
              <a:gd name="connsiteY3" fmla="*/ 5529377 h 5529377"/>
              <a:gd name="connsiteX4" fmla="*/ 0 w 6858001"/>
              <a:gd name="connsiteY4" fmla="*/ 5529376 h 5529377"/>
              <a:gd name="connsiteX5" fmla="*/ 0 w 6858001"/>
              <a:gd name="connsiteY5" fmla="*/ 891096 h 5529377"/>
              <a:gd name="connsiteX6" fmla="*/ 1 w 6858001"/>
              <a:gd name="connsiteY6" fmla="*/ 891096 h 5529377"/>
              <a:gd name="connsiteX7" fmla="*/ 1 w 6858001"/>
              <a:gd name="connsiteY7" fmla="*/ 0 h 5529377"/>
              <a:gd name="connsiteX8" fmla="*/ 40463 w 6858001"/>
              <a:gd name="connsiteY8" fmla="*/ 5883 h 5529377"/>
              <a:gd name="connsiteX9" fmla="*/ 159107 w 6858001"/>
              <a:gd name="connsiteY9" fmla="*/ 23196 h 5529377"/>
              <a:gd name="connsiteX10" fmla="*/ 245518 w 6858001"/>
              <a:gd name="connsiteY10" fmla="*/ 35299 h 5529377"/>
              <a:gd name="connsiteX11" fmla="*/ 348388 w 6858001"/>
              <a:gd name="connsiteY11" fmla="*/ 48073 h 5529377"/>
              <a:gd name="connsiteX12" fmla="*/ 470460 w 6858001"/>
              <a:gd name="connsiteY12" fmla="*/ 63369 h 5529377"/>
              <a:gd name="connsiteX13" fmla="*/ 605563 w 6858001"/>
              <a:gd name="connsiteY13" fmla="*/ 79506 h 5529377"/>
              <a:gd name="connsiteX14" fmla="*/ 757810 w 6858001"/>
              <a:gd name="connsiteY14" fmla="*/ 96483 h 5529377"/>
              <a:gd name="connsiteX15" fmla="*/ 923774 w 6858001"/>
              <a:gd name="connsiteY15" fmla="*/ 114469 h 5529377"/>
              <a:gd name="connsiteX16" fmla="*/ 1104139 w 6858001"/>
              <a:gd name="connsiteY16" fmla="*/ 132454 h 5529377"/>
              <a:gd name="connsiteX17" fmla="*/ 1296163 w 6858001"/>
              <a:gd name="connsiteY17" fmla="*/ 150776 h 5529377"/>
              <a:gd name="connsiteX18" fmla="*/ 1503275 w 6858001"/>
              <a:gd name="connsiteY18" fmla="*/ 167753 h 5529377"/>
              <a:gd name="connsiteX19" fmla="*/ 1719988 w 6858001"/>
              <a:gd name="connsiteY19" fmla="*/ 184058 h 5529377"/>
              <a:gd name="connsiteX20" fmla="*/ 1949045 w 6858001"/>
              <a:gd name="connsiteY20" fmla="*/ 198849 h 5529377"/>
              <a:gd name="connsiteX21" fmla="*/ 2187703 w 6858001"/>
              <a:gd name="connsiteY21" fmla="*/ 212969 h 5529377"/>
              <a:gd name="connsiteX22" fmla="*/ 2436649 w 6858001"/>
              <a:gd name="connsiteY22" fmla="*/ 226248 h 5529377"/>
              <a:gd name="connsiteX23" fmla="*/ 2564208 w 6858001"/>
              <a:gd name="connsiteY23" fmla="*/ 230955 h 5529377"/>
              <a:gd name="connsiteX24" fmla="*/ 2694509 w 6858001"/>
              <a:gd name="connsiteY24" fmla="*/ 236165 h 5529377"/>
              <a:gd name="connsiteX25" fmla="*/ 2826868 w 6858001"/>
              <a:gd name="connsiteY25" fmla="*/ 241040 h 5529377"/>
              <a:gd name="connsiteX26" fmla="*/ 2959914 w 6858001"/>
              <a:gd name="connsiteY26" fmla="*/ 244234 h 5529377"/>
              <a:gd name="connsiteX27" fmla="*/ 3095702 w 6858001"/>
              <a:gd name="connsiteY27" fmla="*/ 247091 h 5529377"/>
              <a:gd name="connsiteX28" fmla="*/ 3232862 w 6858001"/>
              <a:gd name="connsiteY28" fmla="*/ 250117 h 5529377"/>
              <a:gd name="connsiteX29" fmla="*/ 3372765 w 6858001"/>
              <a:gd name="connsiteY29" fmla="*/ 252134 h 5529377"/>
              <a:gd name="connsiteX30" fmla="*/ 3514040 w 6858001"/>
              <a:gd name="connsiteY30" fmla="*/ 252134 h 5529377"/>
              <a:gd name="connsiteX31" fmla="*/ 3656686 w 6858001"/>
              <a:gd name="connsiteY31" fmla="*/ 253142 h 5529377"/>
              <a:gd name="connsiteX32" fmla="*/ 3800704 w 6858001"/>
              <a:gd name="connsiteY32" fmla="*/ 252134 h 5529377"/>
              <a:gd name="connsiteX33" fmla="*/ 3946780 w 6858001"/>
              <a:gd name="connsiteY33" fmla="*/ 250117 h 5529377"/>
              <a:gd name="connsiteX34" fmla="*/ 4092855 w 6858001"/>
              <a:gd name="connsiteY34" fmla="*/ 248268 h 5529377"/>
              <a:gd name="connsiteX35" fmla="*/ 4240988 w 6858001"/>
              <a:gd name="connsiteY35" fmla="*/ 244234 h 5529377"/>
              <a:gd name="connsiteX36" fmla="*/ 4390492 w 6858001"/>
              <a:gd name="connsiteY36" fmla="*/ 240032 h 5529377"/>
              <a:gd name="connsiteX37" fmla="*/ 4539997 w 6858001"/>
              <a:gd name="connsiteY37" fmla="*/ 235157 h 5529377"/>
              <a:gd name="connsiteX38" fmla="*/ 4690873 w 6858001"/>
              <a:gd name="connsiteY38" fmla="*/ 228266 h 5529377"/>
              <a:gd name="connsiteX39" fmla="*/ 4843120 w 6858001"/>
              <a:gd name="connsiteY39" fmla="*/ 220029 h 5529377"/>
              <a:gd name="connsiteX40" fmla="*/ 4996054 w 6858001"/>
              <a:gd name="connsiteY40" fmla="*/ 212129 h 5529377"/>
              <a:gd name="connsiteX41" fmla="*/ 5148987 w 6858001"/>
              <a:gd name="connsiteY41" fmla="*/ 202044 h 5529377"/>
              <a:gd name="connsiteX42" fmla="*/ 5303978 w 6858001"/>
              <a:gd name="connsiteY42" fmla="*/ 189941 h 5529377"/>
              <a:gd name="connsiteX43" fmla="*/ 5456911 w 6858001"/>
              <a:gd name="connsiteY43" fmla="*/ 177839 h 5529377"/>
              <a:gd name="connsiteX44" fmla="*/ 5612588 w 6858001"/>
              <a:gd name="connsiteY44" fmla="*/ 163887 h 5529377"/>
              <a:gd name="connsiteX45" fmla="*/ 5768950 w 6858001"/>
              <a:gd name="connsiteY45" fmla="*/ 148591 h 5529377"/>
              <a:gd name="connsiteX46" fmla="*/ 5923255 w 6858001"/>
              <a:gd name="connsiteY46" fmla="*/ 132455 h 5529377"/>
              <a:gd name="connsiteX47" fmla="*/ 6079618 w 6858001"/>
              <a:gd name="connsiteY47" fmla="*/ 113629 h 5529377"/>
              <a:gd name="connsiteX48" fmla="*/ 6235294 w 6858001"/>
              <a:gd name="connsiteY48" fmla="*/ 93458 h 5529377"/>
              <a:gd name="connsiteX49" fmla="*/ 6391657 w 6858001"/>
              <a:gd name="connsiteY49" fmla="*/ 73455 h 5529377"/>
              <a:gd name="connsiteX50" fmla="*/ 6547333 w 6858001"/>
              <a:gd name="connsiteY50" fmla="*/ 50091 h 5529377"/>
              <a:gd name="connsiteX51" fmla="*/ 6702324 w 6858001"/>
              <a:gd name="connsiteY51" fmla="*/ 26222 h 5529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5529377">
                <a:moveTo>
                  <a:pt x="6858001" y="1177"/>
                </a:moveTo>
                <a:lnTo>
                  <a:pt x="6858001" y="1344715"/>
                </a:lnTo>
                <a:lnTo>
                  <a:pt x="6858000" y="1344715"/>
                </a:lnTo>
                <a:lnTo>
                  <a:pt x="6858000" y="5529377"/>
                </a:lnTo>
                <a:lnTo>
                  <a:pt x="0" y="5529376"/>
                </a:lnTo>
                <a:lnTo>
                  <a:pt x="0" y="891096"/>
                </a:lnTo>
                <a:lnTo>
                  <a:pt x="1" y="891096"/>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8" y="241040"/>
                </a:lnTo>
                <a:lnTo>
                  <a:pt x="2959914" y="244234"/>
                </a:lnTo>
                <a:lnTo>
                  <a:pt x="3095702" y="247091"/>
                </a:lnTo>
                <a:lnTo>
                  <a:pt x="3232862" y="250117"/>
                </a:lnTo>
                <a:lnTo>
                  <a:pt x="3372765" y="252134"/>
                </a:lnTo>
                <a:lnTo>
                  <a:pt x="3514040" y="252134"/>
                </a:lnTo>
                <a:lnTo>
                  <a:pt x="3656686" y="253142"/>
                </a:lnTo>
                <a:lnTo>
                  <a:pt x="3800704" y="252134"/>
                </a:lnTo>
                <a:lnTo>
                  <a:pt x="3946780" y="250117"/>
                </a:lnTo>
                <a:lnTo>
                  <a:pt x="4092855"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sp>
        <p:nvSpPr>
          <p:cNvPr id="20" name="Rectangle 19">
            <a:extLst>
              <a:ext uri="{FF2B5EF4-FFF2-40B4-BE49-F238E27FC236}">
                <a16:creationId xmlns:a16="http://schemas.microsoft.com/office/drawing/2014/main" id="{C137128D-E594-4905-9F76-E385F0831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a:extLst>
              <a:ext uri="{FF2B5EF4-FFF2-40B4-BE49-F238E27FC236}">
                <a16:creationId xmlns:a16="http://schemas.microsoft.com/office/drawing/2014/main" id="{8D0425D3-0A2D-FF40-A476-E99404B8E6E8}"/>
              </a:ext>
            </a:extLst>
          </p:cNvPr>
          <p:cNvSpPr>
            <a:spLocks noGrp="1"/>
          </p:cNvSpPr>
          <p:nvPr>
            <p:ph type="sldNum" sz="quarter" idx="12"/>
          </p:nvPr>
        </p:nvSpPr>
        <p:spPr>
          <a:xfrm>
            <a:off x="10291622" y="166255"/>
            <a:ext cx="838199" cy="767687"/>
          </a:xfrm>
        </p:spPr>
        <p:txBody>
          <a:bodyPr>
            <a:normAutofit/>
          </a:bodyPr>
          <a:lstStyle/>
          <a:p>
            <a:pPr>
              <a:spcAft>
                <a:spcPts val="600"/>
              </a:spcAft>
            </a:pPr>
            <a:fld id="{D57F1E4F-1CFF-5643-939E-02111984F565}" type="slidenum">
              <a:rPr lang="en-US">
                <a:solidFill>
                  <a:srgbClr val="FFFFFF"/>
                </a:solidFill>
              </a:rPr>
              <a:pPr>
                <a:spcAft>
                  <a:spcPts val="600"/>
                </a:spcAft>
              </a:pPr>
              <a:t>16</a:t>
            </a:fld>
            <a:endParaRPr lang="en-US">
              <a:solidFill>
                <a:srgbClr val="FFFFFF"/>
              </a:solidFill>
            </a:endParaRPr>
          </a:p>
        </p:txBody>
      </p:sp>
      <p:sp>
        <p:nvSpPr>
          <p:cNvPr id="8" name="Content Placeholder 7">
            <a:extLst>
              <a:ext uri="{FF2B5EF4-FFF2-40B4-BE49-F238E27FC236}">
                <a16:creationId xmlns:a16="http://schemas.microsoft.com/office/drawing/2014/main" id="{5C3CDD64-C7A5-5C4C-9DB2-89DD8FB9F2C1}"/>
              </a:ext>
            </a:extLst>
          </p:cNvPr>
          <p:cNvSpPr>
            <a:spLocks noGrp="1"/>
          </p:cNvSpPr>
          <p:nvPr>
            <p:ph idx="1"/>
          </p:nvPr>
        </p:nvSpPr>
        <p:spPr>
          <a:xfrm>
            <a:off x="289367" y="1438730"/>
            <a:ext cx="5975780" cy="5066242"/>
          </a:xfrm>
        </p:spPr>
        <p:txBody>
          <a:bodyPr>
            <a:noAutofit/>
          </a:bodyPr>
          <a:lstStyle/>
          <a:p>
            <a:pPr marL="0" lvl="0" indent="0">
              <a:lnSpc>
                <a:spcPct val="90000"/>
              </a:lnSpc>
              <a:buNone/>
            </a:pPr>
            <a:r>
              <a:rPr lang="en-GB" sz="1400" dirty="0">
                <a:solidFill>
                  <a:srgbClr val="FFFFFF"/>
                </a:solidFill>
              </a:rPr>
              <a:t>1. In your opinion, will the 2030 ban on new purely petrol and diesel powered vehicles have a positive environmental impact? </a:t>
            </a:r>
          </a:p>
          <a:p>
            <a:pPr marL="0" lvl="0" indent="0">
              <a:lnSpc>
                <a:spcPct val="90000"/>
              </a:lnSpc>
              <a:buNone/>
            </a:pPr>
            <a:r>
              <a:rPr lang="en-GB" sz="1400" dirty="0">
                <a:solidFill>
                  <a:srgbClr val="FFFFFF"/>
                </a:solidFill>
              </a:rPr>
              <a:t>2. There are discussions surrounding the potential environmental damage that BEVs can cause. In the context of the UK what impact do you think needs addressing most urgently? </a:t>
            </a:r>
          </a:p>
          <a:p>
            <a:pPr marL="0" lvl="0" indent="0">
              <a:lnSpc>
                <a:spcPct val="90000"/>
              </a:lnSpc>
              <a:buNone/>
            </a:pPr>
            <a:r>
              <a:rPr lang="en-GB" sz="1400" dirty="0">
                <a:solidFill>
                  <a:srgbClr val="FFFFFF"/>
                </a:solidFill>
              </a:rPr>
              <a:t>3. In your opinion, are the environmental impacts of vehicles beyond tailpipe emissions taken seriously within the automotive industry? </a:t>
            </a:r>
          </a:p>
          <a:p>
            <a:pPr marL="0" lvl="0" indent="0">
              <a:lnSpc>
                <a:spcPct val="90000"/>
              </a:lnSpc>
              <a:buNone/>
            </a:pPr>
            <a:r>
              <a:rPr lang="en-GB" sz="1400" dirty="0">
                <a:solidFill>
                  <a:srgbClr val="FFFFFF"/>
                </a:solidFill>
              </a:rPr>
              <a:t>4. VED is currently based on g/km CO2 emissions. All EVs are classified as ‘zero tailpipe emission vehicles’. How do you think electric vehicles will be compared in the future in terms of environmental impact?</a:t>
            </a:r>
          </a:p>
          <a:p>
            <a:pPr marL="0" lvl="0" indent="0">
              <a:lnSpc>
                <a:spcPct val="90000"/>
              </a:lnSpc>
              <a:buNone/>
            </a:pPr>
            <a:r>
              <a:rPr lang="en-GB" sz="1400" dirty="0">
                <a:solidFill>
                  <a:srgbClr val="FFFFFF"/>
                </a:solidFill>
              </a:rPr>
              <a:t>5. Have you come across any models where the environmental impact of a vehicle is measured or compared beyond direct emissions?</a:t>
            </a:r>
          </a:p>
          <a:p>
            <a:pPr marL="0" lvl="0" indent="0">
              <a:lnSpc>
                <a:spcPct val="90000"/>
              </a:lnSpc>
              <a:buNone/>
            </a:pPr>
            <a:r>
              <a:rPr lang="en-GB" sz="1400" dirty="0">
                <a:solidFill>
                  <a:srgbClr val="FFFFFF"/>
                </a:solidFill>
              </a:rPr>
              <a:t>6. Do you think that consumer demand for ‘environmentally-friendly’ products will push development of more sustainable vehicles or is a greater incentive from a financial or legislative perspective necessary?</a:t>
            </a:r>
          </a:p>
        </p:txBody>
      </p:sp>
      <p:graphicFrame>
        <p:nvGraphicFramePr>
          <p:cNvPr id="9" name="Table 8">
            <a:extLst>
              <a:ext uri="{FF2B5EF4-FFF2-40B4-BE49-F238E27FC236}">
                <a16:creationId xmlns:a16="http://schemas.microsoft.com/office/drawing/2014/main" id="{67223E7C-36C6-2B41-83C8-F4694F128474}"/>
              </a:ext>
            </a:extLst>
          </p:cNvPr>
          <p:cNvGraphicFramePr>
            <a:graphicFrameLocks noGrp="1"/>
          </p:cNvGraphicFramePr>
          <p:nvPr>
            <p:extLst>
              <p:ext uri="{D42A27DB-BD31-4B8C-83A1-F6EECF244321}">
                <p14:modId xmlns:p14="http://schemas.microsoft.com/office/powerpoint/2010/main" val="2595395664"/>
              </p:ext>
            </p:extLst>
          </p:nvPr>
        </p:nvGraphicFramePr>
        <p:xfrm>
          <a:off x="6934531" y="946448"/>
          <a:ext cx="5130643" cy="5735038"/>
        </p:xfrm>
        <a:graphic>
          <a:graphicData uri="http://schemas.openxmlformats.org/drawingml/2006/table">
            <a:tbl>
              <a:tblPr firstRow="1" firstCol="1" bandRow="1"/>
              <a:tblGrid>
                <a:gridCol w="649473">
                  <a:extLst>
                    <a:ext uri="{9D8B030D-6E8A-4147-A177-3AD203B41FA5}">
                      <a16:colId xmlns:a16="http://schemas.microsoft.com/office/drawing/2014/main" val="3999113222"/>
                    </a:ext>
                  </a:extLst>
                </a:gridCol>
                <a:gridCol w="4481170">
                  <a:extLst>
                    <a:ext uri="{9D8B030D-6E8A-4147-A177-3AD203B41FA5}">
                      <a16:colId xmlns:a16="http://schemas.microsoft.com/office/drawing/2014/main" val="925897111"/>
                    </a:ext>
                  </a:extLst>
                </a:gridCol>
              </a:tblGrid>
              <a:tr h="342900">
                <a:tc>
                  <a:txBody>
                    <a:bodyPr/>
                    <a:lstStyle/>
                    <a:p>
                      <a:pPr>
                        <a:spcAft>
                          <a:spcPts val="0"/>
                        </a:spcAft>
                      </a:pPr>
                      <a:r>
                        <a:rPr lang="en-GB" sz="1000" b="1" u="sng" dirty="0">
                          <a:effectLst/>
                          <a:latin typeface="Times New Roman" panose="02020603050405020304" pitchFamily="18" charset="0"/>
                          <a:ea typeface="DengXian Light" panose="02010600030101010101" pitchFamily="2" charset="-122"/>
                        </a:rPr>
                        <a:t>Question number</a:t>
                      </a:r>
                      <a:endParaRPr lang="en-GB" sz="1000" dirty="0">
                        <a:effectLst/>
                        <a:latin typeface="Times New Roman" panose="02020603050405020304" pitchFamily="18" charset="0"/>
                        <a:ea typeface="Times New Roman" panose="02020603050405020304" pitchFamily="18" charset="0"/>
                      </a:endParaRPr>
                    </a:p>
                  </a:txBody>
                  <a:tcPr marL="57742" marR="57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100" b="1" u="sng" dirty="0">
                          <a:effectLst/>
                          <a:latin typeface="Times New Roman" panose="02020603050405020304" pitchFamily="18" charset="0"/>
                          <a:ea typeface="DengXian Light" panose="02010600030101010101" pitchFamily="2" charset="-122"/>
                        </a:rPr>
                        <a:t>Summary of response </a:t>
                      </a:r>
                      <a:endParaRPr lang="en-GB" sz="1100" dirty="0">
                        <a:effectLst/>
                        <a:latin typeface="Times New Roman" panose="02020603050405020304" pitchFamily="18" charset="0"/>
                        <a:ea typeface="Times New Roman" panose="02020603050405020304" pitchFamily="18" charset="0"/>
                      </a:endParaRPr>
                    </a:p>
                  </a:txBody>
                  <a:tcPr marL="57742" marR="57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52321198"/>
                  </a:ext>
                </a:extLst>
              </a:tr>
              <a:tr h="514552">
                <a:tc>
                  <a:txBody>
                    <a:bodyPr/>
                    <a:lstStyle/>
                    <a:p>
                      <a:pPr>
                        <a:spcAft>
                          <a:spcPts val="0"/>
                        </a:spcAft>
                      </a:pPr>
                      <a:r>
                        <a:rPr lang="en-GB" sz="2000" dirty="0">
                          <a:effectLst/>
                          <a:latin typeface="Times New Roman" panose="02020603050405020304" pitchFamily="18" charset="0"/>
                          <a:ea typeface="DengXian Light" panose="02010600030101010101" pitchFamily="2" charset="-122"/>
                        </a:rPr>
                        <a:t>1</a:t>
                      </a:r>
                      <a:endParaRPr lang="en-GB" sz="2000" dirty="0">
                        <a:effectLst/>
                        <a:latin typeface="Times New Roman" panose="02020603050405020304" pitchFamily="18" charset="0"/>
                        <a:ea typeface="Times New Roman" panose="02020603050405020304" pitchFamily="18" charset="0"/>
                      </a:endParaRPr>
                    </a:p>
                  </a:txBody>
                  <a:tcPr marL="57742" marR="57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100" dirty="0">
                          <a:solidFill>
                            <a:srgbClr val="1F497D"/>
                          </a:solidFill>
                          <a:effectLst/>
                          <a:latin typeface="Arial" panose="020B0604020202020204" pitchFamily="34" charset="0"/>
                          <a:ea typeface="Times New Roman" panose="02020603050405020304" pitchFamily="18" charset="0"/>
                        </a:rPr>
                        <a:t>“</a:t>
                      </a:r>
                      <a:r>
                        <a:rPr lang="en-GB" sz="1100" i="1" dirty="0">
                          <a:solidFill>
                            <a:srgbClr val="1F497D"/>
                          </a:solidFill>
                          <a:effectLst/>
                          <a:latin typeface="Arial" panose="020B0604020202020204" pitchFamily="34" charset="0"/>
                          <a:ea typeface="Times New Roman" panose="02020603050405020304" pitchFamily="18" charset="0"/>
                        </a:rPr>
                        <a:t>I believe the ban will have a positive environmental impact when measured at the consumer end of the lifecycle (with EVs producing &gt; 3 times less Co2 emissions than Petrol/Diesel engines)”.</a:t>
                      </a:r>
                      <a:endParaRPr lang="en-GB" sz="1100" dirty="0">
                        <a:effectLst/>
                        <a:latin typeface="Times New Roman" panose="02020603050405020304" pitchFamily="18" charset="0"/>
                        <a:ea typeface="Times New Roman" panose="02020603050405020304" pitchFamily="18" charset="0"/>
                      </a:endParaRPr>
                    </a:p>
                    <a:p>
                      <a:pPr>
                        <a:spcAft>
                          <a:spcPts val="0"/>
                        </a:spcAft>
                      </a:pPr>
                      <a:r>
                        <a:rPr lang="en-GB" sz="1000" dirty="0">
                          <a:effectLst/>
                          <a:latin typeface="Times New Roman" panose="02020603050405020304" pitchFamily="18" charset="0"/>
                          <a:ea typeface="DengXian Light" panose="02010600030101010101" pitchFamily="2" charset="-122"/>
                        </a:rPr>
                        <a:t> </a:t>
                      </a:r>
                      <a:endParaRPr lang="en-GB" sz="1000" dirty="0">
                        <a:effectLst/>
                        <a:latin typeface="Times New Roman" panose="02020603050405020304" pitchFamily="18" charset="0"/>
                        <a:ea typeface="Times New Roman" panose="02020603050405020304" pitchFamily="18" charset="0"/>
                      </a:endParaRPr>
                    </a:p>
                  </a:txBody>
                  <a:tcPr marL="57742" marR="57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2231453"/>
                  </a:ext>
                </a:extLst>
              </a:tr>
              <a:tr h="377190">
                <a:tc>
                  <a:txBody>
                    <a:bodyPr/>
                    <a:lstStyle/>
                    <a:p>
                      <a:pPr>
                        <a:spcAft>
                          <a:spcPts val="0"/>
                        </a:spcAft>
                      </a:pPr>
                      <a:r>
                        <a:rPr lang="en-GB" sz="2000" dirty="0">
                          <a:effectLst/>
                          <a:latin typeface="Times New Roman" panose="02020603050405020304" pitchFamily="18" charset="0"/>
                          <a:ea typeface="DengXian Light" panose="02010600030101010101" pitchFamily="2" charset="-122"/>
                        </a:rPr>
                        <a:t>2</a:t>
                      </a:r>
                      <a:endParaRPr lang="en-GB" sz="2000" dirty="0">
                        <a:effectLst/>
                        <a:latin typeface="Times New Roman" panose="02020603050405020304" pitchFamily="18" charset="0"/>
                        <a:ea typeface="Times New Roman" panose="02020603050405020304" pitchFamily="18" charset="0"/>
                      </a:endParaRPr>
                    </a:p>
                  </a:txBody>
                  <a:tcPr marL="57742" marR="57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100" i="1" dirty="0">
                          <a:solidFill>
                            <a:srgbClr val="1F497D"/>
                          </a:solidFill>
                          <a:effectLst/>
                          <a:latin typeface="Arial" panose="020B0604020202020204" pitchFamily="34" charset="0"/>
                          <a:ea typeface="Times New Roman" panose="02020603050405020304" pitchFamily="18" charset="0"/>
                        </a:rPr>
                        <a:t>“Reclaiming materials / Recycling of parts associated with Batteries (&amp; understanding the entire lifecycle of these parts &amp; materials)”.</a:t>
                      </a:r>
                      <a:endParaRPr lang="en-GB" sz="1100" dirty="0">
                        <a:effectLst/>
                        <a:latin typeface="Times New Roman" panose="02020603050405020304" pitchFamily="18" charset="0"/>
                        <a:ea typeface="Times New Roman" panose="02020603050405020304" pitchFamily="18" charset="0"/>
                      </a:endParaRPr>
                    </a:p>
                    <a:p>
                      <a:pPr>
                        <a:spcAft>
                          <a:spcPts val="0"/>
                        </a:spcAft>
                      </a:pPr>
                      <a:r>
                        <a:rPr lang="en-GB" sz="1100" i="1" dirty="0">
                          <a:effectLst/>
                          <a:latin typeface="Times New Roman" panose="02020603050405020304" pitchFamily="18" charset="0"/>
                          <a:ea typeface="DengXian Light" panose="02010600030101010101" pitchFamily="2" charset="-122"/>
                        </a:rPr>
                        <a:t> </a:t>
                      </a:r>
                      <a:endParaRPr lang="en-GB" sz="1100" dirty="0">
                        <a:effectLst/>
                        <a:latin typeface="Times New Roman" panose="02020603050405020304" pitchFamily="18" charset="0"/>
                        <a:ea typeface="Times New Roman" panose="02020603050405020304" pitchFamily="18" charset="0"/>
                      </a:endParaRPr>
                    </a:p>
                  </a:txBody>
                  <a:tcPr marL="57742" marR="57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18593879"/>
                  </a:ext>
                </a:extLst>
              </a:tr>
              <a:tr h="1229757">
                <a:tc>
                  <a:txBody>
                    <a:bodyPr/>
                    <a:lstStyle/>
                    <a:p>
                      <a:pPr>
                        <a:spcAft>
                          <a:spcPts val="0"/>
                        </a:spcAft>
                      </a:pPr>
                      <a:r>
                        <a:rPr lang="en-GB" sz="2000" dirty="0">
                          <a:effectLst/>
                          <a:latin typeface="Times New Roman" panose="02020603050405020304" pitchFamily="18" charset="0"/>
                          <a:ea typeface="DengXian Light" panose="02010600030101010101" pitchFamily="2" charset="-122"/>
                        </a:rPr>
                        <a:t>3</a:t>
                      </a:r>
                      <a:endParaRPr lang="en-GB" sz="2000" dirty="0">
                        <a:effectLst/>
                        <a:latin typeface="Times New Roman" panose="02020603050405020304" pitchFamily="18" charset="0"/>
                        <a:ea typeface="Times New Roman" panose="02020603050405020304" pitchFamily="18" charset="0"/>
                      </a:endParaRPr>
                    </a:p>
                  </a:txBody>
                  <a:tcPr marL="57742" marR="57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100" i="1" dirty="0">
                          <a:solidFill>
                            <a:srgbClr val="1F497D"/>
                          </a:solidFill>
                          <a:effectLst/>
                          <a:latin typeface="Arial" panose="020B0604020202020204" pitchFamily="34" charset="0"/>
                          <a:ea typeface="Times New Roman" panose="02020603050405020304" pitchFamily="18" charset="0"/>
                        </a:rPr>
                        <a:t>“I think they probably are, but also will be in some sort of priority order as the manufacturers primarily exist to make money for their shareholders. It’s likely that other metrics &amp; data will be taken from all vehicles in the future, &amp; with controls &amp; sensor technology continuing to advance at pace, it will be fairly straight forward to understand where &amp; what the emissions are”.</a:t>
                      </a:r>
                      <a:endParaRPr lang="en-GB" sz="1100" dirty="0">
                        <a:effectLst/>
                        <a:latin typeface="Times New Roman" panose="02020603050405020304" pitchFamily="18" charset="0"/>
                        <a:ea typeface="Times New Roman" panose="02020603050405020304" pitchFamily="18" charset="0"/>
                      </a:endParaRPr>
                    </a:p>
                    <a:p>
                      <a:pPr>
                        <a:spcAft>
                          <a:spcPts val="0"/>
                        </a:spcAft>
                      </a:pPr>
                      <a:r>
                        <a:rPr lang="en-GB" sz="1100" dirty="0">
                          <a:effectLst/>
                          <a:latin typeface="Times New Roman" panose="02020603050405020304" pitchFamily="18" charset="0"/>
                          <a:ea typeface="DengXian Light" panose="02010600030101010101" pitchFamily="2" charset="-122"/>
                        </a:rPr>
                        <a:t> </a:t>
                      </a:r>
                      <a:endParaRPr lang="en-GB" sz="1100" dirty="0">
                        <a:effectLst/>
                        <a:latin typeface="Times New Roman" panose="02020603050405020304" pitchFamily="18" charset="0"/>
                        <a:ea typeface="Times New Roman" panose="02020603050405020304" pitchFamily="18" charset="0"/>
                      </a:endParaRPr>
                    </a:p>
                  </a:txBody>
                  <a:tcPr marL="57742" marR="57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01416433"/>
                  </a:ext>
                </a:extLst>
              </a:tr>
              <a:tr h="922318">
                <a:tc>
                  <a:txBody>
                    <a:bodyPr/>
                    <a:lstStyle/>
                    <a:p>
                      <a:pPr>
                        <a:spcAft>
                          <a:spcPts val="0"/>
                        </a:spcAft>
                      </a:pPr>
                      <a:r>
                        <a:rPr lang="en-GB" sz="2000" dirty="0">
                          <a:effectLst/>
                          <a:latin typeface="Times New Roman" panose="02020603050405020304" pitchFamily="18" charset="0"/>
                          <a:ea typeface="DengXian Light" panose="02010600030101010101" pitchFamily="2" charset="-122"/>
                        </a:rPr>
                        <a:t>4</a:t>
                      </a:r>
                      <a:endParaRPr lang="en-GB" sz="2000" dirty="0">
                        <a:effectLst/>
                        <a:latin typeface="Times New Roman" panose="02020603050405020304" pitchFamily="18" charset="0"/>
                        <a:ea typeface="Times New Roman" panose="02020603050405020304" pitchFamily="18" charset="0"/>
                      </a:endParaRPr>
                    </a:p>
                  </a:txBody>
                  <a:tcPr marL="57742" marR="57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100" i="1" dirty="0">
                          <a:solidFill>
                            <a:srgbClr val="1F497D"/>
                          </a:solidFill>
                          <a:effectLst/>
                          <a:latin typeface="Arial" panose="020B0604020202020204" pitchFamily="34" charset="0"/>
                          <a:ea typeface="Times New Roman" panose="02020603050405020304" pitchFamily="18" charset="0"/>
                        </a:rPr>
                        <a:t>“With so many subsidies &amp; incentives to ‘go electric’ the cost of using roads will need to charge the consumer before long. The most obvious method might be something like ‘pay as you go’ based on vehicle mileage &amp; then types of journey or road use”.</a:t>
                      </a:r>
                      <a:endParaRPr lang="en-GB" sz="1100" dirty="0">
                        <a:effectLst/>
                        <a:latin typeface="Times New Roman" panose="02020603050405020304" pitchFamily="18" charset="0"/>
                        <a:ea typeface="Times New Roman" panose="02020603050405020304" pitchFamily="18" charset="0"/>
                      </a:endParaRPr>
                    </a:p>
                    <a:p>
                      <a:pPr>
                        <a:spcAft>
                          <a:spcPts val="0"/>
                        </a:spcAft>
                      </a:pPr>
                      <a:r>
                        <a:rPr lang="en-GB" sz="1100" dirty="0">
                          <a:effectLst/>
                          <a:latin typeface="Times New Roman" panose="02020603050405020304" pitchFamily="18" charset="0"/>
                          <a:ea typeface="DengXian Light" panose="02010600030101010101" pitchFamily="2" charset="-122"/>
                        </a:rPr>
                        <a:t> </a:t>
                      </a:r>
                      <a:endParaRPr lang="en-GB" sz="1100" dirty="0">
                        <a:effectLst/>
                        <a:latin typeface="Times New Roman" panose="02020603050405020304" pitchFamily="18" charset="0"/>
                        <a:ea typeface="Times New Roman" panose="02020603050405020304" pitchFamily="18" charset="0"/>
                      </a:endParaRPr>
                    </a:p>
                  </a:txBody>
                  <a:tcPr marL="57742" marR="57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8781623"/>
                  </a:ext>
                </a:extLst>
              </a:tr>
              <a:tr h="908343">
                <a:tc>
                  <a:txBody>
                    <a:bodyPr/>
                    <a:lstStyle/>
                    <a:p>
                      <a:pPr>
                        <a:spcAft>
                          <a:spcPts val="0"/>
                        </a:spcAft>
                      </a:pPr>
                      <a:r>
                        <a:rPr lang="en-GB" sz="2000" dirty="0">
                          <a:effectLst/>
                          <a:latin typeface="Times New Roman" panose="02020603050405020304" pitchFamily="18" charset="0"/>
                          <a:ea typeface="DengXian Light" panose="02010600030101010101" pitchFamily="2" charset="-122"/>
                        </a:rPr>
                        <a:t>5</a:t>
                      </a:r>
                      <a:endParaRPr lang="en-GB" sz="2000" dirty="0">
                        <a:effectLst/>
                        <a:latin typeface="Times New Roman" panose="02020603050405020304" pitchFamily="18" charset="0"/>
                        <a:ea typeface="Times New Roman" panose="02020603050405020304" pitchFamily="18" charset="0"/>
                      </a:endParaRPr>
                    </a:p>
                  </a:txBody>
                  <a:tcPr marL="57742" marR="57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100" i="1" dirty="0">
                          <a:solidFill>
                            <a:srgbClr val="1F497D"/>
                          </a:solidFill>
                          <a:effectLst/>
                          <a:latin typeface="Arial" panose="020B0604020202020204" pitchFamily="34" charset="0"/>
                          <a:ea typeface="Times New Roman" panose="02020603050405020304" pitchFamily="18" charset="0"/>
                        </a:rPr>
                        <a:t>“Personally I have not, but expect that rather like the food industry (where ‘food miles’ have become a key factor), there is likely to be more focus on ‘mileage’ of either parts required to build cars or cars being shipped around the world for sale across the continents”.</a:t>
                      </a:r>
                      <a:endParaRPr lang="en-GB" sz="1100" dirty="0">
                        <a:effectLst/>
                        <a:latin typeface="Times New Roman" panose="02020603050405020304" pitchFamily="18" charset="0"/>
                        <a:ea typeface="Times New Roman" panose="02020603050405020304" pitchFamily="18" charset="0"/>
                      </a:endParaRPr>
                    </a:p>
                    <a:p>
                      <a:pPr>
                        <a:spcAft>
                          <a:spcPts val="0"/>
                        </a:spcAft>
                      </a:pPr>
                      <a:r>
                        <a:rPr lang="en-GB" sz="1000" dirty="0">
                          <a:effectLst/>
                          <a:latin typeface="Times New Roman" panose="02020603050405020304" pitchFamily="18" charset="0"/>
                          <a:ea typeface="DengXian Light" panose="02010600030101010101" pitchFamily="2" charset="-122"/>
                        </a:rPr>
                        <a:t> </a:t>
                      </a:r>
                      <a:endParaRPr lang="en-GB" sz="1000" dirty="0">
                        <a:effectLst/>
                        <a:latin typeface="Times New Roman" panose="02020603050405020304" pitchFamily="18" charset="0"/>
                        <a:ea typeface="Times New Roman" panose="02020603050405020304" pitchFamily="18" charset="0"/>
                      </a:endParaRPr>
                    </a:p>
                  </a:txBody>
                  <a:tcPr marL="57742" marR="57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66737874"/>
                  </a:ext>
                </a:extLst>
              </a:tr>
              <a:tr h="1028384">
                <a:tc>
                  <a:txBody>
                    <a:bodyPr/>
                    <a:lstStyle/>
                    <a:p>
                      <a:pPr>
                        <a:spcAft>
                          <a:spcPts val="0"/>
                        </a:spcAft>
                      </a:pPr>
                      <a:r>
                        <a:rPr lang="en-GB" sz="2000" dirty="0">
                          <a:effectLst/>
                          <a:latin typeface="Times New Roman" panose="02020603050405020304" pitchFamily="18" charset="0"/>
                          <a:ea typeface="DengXian Light" panose="02010600030101010101" pitchFamily="2" charset="-122"/>
                        </a:rPr>
                        <a:t>6</a:t>
                      </a:r>
                      <a:endParaRPr lang="en-GB" sz="2000" dirty="0">
                        <a:effectLst/>
                        <a:latin typeface="Times New Roman" panose="02020603050405020304" pitchFamily="18" charset="0"/>
                        <a:ea typeface="Times New Roman" panose="02020603050405020304" pitchFamily="18" charset="0"/>
                      </a:endParaRPr>
                    </a:p>
                  </a:txBody>
                  <a:tcPr marL="57742" marR="57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100" i="1" dirty="0">
                          <a:solidFill>
                            <a:srgbClr val="1F497D"/>
                          </a:solidFill>
                          <a:effectLst/>
                          <a:latin typeface="Arial" panose="020B0604020202020204" pitchFamily="34" charset="0"/>
                          <a:ea typeface="Times New Roman" panose="02020603050405020304" pitchFamily="18" charset="0"/>
                        </a:rPr>
                        <a:t>“I think this will depend on the facts that emerge from the entire lifecycle of say EVs from conception to scrappage (&amp; recycling).. We are at the very beginning of the sustainable vehicle journey. Hydrogen power will likely take greater strides during the next decade &amp; this is likely to bring other associated ‘savings’.. which may well be incentivised or even legislated”.</a:t>
                      </a:r>
                      <a:endParaRPr lang="en-GB" sz="1100" dirty="0">
                        <a:effectLst/>
                        <a:latin typeface="Times New Roman" panose="02020603050405020304" pitchFamily="18" charset="0"/>
                        <a:ea typeface="Times New Roman" panose="02020603050405020304" pitchFamily="18" charset="0"/>
                      </a:endParaRPr>
                    </a:p>
                    <a:p>
                      <a:pPr>
                        <a:spcAft>
                          <a:spcPts val="0"/>
                        </a:spcAft>
                      </a:pPr>
                      <a:r>
                        <a:rPr lang="en-GB" sz="1100" dirty="0">
                          <a:effectLst/>
                          <a:latin typeface="Times New Roman" panose="02020603050405020304" pitchFamily="18" charset="0"/>
                          <a:ea typeface="DengXian Light" panose="02010600030101010101" pitchFamily="2" charset="-122"/>
                        </a:rPr>
                        <a:t> </a:t>
                      </a:r>
                      <a:endParaRPr lang="en-GB" sz="1100" dirty="0">
                        <a:effectLst/>
                        <a:latin typeface="Times New Roman" panose="02020603050405020304" pitchFamily="18" charset="0"/>
                        <a:ea typeface="Times New Roman" panose="02020603050405020304" pitchFamily="18" charset="0"/>
                      </a:endParaRPr>
                    </a:p>
                  </a:txBody>
                  <a:tcPr marL="57742" marR="57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32604541"/>
                  </a:ext>
                </a:extLst>
              </a:tr>
            </a:tbl>
          </a:graphicData>
        </a:graphic>
      </p:graphicFrame>
      <p:sp>
        <p:nvSpPr>
          <p:cNvPr id="3" name="Rectangle 2">
            <a:extLst>
              <a:ext uri="{FF2B5EF4-FFF2-40B4-BE49-F238E27FC236}">
                <a16:creationId xmlns:a16="http://schemas.microsoft.com/office/drawing/2014/main" id="{0C61B8C6-22B3-F44E-9E32-C17ADCE9472A}"/>
              </a:ext>
            </a:extLst>
          </p:cNvPr>
          <p:cNvSpPr/>
          <p:nvPr/>
        </p:nvSpPr>
        <p:spPr>
          <a:xfrm>
            <a:off x="5470668" y="6550681"/>
            <a:ext cx="1250663" cy="261610"/>
          </a:xfrm>
          <a:prstGeom prst="rect">
            <a:avLst/>
          </a:prstGeom>
        </p:spPr>
        <p:txBody>
          <a:bodyPr wrap="none">
            <a:spAutoFit/>
          </a:bodyPr>
          <a:lstStyle/>
          <a:p>
            <a:pPr>
              <a:spcAft>
                <a:spcPts val="0"/>
              </a:spcAft>
            </a:pPr>
            <a:r>
              <a:rPr lang="en-GB" sz="1100" dirty="0">
                <a:solidFill>
                  <a:schemeClr val="bg1"/>
                </a:solidFill>
                <a:latin typeface="Times New Roman" panose="02020603050405020304" pitchFamily="18" charset="0"/>
                <a:ea typeface="DengXian Light" panose="02010600030101010101" pitchFamily="2" charset="-122"/>
              </a:rPr>
              <a:t>(Waterman, 2021).</a:t>
            </a:r>
            <a:endParaRPr lang="en-GB" sz="1100"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894907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E78424C-6FD0-41F8-9CAA-5DC19C4235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7A95DD-DD68-F84C-AD50-1E272279E774}"/>
              </a:ext>
            </a:extLst>
          </p:cNvPr>
          <p:cNvSpPr>
            <a:spLocks noGrp="1"/>
          </p:cNvSpPr>
          <p:nvPr>
            <p:ph type="title"/>
          </p:nvPr>
        </p:nvSpPr>
        <p:spPr>
          <a:xfrm>
            <a:off x="344268" y="386195"/>
            <a:ext cx="3108626" cy="1513609"/>
          </a:xfrm>
        </p:spPr>
        <p:txBody>
          <a:bodyPr anchor="ctr">
            <a:normAutofit fontScale="90000"/>
          </a:bodyPr>
          <a:lstStyle/>
          <a:p>
            <a:r>
              <a:rPr lang="en-US" sz="3200" b="1" dirty="0">
                <a:solidFill>
                  <a:srgbClr val="F2F2F2"/>
                </a:solidFill>
              </a:rPr>
              <a:t>Results of interview with Lee Waters</a:t>
            </a:r>
          </a:p>
        </p:txBody>
      </p:sp>
      <p:sp>
        <p:nvSpPr>
          <p:cNvPr id="14" name="Freeform: Shape 13">
            <a:extLst>
              <a:ext uri="{FF2B5EF4-FFF2-40B4-BE49-F238E27FC236}">
                <a16:creationId xmlns:a16="http://schemas.microsoft.com/office/drawing/2014/main" id="{DD136760-57DC-4301-8BEA-B71AD2D139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61310" y="0"/>
            <a:ext cx="8030690" cy="6858000"/>
          </a:xfrm>
          <a:custGeom>
            <a:avLst/>
            <a:gdLst>
              <a:gd name="connsiteX0" fmla="*/ 1176 w 8030690"/>
              <a:gd name="connsiteY0" fmla="*/ 0 h 6858000"/>
              <a:gd name="connsiteX1" fmla="*/ 1344715 w 8030690"/>
              <a:gd name="connsiteY1" fmla="*/ 0 h 6858000"/>
              <a:gd name="connsiteX2" fmla="*/ 1344715 w 8030690"/>
              <a:gd name="connsiteY2" fmla="*/ 0 h 6858000"/>
              <a:gd name="connsiteX3" fmla="*/ 8030690 w 8030690"/>
              <a:gd name="connsiteY3" fmla="*/ 0 h 6858000"/>
              <a:gd name="connsiteX4" fmla="*/ 8030690 w 8030690"/>
              <a:gd name="connsiteY4" fmla="*/ 6858000 h 6858000"/>
              <a:gd name="connsiteX5" fmla="*/ 477746 w 8030690"/>
              <a:gd name="connsiteY5" fmla="*/ 6858000 h 6858000"/>
              <a:gd name="connsiteX6" fmla="*/ 477746 w 8030690"/>
              <a:gd name="connsiteY6" fmla="*/ 6858000 h 6858000"/>
              <a:gd name="connsiteX7" fmla="*/ 0 w 8030690"/>
              <a:gd name="connsiteY7" fmla="*/ 6858000 h 6858000"/>
              <a:gd name="connsiteX8" fmla="*/ 5883 w 8030690"/>
              <a:gd name="connsiteY8" fmla="*/ 6817538 h 6858000"/>
              <a:gd name="connsiteX9" fmla="*/ 23196 w 8030690"/>
              <a:gd name="connsiteY9" fmla="*/ 6698894 h 6858000"/>
              <a:gd name="connsiteX10" fmla="*/ 35298 w 8030690"/>
              <a:gd name="connsiteY10" fmla="*/ 6612483 h 6858000"/>
              <a:gd name="connsiteX11" fmla="*/ 48073 w 8030690"/>
              <a:gd name="connsiteY11" fmla="*/ 6509613 h 6858000"/>
              <a:gd name="connsiteX12" fmla="*/ 63369 w 8030690"/>
              <a:gd name="connsiteY12" fmla="*/ 6387541 h 6858000"/>
              <a:gd name="connsiteX13" fmla="*/ 79506 w 8030690"/>
              <a:gd name="connsiteY13" fmla="*/ 6252438 h 6858000"/>
              <a:gd name="connsiteX14" fmla="*/ 96483 w 8030690"/>
              <a:gd name="connsiteY14" fmla="*/ 6100191 h 6858000"/>
              <a:gd name="connsiteX15" fmla="*/ 114468 w 8030690"/>
              <a:gd name="connsiteY15" fmla="*/ 5934227 h 6858000"/>
              <a:gd name="connsiteX16" fmla="*/ 132454 w 8030690"/>
              <a:gd name="connsiteY16" fmla="*/ 5753862 h 6858000"/>
              <a:gd name="connsiteX17" fmla="*/ 150775 w 8030690"/>
              <a:gd name="connsiteY17" fmla="*/ 5561838 h 6858000"/>
              <a:gd name="connsiteX18" fmla="*/ 167752 w 8030690"/>
              <a:gd name="connsiteY18" fmla="*/ 5354726 h 6858000"/>
              <a:gd name="connsiteX19" fmla="*/ 184057 w 8030690"/>
              <a:gd name="connsiteY19" fmla="*/ 5138013 h 6858000"/>
              <a:gd name="connsiteX20" fmla="*/ 198849 w 8030690"/>
              <a:gd name="connsiteY20" fmla="*/ 4908956 h 6858000"/>
              <a:gd name="connsiteX21" fmla="*/ 212968 w 8030690"/>
              <a:gd name="connsiteY21" fmla="*/ 4670298 h 6858000"/>
              <a:gd name="connsiteX22" fmla="*/ 226248 w 8030690"/>
              <a:gd name="connsiteY22" fmla="*/ 4421352 h 6858000"/>
              <a:gd name="connsiteX23" fmla="*/ 230954 w 8030690"/>
              <a:gd name="connsiteY23" fmla="*/ 4293793 h 6858000"/>
              <a:gd name="connsiteX24" fmla="*/ 236165 w 8030690"/>
              <a:gd name="connsiteY24" fmla="*/ 4163491 h 6858000"/>
              <a:gd name="connsiteX25" fmla="*/ 241039 w 8030690"/>
              <a:gd name="connsiteY25" fmla="*/ 4031132 h 6858000"/>
              <a:gd name="connsiteX26" fmla="*/ 244233 w 8030690"/>
              <a:gd name="connsiteY26" fmla="*/ 3898087 h 6858000"/>
              <a:gd name="connsiteX27" fmla="*/ 247091 w 8030690"/>
              <a:gd name="connsiteY27" fmla="*/ 3762298 h 6858000"/>
              <a:gd name="connsiteX28" fmla="*/ 250116 w 8030690"/>
              <a:gd name="connsiteY28" fmla="*/ 3625138 h 6858000"/>
              <a:gd name="connsiteX29" fmla="*/ 252133 w 8030690"/>
              <a:gd name="connsiteY29" fmla="*/ 3485235 h 6858000"/>
              <a:gd name="connsiteX30" fmla="*/ 252133 w 8030690"/>
              <a:gd name="connsiteY30" fmla="*/ 3343960 h 6858000"/>
              <a:gd name="connsiteX31" fmla="*/ 253142 w 8030690"/>
              <a:gd name="connsiteY31" fmla="*/ 3201314 h 6858000"/>
              <a:gd name="connsiteX32" fmla="*/ 252133 w 8030690"/>
              <a:gd name="connsiteY32" fmla="*/ 3057296 h 6858000"/>
              <a:gd name="connsiteX33" fmla="*/ 250116 w 8030690"/>
              <a:gd name="connsiteY33" fmla="*/ 2911221 h 6858000"/>
              <a:gd name="connsiteX34" fmla="*/ 248267 w 8030690"/>
              <a:gd name="connsiteY34" fmla="*/ 2765145 h 6858000"/>
              <a:gd name="connsiteX35" fmla="*/ 244233 w 8030690"/>
              <a:gd name="connsiteY35" fmla="*/ 2617013 h 6858000"/>
              <a:gd name="connsiteX36" fmla="*/ 240031 w 8030690"/>
              <a:gd name="connsiteY36" fmla="*/ 2467508 h 6858000"/>
              <a:gd name="connsiteX37" fmla="*/ 235156 w 8030690"/>
              <a:gd name="connsiteY37" fmla="*/ 2318004 h 6858000"/>
              <a:gd name="connsiteX38" fmla="*/ 228265 w 8030690"/>
              <a:gd name="connsiteY38" fmla="*/ 2167128 h 6858000"/>
              <a:gd name="connsiteX39" fmla="*/ 220028 w 8030690"/>
              <a:gd name="connsiteY39" fmla="*/ 2014880 h 6858000"/>
              <a:gd name="connsiteX40" fmla="*/ 212128 w 8030690"/>
              <a:gd name="connsiteY40" fmla="*/ 1861947 h 6858000"/>
              <a:gd name="connsiteX41" fmla="*/ 202043 w 8030690"/>
              <a:gd name="connsiteY41" fmla="*/ 1709013 h 6858000"/>
              <a:gd name="connsiteX42" fmla="*/ 189940 w 8030690"/>
              <a:gd name="connsiteY42" fmla="*/ 1554023 h 6858000"/>
              <a:gd name="connsiteX43" fmla="*/ 177838 w 8030690"/>
              <a:gd name="connsiteY43" fmla="*/ 1401089 h 6858000"/>
              <a:gd name="connsiteX44" fmla="*/ 163886 w 8030690"/>
              <a:gd name="connsiteY44" fmla="*/ 1245413 h 6858000"/>
              <a:gd name="connsiteX45" fmla="*/ 148590 w 8030690"/>
              <a:gd name="connsiteY45" fmla="*/ 1089050 h 6858000"/>
              <a:gd name="connsiteX46" fmla="*/ 132454 w 8030690"/>
              <a:gd name="connsiteY46" fmla="*/ 934745 h 6858000"/>
              <a:gd name="connsiteX47" fmla="*/ 113628 w 8030690"/>
              <a:gd name="connsiteY47" fmla="*/ 778383 h 6858000"/>
              <a:gd name="connsiteX48" fmla="*/ 93457 w 8030690"/>
              <a:gd name="connsiteY48" fmla="*/ 622706 h 6858000"/>
              <a:gd name="connsiteX49" fmla="*/ 73454 w 8030690"/>
              <a:gd name="connsiteY49" fmla="*/ 466344 h 6858000"/>
              <a:gd name="connsiteX50" fmla="*/ 50090 w 8030690"/>
              <a:gd name="connsiteY50" fmla="*/ 310667 h 6858000"/>
              <a:gd name="connsiteX51" fmla="*/ 26222 w 8030690"/>
              <a:gd name="connsiteY51" fmla="*/ 15567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8030690" h="6858000">
                <a:moveTo>
                  <a:pt x="1176" y="0"/>
                </a:moveTo>
                <a:lnTo>
                  <a:pt x="1344715" y="0"/>
                </a:lnTo>
                <a:lnTo>
                  <a:pt x="1344715" y="0"/>
                </a:lnTo>
                <a:lnTo>
                  <a:pt x="8030690" y="0"/>
                </a:lnTo>
                <a:lnTo>
                  <a:pt x="8030690" y="6858000"/>
                </a:lnTo>
                <a:lnTo>
                  <a:pt x="477746" y="6858000"/>
                </a:lnTo>
                <a:lnTo>
                  <a:pt x="477746" y="6858000"/>
                </a:lnTo>
                <a:lnTo>
                  <a:pt x="0" y="6858000"/>
                </a:lnTo>
                <a:lnTo>
                  <a:pt x="5883" y="6817538"/>
                </a:lnTo>
                <a:lnTo>
                  <a:pt x="23196" y="6698894"/>
                </a:lnTo>
                <a:lnTo>
                  <a:pt x="35298" y="6612483"/>
                </a:lnTo>
                <a:lnTo>
                  <a:pt x="48073" y="6509613"/>
                </a:lnTo>
                <a:lnTo>
                  <a:pt x="63369" y="6387541"/>
                </a:lnTo>
                <a:lnTo>
                  <a:pt x="79506" y="6252438"/>
                </a:lnTo>
                <a:lnTo>
                  <a:pt x="96483" y="6100191"/>
                </a:lnTo>
                <a:lnTo>
                  <a:pt x="114468" y="5934227"/>
                </a:lnTo>
                <a:lnTo>
                  <a:pt x="132454" y="5753862"/>
                </a:lnTo>
                <a:lnTo>
                  <a:pt x="150775" y="5561838"/>
                </a:lnTo>
                <a:lnTo>
                  <a:pt x="167752" y="5354726"/>
                </a:lnTo>
                <a:lnTo>
                  <a:pt x="184057" y="5138013"/>
                </a:lnTo>
                <a:lnTo>
                  <a:pt x="198849" y="4908956"/>
                </a:lnTo>
                <a:lnTo>
                  <a:pt x="212968" y="4670298"/>
                </a:lnTo>
                <a:lnTo>
                  <a:pt x="226248" y="4421352"/>
                </a:lnTo>
                <a:lnTo>
                  <a:pt x="230954" y="4293793"/>
                </a:lnTo>
                <a:lnTo>
                  <a:pt x="236165" y="4163491"/>
                </a:lnTo>
                <a:lnTo>
                  <a:pt x="241039" y="4031132"/>
                </a:lnTo>
                <a:lnTo>
                  <a:pt x="244233" y="3898087"/>
                </a:lnTo>
                <a:lnTo>
                  <a:pt x="247091" y="3762298"/>
                </a:lnTo>
                <a:lnTo>
                  <a:pt x="250116" y="3625138"/>
                </a:lnTo>
                <a:lnTo>
                  <a:pt x="252133" y="3485235"/>
                </a:lnTo>
                <a:lnTo>
                  <a:pt x="252133" y="3343960"/>
                </a:lnTo>
                <a:lnTo>
                  <a:pt x="253142" y="3201314"/>
                </a:lnTo>
                <a:lnTo>
                  <a:pt x="252133" y="3057296"/>
                </a:lnTo>
                <a:lnTo>
                  <a:pt x="250116" y="2911221"/>
                </a:lnTo>
                <a:lnTo>
                  <a:pt x="248267" y="2765145"/>
                </a:lnTo>
                <a:lnTo>
                  <a:pt x="244233" y="2617013"/>
                </a:lnTo>
                <a:lnTo>
                  <a:pt x="240031" y="2467508"/>
                </a:lnTo>
                <a:lnTo>
                  <a:pt x="235156" y="2318004"/>
                </a:lnTo>
                <a:lnTo>
                  <a:pt x="228265" y="2167128"/>
                </a:lnTo>
                <a:lnTo>
                  <a:pt x="220028" y="2014880"/>
                </a:lnTo>
                <a:lnTo>
                  <a:pt x="212128" y="1861947"/>
                </a:lnTo>
                <a:lnTo>
                  <a:pt x="202043" y="1709013"/>
                </a:lnTo>
                <a:lnTo>
                  <a:pt x="189940" y="1554023"/>
                </a:lnTo>
                <a:lnTo>
                  <a:pt x="177838" y="1401089"/>
                </a:lnTo>
                <a:lnTo>
                  <a:pt x="163886" y="1245413"/>
                </a:lnTo>
                <a:lnTo>
                  <a:pt x="148590" y="1089050"/>
                </a:lnTo>
                <a:lnTo>
                  <a:pt x="132454" y="934745"/>
                </a:lnTo>
                <a:lnTo>
                  <a:pt x="113628" y="778383"/>
                </a:lnTo>
                <a:lnTo>
                  <a:pt x="93457" y="622706"/>
                </a:lnTo>
                <a:lnTo>
                  <a:pt x="73454" y="466344"/>
                </a:lnTo>
                <a:lnTo>
                  <a:pt x="50090" y="310667"/>
                </a:lnTo>
                <a:lnTo>
                  <a:pt x="26222" y="15567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11">
            <a:extLst>
              <a:ext uri="{FF2B5EF4-FFF2-40B4-BE49-F238E27FC236}">
                <a16:creationId xmlns:a16="http://schemas.microsoft.com/office/drawing/2014/main" id="{BDC58DEA-1307-4F44-AD47-E613D8B76A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811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p:nvSpPr>
          <p:cNvPr id="18" name="Rectangle 17">
            <a:extLst>
              <a:ext uri="{FF2B5EF4-FFF2-40B4-BE49-F238E27FC236}">
                <a16:creationId xmlns:a16="http://schemas.microsoft.com/office/drawing/2014/main" id="{C99B912D-1E4B-42AF-A2BE-CFEFEC916E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a:extLst>
              <a:ext uri="{FF2B5EF4-FFF2-40B4-BE49-F238E27FC236}">
                <a16:creationId xmlns:a16="http://schemas.microsoft.com/office/drawing/2014/main" id="{4D2AEB4D-E42F-BC45-A658-46E6A1CB06BB}"/>
              </a:ext>
            </a:extLst>
          </p:cNvPr>
          <p:cNvSpPr>
            <a:spLocks noGrp="1"/>
          </p:cNvSpPr>
          <p:nvPr>
            <p:ph type="sldNum" sz="quarter" idx="12"/>
          </p:nvPr>
        </p:nvSpPr>
        <p:spPr>
          <a:xfrm>
            <a:off x="10352540" y="295729"/>
            <a:ext cx="838199" cy="767687"/>
          </a:xfrm>
        </p:spPr>
        <p:txBody>
          <a:bodyPr>
            <a:normAutofit/>
          </a:bodyPr>
          <a:lstStyle/>
          <a:p>
            <a:pPr>
              <a:spcAft>
                <a:spcPts val="600"/>
              </a:spcAft>
            </a:pPr>
            <a:fld id="{D57F1E4F-1CFF-5643-939E-02111984F565}" type="slidenum">
              <a:rPr lang="en-US">
                <a:solidFill>
                  <a:srgbClr val="FFFFFF"/>
                </a:solidFill>
              </a:rPr>
              <a:pPr>
                <a:spcAft>
                  <a:spcPts val="600"/>
                </a:spcAft>
              </a:pPr>
              <a:t>17</a:t>
            </a:fld>
            <a:endParaRPr lang="en-US">
              <a:solidFill>
                <a:srgbClr val="FFFFFF"/>
              </a:solidFill>
            </a:endParaRPr>
          </a:p>
        </p:txBody>
      </p:sp>
      <p:graphicFrame>
        <p:nvGraphicFramePr>
          <p:cNvPr id="7" name="Content Placeholder 6">
            <a:extLst>
              <a:ext uri="{FF2B5EF4-FFF2-40B4-BE49-F238E27FC236}">
                <a16:creationId xmlns:a16="http://schemas.microsoft.com/office/drawing/2014/main" id="{1F1F12CD-70A6-BB4E-A164-D7B1FAA36ED6}"/>
              </a:ext>
            </a:extLst>
          </p:cNvPr>
          <p:cNvGraphicFramePr>
            <a:graphicFrameLocks noGrp="1"/>
          </p:cNvGraphicFramePr>
          <p:nvPr>
            <p:ph idx="1"/>
            <p:extLst>
              <p:ext uri="{D42A27DB-BD31-4B8C-83A1-F6EECF244321}">
                <p14:modId xmlns:p14="http://schemas.microsoft.com/office/powerpoint/2010/main" val="3327260380"/>
              </p:ext>
            </p:extLst>
          </p:nvPr>
        </p:nvGraphicFramePr>
        <p:xfrm>
          <a:off x="4720782" y="1063417"/>
          <a:ext cx="6471969" cy="5432701"/>
        </p:xfrm>
        <a:graphic>
          <a:graphicData uri="http://schemas.openxmlformats.org/drawingml/2006/table">
            <a:tbl>
              <a:tblPr firstRow="1" firstCol="1" bandRow="1"/>
              <a:tblGrid>
                <a:gridCol w="1136777">
                  <a:extLst>
                    <a:ext uri="{9D8B030D-6E8A-4147-A177-3AD203B41FA5}">
                      <a16:colId xmlns:a16="http://schemas.microsoft.com/office/drawing/2014/main" val="3931476709"/>
                    </a:ext>
                  </a:extLst>
                </a:gridCol>
                <a:gridCol w="5335192">
                  <a:extLst>
                    <a:ext uri="{9D8B030D-6E8A-4147-A177-3AD203B41FA5}">
                      <a16:colId xmlns:a16="http://schemas.microsoft.com/office/drawing/2014/main" val="3411015608"/>
                    </a:ext>
                  </a:extLst>
                </a:gridCol>
              </a:tblGrid>
              <a:tr h="494246">
                <a:tc>
                  <a:txBody>
                    <a:bodyPr/>
                    <a:lstStyle/>
                    <a:p>
                      <a:pPr algn="l" fontAlgn="t">
                        <a:spcBef>
                          <a:spcPts val="0"/>
                        </a:spcBef>
                        <a:spcAft>
                          <a:spcPts val="0"/>
                        </a:spcAft>
                      </a:pPr>
                      <a:r>
                        <a:rPr lang="en-GB" sz="1200" b="1" i="0" u="sng" strike="noStrike" dirty="0">
                          <a:effectLst/>
                          <a:latin typeface="Times New Roman" panose="02020603050405020304" pitchFamily="18" charset="0"/>
                          <a:ea typeface="DengXian Light" panose="02010600030101010101" pitchFamily="2" charset="-122"/>
                          <a:cs typeface="Arial" panose="020B0604020202020204" pitchFamily="34" charset="0"/>
                        </a:rPr>
                        <a:t>Question number</a:t>
                      </a:r>
                      <a:endParaRPr lang="en-GB" sz="1200" b="0" i="0" u="none" strike="noStrike" dirty="0">
                        <a:effectLst/>
                        <a:latin typeface="Arial" panose="020B0604020202020204" pitchFamily="34" charset="0"/>
                      </a:endParaRPr>
                    </a:p>
                  </a:txBody>
                  <a:tcPr marL="61933" marR="61933" marT="86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400" b="1" i="0" u="sng" strike="noStrike" dirty="0">
                          <a:effectLst/>
                          <a:latin typeface="Times New Roman" panose="02020603050405020304" pitchFamily="18" charset="0"/>
                          <a:ea typeface="DengXian Light" panose="02010600030101010101" pitchFamily="2" charset="-122"/>
                          <a:cs typeface="Arial" panose="020B0604020202020204" pitchFamily="34" charset="0"/>
                        </a:rPr>
                        <a:t>Summary of response </a:t>
                      </a:r>
                      <a:endParaRPr lang="en-GB" sz="1400" b="0" i="0" u="none" strike="noStrike" dirty="0">
                        <a:effectLst/>
                        <a:latin typeface="Arial" panose="020B0604020202020204" pitchFamily="34" charset="0"/>
                      </a:endParaRPr>
                    </a:p>
                  </a:txBody>
                  <a:tcPr marL="61933" marR="61933" marT="86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21727775"/>
                  </a:ext>
                </a:extLst>
              </a:tr>
              <a:tr h="1024501">
                <a:tc>
                  <a:txBody>
                    <a:bodyPr/>
                    <a:lstStyle/>
                    <a:p>
                      <a:pPr algn="l" fontAlgn="t">
                        <a:spcBef>
                          <a:spcPts val="0"/>
                        </a:spcBef>
                        <a:spcAft>
                          <a:spcPts val="0"/>
                        </a:spcAft>
                      </a:pPr>
                      <a:r>
                        <a:rPr lang="en-GB" sz="2400" b="0" i="0" u="none" strike="noStrike" dirty="0">
                          <a:effectLst/>
                          <a:latin typeface="Times New Roman" panose="02020603050405020304" pitchFamily="18" charset="0"/>
                          <a:ea typeface="DengXian Light" panose="02010600030101010101" pitchFamily="2" charset="-122"/>
                          <a:cs typeface="Arial" panose="020B0604020202020204" pitchFamily="34" charset="0"/>
                        </a:rPr>
                        <a:t>1</a:t>
                      </a:r>
                      <a:endParaRPr lang="en-GB" sz="2400" b="0" i="0" u="none" strike="noStrike" dirty="0">
                        <a:effectLst/>
                        <a:latin typeface="Arial" panose="020B0604020202020204" pitchFamily="34" charset="0"/>
                      </a:endParaRPr>
                    </a:p>
                  </a:txBody>
                  <a:tcPr marL="61933" marR="61933" marT="86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0" i="0" u="none" strike="noStrike" dirty="0">
                          <a:solidFill>
                            <a:srgbClr val="1F497D"/>
                          </a:solidFill>
                          <a:effectLst/>
                          <a:latin typeface="Arial" panose="020B0604020202020204" pitchFamily="34" charset="0"/>
                          <a:ea typeface="Times New Roman" panose="02020603050405020304" pitchFamily="18" charset="0"/>
                          <a:cs typeface="Arial" panose="020B0604020202020204" pitchFamily="34" charset="0"/>
                        </a:rPr>
                        <a:t>“</a:t>
                      </a:r>
                      <a:r>
                        <a:rPr lang="en-GB" sz="1200" b="0" i="1" u="none" strike="noStrike" dirty="0">
                          <a:solidFill>
                            <a:srgbClr val="1F497D"/>
                          </a:solidFill>
                          <a:effectLst/>
                          <a:latin typeface="Arial" panose="020B0604020202020204" pitchFamily="34" charset="0"/>
                          <a:ea typeface="Times New Roman" panose="02020603050405020304" pitchFamily="18" charset="0"/>
                          <a:cs typeface="Arial" panose="020B0604020202020204" pitchFamily="34" charset="0"/>
                        </a:rPr>
                        <a:t>EVs will still have the negative environmental impacts that (ICE) cars have from having a car dependent society and policy such as urban sprawl, congestion, parking and social interaction in a heavily trafficked area is lower”.</a:t>
                      </a:r>
                      <a:endParaRPr lang="en-GB" sz="1200" b="0" i="0" u="none" strike="noStrike" dirty="0">
                        <a:effectLst/>
                        <a:latin typeface="Arial" panose="020B0604020202020204" pitchFamily="34" charset="0"/>
                      </a:endParaRPr>
                    </a:p>
                    <a:p>
                      <a:pPr algn="l" fontAlgn="t">
                        <a:spcBef>
                          <a:spcPts val="0"/>
                        </a:spcBef>
                        <a:spcAft>
                          <a:spcPts val="0"/>
                        </a:spcAft>
                      </a:pPr>
                      <a:r>
                        <a:rPr lang="en-GB" sz="1400" b="0" i="0" u="none" strike="noStrike" dirty="0">
                          <a:effectLst/>
                          <a:latin typeface="Times New Roman" panose="02020603050405020304" pitchFamily="18" charset="0"/>
                          <a:ea typeface="DengXian Light" panose="02010600030101010101" pitchFamily="2" charset="-122"/>
                          <a:cs typeface="Arial" panose="020B0604020202020204" pitchFamily="34" charset="0"/>
                        </a:rPr>
                        <a:t> </a:t>
                      </a:r>
                      <a:endParaRPr lang="en-GB" sz="1400" b="0" i="0" u="none" strike="noStrike" dirty="0">
                        <a:effectLst/>
                        <a:latin typeface="Arial" panose="020B0604020202020204" pitchFamily="34" charset="0"/>
                      </a:endParaRPr>
                    </a:p>
                  </a:txBody>
                  <a:tcPr marL="61933" marR="61933" marT="86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67574869"/>
                  </a:ext>
                </a:extLst>
              </a:tr>
              <a:tr h="640552">
                <a:tc>
                  <a:txBody>
                    <a:bodyPr/>
                    <a:lstStyle/>
                    <a:p>
                      <a:pPr algn="l" fontAlgn="t">
                        <a:spcBef>
                          <a:spcPts val="0"/>
                        </a:spcBef>
                        <a:spcAft>
                          <a:spcPts val="0"/>
                        </a:spcAft>
                      </a:pPr>
                      <a:r>
                        <a:rPr lang="en-GB" sz="2800" b="0" i="0" u="none" strike="noStrike" dirty="0">
                          <a:effectLst/>
                          <a:latin typeface="Times New Roman" panose="02020603050405020304" pitchFamily="18" charset="0"/>
                          <a:ea typeface="DengXian Light" panose="02010600030101010101" pitchFamily="2" charset="-122"/>
                          <a:cs typeface="Arial" panose="020B0604020202020204" pitchFamily="34" charset="0"/>
                        </a:rPr>
                        <a:t>2</a:t>
                      </a:r>
                      <a:endParaRPr lang="en-GB" sz="2800" b="0" i="0" u="none" strike="noStrike" dirty="0">
                        <a:effectLst/>
                        <a:latin typeface="Arial" panose="020B0604020202020204" pitchFamily="34" charset="0"/>
                      </a:endParaRPr>
                    </a:p>
                  </a:txBody>
                  <a:tcPr marL="61933" marR="61933" marT="86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0" i="1" u="none" strike="noStrike" dirty="0">
                          <a:solidFill>
                            <a:srgbClr val="1C4A9B"/>
                          </a:solidFill>
                          <a:effectLst/>
                          <a:latin typeface="Arial" panose="020B0604020202020204" pitchFamily="34" charset="0"/>
                          <a:ea typeface="Arial Unicode MS" panose="020B0604020202020204" pitchFamily="34" charset="-128"/>
                          <a:cs typeface="Arial" panose="020B0604020202020204" pitchFamily="34" charset="0"/>
                        </a:rPr>
                        <a:t> </a:t>
                      </a:r>
                      <a:r>
                        <a:rPr lang="en-GB" sz="1200" b="0" i="0" u="none" strike="noStrike" dirty="0">
                          <a:solidFill>
                            <a:srgbClr val="1C4A9B"/>
                          </a:solidFill>
                          <a:effectLst/>
                          <a:latin typeface="Arial" panose="020B0604020202020204" pitchFamily="34" charset="0"/>
                          <a:ea typeface="Times New Roman" panose="02020603050405020304" pitchFamily="18" charset="0"/>
                          <a:cs typeface="Arial" panose="020B0604020202020204" pitchFamily="34" charset="0"/>
                        </a:rPr>
                        <a:t>“The </a:t>
                      </a:r>
                      <a:r>
                        <a:rPr lang="en-GB" sz="1200" b="0" i="1" u="none" strike="noStrike" dirty="0">
                          <a:solidFill>
                            <a:srgbClr val="1C4A9B"/>
                          </a:solidFill>
                          <a:effectLst/>
                          <a:latin typeface="Arial" panose="020B0604020202020204" pitchFamily="34" charset="0"/>
                          <a:ea typeface="Arial Unicode MS" panose="020B0604020202020204" pitchFamily="34" charset="-128"/>
                          <a:cs typeface="Arial" panose="020B0604020202020204" pitchFamily="34" charset="0"/>
                        </a:rPr>
                        <a:t>direct impact from the mining of the rare metals and the carbon footprint of the car itself”. “EVs are better than combustion cars in that their impact is less, but they still have a significant impact”.</a:t>
                      </a:r>
                      <a:endParaRPr lang="en-GB" sz="1200" b="0" i="0" u="none" strike="noStrike" dirty="0">
                        <a:solidFill>
                          <a:srgbClr val="1C4A9B"/>
                        </a:solidFill>
                        <a:effectLst/>
                        <a:latin typeface="Arial" panose="020B0604020202020204" pitchFamily="34" charset="0"/>
                        <a:ea typeface="Arial Unicode MS" panose="020B0604020202020204" pitchFamily="34" charset="-128"/>
                        <a:cs typeface="Arial" panose="020B0604020202020204" pitchFamily="34" charset="0"/>
                      </a:endParaRPr>
                    </a:p>
                  </a:txBody>
                  <a:tcPr marL="61933" marR="61933" marT="86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86473733"/>
                  </a:ext>
                </a:extLst>
              </a:tr>
              <a:tr h="620203">
                <a:tc>
                  <a:txBody>
                    <a:bodyPr/>
                    <a:lstStyle/>
                    <a:p>
                      <a:pPr algn="l" fontAlgn="t">
                        <a:spcBef>
                          <a:spcPts val="0"/>
                        </a:spcBef>
                        <a:spcAft>
                          <a:spcPts val="0"/>
                        </a:spcAft>
                      </a:pPr>
                      <a:r>
                        <a:rPr lang="en-GB" sz="2800" b="0" i="0" u="none" strike="noStrike" dirty="0">
                          <a:effectLst/>
                          <a:latin typeface="Times New Roman" panose="02020603050405020304" pitchFamily="18" charset="0"/>
                          <a:ea typeface="DengXian Light" panose="02010600030101010101" pitchFamily="2" charset="-122"/>
                          <a:cs typeface="Arial" panose="020B0604020202020204" pitchFamily="34" charset="0"/>
                        </a:rPr>
                        <a:t>3</a:t>
                      </a:r>
                      <a:endParaRPr lang="en-GB" sz="2800" b="0" i="0" u="none" strike="noStrike" dirty="0">
                        <a:effectLst/>
                        <a:latin typeface="Arial" panose="020B0604020202020204" pitchFamily="34" charset="0"/>
                      </a:endParaRPr>
                    </a:p>
                  </a:txBody>
                  <a:tcPr marL="61933" marR="61933" marT="86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457200" rtl="0" eaLnBrk="1" fontAlgn="t" latinLnBrk="0" hangingPunct="1">
                        <a:lnSpc>
                          <a:spcPct val="100000"/>
                        </a:lnSpc>
                        <a:spcBef>
                          <a:spcPts val="0"/>
                        </a:spcBef>
                        <a:spcAft>
                          <a:spcPts val="0"/>
                        </a:spcAft>
                        <a:buClrTx/>
                        <a:buSzTx/>
                        <a:buFontTx/>
                        <a:buNone/>
                        <a:tabLst/>
                        <a:defRPr/>
                      </a:pPr>
                      <a:r>
                        <a:rPr lang="en-GB" sz="1200" b="0" i="1" u="none" strike="noStrike" dirty="0">
                          <a:solidFill>
                            <a:srgbClr val="1F497D"/>
                          </a:solidFill>
                          <a:effectLst/>
                          <a:latin typeface="Arial" panose="020B0604020202020204" pitchFamily="34" charset="0"/>
                          <a:ea typeface="Times New Roman" panose="02020603050405020304" pitchFamily="18" charset="0"/>
                          <a:cs typeface="Arial" panose="020B0604020202020204" pitchFamily="34" charset="0"/>
                        </a:rPr>
                        <a:t>“ We want to see more BEVs and HFCVs providing the energy powering them can be met sustainably”.</a:t>
                      </a:r>
                      <a:endParaRPr lang="en-GB" sz="1200" b="0" i="0" u="none" strike="noStrike" dirty="0">
                        <a:effectLst/>
                        <a:latin typeface="Arial" panose="020B0604020202020204" pitchFamily="34" charset="0"/>
                      </a:endParaRPr>
                    </a:p>
                    <a:p>
                      <a:pPr algn="l" fontAlgn="t">
                        <a:spcBef>
                          <a:spcPts val="0"/>
                        </a:spcBef>
                        <a:spcAft>
                          <a:spcPts val="0"/>
                        </a:spcAft>
                      </a:pPr>
                      <a:endParaRPr lang="en-GB" sz="1600" b="0" i="0" u="none" strike="noStrike" dirty="0">
                        <a:effectLst/>
                        <a:latin typeface="Arial" panose="020B0604020202020204" pitchFamily="34" charset="0"/>
                      </a:endParaRPr>
                    </a:p>
                  </a:txBody>
                  <a:tcPr marL="61933" marR="61933" marT="86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76859828"/>
                  </a:ext>
                </a:extLst>
              </a:tr>
              <a:tr h="823438">
                <a:tc>
                  <a:txBody>
                    <a:bodyPr/>
                    <a:lstStyle/>
                    <a:p>
                      <a:pPr algn="l" fontAlgn="t">
                        <a:spcBef>
                          <a:spcPts val="0"/>
                        </a:spcBef>
                        <a:spcAft>
                          <a:spcPts val="0"/>
                        </a:spcAft>
                      </a:pPr>
                      <a:r>
                        <a:rPr lang="en-GB" sz="2800" b="0" i="0" u="none" strike="noStrike" dirty="0">
                          <a:effectLst/>
                          <a:latin typeface="Times New Roman" panose="02020603050405020304" pitchFamily="18" charset="0"/>
                          <a:ea typeface="DengXian Light" panose="02010600030101010101" pitchFamily="2" charset="-122"/>
                          <a:cs typeface="Arial" panose="020B0604020202020204" pitchFamily="34" charset="0"/>
                        </a:rPr>
                        <a:t>4</a:t>
                      </a:r>
                      <a:endParaRPr lang="en-GB" sz="2800" b="0" i="0" u="none" strike="noStrike" dirty="0">
                        <a:effectLst/>
                        <a:latin typeface="Arial" panose="020B0604020202020204" pitchFamily="34" charset="0"/>
                      </a:endParaRPr>
                    </a:p>
                  </a:txBody>
                  <a:tcPr marL="61933" marR="61933" marT="86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0" i="1" u="none" strike="noStrike" dirty="0">
                          <a:solidFill>
                            <a:srgbClr val="1F497D"/>
                          </a:solidFill>
                          <a:effectLst/>
                          <a:latin typeface="Arial" panose="020B0604020202020204" pitchFamily="34" charset="0"/>
                          <a:ea typeface="Times New Roman" panose="02020603050405020304" pitchFamily="18" charset="0"/>
                          <a:cs typeface="Arial" panose="020B0604020202020204" pitchFamily="34" charset="0"/>
                        </a:rPr>
                        <a:t>“A live question and policy isn’t settled on it”. “Current system relies on petrol tax which will be useless in 10 years time” (However this is not the responsibility of the devolved government.)</a:t>
                      </a:r>
                      <a:endParaRPr lang="en-GB" sz="1200" b="0" i="0" u="none" strike="noStrike" dirty="0">
                        <a:effectLst/>
                        <a:latin typeface="Arial" panose="020B0604020202020204" pitchFamily="34" charset="0"/>
                      </a:endParaRPr>
                    </a:p>
                    <a:p>
                      <a:pPr algn="l" fontAlgn="t">
                        <a:spcBef>
                          <a:spcPts val="0"/>
                        </a:spcBef>
                        <a:spcAft>
                          <a:spcPts val="0"/>
                        </a:spcAft>
                      </a:pPr>
                      <a:r>
                        <a:rPr lang="en-GB" sz="1100" b="0" i="0" u="none" strike="noStrike" dirty="0">
                          <a:effectLst/>
                          <a:latin typeface="Times New Roman" panose="02020603050405020304" pitchFamily="18" charset="0"/>
                          <a:ea typeface="DengXian Light" panose="02010600030101010101" pitchFamily="2" charset="-122"/>
                          <a:cs typeface="Arial" panose="020B0604020202020204" pitchFamily="34" charset="0"/>
                        </a:rPr>
                        <a:t> </a:t>
                      </a:r>
                      <a:endParaRPr lang="en-GB" sz="1600" b="0" i="0" u="none" strike="noStrike" dirty="0">
                        <a:effectLst/>
                        <a:latin typeface="Arial" panose="020B0604020202020204" pitchFamily="34" charset="0"/>
                      </a:endParaRPr>
                    </a:p>
                  </a:txBody>
                  <a:tcPr marL="61933" marR="61933" marT="86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86511808"/>
                  </a:ext>
                </a:extLst>
              </a:tr>
              <a:tr h="823438">
                <a:tc>
                  <a:txBody>
                    <a:bodyPr/>
                    <a:lstStyle/>
                    <a:p>
                      <a:pPr algn="l" fontAlgn="t">
                        <a:spcBef>
                          <a:spcPts val="0"/>
                        </a:spcBef>
                        <a:spcAft>
                          <a:spcPts val="0"/>
                        </a:spcAft>
                      </a:pPr>
                      <a:r>
                        <a:rPr lang="en-GB" sz="2800" b="0" i="0" u="none" strike="noStrike" dirty="0">
                          <a:effectLst/>
                          <a:latin typeface="Times New Roman" panose="02020603050405020304" pitchFamily="18" charset="0"/>
                          <a:ea typeface="DengXian Light" panose="02010600030101010101" pitchFamily="2" charset="-122"/>
                          <a:cs typeface="Arial" panose="020B0604020202020204" pitchFamily="34" charset="0"/>
                        </a:rPr>
                        <a:t>5</a:t>
                      </a:r>
                      <a:endParaRPr lang="en-GB" sz="2800" b="0" i="0" u="none" strike="noStrike" dirty="0">
                        <a:effectLst/>
                        <a:latin typeface="Arial" panose="020B0604020202020204" pitchFamily="34" charset="0"/>
                      </a:endParaRPr>
                    </a:p>
                  </a:txBody>
                  <a:tcPr marL="61933" marR="61933" marT="86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0" i="1" u="none" strike="noStrike" dirty="0">
                          <a:solidFill>
                            <a:srgbClr val="1F497D"/>
                          </a:solidFill>
                          <a:effectLst/>
                          <a:latin typeface="Arial" panose="020B0604020202020204" pitchFamily="34" charset="0"/>
                          <a:ea typeface="Times New Roman" panose="02020603050405020304" pitchFamily="18" charset="0"/>
                          <a:cs typeface="Arial" panose="020B0604020202020204" pitchFamily="34" charset="0"/>
                        </a:rPr>
                        <a:t>“Range was the principle consideration”. (In his EV purchasing decision.)</a:t>
                      </a:r>
                      <a:endParaRPr lang="en-GB" sz="1200" b="0" i="0" u="none" strike="noStrike" dirty="0">
                        <a:effectLst/>
                        <a:latin typeface="Arial" panose="020B0604020202020204" pitchFamily="34" charset="0"/>
                      </a:endParaRPr>
                    </a:p>
                    <a:p>
                      <a:pPr algn="l" fontAlgn="t">
                        <a:spcBef>
                          <a:spcPts val="0"/>
                        </a:spcBef>
                        <a:spcAft>
                          <a:spcPts val="0"/>
                        </a:spcAft>
                      </a:pPr>
                      <a:r>
                        <a:rPr lang="en-GB" sz="1200" b="0" i="0" u="none" strike="noStrike" dirty="0">
                          <a:effectLst/>
                          <a:latin typeface="Times New Roman" panose="02020603050405020304" pitchFamily="18" charset="0"/>
                          <a:ea typeface="DengXian Light" panose="02010600030101010101" pitchFamily="2" charset="-122"/>
                          <a:cs typeface="Arial" panose="020B0604020202020204" pitchFamily="34" charset="0"/>
                        </a:rPr>
                        <a:t> </a:t>
                      </a:r>
                      <a:endParaRPr lang="en-GB" sz="1200" b="0" i="0" u="none" strike="noStrike" dirty="0">
                        <a:effectLst/>
                        <a:latin typeface="Arial" panose="020B0604020202020204" pitchFamily="34" charset="0"/>
                      </a:endParaRPr>
                    </a:p>
                  </a:txBody>
                  <a:tcPr marL="61933" marR="61933" marT="86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89157907"/>
                  </a:ext>
                </a:extLst>
              </a:tr>
              <a:tr h="1006323">
                <a:tc>
                  <a:txBody>
                    <a:bodyPr/>
                    <a:lstStyle/>
                    <a:p>
                      <a:pPr algn="l" fontAlgn="t">
                        <a:spcBef>
                          <a:spcPts val="0"/>
                        </a:spcBef>
                        <a:spcAft>
                          <a:spcPts val="0"/>
                        </a:spcAft>
                      </a:pPr>
                      <a:r>
                        <a:rPr lang="en-GB" sz="2800" b="0" i="0" u="none" strike="noStrike" dirty="0">
                          <a:effectLst/>
                          <a:latin typeface="Times New Roman" panose="02020603050405020304" pitchFamily="18" charset="0"/>
                          <a:ea typeface="DengXian Light" panose="02010600030101010101" pitchFamily="2" charset="-122"/>
                          <a:cs typeface="Arial" panose="020B0604020202020204" pitchFamily="34" charset="0"/>
                        </a:rPr>
                        <a:t>6</a:t>
                      </a:r>
                      <a:endParaRPr lang="en-GB" sz="2800" b="0" i="0" u="none" strike="noStrike" dirty="0">
                        <a:effectLst/>
                        <a:latin typeface="Arial" panose="020B0604020202020204" pitchFamily="34" charset="0"/>
                      </a:endParaRPr>
                    </a:p>
                  </a:txBody>
                  <a:tcPr marL="61933" marR="61933" marT="86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0" i="1" u="none" strike="noStrike" dirty="0">
                          <a:solidFill>
                            <a:srgbClr val="1F497D"/>
                          </a:solidFill>
                          <a:effectLst/>
                          <a:latin typeface="Arial" panose="020B0604020202020204" pitchFamily="34" charset="0"/>
                          <a:ea typeface="Times New Roman" panose="02020603050405020304" pitchFamily="18" charset="0"/>
                          <a:cs typeface="Arial" panose="020B0604020202020204" pitchFamily="34" charset="0"/>
                        </a:rPr>
                        <a:t>“I don’t think it will be that different to ICE cars”. (The consumer market.) “People buy highly inefficient vehicles for other reasons, the same may be true with electric.” </a:t>
                      </a:r>
                      <a:endParaRPr lang="en-GB" sz="1200" b="0" i="0" u="none" strike="noStrike" dirty="0">
                        <a:effectLst/>
                        <a:latin typeface="Arial" panose="020B0604020202020204" pitchFamily="34" charset="0"/>
                      </a:endParaRPr>
                    </a:p>
                    <a:p>
                      <a:pPr algn="l" fontAlgn="t">
                        <a:spcBef>
                          <a:spcPts val="0"/>
                        </a:spcBef>
                        <a:spcAft>
                          <a:spcPts val="0"/>
                        </a:spcAft>
                      </a:pPr>
                      <a:r>
                        <a:rPr lang="en-GB" sz="1100" b="0" i="0" u="none" strike="noStrike" dirty="0">
                          <a:effectLst/>
                          <a:latin typeface="Times New Roman" panose="02020603050405020304" pitchFamily="18" charset="0"/>
                          <a:ea typeface="DengXian Light" panose="02010600030101010101" pitchFamily="2" charset="-122"/>
                          <a:cs typeface="Arial" panose="020B0604020202020204" pitchFamily="34" charset="0"/>
                        </a:rPr>
                        <a:t> </a:t>
                      </a:r>
                      <a:endParaRPr lang="en-GB" sz="1600" b="0" i="0" u="none" strike="noStrike" dirty="0">
                        <a:effectLst/>
                        <a:latin typeface="Arial" panose="020B0604020202020204" pitchFamily="34" charset="0"/>
                      </a:endParaRPr>
                    </a:p>
                  </a:txBody>
                  <a:tcPr marL="61933" marR="61933" marT="860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00312320"/>
                  </a:ext>
                </a:extLst>
              </a:tr>
            </a:tbl>
          </a:graphicData>
        </a:graphic>
      </p:graphicFrame>
      <p:sp>
        <p:nvSpPr>
          <p:cNvPr id="10" name="TextBox 9">
            <a:extLst>
              <a:ext uri="{FF2B5EF4-FFF2-40B4-BE49-F238E27FC236}">
                <a16:creationId xmlns:a16="http://schemas.microsoft.com/office/drawing/2014/main" id="{1A74B6EE-37CA-C847-BDF8-FCEB24317C82}"/>
              </a:ext>
            </a:extLst>
          </p:cNvPr>
          <p:cNvSpPr txBox="1"/>
          <p:nvPr/>
        </p:nvSpPr>
        <p:spPr>
          <a:xfrm>
            <a:off x="404810" y="1978245"/>
            <a:ext cx="3543300" cy="4801314"/>
          </a:xfrm>
          <a:prstGeom prst="rect">
            <a:avLst/>
          </a:prstGeom>
          <a:noFill/>
        </p:spPr>
        <p:txBody>
          <a:bodyPr wrap="square" rtlCol="0">
            <a:spAutoFit/>
          </a:bodyPr>
          <a:lstStyle/>
          <a:p>
            <a:pPr marL="285750" indent="-285750">
              <a:buFont typeface="Arial" panose="020B0604020202020204" pitchFamily="34" charset="0"/>
              <a:buChar char="•"/>
            </a:pPr>
            <a:r>
              <a:rPr lang="en-US" dirty="0">
                <a:solidFill>
                  <a:schemeClr val="bg1"/>
                </a:solidFill>
              </a:rPr>
              <a:t>Consensus is that BEVs will dominate the private vehicle market, however Hydrogen could be more suitable for larger vehicle applications.</a:t>
            </a:r>
          </a:p>
          <a:p>
            <a:pPr marL="285750" indent="-285750">
              <a:buFont typeface="Arial" panose="020B0604020202020204" pitchFamily="34" charset="0"/>
              <a:buChar char="•"/>
            </a:pPr>
            <a:r>
              <a:rPr lang="en-US" dirty="0">
                <a:solidFill>
                  <a:schemeClr val="bg1"/>
                </a:solidFill>
              </a:rPr>
              <a:t>Pay per mile vehicle tax is gaining support.</a:t>
            </a:r>
          </a:p>
          <a:p>
            <a:pPr marL="285750" indent="-285750">
              <a:buFont typeface="Arial" panose="020B0604020202020204" pitchFamily="34" charset="0"/>
              <a:buChar char="•"/>
            </a:pPr>
            <a:r>
              <a:rPr lang="en-US" dirty="0">
                <a:solidFill>
                  <a:schemeClr val="bg1"/>
                </a:solidFill>
              </a:rPr>
              <a:t>Cost of electricity will likely increase, </a:t>
            </a:r>
            <a:r>
              <a:rPr lang="en-US" dirty="0" err="1">
                <a:solidFill>
                  <a:schemeClr val="bg1"/>
                </a:solidFill>
              </a:rPr>
              <a:t>incentivising</a:t>
            </a:r>
            <a:r>
              <a:rPr lang="en-US" dirty="0">
                <a:solidFill>
                  <a:schemeClr val="bg1"/>
                </a:solidFill>
              </a:rPr>
              <a:t> the purchase of more efficient EVs.</a:t>
            </a:r>
          </a:p>
          <a:p>
            <a:pPr marL="285750" indent="-285750">
              <a:buFont typeface="Arial" panose="020B0604020202020204" pitchFamily="34" charset="0"/>
              <a:buChar char="•"/>
            </a:pPr>
            <a:r>
              <a:rPr lang="en-US" dirty="0">
                <a:solidFill>
                  <a:schemeClr val="bg1"/>
                </a:solidFill>
              </a:rPr>
              <a:t>Public transport has an important role to play (consider the 40+million ICE vehicle already on UK roads.)</a:t>
            </a:r>
          </a:p>
        </p:txBody>
      </p:sp>
    </p:spTree>
    <p:extLst>
      <p:ext uri="{BB962C8B-B14F-4D97-AF65-F5344CB8AC3E}">
        <p14:creationId xmlns:p14="http://schemas.microsoft.com/office/powerpoint/2010/main" val="36894363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19501F6-2A22-D34F-BD7B-F3E6941D4B42}"/>
              </a:ext>
            </a:extLst>
          </p:cNvPr>
          <p:cNvPicPr>
            <a:picLocks noChangeAspect="1"/>
          </p:cNvPicPr>
          <p:nvPr/>
        </p:nvPicPr>
        <p:blipFill rotWithShape="1">
          <a:blip r:embed="rId2">
            <a:alphaModFix amt="35000"/>
            <a:extLst/>
          </a:blip>
          <a:srcRect t="15730"/>
          <a:stretch/>
        </p:blipFill>
        <p:spPr>
          <a:xfrm>
            <a:off x="20" y="-1"/>
            <a:ext cx="12191980" cy="6858000"/>
          </a:xfrm>
          <a:prstGeom prst="rect">
            <a:avLst/>
          </a:prstGeom>
        </p:spPr>
      </p:pic>
      <p:sp>
        <p:nvSpPr>
          <p:cNvPr id="2" name="Title 1">
            <a:extLst>
              <a:ext uri="{FF2B5EF4-FFF2-40B4-BE49-F238E27FC236}">
                <a16:creationId xmlns:a16="http://schemas.microsoft.com/office/drawing/2014/main" id="{83B87A16-4B8E-0049-BFF0-BE7833ABF05E}"/>
              </a:ext>
            </a:extLst>
          </p:cNvPr>
          <p:cNvSpPr>
            <a:spLocks noGrp="1"/>
          </p:cNvSpPr>
          <p:nvPr>
            <p:ph type="title"/>
          </p:nvPr>
        </p:nvSpPr>
        <p:spPr>
          <a:xfrm>
            <a:off x="646111" y="452718"/>
            <a:ext cx="9404723" cy="1400530"/>
          </a:xfrm>
        </p:spPr>
        <p:txBody>
          <a:bodyPr>
            <a:normAutofit/>
          </a:bodyPr>
          <a:lstStyle/>
          <a:p>
            <a:r>
              <a:rPr lang="en-US" b="1"/>
              <a:t>Contribution to literature </a:t>
            </a:r>
          </a:p>
        </p:txBody>
      </p:sp>
      <p:sp>
        <p:nvSpPr>
          <p:cNvPr id="20" name="Rectangle 10">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a:extLst>
              <a:ext uri="{FF2B5EF4-FFF2-40B4-BE49-F238E27FC236}">
                <a16:creationId xmlns:a16="http://schemas.microsoft.com/office/drawing/2014/main" id="{C293FFB8-A872-A841-93A6-CAD82AF6165D}"/>
              </a:ext>
            </a:extLst>
          </p:cNvPr>
          <p:cNvSpPr>
            <a:spLocks noGrp="1"/>
          </p:cNvSpPr>
          <p:nvPr>
            <p:ph type="sldNum" sz="quarter" idx="12"/>
          </p:nvPr>
        </p:nvSpPr>
        <p:spPr>
          <a:xfrm>
            <a:off x="10352540" y="295729"/>
            <a:ext cx="838199" cy="767687"/>
          </a:xfrm>
        </p:spPr>
        <p:txBody>
          <a:bodyPr>
            <a:normAutofit/>
          </a:bodyPr>
          <a:lstStyle/>
          <a:p>
            <a:pPr>
              <a:spcAft>
                <a:spcPts val="600"/>
              </a:spcAft>
            </a:pPr>
            <a:fld id="{D57F1E4F-1CFF-5643-939E-02111984F565}" type="slidenum">
              <a:rPr lang="en-US" smtClean="0"/>
              <a:pPr>
                <a:spcAft>
                  <a:spcPts val="600"/>
                </a:spcAft>
              </a:pPr>
              <a:t>18</a:t>
            </a:fld>
            <a:endParaRPr lang="en-US"/>
          </a:p>
        </p:txBody>
      </p:sp>
      <p:graphicFrame>
        <p:nvGraphicFramePr>
          <p:cNvPr id="21" name="Content Placeholder 2">
            <a:extLst>
              <a:ext uri="{FF2B5EF4-FFF2-40B4-BE49-F238E27FC236}">
                <a16:creationId xmlns:a16="http://schemas.microsoft.com/office/drawing/2014/main" id="{0256237E-3B96-4E37-A853-FA0348DE8F3D}"/>
              </a:ext>
            </a:extLst>
          </p:cNvPr>
          <p:cNvGraphicFramePr>
            <a:graphicFrameLocks noGrp="1"/>
          </p:cNvGraphicFramePr>
          <p:nvPr>
            <p:ph idx="1"/>
          </p:nvPr>
        </p:nvGraphicFramePr>
        <p:xfrm>
          <a:off x="1104293" y="1719285"/>
          <a:ext cx="8946541" cy="41954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1597994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87E4204-E93C-417B-9ED0-F81552DE87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68E4A00-82CC-4AD0-B631-F820AEE40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4" name="Freeform 7">
            <a:extLst>
              <a:ext uri="{FF2B5EF4-FFF2-40B4-BE49-F238E27FC236}">
                <a16:creationId xmlns:a16="http://schemas.microsoft.com/office/drawing/2014/main" id="{463665DF-25B8-4EE2-8F85-921EF38BE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6ACF9E69-C246-8841-BFB5-BEB851459685}"/>
              </a:ext>
            </a:extLst>
          </p:cNvPr>
          <p:cNvSpPr>
            <a:spLocks noGrp="1"/>
          </p:cNvSpPr>
          <p:nvPr>
            <p:ph type="title"/>
          </p:nvPr>
        </p:nvSpPr>
        <p:spPr>
          <a:xfrm>
            <a:off x="648930" y="629267"/>
            <a:ext cx="9252154" cy="1016654"/>
          </a:xfrm>
        </p:spPr>
        <p:txBody>
          <a:bodyPr>
            <a:normAutofit/>
          </a:bodyPr>
          <a:lstStyle/>
          <a:p>
            <a:pPr>
              <a:lnSpc>
                <a:spcPct val="90000"/>
              </a:lnSpc>
            </a:pPr>
            <a:r>
              <a:rPr lang="en-US" sz="3300" b="1">
                <a:solidFill>
                  <a:srgbClr val="EBEBEB"/>
                </a:solidFill>
              </a:rPr>
              <a:t>Limitations and suggestions for future development of the research</a:t>
            </a:r>
          </a:p>
        </p:txBody>
      </p:sp>
      <p:sp>
        <p:nvSpPr>
          <p:cNvPr id="4" name="Slide Number Placeholder 3">
            <a:extLst>
              <a:ext uri="{FF2B5EF4-FFF2-40B4-BE49-F238E27FC236}">
                <a16:creationId xmlns:a16="http://schemas.microsoft.com/office/drawing/2014/main" id="{36800F4C-CE26-1B48-9845-1F7D6969962A}"/>
              </a:ext>
            </a:extLst>
          </p:cNvPr>
          <p:cNvSpPr>
            <a:spLocks noGrp="1"/>
          </p:cNvSpPr>
          <p:nvPr>
            <p:ph type="sldNum" sz="quarter" idx="12"/>
          </p:nvPr>
        </p:nvSpPr>
        <p:spPr>
          <a:xfrm>
            <a:off x="10352540" y="295729"/>
            <a:ext cx="838199" cy="767687"/>
          </a:xfrm>
        </p:spPr>
        <p:txBody>
          <a:bodyPr>
            <a:normAutofit/>
          </a:bodyPr>
          <a:lstStyle/>
          <a:p>
            <a:pPr>
              <a:spcAft>
                <a:spcPts val="600"/>
              </a:spcAft>
            </a:pPr>
            <a:r>
              <a:rPr lang="en-US" dirty="0">
                <a:solidFill>
                  <a:srgbClr val="FFFFFF"/>
                </a:solidFill>
              </a:rPr>
              <a:t>19</a:t>
            </a:r>
          </a:p>
        </p:txBody>
      </p:sp>
      <p:sp useBgFill="1">
        <p:nvSpPr>
          <p:cNvPr id="16" name="Freeform: Shape 15">
            <a:extLst>
              <a:ext uri="{FF2B5EF4-FFF2-40B4-BE49-F238E27FC236}">
                <a16:creationId xmlns:a16="http://schemas.microsoft.com/office/drawing/2014/main" id="{B3378DC2-950E-4B63-B833-32DE4719A8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3" name="Content Placeholder 2">
            <a:extLst>
              <a:ext uri="{FF2B5EF4-FFF2-40B4-BE49-F238E27FC236}">
                <a16:creationId xmlns:a16="http://schemas.microsoft.com/office/drawing/2014/main" id="{12FA030F-69ED-F44A-AE69-CF8C79EA2641}"/>
              </a:ext>
            </a:extLst>
          </p:cNvPr>
          <p:cNvSpPr>
            <a:spLocks noGrp="1"/>
          </p:cNvSpPr>
          <p:nvPr>
            <p:ph idx="1"/>
          </p:nvPr>
        </p:nvSpPr>
        <p:spPr>
          <a:xfrm>
            <a:off x="158496" y="2275189"/>
            <a:ext cx="7644037" cy="3931782"/>
          </a:xfrm>
        </p:spPr>
        <p:txBody>
          <a:bodyPr>
            <a:normAutofit/>
          </a:bodyPr>
          <a:lstStyle/>
          <a:p>
            <a:pPr>
              <a:lnSpc>
                <a:spcPct val="90000"/>
              </a:lnSpc>
            </a:pPr>
            <a:r>
              <a:rPr lang="en-US" sz="1400" b="1" u="sng" dirty="0"/>
              <a:t>Limitations:</a:t>
            </a:r>
          </a:p>
          <a:p>
            <a:pPr>
              <a:lnSpc>
                <a:spcPct val="90000"/>
              </a:lnSpc>
              <a:buClr>
                <a:schemeClr val="accent1"/>
              </a:buClr>
            </a:pPr>
            <a:r>
              <a:rPr lang="en-GB" sz="1400" dirty="0"/>
              <a:t>Questionnaire respondents were not able to demonstrate a desire to consider the environmental impact of their next vehicle purchase more seriously than the in the purchase of their current vehicle.</a:t>
            </a:r>
          </a:p>
          <a:p>
            <a:pPr>
              <a:lnSpc>
                <a:spcPct val="90000"/>
              </a:lnSpc>
              <a:buClr>
                <a:schemeClr val="accent1"/>
              </a:buClr>
            </a:pPr>
            <a:r>
              <a:rPr lang="en-GB" sz="1400" dirty="0"/>
              <a:t>Lack of access to GREET software.</a:t>
            </a:r>
          </a:p>
          <a:p>
            <a:pPr>
              <a:lnSpc>
                <a:spcPct val="90000"/>
              </a:lnSpc>
            </a:pPr>
            <a:r>
              <a:rPr lang="en-GB" sz="1400" dirty="0"/>
              <a:t> </a:t>
            </a:r>
            <a:r>
              <a:rPr lang="en-GB" sz="1400" b="1" u="sng" dirty="0"/>
              <a:t>Future Development:</a:t>
            </a:r>
          </a:p>
          <a:p>
            <a:pPr>
              <a:lnSpc>
                <a:spcPct val="90000"/>
              </a:lnSpc>
              <a:buClr>
                <a:schemeClr val="accent4">
                  <a:lumMod val="50000"/>
                </a:schemeClr>
              </a:buClr>
              <a:buFont typeface="Wingdings" pitchFamily="2" charset="2"/>
              <a:buChar char="Ø"/>
            </a:pPr>
            <a:r>
              <a:rPr lang="en-GB" sz="1400" dirty="0"/>
              <a:t>Greater publication of the survey itself by a governmental body could facilitate an analysis of the differences in attitudes surrounding the environmental impact of vehicles from a geographical perspective.</a:t>
            </a:r>
          </a:p>
          <a:p>
            <a:pPr>
              <a:lnSpc>
                <a:spcPct val="90000"/>
              </a:lnSpc>
              <a:buClr>
                <a:schemeClr val="tx2"/>
              </a:buClr>
              <a:buFont typeface="Wingdings" pitchFamily="2" charset="2"/>
              <a:buChar char="Ø"/>
            </a:pPr>
            <a:r>
              <a:rPr lang="en-GB" sz="1400" dirty="0"/>
              <a:t>Further research into the legal challenges around legislating the requirement for a more detailed publication of the associated environmental impacts of vehicle design and production by manufacturers.</a:t>
            </a:r>
          </a:p>
          <a:p>
            <a:pPr>
              <a:lnSpc>
                <a:spcPct val="90000"/>
              </a:lnSpc>
              <a:buClr>
                <a:schemeClr val="tx2"/>
              </a:buClr>
              <a:buFont typeface="Wingdings" pitchFamily="2" charset="2"/>
              <a:buChar char="Ø"/>
            </a:pPr>
            <a:r>
              <a:rPr lang="en-GB" sz="1400" dirty="0"/>
              <a:t>A detailed rationalisation of impact hierarchy modification could further demonstrate the versatility of using the suggested method to structure policy around zero emissions vehicles.</a:t>
            </a:r>
            <a:endParaRPr lang="en-US" sz="1400" b="1" u="sng" dirty="0"/>
          </a:p>
        </p:txBody>
      </p:sp>
      <p:pic>
        <p:nvPicPr>
          <p:cNvPr id="5" name="Picture 4">
            <a:extLst>
              <a:ext uri="{FF2B5EF4-FFF2-40B4-BE49-F238E27FC236}">
                <a16:creationId xmlns:a16="http://schemas.microsoft.com/office/drawing/2014/main" id="{55A831A0-37FD-FC48-A249-4D4655E3C531}"/>
              </a:ext>
            </a:extLst>
          </p:cNvPr>
          <p:cNvPicPr>
            <a:picLocks noChangeAspect="1"/>
          </p:cNvPicPr>
          <p:nvPr/>
        </p:nvPicPr>
        <p:blipFill>
          <a:blip r:embed="rId2"/>
          <a:stretch>
            <a:fillRect/>
          </a:stretch>
        </p:blipFill>
        <p:spPr>
          <a:xfrm>
            <a:off x="8146130" y="2548281"/>
            <a:ext cx="3381155" cy="3662018"/>
          </a:xfrm>
          <a:prstGeom prst="rect">
            <a:avLst/>
          </a:prstGeom>
          <a:effectLst/>
        </p:spPr>
      </p:pic>
    </p:spTree>
    <p:extLst>
      <p:ext uri="{BB962C8B-B14F-4D97-AF65-F5344CB8AC3E}">
        <p14:creationId xmlns:p14="http://schemas.microsoft.com/office/powerpoint/2010/main" val="48347365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16151-2D46-D046-B798-F78AEB2FA7C6}"/>
              </a:ext>
            </a:extLst>
          </p:cNvPr>
          <p:cNvSpPr>
            <a:spLocks noGrp="1"/>
          </p:cNvSpPr>
          <p:nvPr>
            <p:ph type="title"/>
          </p:nvPr>
        </p:nvSpPr>
        <p:spPr>
          <a:xfrm>
            <a:off x="614938" y="68874"/>
            <a:ext cx="9404723" cy="533799"/>
          </a:xfrm>
        </p:spPr>
        <p:txBody>
          <a:bodyPr/>
          <a:lstStyle/>
          <a:p>
            <a:r>
              <a:rPr lang="en-US" sz="2800" b="1" dirty="0"/>
              <a:t>References</a:t>
            </a:r>
            <a:r>
              <a:rPr lang="en-US" dirty="0"/>
              <a:t> </a:t>
            </a:r>
          </a:p>
        </p:txBody>
      </p:sp>
      <p:sp>
        <p:nvSpPr>
          <p:cNvPr id="3" name="Content Placeholder 2">
            <a:extLst>
              <a:ext uri="{FF2B5EF4-FFF2-40B4-BE49-F238E27FC236}">
                <a16:creationId xmlns:a16="http://schemas.microsoft.com/office/drawing/2014/main" id="{3EE3446D-B93A-7C4B-B952-7E13142B314F}"/>
              </a:ext>
            </a:extLst>
          </p:cNvPr>
          <p:cNvSpPr>
            <a:spLocks noGrp="1"/>
          </p:cNvSpPr>
          <p:nvPr>
            <p:ph idx="1"/>
          </p:nvPr>
        </p:nvSpPr>
        <p:spPr>
          <a:xfrm>
            <a:off x="166255" y="602673"/>
            <a:ext cx="12025745" cy="6139503"/>
          </a:xfrm>
        </p:spPr>
        <p:txBody>
          <a:bodyPr>
            <a:normAutofit fontScale="40000" lnSpcReduction="20000"/>
          </a:bodyPr>
          <a:lstStyle/>
          <a:p>
            <a:endParaRPr lang="en-US" sz="1000" dirty="0"/>
          </a:p>
          <a:p>
            <a:r>
              <a:rPr lang="en-US" sz="1800" dirty="0" err="1"/>
              <a:t>Boudah</a:t>
            </a:r>
            <a:r>
              <a:rPr lang="en-US" sz="1800" dirty="0"/>
              <a:t>, D. J., 2011. Chapter 6: Designing and Conducting Qualitative Research. In: D. J. </a:t>
            </a:r>
            <a:r>
              <a:rPr lang="en-US" sz="1800" dirty="0" err="1"/>
              <a:t>Boudah</a:t>
            </a:r>
            <a:r>
              <a:rPr lang="en-US" sz="1800" dirty="0"/>
              <a:t>, ed. </a:t>
            </a:r>
            <a:r>
              <a:rPr lang="en-US" sz="1800" i="1" dirty="0"/>
              <a:t>Conducting Educational Research: Guide to Completing a Major Project. </a:t>
            </a:r>
            <a:r>
              <a:rPr lang="en-US" sz="1800" dirty="0"/>
              <a:t>Los Angeles: SAGE Publications Inc., pp. 130-130.</a:t>
            </a:r>
          </a:p>
          <a:p>
            <a:r>
              <a:rPr lang="en-US" sz="1800" dirty="0"/>
              <a:t>Buckley, G., 2020. EV infrastructure needs a boost. </a:t>
            </a:r>
            <a:r>
              <a:rPr lang="en-US" sz="1800" i="1" dirty="0"/>
              <a:t>Parking Review</a:t>
            </a:r>
            <a:r>
              <a:rPr lang="en-US" sz="1800" dirty="0"/>
              <a:t>, October, p. 49.</a:t>
            </a:r>
          </a:p>
          <a:p>
            <a:r>
              <a:rPr lang="en-US" sz="1800" dirty="0"/>
              <a:t>Department for Transport Statistics, 2021. </a:t>
            </a:r>
            <a:r>
              <a:rPr lang="en-US" sz="1800" i="1" dirty="0"/>
              <a:t>Table VEH0203 Licensed cars at the end of the year by propulsion / fuel type, Great Britain from 1994; also United Kingdom from 2014, </a:t>
            </a:r>
            <a:r>
              <a:rPr lang="en-US" sz="1800" dirty="0"/>
              <a:t>London: UK Government.</a:t>
            </a:r>
            <a:endParaRPr lang="en-GB" sz="1800" dirty="0"/>
          </a:p>
          <a:p>
            <a:r>
              <a:rPr lang="en-US" sz="1800" dirty="0"/>
              <a:t>Department for Transport , 2020. </a:t>
            </a:r>
            <a:r>
              <a:rPr lang="en-US" sz="1800" i="1" dirty="0"/>
              <a:t>Licensed vehicles at the end of the year by tax class, Great Britain from 1909; also United Kingdom from 2014, </a:t>
            </a:r>
            <a:r>
              <a:rPr lang="en-US" sz="1800" dirty="0"/>
              <a:t>London: UK Government .</a:t>
            </a:r>
          </a:p>
          <a:p>
            <a:r>
              <a:rPr lang="en-GB" sz="1800" dirty="0">
                <a:hlinkClick r:id="rId2"/>
              </a:rPr>
              <a:t>https://investwm.co.uk/2020/11/19/10-point-green-industrial-revolution-plan/</a:t>
            </a:r>
            <a:endParaRPr lang="en-GB" sz="1800" dirty="0"/>
          </a:p>
          <a:p>
            <a:r>
              <a:rPr lang="en-GB" sz="1800" dirty="0" err="1"/>
              <a:t>Gaton</a:t>
            </a:r>
            <a:r>
              <a:rPr lang="en-GB" sz="1800" dirty="0"/>
              <a:t>, B., 2018. The ICE age is over: Why battery cars will beat hybrids and fuel cells  </a:t>
            </a:r>
            <a:r>
              <a:rPr lang="en-GB" sz="1800" dirty="0">
                <a:hlinkClick r:id="rId3"/>
              </a:rPr>
              <a:t>https://thedriven.io/2018/11/14/the-ice-age-is-over-why-battery-cars-will-beat-hybrids-and-fuel-cells/</a:t>
            </a:r>
            <a:endParaRPr lang="en-GB" sz="1800" dirty="0"/>
          </a:p>
          <a:p>
            <a:r>
              <a:rPr lang="en-US" sz="1800" dirty="0"/>
              <a:t>Greene, J. C., </a:t>
            </a:r>
            <a:r>
              <a:rPr lang="en-US" sz="1800" dirty="0" err="1"/>
              <a:t>Caracelli</a:t>
            </a:r>
            <a:r>
              <a:rPr lang="en-US" sz="1800" dirty="0"/>
              <a:t>, V. J. &amp; Graham, W. F., 1989. Toward a Conceptual Framework for Mixed-Method Evaluation Designs. </a:t>
            </a:r>
            <a:r>
              <a:rPr lang="en-US" sz="1800" i="1" dirty="0"/>
              <a:t>Educational evaluation and policy analysis, </a:t>
            </a:r>
            <a:r>
              <a:rPr lang="en-US" sz="1800" dirty="0"/>
              <a:t>11(3), pp. 255-274.</a:t>
            </a:r>
            <a:endParaRPr lang="en-GB" sz="1800" dirty="0"/>
          </a:p>
          <a:p>
            <a:r>
              <a:rPr lang="en-US" sz="1800" dirty="0"/>
              <a:t>Hall, D. &amp; </a:t>
            </a:r>
            <a:r>
              <a:rPr lang="en-US" sz="1800" dirty="0" err="1"/>
              <a:t>Lutsey</a:t>
            </a:r>
            <a:r>
              <a:rPr lang="en-US" sz="1800" dirty="0"/>
              <a:t>, N., 2018. </a:t>
            </a:r>
            <a:r>
              <a:rPr lang="en-US" sz="1800" i="1" dirty="0"/>
              <a:t>Effects of battery manufacturing on electric vehicle life-cycle greenhouse gas emissions. </a:t>
            </a:r>
            <a:r>
              <a:rPr lang="en-US" sz="1800" dirty="0"/>
              <a:t>[Online] </a:t>
            </a:r>
            <a:br>
              <a:rPr lang="en-US" sz="1800" dirty="0"/>
            </a:br>
            <a:r>
              <a:rPr lang="en-US" sz="1800" dirty="0"/>
              <a:t>Available at: </a:t>
            </a:r>
            <a:r>
              <a:rPr lang="en-US" sz="1800" u="sng" dirty="0"/>
              <a:t>https://</a:t>
            </a:r>
            <a:r>
              <a:rPr lang="en-US" sz="1800" u="sng" dirty="0" err="1"/>
              <a:t>theicct.org</a:t>
            </a:r>
            <a:r>
              <a:rPr lang="en-US" sz="1800" u="sng" dirty="0"/>
              <a:t>/sites/default/files/publications/EV-life-cycle-GHG_ICCT-Briefing_09022018_vF.pdf</a:t>
            </a:r>
            <a:br>
              <a:rPr lang="en-US" sz="1800" dirty="0"/>
            </a:br>
            <a:endParaRPr lang="en-GB" sz="1800" dirty="0"/>
          </a:p>
          <a:p>
            <a:r>
              <a:rPr lang="en-US" sz="1800" dirty="0" err="1"/>
              <a:t>Irle</a:t>
            </a:r>
            <a:r>
              <a:rPr lang="en-US" sz="1800" dirty="0"/>
              <a:t>, R., 2021. </a:t>
            </a:r>
            <a:r>
              <a:rPr lang="en-US" sz="1800" i="1" dirty="0"/>
              <a:t>Global Plug-in Vehicle Sales Reached over 3,2 Million in 2020. </a:t>
            </a:r>
            <a:r>
              <a:rPr lang="en-US" sz="1800" dirty="0"/>
              <a:t>[Online] </a:t>
            </a:r>
            <a:br>
              <a:rPr lang="en-US" sz="1800" dirty="0"/>
            </a:br>
            <a:r>
              <a:rPr lang="en-US" sz="1800" dirty="0"/>
              <a:t>Available at: </a:t>
            </a:r>
            <a:r>
              <a:rPr lang="en-US" sz="1800" u="sng" dirty="0"/>
              <a:t>https://</a:t>
            </a:r>
            <a:r>
              <a:rPr lang="en-US" sz="1800" u="sng" dirty="0" err="1"/>
              <a:t>www.ev-volumes.com</a:t>
            </a:r>
            <a:r>
              <a:rPr lang="en-US" sz="1800" u="sng" dirty="0"/>
              <a:t>/country/total-world-plug-in-vehicle-volumes/</a:t>
            </a:r>
            <a:endParaRPr lang="en-GB" sz="1800" dirty="0"/>
          </a:p>
          <a:p>
            <a:r>
              <a:rPr lang="en-US" sz="1800" dirty="0" err="1"/>
              <a:t>Katwala</a:t>
            </a:r>
            <a:r>
              <a:rPr lang="en-US" sz="1800" dirty="0"/>
              <a:t>, A., 2018. </a:t>
            </a:r>
            <a:r>
              <a:rPr lang="en-US" sz="1800" i="1" dirty="0"/>
              <a:t>The </a:t>
            </a:r>
            <a:r>
              <a:rPr lang="en-US" sz="1800" i="1" dirty="0" err="1"/>
              <a:t>spiralling</a:t>
            </a:r>
            <a:r>
              <a:rPr lang="en-US" sz="1800" i="1" dirty="0"/>
              <a:t> environmental cost of our lithium battery addiction. </a:t>
            </a:r>
            <a:r>
              <a:rPr lang="en-US" sz="1800" dirty="0"/>
              <a:t>[Online] </a:t>
            </a:r>
            <a:br>
              <a:rPr lang="en-US" sz="1800" dirty="0"/>
            </a:br>
            <a:r>
              <a:rPr lang="en-US" sz="1800" dirty="0"/>
              <a:t>Available at: </a:t>
            </a:r>
            <a:r>
              <a:rPr lang="en-US" sz="1800" u="sng" dirty="0">
                <a:hlinkClick r:id="rId4"/>
              </a:rPr>
              <a:t>https://www.wired.co.uk/article/lithium-batteries-environment-impact</a:t>
            </a:r>
            <a:endParaRPr lang="en-US" sz="1800" u="sng" dirty="0"/>
          </a:p>
          <a:p>
            <a:r>
              <a:rPr lang="en-US" sz="1800" dirty="0"/>
              <a:t>Kelley, K., Clark, B., Brown, V. &amp; </a:t>
            </a:r>
            <a:r>
              <a:rPr lang="en-US" sz="1800" dirty="0" err="1"/>
              <a:t>Sitzia</a:t>
            </a:r>
            <a:r>
              <a:rPr lang="en-US" sz="1800" dirty="0"/>
              <a:t>, J., 2003. Good practice in the conduct and reporting of survey research. </a:t>
            </a:r>
            <a:r>
              <a:rPr lang="en-US" sz="1800" i="1" dirty="0"/>
              <a:t>International Journal for Quality in Health Care, </a:t>
            </a:r>
            <a:r>
              <a:rPr lang="en-US" sz="1800" dirty="0"/>
              <a:t>15(3), pp. 261-266.</a:t>
            </a:r>
            <a:endParaRPr lang="en-US" sz="1800" u="sng" dirty="0"/>
          </a:p>
          <a:p>
            <a:r>
              <a:rPr lang="en-US" sz="1800" dirty="0"/>
              <a:t>Lilly, C., 2021. </a:t>
            </a:r>
            <a:r>
              <a:rPr lang="en-US" sz="1800" i="1" dirty="0"/>
              <a:t>New car search. </a:t>
            </a:r>
            <a:r>
              <a:rPr lang="en-US" sz="1800" dirty="0"/>
              <a:t>[Online] </a:t>
            </a:r>
            <a:br>
              <a:rPr lang="en-US" sz="1800" dirty="0"/>
            </a:br>
            <a:r>
              <a:rPr lang="en-US" sz="1800" dirty="0"/>
              <a:t>Available at: </a:t>
            </a:r>
            <a:r>
              <a:rPr lang="en-US" sz="1800" u="sng" dirty="0"/>
              <a:t>https://</a:t>
            </a:r>
            <a:r>
              <a:rPr lang="en-US" sz="1800" u="sng" dirty="0" err="1"/>
              <a:t>www.nextgreencar.com</a:t>
            </a:r>
            <a:r>
              <a:rPr lang="en-US" sz="1800" u="sng" dirty="0"/>
              <a:t>/new-car-search/</a:t>
            </a:r>
            <a:br>
              <a:rPr lang="en-US" sz="1800" dirty="0"/>
            </a:br>
            <a:endParaRPr lang="en-US" sz="1800" dirty="0"/>
          </a:p>
          <a:p>
            <a:r>
              <a:rPr lang="en-US" sz="1800" dirty="0"/>
              <a:t>Millikin, M., 2020. </a:t>
            </a:r>
            <a:r>
              <a:rPr lang="en-US" sz="1800" i="1" dirty="0"/>
              <a:t>Australia’s IGO to take 25% of Greenbushes lithium mine and 49% in Li processing plant; $1.4B deal. </a:t>
            </a:r>
            <a:r>
              <a:rPr lang="en-US" sz="1800" dirty="0"/>
              <a:t>[Online] </a:t>
            </a:r>
            <a:br>
              <a:rPr lang="en-US" sz="1800" dirty="0"/>
            </a:br>
            <a:r>
              <a:rPr lang="en-US" sz="1800" dirty="0"/>
              <a:t>Available at: </a:t>
            </a:r>
            <a:r>
              <a:rPr lang="en-US" sz="1800" u="sng" dirty="0">
                <a:hlinkClick r:id="rId5"/>
              </a:rPr>
              <a:t>https://www.greencarcongress.com/2020/12/20201212-igo.html</a:t>
            </a:r>
            <a:endParaRPr lang="en-US" sz="1800" u="sng" dirty="0"/>
          </a:p>
          <a:p>
            <a:r>
              <a:rPr lang="en-US" sz="1800" dirty="0"/>
              <a:t>Next Green Car Limited, 2016. </a:t>
            </a:r>
            <a:r>
              <a:rPr lang="en-US" sz="1800" i="1" dirty="0"/>
              <a:t>NGC Rating Methodology. </a:t>
            </a:r>
            <a:r>
              <a:rPr lang="en-US" sz="1800" dirty="0"/>
              <a:t>[Online] </a:t>
            </a:r>
            <a:br>
              <a:rPr lang="en-US" sz="1800" dirty="0"/>
            </a:br>
            <a:r>
              <a:rPr lang="en-US" sz="1800" dirty="0"/>
              <a:t>Available at: </a:t>
            </a:r>
            <a:r>
              <a:rPr lang="en-US" sz="1800" u="sng" dirty="0">
                <a:hlinkClick r:id="rId6"/>
              </a:rPr>
              <a:t>https://www.nextgreencar.com/content/NGC-UK-Vehicle-Ratings-2016-v2-2.pdf</a:t>
            </a:r>
            <a:endParaRPr lang="en-US" sz="1800" u="sng" dirty="0"/>
          </a:p>
          <a:p>
            <a:r>
              <a:rPr lang="en-US" sz="1800" dirty="0" err="1"/>
              <a:t>Plötz</a:t>
            </a:r>
            <a:r>
              <a:rPr lang="en-US" sz="1800" dirty="0"/>
              <a:t>, P., Moll, C., </a:t>
            </a:r>
            <a:r>
              <a:rPr lang="en-US" sz="1800" dirty="0" err="1"/>
              <a:t>Bieker</a:t>
            </a:r>
            <a:r>
              <a:rPr lang="en-US" sz="1800" dirty="0"/>
              <a:t>, G. &amp; Mock, P., 2021. From lab-to-road: real-world fuel consumption and CO2 emissions of plug-in hybrid electric vehicles. </a:t>
            </a:r>
            <a:r>
              <a:rPr lang="en-US" sz="1800" i="1" dirty="0"/>
              <a:t>Environmental research letters, </a:t>
            </a:r>
            <a:r>
              <a:rPr lang="en-US" sz="1800" dirty="0"/>
              <a:t>16(5), p. 54078.</a:t>
            </a:r>
          </a:p>
          <a:p>
            <a:r>
              <a:rPr lang="en-US" sz="1800" dirty="0" err="1"/>
              <a:t>Prez</a:t>
            </a:r>
            <a:r>
              <a:rPr lang="en-US" sz="1800" dirty="0"/>
              <a:t>, M. </a:t>
            </a:r>
            <a:r>
              <a:rPr lang="en-GB" dirty="0"/>
              <a:t>New rapid charging hub for EVs opens in Milton Keynes. (Online) Available at: </a:t>
            </a:r>
            <a:r>
              <a:rPr lang="en-GB" dirty="0">
                <a:hlinkClick r:id="rId7"/>
              </a:rPr>
              <a:t>https://www.fleetnews.co.uk/news/manufacturer-news/2019/03/22/new-rapid-charging-hub-for-evs-opens-in-milton-keynes</a:t>
            </a:r>
            <a:r>
              <a:rPr lang="en-GB" dirty="0"/>
              <a:t> </a:t>
            </a:r>
            <a:endParaRPr lang="en-US" sz="1800" dirty="0"/>
          </a:p>
          <a:p>
            <a:r>
              <a:rPr lang="en-US" sz="1800" dirty="0"/>
              <a:t>Salahuddin, U., Ejaz, H. &amp; Iqbal, N., 2018. Grid to wheel energy efficiency analysis of battery‐ and fuel cell–powered vehicles.. </a:t>
            </a:r>
            <a:r>
              <a:rPr lang="en-US" sz="1800" i="1" dirty="0"/>
              <a:t>International journal of energy research, </a:t>
            </a:r>
            <a:r>
              <a:rPr lang="en-US" sz="1800" dirty="0"/>
              <a:t>42(5), pp. 2021-2028.</a:t>
            </a:r>
            <a:endParaRPr lang="en-GB" sz="1800" dirty="0"/>
          </a:p>
          <a:p>
            <a:r>
              <a:rPr lang="en-US" sz="1800" dirty="0"/>
              <a:t>Santos, R., 2020. </a:t>
            </a:r>
            <a:r>
              <a:rPr lang="en-US" sz="1800" i="1" dirty="0"/>
              <a:t>Global Health And Air Pollution Advocates Hail Landmark UK Court Ruling Recognizing Air Pollution As Factor In Child’s Death. </a:t>
            </a:r>
            <a:r>
              <a:rPr lang="en-US" sz="1800" dirty="0"/>
              <a:t>[Online] </a:t>
            </a:r>
            <a:br>
              <a:rPr lang="en-US" sz="1800" dirty="0"/>
            </a:br>
            <a:r>
              <a:rPr lang="en-US" sz="1800" dirty="0"/>
              <a:t>Available at: </a:t>
            </a:r>
            <a:r>
              <a:rPr lang="en-US" sz="1800" u="sng" dirty="0">
                <a:hlinkClick r:id="rId8"/>
              </a:rPr>
              <a:t>https://healthpolicy-watch.news/uk-court-air-pollution-cause-death/</a:t>
            </a:r>
            <a:endParaRPr lang="en-US" sz="1800" u="sng" dirty="0"/>
          </a:p>
          <a:p>
            <a:r>
              <a:rPr lang="en-US" sz="1800" dirty="0" err="1"/>
              <a:t>Schoonenboom</a:t>
            </a:r>
            <a:r>
              <a:rPr lang="en-US" sz="1800" dirty="0"/>
              <a:t>, J. &amp; Johnson, R. B., 2017. How to Construct a Mixed Methods Research Design. </a:t>
            </a:r>
            <a:r>
              <a:rPr lang="en-US" sz="1800" i="1" dirty="0" err="1"/>
              <a:t>Kölner</a:t>
            </a:r>
            <a:r>
              <a:rPr lang="en-US" sz="1800" i="1" dirty="0"/>
              <a:t> </a:t>
            </a:r>
            <a:r>
              <a:rPr lang="en-US" sz="1800" i="1" dirty="0" err="1"/>
              <a:t>Zeitschrift</a:t>
            </a:r>
            <a:r>
              <a:rPr lang="en-US" sz="1800" i="1" dirty="0"/>
              <a:t> </a:t>
            </a:r>
            <a:r>
              <a:rPr lang="en-US" sz="1800" i="1" dirty="0" err="1"/>
              <a:t>für</a:t>
            </a:r>
            <a:r>
              <a:rPr lang="en-US" sz="1800" i="1" dirty="0"/>
              <a:t> </a:t>
            </a:r>
            <a:r>
              <a:rPr lang="en-US" sz="1800" i="1" dirty="0" err="1"/>
              <a:t>Soziologie</a:t>
            </a:r>
            <a:r>
              <a:rPr lang="en-US" sz="1800" i="1" dirty="0"/>
              <a:t> und </a:t>
            </a:r>
            <a:r>
              <a:rPr lang="en-US" sz="1800" i="1" dirty="0" err="1"/>
              <a:t>Sozialpsychologie</a:t>
            </a:r>
            <a:r>
              <a:rPr lang="en-US" sz="1800" i="1" dirty="0"/>
              <a:t>, </a:t>
            </a:r>
            <a:r>
              <a:rPr lang="en-US" sz="1800" dirty="0"/>
              <a:t>69(2), pp. 107-131.</a:t>
            </a:r>
            <a:endParaRPr lang="en-US" sz="1800" u="sng" dirty="0"/>
          </a:p>
          <a:p>
            <a:r>
              <a:rPr lang="en-US" sz="1800" dirty="0"/>
              <a:t>Waterman, N., 2021. </a:t>
            </a:r>
            <a:r>
              <a:rPr lang="en-US" sz="1800" i="1" dirty="0"/>
              <a:t>Discussion surrounding the role of sustainability in the future of the automotive industry </a:t>
            </a:r>
            <a:r>
              <a:rPr lang="en-US" sz="1800" dirty="0"/>
              <a:t>[email] (18 August 2021).</a:t>
            </a:r>
          </a:p>
          <a:p>
            <a:r>
              <a:rPr lang="en-US" sz="1800" dirty="0"/>
              <a:t>Waters, L., 2021. </a:t>
            </a:r>
            <a:r>
              <a:rPr lang="en-US" sz="1800" i="1" dirty="0"/>
              <a:t>Discussion around the future of the automotive industry and policy surrounding zero emissions vehicles </a:t>
            </a:r>
            <a:r>
              <a:rPr lang="en-US" sz="1800" dirty="0"/>
              <a:t>(Microsoft teams semi-structured interview) (12 October 2021).</a:t>
            </a:r>
          </a:p>
          <a:p>
            <a:r>
              <a:rPr lang="en-US" sz="1800" dirty="0"/>
              <a:t>Yuan, C., Deng, Y., Li, T. &amp; Yang, F., 2017. Manufacturing energy analysis of lithium ion battery pack for electric vehicles. </a:t>
            </a:r>
            <a:r>
              <a:rPr lang="en-US" sz="1800" i="1" dirty="0"/>
              <a:t>CIRP annals,, </a:t>
            </a:r>
            <a:r>
              <a:rPr lang="en-US" sz="1800" dirty="0"/>
              <a:t>66(1), pp. 53-56.</a:t>
            </a:r>
            <a:endParaRPr lang="en-GB" sz="1800" dirty="0"/>
          </a:p>
          <a:p>
            <a:r>
              <a:rPr lang="en-US" sz="1800" dirty="0" err="1"/>
              <a:t>Zackrisson</a:t>
            </a:r>
            <a:r>
              <a:rPr lang="en-US" sz="1800" dirty="0"/>
              <a:t>, M., </a:t>
            </a:r>
            <a:r>
              <a:rPr lang="en-US" sz="1800" dirty="0" err="1"/>
              <a:t>Avellán</a:t>
            </a:r>
            <a:r>
              <a:rPr lang="en-US" sz="1800" dirty="0"/>
              <a:t>, L. &amp; </a:t>
            </a:r>
            <a:r>
              <a:rPr lang="en-US" sz="1800" dirty="0" err="1"/>
              <a:t>Orlenius</a:t>
            </a:r>
            <a:r>
              <a:rPr lang="en-US" sz="1800" dirty="0"/>
              <a:t>, J., 2010. Life cycle assessment of lithium-ion batteries for plug-in hybrid electric vehicles – Critical issues. </a:t>
            </a:r>
            <a:r>
              <a:rPr lang="en-US" sz="1800" i="1" dirty="0"/>
              <a:t>Journal of cleaner production , </a:t>
            </a:r>
            <a:r>
              <a:rPr lang="en-US" sz="1800" dirty="0"/>
              <a:t>18(15), pp. 1519-1529.</a:t>
            </a:r>
            <a:endParaRPr lang="en-GB" sz="1800" dirty="0"/>
          </a:p>
          <a:p>
            <a:r>
              <a:rPr lang="en-US" sz="1800" dirty="0" err="1"/>
              <a:t>Baldino</a:t>
            </a:r>
            <a:r>
              <a:rPr lang="en-US" sz="1800" dirty="0"/>
              <a:t>, C., Uwe, T., </a:t>
            </a:r>
            <a:r>
              <a:rPr lang="en-US" sz="1800" dirty="0" err="1"/>
              <a:t>Muncrief</a:t>
            </a:r>
            <a:r>
              <a:rPr lang="en-US" sz="1800" dirty="0"/>
              <a:t>, R., Bernard, Y., Mock, P., 2017. </a:t>
            </a:r>
            <a:r>
              <a:rPr lang="en-US" sz="1800" i="1" dirty="0"/>
              <a:t>Road tested: Comparative overview of real-world versus type-approval NOX and CO2 emissions from diesel cars in Europe, </a:t>
            </a:r>
            <a:r>
              <a:rPr lang="en-US" sz="1800" dirty="0"/>
              <a:t>Berlin: International Council on Clean Transportation Europe (ICCT).</a:t>
            </a:r>
          </a:p>
          <a:p>
            <a:endParaRPr lang="en-GB" sz="1800" dirty="0"/>
          </a:p>
          <a:p>
            <a:endParaRPr lang="en-GB" sz="1000" dirty="0"/>
          </a:p>
          <a:p>
            <a:endParaRPr lang="en-GB" sz="1000" dirty="0"/>
          </a:p>
        </p:txBody>
      </p:sp>
      <p:sp>
        <p:nvSpPr>
          <p:cNvPr id="4" name="Slide Number Placeholder 3">
            <a:extLst>
              <a:ext uri="{FF2B5EF4-FFF2-40B4-BE49-F238E27FC236}">
                <a16:creationId xmlns:a16="http://schemas.microsoft.com/office/drawing/2014/main" id="{EE160463-8625-404B-ACD6-BB9D98782527}"/>
              </a:ext>
            </a:extLst>
          </p:cNvPr>
          <p:cNvSpPr>
            <a:spLocks noGrp="1"/>
          </p:cNvSpPr>
          <p:nvPr>
            <p:ph type="sldNum" sz="quarter" idx="12"/>
          </p:nvPr>
        </p:nvSpPr>
        <p:spPr/>
        <p:txBody>
          <a:bodyPr/>
          <a:lstStyle/>
          <a:p>
            <a:fld id="{D57F1E4F-1CFF-5643-939E-02111984F565}" type="slidenum">
              <a:rPr lang="en-US" smtClean="0"/>
              <a:t>20</a:t>
            </a:fld>
            <a:endParaRPr lang="en-US" dirty="0"/>
          </a:p>
        </p:txBody>
      </p:sp>
    </p:spTree>
    <p:extLst>
      <p:ext uri="{BB962C8B-B14F-4D97-AF65-F5344CB8AC3E}">
        <p14:creationId xmlns:p14="http://schemas.microsoft.com/office/powerpoint/2010/main" val="197961252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79D8C-987F-9F45-BF40-193B415E9825}"/>
              </a:ext>
            </a:extLst>
          </p:cNvPr>
          <p:cNvSpPr>
            <a:spLocks noGrp="1"/>
          </p:cNvSpPr>
          <p:nvPr>
            <p:ph type="title"/>
          </p:nvPr>
        </p:nvSpPr>
        <p:spPr>
          <a:xfrm>
            <a:off x="1466492" y="2695586"/>
            <a:ext cx="9954882" cy="2756307"/>
          </a:xfrm>
        </p:spPr>
        <p:txBody>
          <a:bodyPr/>
          <a:lstStyle/>
          <a:p>
            <a:r>
              <a:rPr lang="en-US" sz="8000" b="1" dirty="0"/>
              <a:t>Any Questions?</a:t>
            </a:r>
          </a:p>
        </p:txBody>
      </p:sp>
      <p:sp>
        <p:nvSpPr>
          <p:cNvPr id="4" name="Slide Number Placeholder 3">
            <a:extLst>
              <a:ext uri="{FF2B5EF4-FFF2-40B4-BE49-F238E27FC236}">
                <a16:creationId xmlns:a16="http://schemas.microsoft.com/office/drawing/2014/main" id="{2A559660-6450-C14D-85E7-F937FD722788}"/>
              </a:ext>
            </a:extLst>
          </p:cNvPr>
          <p:cNvSpPr>
            <a:spLocks noGrp="1"/>
          </p:cNvSpPr>
          <p:nvPr>
            <p:ph type="sldNum" sz="quarter" idx="12"/>
          </p:nvPr>
        </p:nvSpPr>
        <p:spPr/>
        <p:txBody>
          <a:bodyPr/>
          <a:lstStyle/>
          <a:p>
            <a:fld id="{D57F1E4F-1CFF-5643-939E-02111984F565}" type="slidenum">
              <a:rPr lang="en-US" smtClean="0"/>
              <a:t>21</a:t>
            </a:fld>
            <a:endParaRPr lang="en-US" dirty="0"/>
          </a:p>
        </p:txBody>
      </p:sp>
    </p:spTree>
    <p:extLst>
      <p:ext uri="{BB962C8B-B14F-4D97-AF65-F5344CB8AC3E}">
        <p14:creationId xmlns:p14="http://schemas.microsoft.com/office/powerpoint/2010/main" val="289324507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38502</TotalTime>
  <Words>2314</Words>
  <Application>Microsoft Macintosh PowerPoint</Application>
  <PresentationFormat>Widescreen</PresentationFormat>
  <Paragraphs>192</Paragraphs>
  <Slides>21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Arial Unicode MS</vt:lpstr>
      <vt:lpstr>DengXian Light</vt:lpstr>
      <vt:lpstr>Arial</vt:lpstr>
      <vt:lpstr>Calibri</vt:lpstr>
      <vt:lpstr>Century Gothic</vt:lpstr>
      <vt:lpstr>Times New Roman</vt:lpstr>
      <vt:lpstr>Wingdings</vt:lpstr>
      <vt:lpstr>Wingdings 3</vt:lpstr>
      <vt:lpstr>Ion</vt:lpstr>
      <vt:lpstr>Evaluating An Environmental Impact Comparison Model for the Automotive Industry in Response to The 2030 Ban On Internal Combustion Engine Vehicles in The UK </vt:lpstr>
      <vt:lpstr>The Structure of this presentation</vt:lpstr>
      <vt:lpstr>Why is this a significant issue within environmental management?</vt:lpstr>
      <vt:lpstr>The proportion of vehicles registered on UK roads by fuel type</vt:lpstr>
      <vt:lpstr>Methodology- mixed methods approach -includes the use of both quantitative and qualitative viewpoints, data collection, analysis, and inference techniques for the broad purposes of breadth and depth of understanding and corroboration (Schoonenboom &amp; Johnson, 2017).</vt:lpstr>
      <vt:lpstr>Growth of the Electric Vehicle Market</vt:lpstr>
      <vt:lpstr>Zero Emissions vehicles?</vt:lpstr>
      <vt:lpstr>Can the raw material usage required in BEV production be considered sustainable?</vt:lpstr>
      <vt:lpstr>Environmental impact comparisons &amp; surrounding policy</vt:lpstr>
      <vt:lpstr>Not all ‘zero emissions vehicles’ are equal- comparing environmental impact beyond tailpipe emissions</vt:lpstr>
      <vt:lpstr>NGC Rating- comparable and easy to understand scores are generated relating to life cycle environmental impact</vt:lpstr>
      <vt:lpstr>Results of The Structured Survey~ Will Consumers demand more sustainable vehicles?</vt:lpstr>
      <vt:lpstr>Respondents had mixed opinions regarding the environmental credentials of EV’s….</vt:lpstr>
      <vt:lpstr>How can consumers be incentivised to purchase more sustainable vehicles?</vt:lpstr>
      <vt:lpstr>Will Consumers demand more sustainable vehicles?</vt:lpstr>
      <vt:lpstr>Semi structured interview with Neil Waterman Questions presented to interviewees:</vt:lpstr>
      <vt:lpstr>Results of interview with Lee Waters</vt:lpstr>
      <vt:lpstr>Contribution to literature </vt:lpstr>
      <vt:lpstr>Limitations and suggestions for future development of the research</vt:lpstr>
      <vt:lpstr>References </vt:lpstr>
      <vt:lpstr>Any Questions?</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Evaluating An Environmental Impact Comparison Model for the Automotive Industry in Response to The 2030 Ban On Internal Combustion Engine Vehicles in The UK </dc:title>
  <dc:creator>Joseph Julian Blackmore (1702858)</dc:creator>
  <cp:lastModifiedBy>Joseph Julian Blackmore (1702858)</cp:lastModifiedBy>
  <cp:revision>73</cp:revision>
  <dcterms:created xsi:type="dcterms:W3CDTF">2021-10-03T18:13:20Z</dcterms:created>
  <dcterms:modified xsi:type="dcterms:W3CDTF">2021-11-25T13:00:23Z</dcterms:modified>
</cp:coreProperties>
</file>