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4"/>
  </p:sldMasterIdLst>
  <p:notesMasterIdLst>
    <p:notesMasterId r:id="rId12"/>
  </p:notesMasterIdLst>
  <p:sldIdLst>
    <p:sldId id="257" r:id="rId5"/>
    <p:sldId id="262" r:id="rId6"/>
    <p:sldId id="273" r:id="rId7"/>
    <p:sldId id="258" r:id="rId8"/>
    <p:sldId id="259" r:id="rId9"/>
    <p:sldId id="260" r:id="rId10"/>
    <p:sldId id="27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CF7F1"/>
    <a:srgbClr val="344529"/>
    <a:srgbClr val="2B3922"/>
    <a:srgbClr val="2E3722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19" autoAdjust="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14F5EE-8C71-45BE-AB46-2789D34BC81F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A1B72-84B1-4AFF-8E6F-99F6ACE3DA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770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Explore each as a group following the embedded links in the images before moving on to the activities. Ensure that the screen scrolls down to the “What you’ll do” – Day to day tasks.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94583-329C-44BC-BD2A-DACEFE8E03C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3611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Follow the embedded link and explore some social care and health a care roles.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94583-329C-44BC-BD2A-DACEFE8E03C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308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94583-329C-44BC-BD2A-DACEFE8E03C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3908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10/29/2020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10/29/2020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10/29/2020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10/29/2020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10/29/2020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10/29/2020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10/29/2020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10/29/2020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10/29/2020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10/29/2020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7" Type="http://schemas.openxmlformats.org/officeDocument/2006/relationships/image" Target="../media/image5.JPG"/><Relationship Id="rId2" Type="http://schemas.openxmlformats.org/officeDocument/2006/relationships/hyperlink" Target="https://www.youtube.com/watch?v=OxlPBM6GvMc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7JOVo4BPbH0" TargetMode="External"/><Relationship Id="rId5" Type="http://schemas.openxmlformats.org/officeDocument/2006/relationships/image" Target="../media/image4.JPG"/><Relationship Id="rId4" Type="http://schemas.openxmlformats.org/officeDocument/2006/relationships/hyperlink" Target="https://www.youtube.com/watch?v=tWNUcp3FtZ4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nationalcareers.service.gov.uk/job-categories/healthcare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hyperlink" Target="https://nationalcareers.service.gov.uk/job-categories/social-care" TargetMode="External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mjobs.co.uk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mjobs.co.uk/" TargetMode="External"/><Relationship Id="rId7" Type="http://schemas.openxmlformats.org/officeDocument/2006/relationships/image" Target="../media/image10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hyperlink" Target="https://nationalcareers.service.gov.uk/job-categories/healthcare" TargetMode="External"/><Relationship Id="rId4" Type="http://schemas.openxmlformats.org/officeDocument/2006/relationships/hyperlink" Target="https://nationalcareers.service.gov.uk/job-categories/social-care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Decision making and productivity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8"/>
            <a:ext cx="4775075" cy="559656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Week 8 Part 2 BMHP4019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1EDBA-E24E-496B-A25D-B09CFAACA6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psychology fits with real life jobs.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3196A6-B7D5-4F6D-B2C1-557F1BD079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During this section we will discuss and explore how knowledge and understanding of these approaches inform our real-life jobs in the health and social care sector. </a:t>
            </a:r>
          </a:p>
          <a:p>
            <a:pPr lvl="1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Investigate various careers. </a:t>
            </a:r>
          </a:p>
          <a:p>
            <a:pPr lvl="1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Understand the typical tasks involved within these roles. </a:t>
            </a:r>
          </a:p>
          <a:p>
            <a:pPr lvl="1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Begin to match where our understanding of psychological approaches impact our roles.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3389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70E72-38B5-4455-82AB-763C83FE58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858" y="4736961"/>
            <a:ext cx="10720685" cy="93676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cap="all" dirty="0"/>
              <a:t>What HSC career are you hoping for?</a:t>
            </a:r>
          </a:p>
        </p:txBody>
      </p:sp>
      <p:pic>
        <p:nvPicPr>
          <p:cNvPr id="12" name="Picture 11" descr="A person looking at the camera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F6ECAFC8-0728-4996-A163-D79158277EB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570" r="24318" b="-3"/>
          <a:stretch/>
        </p:blipFill>
        <p:spPr>
          <a:xfrm>
            <a:off x="20" y="10"/>
            <a:ext cx="3979875" cy="4187119"/>
          </a:xfrm>
          <a:prstGeom prst="rect">
            <a:avLst/>
          </a:prstGeom>
        </p:spPr>
      </p:pic>
      <p:pic>
        <p:nvPicPr>
          <p:cNvPr id="8" name="Picture 7" descr="A person looking at the camera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C0C46BE2-16BF-4FEA-92E4-4DFC8F235E8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3485" r="7235"/>
          <a:stretch/>
        </p:blipFill>
        <p:spPr>
          <a:xfrm>
            <a:off x="4094479" y="10"/>
            <a:ext cx="4026180" cy="4187119"/>
          </a:xfrm>
          <a:prstGeom prst="rect">
            <a:avLst/>
          </a:prstGeom>
        </p:spPr>
      </p:pic>
      <p:pic>
        <p:nvPicPr>
          <p:cNvPr id="5" name="Content Placeholder 4" descr="A picture containing graphical user interface&#10;&#10;Description automatically generated">
            <a:hlinkClick r:id="rId6"/>
            <a:extLst>
              <a:ext uri="{FF2B5EF4-FFF2-40B4-BE49-F238E27FC236}">
                <a16:creationId xmlns:a16="http://schemas.microsoft.com/office/drawing/2014/main" id="{E32677A0-CEC9-4C20-9B53-B8AA8756D9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l="16153" r="35653"/>
          <a:stretch/>
        </p:blipFill>
        <p:spPr>
          <a:xfrm>
            <a:off x="8235242" y="10"/>
            <a:ext cx="3956755" cy="418711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537EC4D-CFE8-42ED-A89D-C71F3237524F}"/>
              </a:ext>
            </a:extLst>
          </p:cNvPr>
          <p:cNvSpPr txBox="1"/>
          <p:nvPr/>
        </p:nvSpPr>
        <p:spPr>
          <a:xfrm>
            <a:off x="8235242" y="3768418"/>
            <a:ext cx="3956755" cy="418711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Nursing?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830F70-481F-4057-9332-F2FE9A087A8F}"/>
              </a:ext>
            </a:extLst>
          </p:cNvPr>
          <p:cNvSpPr txBox="1"/>
          <p:nvPr/>
        </p:nvSpPr>
        <p:spPr>
          <a:xfrm>
            <a:off x="4094479" y="3768418"/>
            <a:ext cx="4026180" cy="418711"/>
          </a:xfrm>
          <a:prstGeom prst="rect">
            <a:avLst/>
          </a:prstGeom>
          <a:solidFill>
            <a:schemeClr val="tx1">
              <a:lumMod val="95000"/>
              <a:lumOff val="5000"/>
              <a:alpha val="94000"/>
            </a:scheme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Occupational Therapist?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D442872-65CA-4FE5-83E6-70DE9302AB41}"/>
              </a:ext>
            </a:extLst>
          </p:cNvPr>
          <p:cNvSpPr txBox="1"/>
          <p:nvPr/>
        </p:nvSpPr>
        <p:spPr>
          <a:xfrm>
            <a:off x="11007" y="3796694"/>
            <a:ext cx="4026180" cy="418711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 support worker?</a:t>
            </a:r>
            <a:endParaRPr lang="en-GB" sz="13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5033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D50913-FBC8-47F8-ACC6-9DFA9E084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556" y="1782417"/>
            <a:ext cx="9601200" cy="35814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Let’s explore the guidance available to us. </a:t>
            </a:r>
          </a:p>
          <a:p>
            <a:endParaRPr lang="en-GB" dirty="0"/>
          </a:p>
        </p:txBody>
      </p:sp>
      <p:pic>
        <p:nvPicPr>
          <p:cNvPr id="5" name="Picture 4" descr="A screenshot of a cell phone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2AA10EB9-1017-49EA-9662-79669FD49B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971" y="3042902"/>
            <a:ext cx="4028654" cy="2222255"/>
          </a:xfrm>
          <a:prstGeom prst="rect">
            <a:avLst/>
          </a:prstGeom>
        </p:spPr>
      </p:pic>
      <p:pic>
        <p:nvPicPr>
          <p:cNvPr id="7" name="Picture 6" descr="A screenshot of a cell phone&#10;&#10;Description automatically generated">
            <a:hlinkClick r:id="rId5"/>
            <a:extLst>
              <a:ext uri="{FF2B5EF4-FFF2-40B4-BE49-F238E27FC236}">
                <a16:creationId xmlns:a16="http://schemas.microsoft.com/office/drawing/2014/main" id="{2671D511-055C-46F1-BB22-FB69D198404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79007" y="3042902"/>
            <a:ext cx="4750777" cy="2176403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E6D35A7F-83A8-4839-A24F-C308997A9900}"/>
              </a:ext>
            </a:extLst>
          </p:cNvPr>
          <p:cNvSpPr txBox="1">
            <a:spLocks/>
          </p:cNvSpPr>
          <p:nvPr/>
        </p:nvSpPr>
        <p:spPr>
          <a:xfrm>
            <a:off x="526772" y="685800"/>
            <a:ext cx="11214653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89000"/>
              </a:lnSpc>
              <a:spcBef>
                <a:spcPct val="0"/>
              </a:spcBef>
              <a:buNone/>
              <a:defRPr sz="4400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What career paths exist within health and social care?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65380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FADFC-314A-4247-82DC-A4CD77D583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2641" y="526585"/>
            <a:ext cx="3053039" cy="1060817"/>
          </a:xfrm>
        </p:spPr>
        <p:txBody>
          <a:bodyPr anchor="b">
            <a:normAutofit fontScale="90000"/>
          </a:bodyPr>
          <a:lstStyle/>
          <a:p>
            <a:r>
              <a:rPr lang="en-GB" sz="2800" dirty="0"/>
              <a:t>Job descriptions for real employers</a:t>
            </a:r>
          </a:p>
        </p:txBody>
      </p:sp>
      <p:pic>
        <p:nvPicPr>
          <p:cNvPr id="5" name="Picture 4" descr="A screenshot of a cell phone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1ECE7251-BF89-4CC3-BAE8-A004B0F96F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275" y="1056994"/>
            <a:ext cx="6900380" cy="474401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A7F138-FFC9-4AC0-8E31-BCC27F8668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65775" y="2286000"/>
            <a:ext cx="3758688" cy="3863009"/>
          </a:xfrm>
        </p:spPr>
        <p:txBody>
          <a:bodyPr>
            <a:normAutofit/>
          </a:bodyPr>
          <a:lstStyle/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We can also learn about the day-to-day tasks and main duties of a role by looking at current job descriptions. </a:t>
            </a:r>
          </a:p>
          <a:p>
            <a:pPr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Let’s go and explore together, some of the current role descriptions. 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556477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D8762-A6DD-411F-AF59-89DEAA08AB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3764" y="1327355"/>
            <a:ext cx="3559425" cy="4482564"/>
          </a:xfrm>
        </p:spPr>
        <p:txBody>
          <a:bodyPr>
            <a:normAutofit/>
          </a:bodyPr>
          <a:lstStyle/>
          <a:p>
            <a:r>
              <a:rPr lang="en-GB" dirty="0"/>
              <a:t>Activity – 50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C7654-7549-4C17-BC7C-103285367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3189" y="316523"/>
            <a:ext cx="7179520" cy="5926015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Now its your turn. </a:t>
            </a:r>
          </a:p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Explore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the websites -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https://www.wmjobs.co.uk/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https://nationalcareers.service.gov.uk/job-categories/social-care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https://nationalcareers.service.gov.uk/job-categories/healthcare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Find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 role which you would like to pursue in the future </a:t>
            </a:r>
          </a:p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Complete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the Job Profile template available on Moodle as a word file or as a survey.</a:t>
            </a:r>
          </a:p>
          <a:p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Email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your completed template  or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submit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the survey on Moodle.  </a:t>
            </a:r>
          </a:p>
        </p:txBody>
      </p:sp>
      <p:pic>
        <p:nvPicPr>
          <p:cNvPr id="4" name="Graphic 3" descr="Head with gears">
            <a:extLst>
              <a:ext uri="{FF2B5EF4-FFF2-40B4-BE49-F238E27FC236}">
                <a16:creationId xmlns:a16="http://schemas.microsoft.com/office/drawing/2014/main" id="{EB802D9A-A416-4987-9191-D4859846356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96474" y="516833"/>
            <a:ext cx="2104885" cy="2104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984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9E4B76-E377-4B13-BFEA-49A45001F5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743" y="685800"/>
            <a:ext cx="5958837" cy="1485900"/>
          </a:xfrm>
        </p:spPr>
        <p:txBody>
          <a:bodyPr>
            <a:normAutofit/>
          </a:bodyPr>
          <a:lstStyle/>
          <a:p>
            <a:r>
              <a:rPr lang="en-GB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35E107-F01A-4287-B28A-077511FA8F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1" y="2083060"/>
            <a:ext cx="6531429" cy="5206481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 have discussed group dynamics, productivity and group behaviours.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 have considered who can be involved in making decisions in Health and Social care.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Today we have researched a variety of jobs and careers within the health and social care sector.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 have thought about the different groups of people that we may work with.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Everyone has researched a health or social care job role and are aware of the day-to-day tasks involved and considered how psychological theory can be useful in making us more effective in our job roles.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Next week – Theories of Aggression and Pro-Social behaviour. </a:t>
            </a:r>
          </a:p>
        </p:txBody>
      </p:sp>
      <p:pic>
        <p:nvPicPr>
          <p:cNvPr id="7" name="Graphic 6" descr="Customer Review">
            <a:extLst>
              <a:ext uri="{FF2B5EF4-FFF2-40B4-BE49-F238E27FC236}">
                <a16:creationId xmlns:a16="http://schemas.microsoft.com/office/drawing/2014/main" id="{ECBB9E0C-BBFC-4A6B-A98B-61660784C1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52340" y="1778834"/>
            <a:ext cx="3299579" cy="3299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2253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CDB58277-F8DF-46FF-84EC-EF41B835E69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D276E62-80A3-44DD-9BCC-97ED2B99B5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37651BA-F45C-4845-9AB3-E0A65B39F5E1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{B24A9C12-8F93-4DD8-9B88-5E97887464E9}tf78438558_win32</Template>
  <TotalTime>14</TotalTime>
  <Words>400</Words>
  <Application>Microsoft Office PowerPoint</Application>
  <PresentationFormat>Widescreen</PresentationFormat>
  <Paragraphs>38</Paragraphs>
  <Slides>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Century Gothic</vt:lpstr>
      <vt:lpstr>Garamond</vt:lpstr>
      <vt:lpstr>SavonVTI</vt:lpstr>
      <vt:lpstr>Decision making and productivity</vt:lpstr>
      <vt:lpstr>How psychology fits with real life jobs. </vt:lpstr>
      <vt:lpstr>What HSC career are you hoping for?</vt:lpstr>
      <vt:lpstr>PowerPoint Presentation</vt:lpstr>
      <vt:lpstr>Job descriptions for real employers</vt:lpstr>
      <vt:lpstr>Activity – 50 minutes</vt:lpstr>
      <vt:lpstr>Summary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Decision making and productivity</dc:title>
  <dc:creator>Rebecca Kavanagh</dc:creator>
  <cp:lastModifiedBy>Rebecca Kavanagh</cp:lastModifiedBy>
  <cp:revision>1</cp:revision>
  <dcterms:created xsi:type="dcterms:W3CDTF">2020-10-29T13:14:03Z</dcterms:created>
  <dcterms:modified xsi:type="dcterms:W3CDTF">2020-10-29T13:28:12Z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