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51"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12192000"/>
  <p:embeddedFontLst>
    <p:embeddedFont>
      <p:font typeface="Platypi Medium" pitchFamily="2" charset="77"/>
      <p:regular r:id="rId13"/>
    </p:embeddedFont>
    <p:embeddedFont>
      <p:font typeface="Source Serif 4" panose="02040603050405020204" pitchFamily="18" charset="0"/>
      <p:regular r:id="rId14"/>
    </p:embeddedFont>
    <p:embeddedFont>
      <p:font typeface="Source Serif 4 Bold" panose="02040603050405020204" pitchFamily="18" charset="0"/>
      <p:regular r:id="rId15"/>
      <p:bold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45"/>
    <p:restoredTop sz="94610"/>
  </p:normalViewPr>
  <p:slideViewPr>
    <p:cSldViewPr snapToGrid="0" snapToObjects="1">
      <p:cViewPr varScale="1">
        <p:scale>
          <a:sx n="102" d="100"/>
          <a:sy n="102" d="100"/>
        </p:scale>
        <p:origin x="216" y="2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8232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5B277-B66A-2910-C76C-5E4ABD541C2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2D3622A-47BF-0104-A75B-739EC1DF60D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5D9E542-A9D5-9A9E-6BE3-36EC58A7BBE0}"/>
              </a:ext>
            </a:extLst>
          </p:cNvPr>
          <p:cNvSpPr>
            <a:spLocks noGrp="1"/>
          </p:cNvSpPr>
          <p:nvPr>
            <p:ph type="dt" sz="half" idx="10"/>
          </p:nvPr>
        </p:nvSpPr>
        <p:spPr/>
        <p:txBody>
          <a:bodyPr/>
          <a:lstStyle/>
          <a:p>
            <a:fld id="{0F274C0C-5B65-AC49-B284-4B756B811B34}" type="datetimeFigureOut">
              <a:rPr lang="en-US" smtClean="0"/>
              <a:t>9/30/26</a:t>
            </a:fld>
            <a:endParaRPr lang="en-US"/>
          </a:p>
        </p:txBody>
      </p:sp>
      <p:sp>
        <p:nvSpPr>
          <p:cNvPr id="5" name="Footer Placeholder 4">
            <a:extLst>
              <a:ext uri="{FF2B5EF4-FFF2-40B4-BE49-F238E27FC236}">
                <a16:creationId xmlns:a16="http://schemas.microsoft.com/office/drawing/2014/main" id="{73059752-2E31-E475-ABFD-AAC53F9D26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AB8926-22DF-ACC7-A096-CE4924932AE0}"/>
              </a:ext>
            </a:extLst>
          </p:cNvPr>
          <p:cNvSpPr>
            <a:spLocks noGrp="1"/>
          </p:cNvSpPr>
          <p:nvPr>
            <p:ph type="sldNum" sz="quarter" idx="12"/>
          </p:nvPr>
        </p:nvSpPr>
        <p:spPr/>
        <p:txBody>
          <a:bodyPr/>
          <a:lstStyle/>
          <a:p>
            <a:fld id="{B7140C7A-4D47-A244-8894-D6F5A5D24C84}" type="slidenum">
              <a:rPr lang="en-US" smtClean="0"/>
              <a:t>‹#›</a:t>
            </a:fld>
            <a:endParaRPr lang="en-US"/>
          </a:p>
        </p:txBody>
      </p:sp>
    </p:spTree>
    <p:extLst>
      <p:ext uri="{BB962C8B-B14F-4D97-AF65-F5344CB8AC3E}">
        <p14:creationId xmlns:p14="http://schemas.microsoft.com/office/powerpoint/2010/main" val="52238099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D08A6-CE4B-F168-0BA2-7AAFAA9F1D6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A63DA76-53F6-E85A-6CF3-5F2C2E2644D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F4C2DEC-304E-3BDA-31E1-0273553FAE6D}"/>
              </a:ext>
            </a:extLst>
          </p:cNvPr>
          <p:cNvSpPr>
            <a:spLocks noGrp="1"/>
          </p:cNvSpPr>
          <p:nvPr>
            <p:ph type="dt" sz="half" idx="10"/>
          </p:nvPr>
        </p:nvSpPr>
        <p:spPr/>
        <p:txBody>
          <a:bodyPr/>
          <a:lstStyle/>
          <a:p>
            <a:fld id="{0F274C0C-5B65-AC49-B284-4B756B811B34}" type="datetimeFigureOut">
              <a:rPr lang="en-US" smtClean="0"/>
              <a:t>9/30/26</a:t>
            </a:fld>
            <a:endParaRPr lang="en-US"/>
          </a:p>
        </p:txBody>
      </p:sp>
      <p:sp>
        <p:nvSpPr>
          <p:cNvPr id="5" name="Footer Placeholder 4">
            <a:extLst>
              <a:ext uri="{FF2B5EF4-FFF2-40B4-BE49-F238E27FC236}">
                <a16:creationId xmlns:a16="http://schemas.microsoft.com/office/drawing/2014/main" id="{AF92D657-BB1B-DA64-C846-E491B3B3016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FC5FF3-98DD-E43E-4E56-BDEB1E713FA9}"/>
              </a:ext>
            </a:extLst>
          </p:cNvPr>
          <p:cNvSpPr>
            <a:spLocks noGrp="1"/>
          </p:cNvSpPr>
          <p:nvPr>
            <p:ph type="sldNum" sz="quarter" idx="12"/>
          </p:nvPr>
        </p:nvSpPr>
        <p:spPr/>
        <p:txBody>
          <a:bodyPr/>
          <a:lstStyle/>
          <a:p>
            <a:fld id="{B7140C7A-4D47-A244-8894-D6F5A5D24C84}" type="slidenum">
              <a:rPr lang="en-US" smtClean="0"/>
              <a:t>‹#›</a:t>
            </a:fld>
            <a:endParaRPr lang="en-US"/>
          </a:p>
        </p:txBody>
      </p:sp>
    </p:spTree>
    <p:extLst>
      <p:ext uri="{BB962C8B-B14F-4D97-AF65-F5344CB8AC3E}">
        <p14:creationId xmlns:p14="http://schemas.microsoft.com/office/powerpoint/2010/main" val="842470825"/>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D5F03D-1D94-C06C-E57D-0C96586EF78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271E39C-5106-FC2C-D77B-76D57F725BB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9C12A52-0518-3C41-5B42-5C37EEF2EFA1}"/>
              </a:ext>
            </a:extLst>
          </p:cNvPr>
          <p:cNvSpPr>
            <a:spLocks noGrp="1"/>
          </p:cNvSpPr>
          <p:nvPr>
            <p:ph type="dt" sz="half" idx="10"/>
          </p:nvPr>
        </p:nvSpPr>
        <p:spPr/>
        <p:txBody>
          <a:bodyPr/>
          <a:lstStyle/>
          <a:p>
            <a:fld id="{0F274C0C-5B65-AC49-B284-4B756B811B34}" type="datetimeFigureOut">
              <a:rPr lang="en-US" smtClean="0"/>
              <a:t>9/30/26</a:t>
            </a:fld>
            <a:endParaRPr lang="en-US"/>
          </a:p>
        </p:txBody>
      </p:sp>
      <p:sp>
        <p:nvSpPr>
          <p:cNvPr id="5" name="Footer Placeholder 4">
            <a:extLst>
              <a:ext uri="{FF2B5EF4-FFF2-40B4-BE49-F238E27FC236}">
                <a16:creationId xmlns:a16="http://schemas.microsoft.com/office/drawing/2014/main" id="{2098387E-A5DA-A59E-4BF1-BF31EAE23D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326C6B-FAFC-F6FE-44D6-8EBD1DE8F4C0}"/>
              </a:ext>
            </a:extLst>
          </p:cNvPr>
          <p:cNvSpPr>
            <a:spLocks noGrp="1"/>
          </p:cNvSpPr>
          <p:nvPr>
            <p:ph type="sldNum" sz="quarter" idx="12"/>
          </p:nvPr>
        </p:nvSpPr>
        <p:spPr/>
        <p:txBody>
          <a:bodyPr/>
          <a:lstStyle/>
          <a:p>
            <a:fld id="{B7140C7A-4D47-A244-8894-D6F5A5D24C84}" type="slidenum">
              <a:rPr lang="en-US" smtClean="0"/>
              <a:t>‹#›</a:t>
            </a:fld>
            <a:endParaRPr lang="en-US"/>
          </a:p>
        </p:txBody>
      </p:sp>
    </p:spTree>
    <p:extLst>
      <p:ext uri="{BB962C8B-B14F-4D97-AF65-F5344CB8AC3E}">
        <p14:creationId xmlns:p14="http://schemas.microsoft.com/office/powerpoint/2010/main" val="2803347316"/>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D69D5-DC6D-4980-15CB-E3E8E95DE4E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863DC21-30E6-D633-BA7E-2C1C0F0985A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53CB0F8-7566-C44A-0F75-2BA9FE97C18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ABD0B7DE-3E8A-1076-42AA-526AFC0557EC}"/>
              </a:ext>
            </a:extLst>
          </p:cNvPr>
          <p:cNvSpPr>
            <a:spLocks noGrp="1"/>
          </p:cNvSpPr>
          <p:nvPr>
            <p:ph type="dt" sz="half" idx="10"/>
          </p:nvPr>
        </p:nvSpPr>
        <p:spPr/>
        <p:txBody>
          <a:bodyPr/>
          <a:lstStyle/>
          <a:p>
            <a:fld id="{0F274C0C-5B65-AC49-B284-4B756B811B34}" type="datetimeFigureOut">
              <a:rPr lang="en-US" smtClean="0"/>
              <a:t>9/30/26</a:t>
            </a:fld>
            <a:endParaRPr lang="en-US"/>
          </a:p>
        </p:txBody>
      </p:sp>
      <p:sp>
        <p:nvSpPr>
          <p:cNvPr id="6" name="Footer Placeholder 5">
            <a:extLst>
              <a:ext uri="{FF2B5EF4-FFF2-40B4-BE49-F238E27FC236}">
                <a16:creationId xmlns:a16="http://schemas.microsoft.com/office/drawing/2014/main" id="{AE44D873-637D-C7E3-3F91-6AD609E67FB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A57277B-49B7-7210-E888-224B4465AFF9}"/>
              </a:ext>
            </a:extLst>
          </p:cNvPr>
          <p:cNvSpPr>
            <a:spLocks noGrp="1"/>
          </p:cNvSpPr>
          <p:nvPr>
            <p:ph type="sldNum" sz="quarter" idx="12"/>
          </p:nvPr>
        </p:nvSpPr>
        <p:spPr/>
        <p:txBody>
          <a:bodyPr/>
          <a:lstStyle/>
          <a:p>
            <a:fld id="{B7140C7A-4D47-A244-8894-D6F5A5D24C84}" type="slidenum">
              <a:rPr lang="en-US" smtClean="0"/>
              <a:t>‹#›</a:t>
            </a:fld>
            <a:endParaRPr lang="en-US"/>
          </a:p>
        </p:txBody>
      </p:sp>
    </p:spTree>
    <p:extLst>
      <p:ext uri="{BB962C8B-B14F-4D97-AF65-F5344CB8AC3E}">
        <p14:creationId xmlns:p14="http://schemas.microsoft.com/office/powerpoint/2010/main" val="1693131618"/>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97C7D-C23B-74F8-C948-6B45CF7F35FC}"/>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22D2880-7FBE-C155-1F34-C20C4AB96B0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0CDD3B8-71EF-3CF9-A627-FF291BAF506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C3075385-D687-E379-991B-0A37D09D4A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442F684-640B-FAF6-F64C-3F8612CA334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12DD07B-A03B-5205-243B-A0784EE04B7D}"/>
              </a:ext>
            </a:extLst>
          </p:cNvPr>
          <p:cNvSpPr>
            <a:spLocks noGrp="1"/>
          </p:cNvSpPr>
          <p:nvPr>
            <p:ph type="dt" sz="half" idx="10"/>
          </p:nvPr>
        </p:nvSpPr>
        <p:spPr/>
        <p:txBody>
          <a:bodyPr/>
          <a:lstStyle/>
          <a:p>
            <a:fld id="{0F274C0C-5B65-AC49-B284-4B756B811B34}" type="datetimeFigureOut">
              <a:rPr lang="en-US" smtClean="0"/>
              <a:t>9/30/26</a:t>
            </a:fld>
            <a:endParaRPr lang="en-US"/>
          </a:p>
        </p:txBody>
      </p:sp>
      <p:sp>
        <p:nvSpPr>
          <p:cNvPr id="8" name="Footer Placeholder 7">
            <a:extLst>
              <a:ext uri="{FF2B5EF4-FFF2-40B4-BE49-F238E27FC236}">
                <a16:creationId xmlns:a16="http://schemas.microsoft.com/office/drawing/2014/main" id="{F07774B1-0308-C25E-462D-43BAC3076DC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753971-D77E-C1D6-FB32-C2FA957BF20C}"/>
              </a:ext>
            </a:extLst>
          </p:cNvPr>
          <p:cNvSpPr>
            <a:spLocks noGrp="1"/>
          </p:cNvSpPr>
          <p:nvPr>
            <p:ph type="sldNum" sz="quarter" idx="12"/>
          </p:nvPr>
        </p:nvSpPr>
        <p:spPr/>
        <p:txBody>
          <a:bodyPr/>
          <a:lstStyle/>
          <a:p>
            <a:fld id="{B7140C7A-4D47-A244-8894-D6F5A5D24C84}" type="slidenum">
              <a:rPr lang="en-US" smtClean="0"/>
              <a:t>‹#›</a:t>
            </a:fld>
            <a:endParaRPr lang="en-US"/>
          </a:p>
        </p:txBody>
      </p:sp>
    </p:spTree>
    <p:extLst>
      <p:ext uri="{BB962C8B-B14F-4D97-AF65-F5344CB8AC3E}">
        <p14:creationId xmlns:p14="http://schemas.microsoft.com/office/powerpoint/2010/main" val="2504518110"/>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13256-3CA9-23BA-F5E6-872DF206158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7EA22B6-7DC1-7970-030E-779F32DEC51D}"/>
              </a:ext>
            </a:extLst>
          </p:cNvPr>
          <p:cNvSpPr>
            <a:spLocks noGrp="1"/>
          </p:cNvSpPr>
          <p:nvPr>
            <p:ph type="dt" sz="half" idx="10"/>
          </p:nvPr>
        </p:nvSpPr>
        <p:spPr/>
        <p:txBody>
          <a:bodyPr/>
          <a:lstStyle/>
          <a:p>
            <a:fld id="{0F274C0C-5B65-AC49-B284-4B756B811B34}" type="datetimeFigureOut">
              <a:rPr lang="en-US" smtClean="0"/>
              <a:t>9/30/26</a:t>
            </a:fld>
            <a:endParaRPr lang="en-US"/>
          </a:p>
        </p:txBody>
      </p:sp>
      <p:sp>
        <p:nvSpPr>
          <p:cNvPr id="4" name="Footer Placeholder 3">
            <a:extLst>
              <a:ext uri="{FF2B5EF4-FFF2-40B4-BE49-F238E27FC236}">
                <a16:creationId xmlns:a16="http://schemas.microsoft.com/office/drawing/2014/main" id="{3D379EE0-DC45-CA47-992A-3D62C992991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F338E42-94D0-3298-234B-4052CC3C7401}"/>
              </a:ext>
            </a:extLst>
          </p:cNvPr>
          <p:cNvSpPr>
            <a:spLocks noGrp="1"/>
          </p:cNvSpPr>
          <p:nvPr>
            <p:ph type="sldNum" sz="quarter" idx="12"/>
          </p:nvPr>
        </p:nvSpPr>
        <p:spPr/>
        <p:txBody>
          <a:bodyPr/>
          <a:lstStyle/>
          <a:p>
            <a:fld id="{B7140C7A-4D47-A244-8894-D6F5A5D24C84}" type="slidenum">
              <a:rPr lang="en-US" smtClean="0"/>
              <a:t>‹#›</a:t>
            </a:fld>
            <a:endParaRPr lang="en-US"/>
          </a:p>
        </p:txBody>
      </p:sp>
    </p:spTree>
    <p:extLst>
      <p:ext uri="{BB962C8B-B14F-4D97-AF65-F5344CB8AC3E}">
        <p14:creationId xmlns:p14="http://schemas.microsoft.com/office/powerpoint/2010/main" val="3423634216"/>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FD258EF-F9AB-B658-ED78-62AB03727061}"/>
              </a:ext>
            </a:extLst>
          </p:cNvPr>
          <p:cNvSpPr>
            <a:spLocks noGrp="1"/>
          </p:cNvSpPr>
          <p:nvPr>
            <p:ph type="dt" sz="half" idx="10"/>
          </p:nvPr>
        </p:nvSpPr>
        <p:spPr/>
        <p:txBody>
          <a:bodyPr/>
          <a:lstStyle/>
          <a:p>
            <a:fld id="{0F274C0C-5B65-AC49-B284-4B756B811B34}" type="datetimeFigureOut">
              <a:rPr lang="en-US" smtClean="0"/>
              <a:t>9/30/26</a:t>
            </a:fld>
            <a:endParaRPr lang="en-US"/>
          </a:p>
        </p:txBody>
      </p:sp>
      <p:sp>
        <p:nvSpPr>
          <p:cNvPr id="3" name="Footer Placeholder 2">
            <a:extLst>
              <a:ext uri="{FF2B5EF4-FFF2-40B4-BE49-F238E27FC236}">
                <a16:creationId xmlns:a16="http://schemas.microsoft.com/office/drawing/2014/main" id="{0C6ADD9F-2261-4A15-96C6-A9B7B5EB211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BA23506-2BB0-84B9-D907-8824059C85F2}"/>
              </a:ext>
            </a:extLst>
          </p:cNvPr>
          <p:cNvSpPr>
            <a:spLocks noGrp="1"/>
          </p:cNvSpPr>
          <p:nvPr>
            <p:ph type="sldNum" sz="quarter" idx="12"/>
          </p:nvPr>
        </p:nvSpPr>
        <p:spPr/>
        <p:txBody>
          <a:bodyPr/>
          <a:lstStyle/>
          <a:p>
            <a:fld id="{B7140C7A-4D47-A244-8894-D6F5A5D24C84}" type="slidenum">
              <a:rPr lang="en-US" smtClean="0"/>
              <a:t>‹#›</a:t>
            </a:fld>
            <a:endParaRPr lang="en-US"/>
          </a:p>
        </p:txBody>
      </p:sp>
    </p:spTree>
    <p:extLst>
      <p:ext uri="{BB962C8B-B14F-4D97-AF65-F5344CB8AC3E}">
        <p14:creationId xmlns:p14="http://schemas.microsoft.com/office/powerpoint/2010/main" val="220085679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ED89-B96D-B072-3656-B26AC884140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CE3AB1C-2AD8-A495-740E-12057D437C4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CE22C1E9-7316-A63C-74A9-89AB4E3343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B2972A4-3172-76AC-80F3-98C071C9F9A6}"/>
              </a:ext>
            </a:extLst>
          </p:cNvPr>
          <p:cNvSpPr>
            <a:spLocks noGrp="1"/>
          </p:cNvSpPr>
          <p:nvPr>
            <p:ph type="dt" sz="half" idx="10"/>
          </p:nvPr>
        </p:nvSpPr>
        <p:spPr/>
        <p:txBody>
          <a:bodyPr/>
          <a:lstStyle/>
          <a:p>
            <a:fld id="{0F274C0C-5B65-AC49-B284-4B756B811B34}" type="datetimeFigureOut">
              <a:rPr lang="en-US" smtClean="0"/>
              <a:t>9/30/26</a:t>
            </a:fld>
            <a:endParaRPr lang="en-US"/>
          </a:p>
        </p:txBody>
      </p:sp>
      <p:sp>
        <p:nvSpPr>
          <p:cNvPr id="6" name="Footer Placeholder 5">
            <a:extLst>
              <a:ext uri="{FF2B5EF4-FFF2-40B4-BE49-F238E27FC236}">
                <a16:creationId xmlns:a16="http://schemas.microsoft.com/office/drawing/2014/main" id="{AE5C81C8-1EF4-4BBD-A3C0-2F32856D125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D91A2C8-811E-3F94-FCEB-A83DB1EE3F27}"/>
              </a:ext>
            </a:extLst>
          </p:cNvPr>
          <p:cNvSpPr>
            <a:spLocks noGrp="1"/>
          </p:cNvSpPr>
          <p:nvPr>
            <p:ph type="sldNum" sz="quarter" idx="12"/>
          </p:nvPr>
        </p:nvSpPr>
        <p:spPr/>
        <p:txBody>
          <a:bodyPr/>
          <a:lstStyle/>
          <a:p>
            <a:fld id="{B7140C7A-4D47-A244-8894-D6F5A5D24C84}" type="slidenum">
              <a:rPr lang="en-US" smtClean="0"/>
              <a:t>‹#›</a:t>
            </a:fld>
            <a:endParaRPr lang="en-US"/>
          </a:p>
        </p:txBody>
      </p:sp>
    </p:spTree>
    <p:extLst>
      <p:ext uri="{BB962C8B-B14F-4D97-AF65-F5344CB8AC3E}">
        <p14:creationId xmlns:p14="http://schemas.microsoft.com/office/powerpoint/2010/main" val="1480822984"/>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77C74-B33F-3836-50B0-36593809D36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43B0213-0104-9499-3110-84754974F734}"/>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4EC2573-5771-99FA-A49C-2A98EE3BAC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B49A23-9EC9-DA4E-BF8F-E2F1DC044800}"/>
              </a:ext>
            </a:extLst>
          </p:cNvPr>
          <p:cNvSpPr>
            <a:spLocks noGrp="1"/>
          </p:cNvSpPr>
          <p:nvPr>
            <p:ph type="dt" sz="half" idx="10"/>
          </p:nvPr>
        </p:nvSpPr>
        <p:spPr/>
        <p:txBody>
          <a:bodyPr/>
          <a:lstStyle/>
          <a:p>
            <a:fld id="{0F274C0C-5B65-AC49-B284-4B756B811B34}" type="datetimeFigureOut">
              <a:rPr lang="en-US" smtClean="0"/>
              <a:t>9/30/26</a:t>
            </a:fld>
            <a:endParaRPr lang="en-US"/>
          </a:p>
        </p:txBody>
      </p:sp>
      <p:sp>
        <p:nvSpPr>
          <p:cNvPr id="6" name="Footer Placeholder 5">
            <a:extLst>
              <a:ext uri="{FF2B5EF4-FFF2-40B4-BE49-F238E27FC236}">
                <a16:creationId xmlns:a16="http://schemas.microsoft.com/office/drawing/2014/main" id="{2F7A99D3-B29B-6CDB-6C40-EF5241E16C8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A6B1043-1153-364D-62AA-B1378394F053}"/>
              </a:ext>
            </a:extLst>
          </p:cNvPr>
          <p:cNvSpPr>
            <a:spLocks noGrp="1"/>
          </p:cNvSpPr>
          <p:nvPr>
            <p:ph type="sldNum" sz="quarter" idx="12"/>
          </p:nvPr>
        </p:nvSpPr>
        <p:spPr/>
        <p:txBody>
          <a:bodyPr/>
          <a:lstStyle/>
          <a:p>
            <a:fld id="{B7140C7A-4D47-A244-8894-D6F5A5D24C84}" type="slidenum">
              <a:rPr lang="en-US" smtClean="0"/>
              <a:t>‹#›</a:t>
            </a:fld>
            <a:endParaRPr lang="en-US"/>
          </a:p>
        </p:txBody>
      </p:sp>
    </p:spTree>
    <p:extLst>
      <p:ext uri="{BB962C8B-B14F-4D97-AF65-F5344CB8AC3E}">
        <p14:creationId xmlns:p14="http://schemas.microsoft.com/office/powerpoint/2010/main" val="2875516247"/>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838E4-BEDD-7662-D5A8-1CAF530185DB}"/>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F500F68-4B1A-0700-2F40-4249C293D8D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D7D0F61-6F76-382B-692E-A890DACF55F5}"/>
              </a:ext>
            </a:extLst>
          </p:cNvPr>
          <p:cNvSpPr>
            <a:spLocks noGrp="1"/>
          </p:cNvSpPr>
          <p:nvPr>
            <p:ph type="dt" sz="half" idx="10"/>
          </p:nvPr>
        </p:nvSpPr>
        <p:spPr/>
        <p:txBody>
          <a:bodyPr/>
          <a:lstStyle/>
          <a:p>
            <a:fld id="{0F274C0C-5B65-AC49-B284-4B756B811B34}" type="datetimeFigureOut">
              <a:rPr lang="en-US" smtClean="0"/>
              <a:t>9/30/26</a:t>
            </a:fld>
            <a:endParaRPr lang="en-US"/>
          </a:p>
        </p:txBody>
      </p:sp>
      <p:sp>
        <p:nvSpPr>
          <p:cNvPr id="5" name="Footer Placeholder 4">
            <a:extLst>
              <a:ext uri="{FF2B5EF4-FFF2-40B4-BE49-F238E27FC236}">
                <a16:creationId xmlns:a16="http://schemas.microsoft.com/office/drawing/2014/main" id="{B6E65B3C-60C4-5BCB-F982-45ADFC4BE8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A08AF0-1949-AE32-8E28-CBB17ABE17DE}"/>
              </a:ext>
            </a:extLst>
          </p:cNvPr>
          <p:cNvSpPr>
            <a:spLocks noGrp="1"/>
          </p:cNvSpPr>
          <p:nvPr>
            <p:ph type="sldNum" sz="quarter" idx="12"/>
          </p:nvPr>
        </p:nvSpPr>
        <p:spPr/>
        <p:txBody>
          <a:bodyPr/>
          <a:lstStyle/>
          <a:p>
            <a:fld id="{B7140C7A-4D47-A244-8894-D6F5A5D24C84}" type="slidenum">
              <a:rPr lang="en-US" smtClean="0"/>
              <a:t>‹#›</a:t>
            </a:fld>
            <a:endParaRPr lang="en-US"/>
          </a:p>
        </p:txBody>
      </p:sp>
    </p:spTree>
    <p:extLst>
      <p:ext uri="{BB962C8B-B14F-4D97-AF65-F5344CB8AC3E}">
        <p14:creationId xmlns:p14="http://schemas.microsoft.com/office/powerpoint/2010/main" val="264203867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7AC29FB-49E6-8116-1A06-34FD94693EC8}"/>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1C7B1BE-1130-8371-9B0A-2065BAC28FE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77BA629-CA18-8A41-A14A-586BD4EDDCC7}"/>
              </a:ext>
            </a:extLst>
          </p:cNvPr>
          <p:cNvSpPr>
            <a:spLocks noGrp="1"/>
          </p:cNvSpPr>
          <p:nvPr>
            <p:ph type="dt" sz="half" idx="10"/>
          </p:nvPr>
        </p:nvSpPr>
        <p:spPr/>
        <p:txBody>
          <a:bodyPr/>
          <a:lstStyle/>
          <a:p>
            <a:fld id="{0F274C0C-5B65-AC49-B284-4B756B811B34}" type="datetimeFigureOut">
              <a:rPr lang="en-US" smtClean="0"/>
              <a:t>9/30/26</a:t>
            </a:fld>
            <a:endParaRPr lang="en-US"/>
          </a:p>
        </p:txBody>
      </p:sp>
      <p:sp>
        <p:nvSpPr>
          <p:cNvPr id="5" name="Footer Placeholder 4">
            <a:extLst>
              <a:ext uri="{FF2B5EF4-FFF2-40B4-BE49-F238E27FC236}">
                <a16:creationId xmlns:a16="http://schemas.microsoft.com/office/drawing/2014/main" id="{15B05BDD-12C1-B82D-9102-EB4CDA059F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AC5FD9-F5E8-94FE-04C9-FEFA5073E7D1}"/>
              </a:ext>
            </a:extLst>
          </p:cNvPr>
          <p:cNvSpPr>
            <a:spLocks noGrp="1"/>
          </p:cNvSpPr>
          <p:nvPr>
            <p:ph type="sldNum" sz="quarter" idx="12"/>
          </p:nvPr>
        </p:nvSpPr>
        <p:spPr/>
        <p:txBody>
          <a:bodyPr/>
          <a:lstStyle/>
          <a:p>
            <a:fld id="{B7140C7A-4D47-A244-8894-D6F5A5D24C84}" type="slidenum">
              <a:rPr lang="en-US" smtClean="0"/>
              <a:t>‹#›</a:t>
            </a:fld>
            <a:endParaRPr lang="en-US"/>
          </a:p>
        </p:txBody>
      </p:sp>
    </p:spTree>
    <p:extLst>
      <p:ext uri="{BB962C8B-B14F-4D97-AF65-F5344CB8AC3E}">
        <p14:creationId xmlns:p14="http://schemas.microsoft.com/office/powerpoint/2010/main" val="62318679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Slide master 1">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7115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0ED13C4-FF4E-C8B6-4570-897DDB7C51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D3B3FC8-1391-6525-892C-D40AAF2168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7851100-CFD6-06FB-57D8-7275652345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F274C0C-5B65-AC49-B284-4B756B811B34}" type="datetimeFigureOut">
              <a:rPr lang="en-US" smtClean="0"/>
              <a:t>9/30/26</a:t>
            </a:fld>
            <a:endParaRPr lang="en-US"/>
          </a:p>
        </p:txBody>
      </p:sp>
      <p:sp>
        <p:nvSpPr>
          <p:cNvPr id="5" name="Footer Placeholder 4">
            <a:extLst>
              <a:ext uri="{FF2B5EF4-FFF2-40B4-BE49-F238E27FC236}">
                <a16:creationId xmlns:a16="http://schemas.microsoft.com/office/drawing/2014/main" id="{1EA749C1-F844-0E9D-408C-E78525EB7D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017CA87D-B2A7-482B-72BA-A92B0DB9863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7140C7A-4D47-A244-8894-D6F5A5D24C84}" type="slidenum">
              <a:rPr lang="en-US" smtClean="0"/>
              <a:t>‹#›</a:t>
            </a:fld>
            <a:endParaRPr lang="en-US"/>
          </a:p>
        </p:txBody>
      </p:sp>
    </p:spTree>
    <p:extLst>
      <p:ext uri="{BB962C8B-B14F-4D97-AF65-F5344CB8AC3E}">
        <p14:creationId xmlns:p14="http://schemas.microsoft.com/office/powerpoint/2010/main" val="3463590479"/>
      </p:ext>
    </p:extLst>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6.svg"/><Relationship Id="rId5" Type="http://schemas.openxmlformats.org/officeDocument/2006/relationships/image" Target="../media/image5.svg"/><Relationship Id="rId4" Type="http://schemas.openxmlformats.org/officeDocument/2006/relationships/image" Target="../media/image4.sv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11.svg"/><Relationship Id="rId5" Type="http://schemas.openxmlformats.org/officeDocument/2006/relationships/image" Target="../media/image10.svg"/><Relationship Id="rId4" Type="http://schemas.openxmlformats.org/officeDocument/2006/relationships/image" Target="../media/image9.sv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5.svg"/><Relationship Id="rId7"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8.svg"/><Relationship Id="rId5" Type="http://schemas.openxmlformats.org/officeDocument/2006/relationships/image" Target="../media/image17.svg"/><Relationship Id="rId4" Type="http://schemas.openxmlformats.org/officeDocument/2006/relationships/image" Target="../media/image16.svg"/></Relationships>
</file>

<file path=ppt/slides/_rels/slide8.xml.rels><?xml version="1.0" encoding="UTF-8" standalone="yes"?>
<Relationships xmlns="http://schemas.openxmlformats.org/package/2006/relationships"><Relationship Id="rId3" Type="http://schemas.openxmlformats.org/officeDocument/2006/relationships/image" Target="../media/image20.svg"/><Relationship Id="rId7" Type="http://schemas.openxmlformats.org/officeDocument/2006/relationships/image" Target="../media/image24.svg"/><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image" Target="../media/image23.svg"/><Relationship Id="rId5" Type="http://schemas.openxmlformats.org/officeDocument/2006/relationships/image" Target="../media/image22.svg"/><Relationship Id="rId4" Type="http://schemas.openxmlformats.org/officeDocument/2006/relationships/image" Target="../media/image21.svg"/></Relationships>
</file>

<file path=ppt/slides/_rels/slide9.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3" name="Text 0"/>
          <p:cNvSpPr/>
          <p:nvPr/>
        </p:nvSpPr>
        <p:spPr>
          <a:xfrm>
            <a:off x="661475" y="2655888"/>
            <a:ext cx="6296860" cy="1033463"/>
          </a:xfrm>
          <a:prstGeom prst="rect">
            <a:avLst/>
          </a:prstGeom>
          <a:noFill/>
          <a:ln/>
        </p:spPr>
        <p:txBody>
          <a:bodyPr wrap="square" lIns="0" tIns="0" rIns="0" bIns="0" rtlCol="0" anchor="t">
            <a:normAutofit/>
          </a:bodyPr>
          <a:lstStyle/>
          <a:p>
            <a:pPr marL="0" indent="0" algn="l">
              <a:lnSpc>
                <a:spcPct val="104000"/>
              </a:lnSpc>
              <a:buNone/>
            </a:pPr>
            <a:r>
              <a:rPr lang="en-US" sz="3250" dirty="0">
                <a:solidFill>
                  <a:srgbClr val="201B18"/>
                </a:solidFill>
                <a:latin typeface="Platypi Medium" pitchFamily="34" charset="0"/>
                <a:ea typeface="Platypi Medium" pitchFamily="34" charset="-122"/>
                <a:cs typeface="Platypi Medium" pitchFamily="34" charset="-120"/>
              </a:rPr>
              <a:t>Introduction to Strength and Conditioning Coaching</a:t>
            </a:r>
            <a:endParaRPr lang="en-US" sz="3250" dirty="0"/>
          </a:p>
        </p:txBody>
      </p:sp>
      <p:sp>
        <p:nvSpPr>
          <p:cNvPr id="4" name="Text 1"/>
          <p:cNvSpPr/>
          <p:nvPr/>
        </p:nvSpPr>
        <p:spPr>
          <a:xfrm>
            <a:off x="661475" y="3937397"/>
            <a:ext cx="6906444" cy="264616"/>
          </a:xfrm>
          <a:prstGeom prst="rect">
            <a:avLst/>
          </a:prstGeom>
          <a:noFill/>
          <a:ln/>
        </p:spPr>
        <p:txBody>
          <a:bodyPr wrap="none" lIns="0" tIns="0" rIns="0" bIns="0" rtlCol="0" anchor="t"/>
          <a:lstStyle/>
          <a:p>
            <a:pPr marL="0" indent="0" algn="l">
              <a:lnSpc>
                <a:spcPct val="133000"/>
              </a:lnSpc>
              <a:buNone/>
            </a:pPr>
            <a:r>
              <a:rPr lang="en-US" sz="1300" dirty="0">
                <a:solidFill>
                  <a:srgbClr val="504C49"/>
                </a:solidFill>
                <a:latin typeface="Source Serif 4" pitchFamily="34" charset="0"/>
                <a:ea typeface="Source Serif 4" pitchFamily="34" charset="-122"/>
                <a:cs typeface="Source Serif 4" pitchFamily="34" charset="-120"/>
              </a:rPr>
              <a:t>Welcome to BMSH5303 Strength and Conditioning Coaching. </a:t>
            </a:r>
            <a:endParaRPr lang="en-US" sz="1300" dirty="0"/>
          </a:p>
        </p:txBody>
      </p:sp>
      <p:pic>
        <p:nvPicPr>
          <p:cNvPr id="6" name="Picture 5" descr="Workout with trainer">
            <a:extLst>
              <a:ext uri="{FF2B5EF4-FFF2-40B4-BE49-F238E27FC236}">
                <a16:creationId xmlns:a16="http://schemas.microsoft.com/office/drawing/2014/main" id="{A3B6750E-9709-DF9F-3AC4-659D397F87B5}"/>
              </a:ext>
            </a:extLst>
          </p:cNvPr>
          <p:cNvPicPr>
            <a:picLocks noChangeAspect="1"/>
          </p:cNvPicPr>
          <p:nvPr/>
        </p:nvPicPr>
        <p:blipFill>
          <a:blip r:embed="rId3"/>
          <a:stretch>
            <a:fillRect/>
          </a:stretch>
        </p:blipFill>
        <p:spPr>
          <a:xfrm>
            <a:off x="6958335" y="1614932"/>
            <a:ext cx="5233665" cy="362813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61475" y="515342"/>
            <a:ext cx="10868745" cy="484485"/>
          </a:xfrm>
          <a:prstGeom prst="rect">
            <a:avLst/>
          </a:prstGeom>
          <a:noFill/>
          <a:ln/>
        </p:spPr>
        <p:txBody>
          <a:bodyPr wrap="none" lIns="0" tIns="0" rIns="0" bIns="0" rtlCol="0" anchor="t"/>
          <a:lstStyle/>
          <a:p>
            <a:pPr marL="0" indent="0" algn="l">
              <a:lnSpc>
                <a:spcPct val="104000"/>
              </a:lnSpc>
              <a:buNone/>
            </a:pPr>
            <a:r>
              <a:rPr lang="en-US" sz="3050" dirty="0">
                <a:solidFill>
                  <a:srgbClr val="201B18"/>
                </a:solidFill>
                <a:latin typeface="Platypi Medium" pitchFamily="34" charset="0"/>
                <a:ea typeface="Platypi Medium" pitchFamily="34" charset="-122"/>
                <a:cs typeface="Platypi Medium" pitchFamily="34" charset="-120"/>
              </a:rPr>
              <a:t>What is Strength and Conditioning?</a:t>
            </a:r>
            <a:endParaRPr lang="en-US" sz="3050" dirty="0"/>
          </a:p>
        </p:txBody>
      </p:sp>
      <p:sp>
        <p:nvSpPr>
          <p:cNvPr id="3" name="Text 1"/>
          <p:cNvSpPr/>
          <p:nvPr/>
        </p:nvSpPr>
        <p:spPr>
          <a:xfrm>
            <a:off x="661475" y="1290538"/>
            <a:ext cx="10868745" cy="961231"/>
          </a:xfrm>
          <a:prstGeom prst="rect">
            <a:avLst/>
          </a:prstGeom>
          <a:noFill/>
          <a:ln/>
        </p:spPr>
        <p:txBody>
          <a:bodyPr wrap="square" lIns="0" tIns="0" rIns="0" bIns="0" rtlCol="0" anchor="t">
            <a:normAutofit/>
          </a:bodyPr>
          <a:lstStyle/>
          <a:p>
            <a:pPr marL="0" indent="0" algn="l">
              <a:lnSpc>
                <a:spcPct val="129000"/>
              </a:lnSpc>
              <a:buNone/>
            </a:pPr>
            <a:r>
              <a:rPr lang="en-US" sz="1200" dirty="0">
                <a:solidFill>
                  <a:srgbClr val="504C49"/>
                </a:solidFill>
                <a:latin typeface="Source Serif 4" pitchFamily="34" charset="0"/>
                <a:ea typeface="Source Serif 4" pitchFamily="34" charset="-122"/>
                <a:cs typeface="Source Serif 4" pitchFamily="34" charset="-120"/>
              </a:rPr>
              <a:t>Strength and conditioning is defined by the UKSCA as </a:t>
            </a:r>
            <a:r>
              <a:rPr lang="en-US" sz="1200" i="1" dirty="0">
                <a:solidFill>
                  <a:srgbClr val="504C49"/>
                </a:solidFill>
                <a:latin typeface="Source Serif 4" pitchFamily="34" charset="0"/>
                <a:ea typeface="Source Serif 4" pitchFamily="34" charset="-122"/>
                <a:cs typeface="Source Serif 4" pitchFamily="34" charset="-120"/>
              </a:rPr>
              <a:t>"the specialist area encompassing the physical preparation of athletes for performance in sport, while aiming to prevent or minimise the risk of injury. It includes processes that result in physical adaptation. Strength work involves all forms of resistance training. Equally the conditioning element can include work on agility, endurance, speed and flexibility and other areas, which can impact on the athlete's performance." </a:t>
            </a:r>
            <a:r>
              <a:rPr lang="en-US" sz="1200" dirty="0">
                <a:solidFill>
                  <a:srgbClr val="504C49"/>
                </a:solidFill>
                <a:latin typeface="Source Serif 4" pitchFamily="34" charset="0"/>
                <a:ea typeface="Source Serif 4" pitchFamily="34" charset="-122"/>
                <a:cs typeface="Source Serif 4" pitchFamily="34" charset="-120"/>
              </a:rPr>
              <a:t>(UKSCA Operational Definition)</a:t>
            </a:r>
            <a:endParaRPr lang="en-US" sz="1200" dirty="0"/>
          </a:p>
        </p:txBody>
      </p:sp>
      <p:sp>
        <p:nvSpPr>
          <p:cNvPr id="4" name="Shape 2"/>
          <p:cNvSpPr/>
          <p:nvPr/>
        </p:nvSpPr>
        <p:spPr>
          <a:xfrm>
            <a:off x="661475" y="2415282"/>
            <a:ext cx="5361647" cy="879673"/>
          </a:xfrm>
          <a:prstGeom prst="roundRect">
            <a:avLst>
              <a:gd name="adj" fmla="val 2644"/>
            </a:avLst>
          </a:prstGeom>
          <a:solidFill>
            <a:srgbClr val="F9F7F7"/>
          </a:solidFill>
          <a:ln/>
        </p:spPr>
        <p:txBody>
          <a:bodyPr/>
          <a:lstStyle/>
          <a:p>
            <a:endParaRPr lang="en-US"/>
          </a:p>
        </p:txBody>
      </p:sp>
      <p:sp>
        <p:nvSpPr>
          <p:cNvPr id="5" name="Text 3"/>
          <p:cNvSpPr/>
          <p:nvPr/>
        </p:nvSpPr>
        <p:spPr>
          <a:xfrm>
            <a:off x="816451" y="2570262"/>
            <a:ext cx="5051695" cy="242193"/>
          </a:xfrm>
          <a:prstGeom prst="rect">
            <a:avLst/>
          </a:prstGeom>
          <a:noFill/>
          <a:ln/>
        </p:spPr>
        <p:txBody>
          <a:bodyPr wrap="none" lIns="0" tIns="0" rIns="0" bIns="0" rtlCol="0" anchor="t"/>
          <a:lstStyle/>
          <a:p>
            <a:pPr marL="0" indent="0" algn="l">
              <a:lnSpc>
                <a:spcPct val="104000"/>
              </a:lnSpc>
              <a:buNone/>
            </a:pPr>
            <a:r>
              <a:rPr lang="en-US" sz="1500" dirty="0">
                <a:solidFill>
                  <a:srgbClr val="504C49"/>
                </a:solidFill>
                <a:latin typeface="Platypi Medium" pitchFamily="34" charset="0"/>
                <a:ea typeface="Platypi Medium" pitchFamily="34" charset="-122"/>
                <a:cs typeface="Platypi Medium" pitchFamily="34" charset="-120"/>
              </a:rPr>
              <a:t>Strength</a:t>
            </a:r>
            <a:endParaRPr lang="en-US" sz="1500" dirty="0"/>
          </a:p>
        </p:txBody>
      </p:sp>
      <p:sp>
        <p:nvSpPr>
          <p:cNvPr id="6" name="Text 4"/>
          <p:cNvSpPr/>
          <p:nvPr/>
        </p:nvSpPr>
        <p:spPr>
          <a:xfrm>
            <a:off x="816451" y="2899668"/>
            <a:ext cx="5051695" cy="240308"/>
          </a:xfrm>
          <a:prstGeom prst="rect">
            <a:avLst/>
          </a:prstGeom>
          <a:noFill/>
          <a:ln/>
        </p:spPr>
        <p:txBody>
          <a:bodyPr wrap="none" lIns="0" tIns="0" rIns="0" bIns="0" rtlCol="0" anchor="t"/>
          <a:lstStyle/>
          <a:p>
            <a:pPr marL="0" indent="0" algn="l">
              <a:lnSpc>
                <a:spcPct val="129000"/>
              </a:lnSpc>
              <a:buNone/>
            </a:pPr>
            <a:r>
              <a:rPr lang="en-US" sz="1200" dirty="0">
                <a:solidFill>
                  <a:srgbClr val="504C49"/>
                </a:solidFill>
                <a:latin typeface="Source Serif 4" pitchFamily="34" charset="0"/>
                <a:ea typeface="Source Serif 4" pitchFamily="34" charset="-122"/>
                <a:cs typeface="Source Serif 4" pitchFamily="34" charset="-120"/>
              </a:rPr>
              <a:t>Force production across movement patterns</a:t>
            </a:r>
            <a:endParaRPr lang="en-US" sz="1200" dirty="0"/>
          </a:p>
        </p:txBody>
      </p:sp>
      <p:sp>
        <p:nvSpPr>
          <p:cNvPr id="7" name="Shape 5"/>
          <p:cNvSpPr/>
          <p:nvPr/>
        </p:nvSpPr>
        <p:spPr>
          <a:xfrm>
            <a:off x="6168474" y="2415282"/>
            <a:ext cx="5361746" cy="879673"/>
          </a:xfrm>
          <a:prstGeom prst="roundRect">
            <a:avLst>
              <a:gd name="adj" fmla="val 2644"/>
            </a:avLst>
          </a:prstGeom>
          <a:solidFill>
            <a:srgbClr val="F9F7F7"/>
          </a:solidFill>
          <a:ln/>
        </p:spPr>
        <p:txBody>
          <a:bodyPr/>
          <a:lstStyle/>
          <a:p>
            <a:endParaRPr lang="en-US"/>
          </a:p>
        </p:txBody>
      </p:sp>
      <p:sp>
        <p:nvSpPr>
          <p:cNvPr id="8" name="Text 6"/>
          <p:cNvSpPr/>
          <p:nvPr/>
        </p:nvSpPr>
        <p:spPr>
          <a:xfrm>
            <a:off x="6323450" y="2570262"/>
            <a:ext cx="5051795" cy="242193"/>
          </a:xfrm>
          <a:prstGeom prst="rect">
            <a:avLst/>
          </a:prstGeom>
          <a:noFill/>
          <a:ln/>
        </p:spPr>
        <p:txBody>
          <a:bodyPr wrap="none" lIns="0" tIns="0" rIns="0" bIns="0" rtlCol="0" anchor="t"/>
          <a:lstStyle/>
          <a:p>
            <a:pPr marL="0" indent="0" algn="l">
              <a:lnSpc>
                <a:spcPct val="104000"/>
              </a:lnSpc>
              <a:buNone/>
            </a:pPr>
            <a:r>
              <a:rPr lang="en-US" sz="1500" dirty="0">
                <a:solidFill>
                  <a:srgbClr val="504C49"/>
                </a:solidFill>
                <a:latin typeface="Platypi Medium" pitchFamily="34" charset="0"/>
                <a:ea typeface="Platypi Medium" pitchFamily="34" charset="-122"/>
                <a:cs typeface="Platypi Medium" pitchFamily="34" charset="-120"/>
              </a:rPr>
              <a:t>Power</a:t>
            </a:r>
            <a:endParaRPr lang="en-US" sz="1500" dirty="0"/>
          </a:p>
        </p:txBody>
      </p:sp>
      <p:sp>
        <p:nvSpPr>
          <p:cNvPr id="9" name="Text 7"/>
          <p:cNvSpPr/>
          <p:nvPr/>
        </p:nvSpPr>
        <p:spPr>
          <a:xfrm>
            <a:off x="6323450" y="2899668"/>
            <a:ext cx="5051795" cy="240308"/>
          </a:xfrm>
          <a:prstGeom prst="rect">
            <a:avLst/>
          </a:prstGeom>
          <a:noFill/>
          <a:ln/>
        </p:spPr>
        <p:txBody>
          <a:bodyPr wrap="none" lIns="0" tIns="0" rIns="0" bIns="0" rtlCol="0" anchor="t"/>
          <a:lstStyle/>
          <a:p>
            <a:pPr marL="0" indent="0" algn="l">
              <a:lnSpc>
                <a:spcPct val="129000"/>
              </a:lnSpc>
              <a:buNone/>
            </a:pPr>
            <a:r>
              <a:rPr lang="en-US" sz="1200" dirty="0">
                <a:solidFill>
                  <a:srgbClr val="504C49"/>
                </a:solidFill>
                <a:latin typeface="Source Serif 4" pitchFamily="34" charset="0"/>
                <a:ea typeface="Source Serif 4" pitchFamily="34" charset="-122"/>
                <a:cs typeface="Source Serif 4" pitchFamily="34" charset="-120"/>
              </a:rPr>
              <a:t>Rate of force development</a:t>
            </a:r>
            <a:endParaRPr lang="en-US" sz="1200" dirty="0"/>
          </a:p>
        </p:txBody>
      </p:sp>
      <p:sp>
        <p:nvSpPr>
          <p:cNvPr id="10" name="Shape 8"/>
          <p:cNvSpPr/>
          <p:nvPr/>
        </p:nvSpPr>
        <p:spPr>
          <a:xfrm>
            <a:off x="661475" y="3440311"/>
            <a:ext cx="5361647" cy="879673"/>
          </a:xfrm>
          <a:prstGeom prst="roundRect">
            <a:avLst>
              <a:gd name="adj" fmla="val 2644"/>
            </a:avLst>
          </a:prstGeom>
          <a:solidFill>
            <a:srgbClr val="F9F7F7"/>
          </a:solidFill>
          <a:ln/>
        </p:spPr>
        <p:txBody>
          <a:bodyPr/>
          <a:lstStyle/>
          <a:p>
            <a:endParaRPr lang="en-US"/>
          </a:p>
        </p:txBody>
      </p:sp>
      <p:sp>
        <p:nvSpPr>
          <p:cNvPr id="11" name="Text 9"/>
          <p:cNvSpPr/>
          <p:nvPr/>
        </p:nvSpPr>
        <p:spPr>
          <a:xfrm>
            <a:off x="816451" y="3595291"/>
            <a:ext cx="5051695" cy="242193"/>
          </a:xfrm>
          <a:prstGeom prst="rect">
            <a:avLst/>
          </a:prstGeom>
          <a:noFill/>
          <a:ln/>
        </p:spPr>
        <p:txBody>
          <a:bodyPr wrap="none" lIns="0" tIns="0" rIns="0" bIns="0" rtlCol="0" anchor="t"/>
          <a:lstStyle/>
          <a:p>
            <a:pPr marL="0" indent="0" algn="l">
              <a:lnSpc>
                <a:spcPct val="104000"/>
              </a:lnSpc>
              <a:buNone/>
            </a:pPr>
            <a:r>
              <a:rPr lang="en-US" sz="1500" dirty="0">
                <a:solidFill>
                  <a:srgbClr val="504C49"/>
                </a:solidFill>
                <a:latin typeface="Platypi Medium" pitchFamily="34" charset="0"/>
                <a:ea typeface="Platypi Medium" pitchFamily="34" charset="-122"/>
                <a:cs typeface="Platypi Medium" pitchFamily="34" charset="-120"/>
              </a:rPr>
              <a:t>Speed &amp; Agility</a:t>
            </a:r>
            <a:endParaRPr lang="en-US" sz="1500" dirty="0"/>
          </a:p>
        </p:txBody>
      </p:sp>
      <p:sp>
        <p:nvSpPr>
          <p:cNvPr id="12" name="Text 10"/>
          <p:cNvSpPr/>
          <p:nvPr/>
        </p:nvSpPr>
        <p:spPr>
          <a:xfrm>
            <a:off x="816451" y="3924697"/>
            <a:ext cx="5051695" cy="240308"/>
          </a:xfrm>
          <a:prstGeom prst="rect">
            <a:avLst/>
          </a:prstGeom>
          <a:noFill/>
          <a:ln/>
        </p:spPr>
        <p:txBody>
          <a:bodyPr wrap="none" lIns="0" tIns="0" rIns="0" bIns="0" rtlCol="0" anchor="t"/>
          <a:lstStyle/>
          <a:p>
            <a:pPr marL="0" indent="0" algn="l">
              <a:lnSpc>
                <a:spcPct val="129000"/>
              </a:lnSpc>
              <a:buNone/>
            </a:pPr>
            <a:r>
              <a:rPr lang="en-US" sz="1200" dirty="0">
                <a:solidFill>
                  <a:srgbClr val="504C49"/>
                </a:solidFill>
                <a:latin typeface="Source Serif 4" pitchFamily="34" charset="0"/>
                <a:ea typeface="Source Serif 4" pitchFamily="34" charset="-122"/>
                <a:cs typeface="Source Serif 4" pitchFamily="34" charset="-120"/>
              </a:rPr>
              <a:t>Velocity, acceleration, and directional change</a:t>
            </a:r>
            <a:endParaRPr lang="en-US" sz="1200" dirty="0"/>
          </a:p>
        </p:txBody>
      </p:sp>
      <p:sp>
        <p:nvSpPr>
          <p:cNvPr id="13" name="Shape 11"/>
          <p:cNvSpPr/>
          <p:nvPr/>
        </p:nvSpPr>
        <p:spPr>
          <a:xfrm>
            <a:off x="6168474" y="3440311"/>
            <a:ext cx="5361746" cy="879673"/>
          </a:xfrm>
          <a:prstGeom prst="roundRect">
            <a:avLst>
              <a:gd name="adj" fmla="val 2644"/>
            </a:avLst>
          </a:prstGeom>
          <a:solidFill>
            <a:srgbClr val="F9F7F7"/>
          </a:solidFill>
          <a:ln/>
        </p:spPr>
        <p:txBody>
          <a:bodyPr/>
          <a:lstStyle/>
          <a:p>
            <a:endParaRPr lang="en-US"/>
          </a:p>
        </p:txBody>
      </p:sp>
      <p:sp>
        <p:nvSpPr>
          <p:cNvPr id="14" name="Text 12"/>
          <p:cNvSpPr/>
          <p:nvPr/>
        </p:nvSpPr>
        <p:spPr>
          <a:xfrm>
            <a:off x="6323450" y="3595291"/>
            <a:ext cx="5051795" cy="242193"/>
          </a:xfrm>
          <a:prstGeom prst="rect">
            <a:avLst/>
          </a:prstGeom>
          <a:noFill/>
          <a:ln/>
        </p:spPr>
        <p:txBody>
          <a:bodyPr wrap="none" lIns="0" tIns="0" rIns="0" bIns="0" rtlCol="0" anchor="t"/>
          <a:lstStyle/>
          <a:p>
            <a:pPr marL="0" indent="0" algn="l">
              <a:lnSpc>
                <a:spcPct val="104000"/>
              </a:lnSpc>
              <a:buNone/>
            </a:pPr>
            <a:r>
              <a:rPr lang="en-US" sz="1500" dirty="0">
                <a:solidFill>
                  <a:srgbClr val="504C49"/>
                </a:solidFill>
                <a:latin typeface="Platypi Medium" pitchFamily="34" charset="0"/>
                <a:ea typeface="Platypi Medium" pitchFamily="34" charset="-122"/>
                <a:cs typeface="Platypi Medium" pitchFamily="34" charset="-120"/>
              </a:rPr>
              <a:t>Endurance</a:t>
            </a:r>
            <a:endParaRPr lang="en-US" sz="1500" dirty="0"/>
          </a:p>
        </p:txBody>
      </p:sp>
      <p:sp>
        <p:nvSpPr>
          <p:cNvPr id="15" name="Text 13"/>
          <p:cNvSpPr/>
          <p:nvPr/>
        </p:nvSpPr>
        <p:spPr>
          <a:xfrm>
            <a:off x="6323450" y="3924697"/>
            <a:ext cx="5051795" cy="240308"/>
          </a:xfrm>
          <a:prstGeom prst="rect">
            <a:avLst/>
          </a:prstGeom>
          <a:noFill/>
          <a:ln/>
        </p:spPr>
        <p:txBody>
          <a:bodyPr wrap="none" lIns="0" tIns="0" rIns="0" bIns="0" rtlCol="0" anchor="t"/>
          <a:lstStyle/>
          <a:p>
            <a:pPr marL="0" indent="0" algn="l">
              <a:lnSpc>
                <a:spcPct val="129000"/>
              </a:lnSpc>
              <a:buNone/>
            </a:pPr>
            <a:r>
              <a:rPr lang="en-US" sz="1200" dirty="0">
                <a:solidFill>
                  <a:srgbClr val="504C49"/>
                </a:solidFill>
                <a:latin typeface="Source Serif 4" pitchFamily="34" charset="0"/>
                <a:ea typeface="Source Serif 4" pitchFamily="34" charset="-122"/>
                <a:cs typeface="Source Serif 4" pitchFamily="34" charset="-120"/>
              </a:rPr>
              <a:t>Sustained performance across time</a:t>
            </a:r>
            <a:endParaRPr lang="en-US" sz="1200" dirty="0"/>
          </a:p>
        </p:txBody>
      </p:sp>
      <p:sp>
        <p:nvSpPr>
          <p:cNvPr id="16" name="Shape 14"/>
          <p:cNvSpPr/>
          <p:nvPr/>
        </p:nvSpPr>
        <p:spPr>
          <a:xfrm>
            <a:off x="661475" y="4465340"/>
            <a:ext cx="5361647" cy="879673"/>
          </a:xfrm>
          <a:prstGeom prst="roundRect">
            <a:avLst>
              <a:gd name="adj" fmla="val 2644"/>
            </a:avLst>
          </a:prstGeom>
          <a:solidFill>
            <a:srgbClr val="F9F7F7"/>
          </a:solidFill>
          <a:ln/>
        </p:spPr>
        <p:txBody>
          <a:bodyPr/>
          <a:lstStyle/>
          <a:p>
            <a:endParaRPr lang="en-US"/>
          </a:p>
        </p:txBody>
      </p:sp>
      <p:sp>
        <p:nvSpPr>
          <p:cNvPr id="17" name="Text 15"/>
          <p:cNvSpPr/>
          <p:nvPr/>
        </p:nvSpPr>
        <p:spPr>
          <a:xfrm>
            <a:off x="816451" y="4620320"/>
            <a:ext cx="5051695" cy="242193"/>
          </a:xfrm>
          <a:prstGeom prst="rect">
            <a:avLst/>
          </a:prstGeom>
          <a:noFill/>
          <a:ln/>
        </p:spPr>
        <p:txBody>
          <a:bodyPr wrap="none" lIns="0" tIns="0" rIns="0" bIns="0" rtlCol="0" anchor="t"/>
          <a:lstStyle/>
          <a:p>
            <a:pPr marL="0" indent="0" algn="l">
              <a:lnSpc>
                <a:spcPct val="104000"/>
              </a:lnSpc>
              <a:buNone/>
            </a:pPr>
            <a:r>
              <a:rPr lang="en-US" sz="1500" dirty="0">
                <a:solidFill>
                  <a:srgbClr val="504C49"/>
                </a:solidFill>
                <a:latin typeface="Platypi Medium" pitchFamily="34" charset="0"/>
                <a:ea typeface="Platypi Medium" pitchFamily="34" charset="-122"/>
                <a:cs typeface="Platypi Medium" pitchFamily="34" charset="-120"/>
              </a:rPr>
              <a:t>Mobility</a:t>
            </a:r>
            <a:endParaRPr lang="en-US" sz="1500" dirty="0"/>
          </a:p>
        </p:txBody>
      </p:sp>
      <p:sp>
        <p:nvSpPr>
          <p:cNvPr id="18" name="Text 16"/>
          <p:cNvSpPr/>
          <p:nvPr/>
        </p:nvSpPr>
        <p:spPr>
          <a:xfrm>
            <a:off x="816451" y="4949726"/>
            <a:ext cx="5051695" cy="240308"/>
          </a:xfrm>
          <a:prstGeom prst="rect">
            <a:avLst/>
          </a:prstGeom>
          <a:noFill/>
          <a:ln/>
        </p:spPr>
        <p:txBody>
          <a:bodyPr wrap="none" lIns="0" tIns="0" rIns="0" bIns="0" rtlCol="0" anchor="t"/>
          <a:lstStyle/>
          <a:p>
            <a:pPr marL="0" indent="0" algn="l">
              <a:lnSpc>
                <a:spcPct val="129000"/>
              </a:lnSpc>
              <a:buNone/>
            </a:pPr>
            <a:r>
              <a:rPr lang="en-US" sz="1200" dirty="0">
                <a:solidFill>
                  <a:srgbClr val="504C49"/>
                </a:solidFill>
                <a:latin typeface="Source Serif 4" pitchFamily="34" charset="0"/>
                <a:ea typeface="Source Serif 4" pitchFamily="34" charset="-122"/>
                <a:cs typeface="Source Serif 4" pitchFamily="34" charset="-120"/>
              </a:rPr>
              <a:t>Range of motion and movement quality</a:t>
            </a:r>
            <a:endParaRPr lang="en-US" sz="1200" dirty="0"/>
          </a:p>
        </p:txBody>
      </p:sp>
      <p:sp>
        <p:nvSpPr>
          <p:cNvPr id="19" name="Shape 17"/>
          <p:cNvSpPr/>
          <p:nvPr/>
        </p:nvSpPr>
        <p:spPr>
          <a:xfrm>
            <a:off x="6168474" y="4465340"/>
            <a:ext cx="5361746" cy="879673"/>
          </a:xfrm>
          <a:prstGeom prst="roundRect">
            <a:avLst>
              <a:gd name="adj" fmla="val 2644"/>
            </a:avLst>
          </a:prstGeom>
          <a:solidFill>
            <a:srgbClr val="F9F7F7"/>
          </a:solidFill>
          <a:ln/>
        </p:spPr>
        <p:txBody>
          <a:bodyPr/>
          <a:lstStyle/>
          <a:p>
            <a:endParaRPr lang="en-US"/>
          </a:p>
        </p:txBody>
      </p:sp>
      <p:sp>
        <p:nvSpPr>
          <p:cNvPr id="20" name="Text 18"/>
          <p:cNvSpPr/>
          <p:nvPr/>
        </p:nvSpPr>
        <p:spPr>
          <a:xfrm>
            <a:off x="6323450" y="4620320"/>
            <a:ext cx="5051795" cy="242193"/>
          </a:xfrm>
          <a:prstGeom prst="rect">
            <a:avLst/>
          </a:prstGeom>
          <a:noFill/>
          <a:ln/>
        </p:spPr>
        <p:txBody>
          <a:bodyPr wrap="none" lIns="0" tIns="0" rIns="0" bIns="0" rtlCol="0" anchor="t"/>
          <a:lstStyle/>
          <a:p>
            <a:pPr marL="0" indent="0" algn="l">
              <a:lnSpc>
                <a:spcPct val="104000"/>
              </a:lnSpc>
              <a:buNone/>
            </a:pPr>
            <a:r>
              <a:rPr lang="en-US" sz="1500" dirty="0">
                <a:solidFill>
                  <a:srgbClr val="504C49"/>
                </a:solidFill>
                <a:latin typeface="Platypi Medium" pitchFamily="34" charset="0"/>
                <a:ea typeface="Platypi Medium" pitchFamily="34" charset="-122"/>
                <a:cs typeface="Platypi Medium" pitchFamily="34" charset="-120"/>
              </a:rPr>
              <a:t>Robustness</a:t>
            </a:r>
            <a:endParaRPr lang="en-US" sz="1500" dirty="0"/>
          </a:p>
        </p:txBody>
      </p:sp>
      <p:sp>
        <p:nvSpPr>
          <p:cNvPr id="21" name="Text 19"/>
          <p:cNvSpPr/>
          <p:nvPr/>
        </p:nvSpPr>
        <p:spPr>
          <a:xfrm>
            <a:off x="6323450" y="4949726"/>
            <a:ext cx="5051795" cy="240308"/>
          </a:xfrm>
          <a:prstGeom prst="rect">
            <a:avLst/>
          </a:prstGeom>
          <a:noFill/>
          <a:ln/>
        </p:spPr>
        <p:txBody>
          <a:bodyPr wrap="none" lIns="0" tIns="0" rIns="0" bIns="0" rtlCol="0" anchor="t"/>
          <a:lstStyle/>
          <a:p>
            <a:pPr marL="0" indent="0" algn="l">
              <a:lnSpc>
                <a:spcPct val="129000"/>
              </a:lnSpc>
              <a:buNone/>
            </a:pPr>
            <a:r>
              <a:rPr lang="en-US" sz="1200" dirty="0">
                <a:solidFill>
                  <a:srgbClr val="504C49"/>
                </a:solidFill>
                <a:latin typeface="Source Serif 4" pitchFamily="34" charset="0"/>
                <a:ea typeface="Source Serif 4" pitchFamily="34" charset="-122"/>
                <a:cs typeface="Source Serif 4" pitchFamily="34" charset="-120"/>
              </a:rPr>
              <a:t>Resilience and injury resistance</a:t>
            </a:r>
            <a:endParaRPr lang="en-US" sz="1200" dirty="0"/>
          </a:p>
        </p:txBody>
      </p:sp>
      <p:sp>
        <p:nvSpPr>
          <p:cNvPr id="22" name="Shape 20"/>
          <p:cNvSpPr/>
          <p:nvPr/>
        </p:nvSpPr>
        <p:spPr>
          <a:xfrm>
            <a:off x="661475" y="5508526"/>
            <a:ext cx="10868745" cy="834132"/>
          </a:xfrm>
          <a:prstGeom prst="roundRect">
            <a:avLst>
              <a:gd name="adj" fmla="val 2788"/>
            </a:avLst>
          </a:prstGeom>
          <a:solidFill>
            <a:srgbClr val="F3E3D8"/>
          </a:solidFill>
          <a:ln/>
        </p:spPr>
        <p:txBody>
          <a:bodyPr/>
          <a:lstStyle/>
          <a:p>
            <a:endParaRPr lang="en-US"/>
          </a:p>
        </p:txBody>
      </p:sp>
      <p:pic>
        <p:nvPicPr>
          <p:cNvPr id="23" name="Image 0" descr="preencoded.png"/>
          <p:cNvPicPr>
            <a:picLocks noChangeAspect="1"/>
          </p:cNvPicPr>
          <p:nvPr/>
        </p:nvPicPr>
        <p:blipFill>
          <a:blip r:embed="rId3"/>
          <a:stretch>
            <a:fillRect/>
          </a:stretch>
        </p:blipFill>
        <p:spPr>
          <a:xfrm>
            <a:off x="816451" y="5715695"/>
            <a:ext cx="193769" cy="154980"/>
          </a:xfrm>
          <a:prstGeom prst="rect">
            <a:avLst/>
          </a:prstGeom>
        </p:spPr>
      </p:pic>
      <p:sp>
        <p:nvSpPr>
          <p:cNvPr id="24" name="Text 21"/>
          <p:cNvSpPr/>
          <p:nvPr/>
        </p:nvSpPr>
        <p:spPr>
          <a:xfrm>
            <a:off x="1165196" y="5692577"/>
            <a:ext cx="10210048" cy="480616"/>
          </a:xfrm>
          <a:prstGeom prst="rect">
            <a:avLst/>
          </a:prstGeom>
          <a:noFill/>
          <a:ln/>
        </p:spPr>
        <p:txBody>
          <a:bodyPr wrap="square" lIns="0" tIns="0" rIns="0" bIns="0" rtlCol="0" anchor="t">
            <a:normAutofit/>
          </a:bodyPr>
          <a:lstStyle/>
          <a:p>
            <a:pPr marL="0" indent="0" algn="l">
              <a:lnSpc>
                <a:spcPct val="129000"/>
              </a:lnSpc>
              <a:buNone/>
            </a:pPr>
            <a:r>
              <a:rPr lang="en-US" sz="1200" b="1" dirty="0">
                <a:solidFill>
                  <a:srgbClr val="000000"/>
                </a:solidFill>
                <a:latin typeface="Source Serif 4 Bold" pitchFamily="34" charset="0"/>
                <a:ea typeface="Source Serif 4 Bold" pitchFamily="34" charset="-122"/>
                <a:cs typeface="Source Serif 4 Bold" pitchFamily="34" charset="-120"/>
              </a:rPr>
              <a:t>Key Message:</a:t>
            </a:r>
            <a:r>
              <a:rPr lang="en-US" sz="1200" dirty="0">
                <a:solidFill>
                  <a:srgbClr val="000000"/>
                </a:solidFill>
                <a:latin typeface="Source Serif 4" pitchFamily="34" charset="0"/>
                <a:ea typeface="Source Serif 4" pitchFamily="34" charset="-122"/>
                <a:cs typeface="Source Serif 4" pitchFamily="34" charset="-120"/>
              </a:rPr>
              <a:t> S&amp;C sits at the intersection of sport science, coaching, and athlete development. Coaching effectiveness — not scientific knowledge alone — converts theory into performance outcomes.</a:t>
            </a:r>
            <a:endParaRPr lang="en-US" sz="1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661475" y="732730"/>
            <a:ext cx="10868745" cy="492621"/>
          </a:xfrm>
          <a:prstGeom prst="rect">
            <a:avLst/>
          </a:prstGeom>
          <a:noFill/>
          <a:ln/>
        </p:spPr>
        <p:txBody>
          <a:bodyPr wrap="none" lIns="0" tIns="0" rIns="0" bIns="0" rtlCol="0" anchor="t"/>
          <a:lstStyle/>
          <a:p>
            <a:pPr marL="0" indent="0" algn="l">
              <a:lnSpc>
                <a:spcPct val="104000"/>
              </a:lnSpc>
              <a:buNone/>
            </a:pPr>
            <a:r>
              <a:rPr lang="en-US" sz="3100" dirty="0">
                <a:solidFill>
                  <a:srgbClr val="201B18"/>
                </a:solidFill>
                <a:latin typeface="Platypi Medium" pitchFamily="34" charset="0"/>
                <a:ea typeface="Platypi Medium" pitchFamily="34" charset="-122"/>
                <a:cs typeface="Platypi Medium" pitchFamily="34" charset="-120"/>
              </a:rPr>
              <a:t>Distinguishing the S&amp;C Coach from Related Professions</a:t>
            </a:r>
            <a:endParaRPr lang="en-US" sz="3100" dirty="0"/>
          </a:p>
        </p:txBody>
      </p:sp>
      <p:sp>
        <p:nvSpPr>
          <p:cNvPr id="3" name="Text 1"/>
          <p:cNvSpPr/>
          <p:nvPr/>
        </p:nvSpPr>
        <p:spPr>
          <a:xfrm>
            <a:off x="661475" y="1525786"/>
            <a:ext cx="10868745" cy="492522"/>
          </a:xfrm>
          <a:prstGeom prst="rect">
            <a:avLst/>
          </a:prstGeom>
          <a:noFill/>
          <a:ln/>
        </p:spPr>
        <p:txBody>
          <a:bodyPr wrap="square" lIns="0" tIns="0" rIns="0" bIns="0" rtlCol="0" anchor="t">
            <a:normAutofit/>
          </a:bodyPr>
          <a:lstStyle/>
          <a:p>
            <a:pPr marL="0" indent="0" algn="l">
              <a:lnSpc>
                <a:spcPct val="130000"/>
              </a:lnSpc>
              <a:buNone/>
            </a:pPr>
            <a:r>
              <a:rPr lang="en-US" sz="1200" dirty="0">
                <a:solidFill>
                  <a:srgbClr val="504C49"/>
                </a:solidFill>
                <a:latin typeface="Source Serif 4" pitchFamily="34" charset="0"/>
                <a:ea typeface="Source Serif 4" pitchFamily="34" charset="-122"/>
                <a:cs typeface="Source Serif 4" pitchFamily="34" charset="-120"/>
              </a:rPr>
              <a:t>Students often conflate S&amp;C coaching with personal training or sports coaching. Understanding these distinctions is essential for professional identity and scope of practice.</a:t>
            </a:r>
            <a:endParaRPr lang="en-US" sz="1200" dirty="0"/>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61475" y="2187277"/>
            <a:ext cx="5359266" cy="1893888"/>
          </a:xfrm>
          <a:prstGeom prst="rect">
            <a:avLst/>
          </a:prstGeom>
        </p:spPr>
      </p:pic>
      <p:pic>
        <p:nvPicPr>
          <p:cNvPr id="5"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222842" y="2324497"/>
            <a:ext cx="236432" cy="236438"/>
          </a:xfrm>
          <a:prstGeom prst="rect">
            <a:avLst/>
          </a:prstGeom>
        </p:spPr>
      </p:pic>
      <p:sp>
        <p:nvSpPr>
          <p:cNvPr id="6" name="Text 2"/>
          <p:cNvSpPr/>
          <p:nvPr/>
        </p:nvSpPr>
        <p:spPr>
          <a:xfrm>
            <a:off x="838080" y="2829421"/>
            <a:ext cx="5006056" cy="246261"/>
          </a:xfrm>
          <a:prstGeom prst="rect">
            <a:avLst/>
          </a:prstGeom>
          <a:noFill/>
          <a:ln/>
        </p:spPr>
        <p:txBody>
          <a:bodyPr wrap="none" lIns="0" tIns="0" rIns="0" bIns="0" rtlCol="0" anchor="t"/>
          <a:lstStyle/>
          <a:p>
            <a:pPr marL="0" indent="0" algn="l">
              <a:lnSpc>
                <a:spcPct val="104000"/>
              </a:lnSpc>
              <a:buNone/>
            </a:pPr>
            <a:r>
              <a:rPr lang="en-US" sz="1550" dirty="0">
                <a:solidFill>
                  <a:srgbClr val="504C49"/>
                </a:solidFill>
                <a:latin typeface="Platypi Medium" pitchFamily="34" charset="0"/>
                <a:ea typeface="Platypi Medium" pitchFamily="34" charset="-122"/>
                <a:cs typeface="Platypi Medium" pitchFamily="34" charset="-120"/>
              </a:rPr>
              <a:t>S&amp;C Coach</a:t>
            </a:r>
            <a:endParaRPr lang="en-US" sz="1550" dirty="0"/>
          </a:p>
        </p:txBody>
      </p:sp>
      <p:sp>
        <p:nvSpPr>
          <p:cNvPr id="7" name="Text 3"/>
          <p:cNvSpPr/>
          <p:nvPr/>
        </p:nvSpPr>
        <p:spPr>
          <a:xfrm>
            <a:off x="838080" y="3165773"/>
            <a:ext cx="5006056" cy="738783"/>
          </a:xfrm>
          <a:prstGeom prst="rect">
            <a:avLst/>
          </a:prstGeom>
          <a:noFill/>
          <a:ln/>
        </p:spPr>
        <p:txBody>
          <a:bodyPr wrap="square" lIns="0" tIns="0" rIns="0" bIns="0" rtlCol="0" anchor="t">
            <a:normAutofit/>
          </a:bodyPr>
          <a:lstStyle/>
          <a:p>
            <a:pPr marL="0" indent="0" algn="l">
              <a:lnSpc>
                <a:spcPct val="130000"/>
              </a:lnSpc>
              <a:buNone/>
            </a:pPr>
            <a:r>
              <a:rPr lang="en-US" sz="1200" dirty="0">
                <a:solidFill>
                  <a:srgbClr val="504C49"/>
                </a:solidFill>
                <a:latin typeface="Source Serif 4" pitchFamily="34" charset="0"/>
                <a:ea typeface="Source Serif 4" pitchFamily="34" charset="-122"/>
                <a:cs typeface="Source Serif 4" pitchFamily="34" charset="-120"/>
              </a:rPr>
              <a:t>Develops physical qualities underpinning performance. Works with athletes and active populations across competitive and developmental settings.</a:t>
            </a:r>
            <a:endParaRPr lang="en-US" sz="1200" dirty="0"/>
          </a:p>
        </p:txBody>
      </p:sp>
      <p:pic>
        <p:nvPicPr>
          <p:cNvPr id="8"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170954" y="2187277"/>
            <a:ext cx="5359266" cy="1893888"/>
          </a:xfrm>
          <a:prstGeom prst="rect">
            <a:avLst/>
          </a:prstGeom>
        </p:spPr>
      </p:pic>
      <p:pic>
        <p:nvPicPr>
          <p:cNvPr id="9" name="Image 3"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732321" y="2324497"/>
            <a:ext cx="236432" cy="236438"/>
          </a:xfrm>
          <a:prstGeom prst="rect">
            <a:avLst/>
          </a:prstGeom>
        </p:spPr>
      </p:pic>
      <p:sp>
        <p:nvSpPr>
          <p:cNvPr id="10" name="Text 4"/>
          <p:cNvSpPr/>
          <p:nvPr/>
        </p:nvSpPr>
        <p:spPr>
          <a:xfrm>
            <a:off x="6347559" y="2829421"/>
            <a:ext cx="5006056" cy="246261"/>
          </a:xfrm>
          <a:prstGeom prst="rect">
            <a:avLst/>
          </a:prstGeom>
          <a:noFill/>
          <a:ln/>
        </p:spPr>
        <p:txBody>
          <a:bodyPr wrap="none" lIns="0" tIns="0" rIns="0" bIns="0" rtlCol="0" anchor="t"/>
          <a:lstStyle/>
          <a:p>
            <a:pPr marL="0" indent="0" algn="l">
              <a:lnSpc>
                <a:spcPct val="104000"/>
              </a:lnSpc>
              <a:buNone/>
            </a:pPr>
            <a:r>
              <a:rPr lang="en-US" sz="1550" dirty="0">
                <a:solidFill>
                  <a:srgbClr val="504C49"/>
                </a:solidFill>
                <a:latin typeface="Platypi Medium" pitchFamily="34" charset="0"/>
                <a:ea typeface="Platypi Medium" pitchFamily="34" charset="-122"/>
                <a:cs typeface="Platypi Medium" pitchFamily="34" charset="-120"/>
              </a:rPr>
              <a:t>Sport Coach</a:t>
            </a:r>
            <a:endParaRPr lang="en-US" sz="1550" dirty="0"/>
          </a:p>
        </p:txBody>
      </p:sp>
      <p:sp>
        <p:nvSpPr>
          <p:cNvPr id="11" name="Text 5"/>
          <p:cNvSpPr/>
          <p:nvPr/>
        </p:nvSpPr>
        <p:spPr>
          <a:xfrm>
            <a:off x="6347559" y="3165773"/>
            <a:ext cx="5006056" cy="738783"/>
          </a:xfrm>
          <a:prstGeom prst="rect">
            <a:avLst/>
          </a:prstGeom>
          <a:noFill/>
          <a:ln/>
        </p:spPr>
        <p:txBody>
          <a:bodyPr wrap="square" lIns="0" tIns="0" rIns="0" bIns="0" rtlCol="0" anchor="t">
            <a:normAutofit/>
          </a:bodyPr>
          <a:lstStyle/>
          <a:p>
            <a:pPr marL="0" indent="0" algn="l">
              <a:lnSpc>
                <a:spcPct val="130000"/>
              </a:lnSpc>
              <a:buNone/>
            </a:pPr>
            <a:r>
              <a:rPr lang="en-US" sz="1200" dirty="0">
                <a:solidFill>
                  <a:srgbClr val="504C49"/>
                </a:solidFill>
                <a:latin typeface="Source Serif 4" pitchFamily="34" charset="0"/>
                <a:ea typeface="Source Serif 4" pitchFamily="34" charset="-122"/>
                <a:cs typeface="Source Serif 4" pitchFamily="34" charset="-120"/>
              </a:rPr>
              <a:t>Develops technical and tactical performance within a specific sport. Focuses on sport-specific skills, game plans, and competitive preparation.</a:t>
            </a:r>
            <a:endParaRPr lang="en-US" sz="1200" dirty="0"/>
          </a:p>
        </p:txBody>
      </p:sp>
      <p:pic>
        <p:nvPicPr>
          <p:cNvPr id="12" name="Image 4"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61475" y="4231382"/>
            <a:ext cx="5359266" cy="1893888"/>
          </a:xfrm>
          <a:prstGeom prst="rect">
            <a:avLst/>
          </a:prstGeom>
        </p:spPr>
      </p:pic>
      <p:pic>
        <p:nvPicPr>
          <p:cNvPr id="13" name="Image 5"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222842" y="4368602"/>
            <a:ext cx="236432" cy="236438"/>
          </a:xfrm>
          <a:prstGeom prst="rect">
            <a:avLst/>
          </a:prstGeom>
        </p:spPr>
      </p:pic>
      <p:sp>
        <p:nvSpPr>
          <p:cNvPr id="14" name="Text 6"/>
          <p:cNvSpPr/>
          <p:nvPr/>
        </p:nvSpPr>
        <p:spPr>
          <a:xfrm>
            <a:off x="838080" y="4873526"/>
            <a:ext cx="5006056" cy="246261"/>
          </a:xfrm>
          <a:prstGeom prst="rect">
            <a:avLst/>
          </a:prstGeom>
          <a:noFill/>
          <a:ln/>
        </p:spPr>
        <p:txBody>
          <a:bodyPr wrap="none" lIns="0" tIns="0" rIns="0" bIns="0" rtlCol="0" anchor="t"/>
          <a:lstStyle/>
          <a:p>
            <a:pPr marL="0" indent="0" algn="l">
              <a:lnSpc>
                <a:spcPct val="104000"/>
              </a:lnSpc>
              <a:buNone/>
            </a:pPr>
            <a:r>
              <a:rPr lang="en-US" sz="1550" dirty="0">
                <a:solidFill>
                  <a:srgbClr val="504C49"/>
                </a:solidFill>
                <a:latin typeface="Platypi Medium" pitchFamily="34" charset="0"/>
                <a:ea typeface="Platypi Medium" pitchFamily="34" charset="-122"/>
                <a:cs typeface="Platypi Medium" pitchFamily="34" charset="-120"/>
              </a:rPr>
              <a:t>Personal Trainer</a:t>
            </a:r>
            <a:endParaRPr lang="en-US" sz="1550" dirty="0"/>
          </a:p>
        </p:txBody>
      </p:sp>
      <p:sp>
        <p:nvSpPr>
          <p:cNvPr id="15" name="Text 7"/>
          <p:cNvSpPr/>
          <p:nvPr/>
        </p:nvSpPr>
        <p:spPr>
          <a:xfrm>
            <a:off x="838080" y="5209877"/>
            <a:ext cx="5006056" cy="738783"/>
          </a:xfrm>
          <a:prstGeom prst="rect">
            <a:avLst/>
          </a:prstGeom>
          <a:noFill/>
          <a:ln/>
        </p:spPr>
        <p:txBody>
          <a:bodyPr wrap="square" lIns="0" tIns="0" rIns="0" bIns="0" rtlCol="0" anchor="t">
            <a:normAutofit/>
          </a:bodyPr>
          <a:lstStyle/>
          <a:p>
            <a:pPr marL="0" indent="0" algn="l">
              <a:lnSpc>
                <a:spcPct val="130000"/>
              </a:lnSpc>
              <a:buNone/>
            </a:pPr>
            <a:r>
              <a:rPr lang="en-US" sz="1200" dirty="0">
                <a:solidFill>
                  <a:srgbClr val="504C49"/>
                </a:solidFill>
                <a:latin typeface="Source Serif 4" pitchFamily="34" charset="0"/>
                <a:ea typeface="Source Serif 4" pitchFamily="34" charset="-122"/>
                <a:cs typeface="Source Serif 4" pitchFamily="34" charset="-120"/>
              </a:rPr>
              <a:t>Works with health, fitness, and lifestyle goals in general populations. Typically operates in commercial fitness environments without performance focus.</a:t>
            </a:r>
            <a:endParaRPr lang="en-US" sz="1200" dirty="0"/>
          </a:p>
        </p:txBody>
      </p:sp>
      <p:pic>
        <p:nvPicPr>
          <p:cNvPr id="16" name="Image 6"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170954" y="4231382"/>
            <a:ext cx="5359266" cy="1893888"/>
          </a:xfrm>
          <a:prstGeom prst="rect">
            <a:avLst/>
          </a:prstGeom>
        </p:spPr>
      </p:pic>
      <p:pic>
        <p:nvPicPr>
          <p:cNvPr id="17" name="Image 7"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8732321" y="4368602"/>
            <a:ext cx="236432" cy="236438"/>
          </a:xfrm>
          <a:prstGeom prst="rect">
            <a:avLst/>
          </a:prstGeom>
        </p:spPr>
      </p:pic>
      <p:sp>
        <p:nvSpPr>
          <p:cNvPr id="18" name="Text 8"/>
          <p:cNvSpPr/>
          <p:nvPr/>
        </p:nvSpPr>
        <p:spPr>
          <a:xfrm>
            <a:off x="6347559" y="4873526"/>
            <a:ext cx="5006056" cy="246261"/>
          </a:xfrm>
          <a:prstGeom prst="rect">
            <a:avLst/>
          </a:prstGeom>
          <a:noFill/>
          <a:ln/>
        </p:spPr>
        <p:txBody>
          <a:bodyPr wrap="none" lIns="0" tIns="0" rIns="0" bIns="0" rtlCol="0" anchor="t"/>
          <a:lstStyle/>
          <a:p>
            <a:pPr marL="0" indent="0" algn="l">
              <a:lnSpc>
                <a:spcPct val="104000"/>
              </a:lnSpc>
              <a:buNone/>
            </a:pPr>
            <a:r>
              <a:rPr lang="en-US" sz="1550" dirty="0">
                <a:solidFill>
                  <a:srgbClr val="504C49"/>
                </a:solidFill>
                <a:latin typeface="Platypi Medium" pitchFamily="34" charset="0"/>
                <a:ea typeface="Platypi Medium" pitchFamily="34" charset="-122"/>
                <a:cs typeface="Platypi Medium" pitchFamily="34" charset="-120"/>
              </a:rPr>
              <a:t>Exercise Referral Practitioner</a:t>
            </a:r>
            <a:endParaRPr lang="en-US" sz="1550" dirty="0"/>
          </a:p>
        </p:txBody>
      </p:sp>
      <p:sp>
        <p:nvSpPr>
          <p:cNvPr id="19" name="Text 9"/>
          <p:cNvSpPr/>
          <p:nvPr/>
        </p:nvSpPr>
        <p:spPr>
          <a:xfrm>
            <a:off x="6347559" y="5209877"/>
            <a:ext cx="5006056" cy="738783"/>
          </a:xfrm>
          <a:prstGeom prst="rect">
            <a:avLst/>
          </a:prstGeom>
          <a:noFill/>
          <a:ln/>
        </p:spPr>
        <p:txBody>
          <a:bodyPr wrap="square" lIns="0" tIns="0" rIns="0" bIns="0" rtlCol="0" anchor="t">
            <a:normAutofit/>
          </a:bodyPr>
          <a:lstStyle/>
          <a:p>
            <a:pPr marL="0" indent="0" algn="l">
              <a:lnSpc>
                <a:spcPct val="130000"/>
              </a:lnSpc>
              <a:buNone/>
            </a:pPr>
            <a:r>
              <a:rPr lang="en-US" sz="1200" dirty="0">
                <a:solidFill>
                  <a:srgbClr val="504C49"/>
                </a:solidFill>
                <a:latin typeface="Source Serif 4" pitchFamily="34" charset="0"/>
                <a:ea typeface="Source Serif 4" pitchFamily="34" charset="-122"/>
                <a:cs typeface="Source Serif 4" pitchFamily="34" charset="-120"/>
              </a:rPr>
              <a:t>Works with clinical populations under defined referral pathways. Requires specific qualifications to manage long-term conditions safely.</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61475" y="487462"/>
            <a:ext cx="10868745" cy="452239"/>
          </a:xfrm>
          <a:prstGeom prst="rect">
            <a:avLst/>
          </a:prstGeom>
          <a:noFill/>
          <a:ln/>
        </p:spPr>
        <p:txBody>
          <a:bodyPr wrap="none" lIns="0" tIns="0" rIns="0" bIns="0" rtlCol="0" anchor="t"/>
          <a:lstStyle/>
          <a:p>
            <a:pPr marL="0" indent="0" algn="l">
              <a:lnSpc>
                <a:spcPct val="104000"/>
              </a:lnSpc>
              <a:buNone/>
            </a:pPr>
            <a:r>
              <a:rPr lang="en-US" sz="2800" dirty="0">
                <a:solidFill>
                  <a:srgbClr val="201B18"/>
                </a:solidFill>
                <a:latin typeface="Platypi Medium" pitchFamily="34" charset="0"/>
                <a:ea typeface="Platypi Medium" pitchFamily="34" charset="-122"/>
                <a:cs typeface="Platypi Medium" pitchFamily="34" charset="-120"/>
              </a:rPr>
              <a:t>The Role of the S&amp;C Coach</a:t>
            </a:r>
            <a:endParaRPr lang="en-US" sz="2800" dirty="0"/>
          </a:p>
        </p:txBody>
      </p:sp>
      <p:sp>
        <p:nvSpPr>
          <p:cNvPr id="3" name="Text 1"/>
          <p:cNvSpPr/>
          <p:nvPr/>
        </p:nvSpPr>
        <p:spPr>
          <a:xfrm>
            <a:off x="661475" y="1192907"/>
            <a:ext cx="10868745" cy="651272"/>
          </a:xfrm>
          <a:prstGeom prst="rect">
            <a:avLst/>
          </a:prstGeom>
          <a:noFill/>
          <a:ln/>
        </p:spPr>
        <p:txBody>
          <a:bodyPr wrap="square" lIns="0" tIns="0" rIns="0" bIns="0" rtlCol="0" anchor="t">
            <a:normAutofit/>
          </a:bodyPr>
          <a:lstStyle/>
          <a:p>
            <a:pPr marL="0" indent="0" algn="l">
              <a:lnSpc>
                <a:spcPct val="125000"/>
              </a:lnSpc>
              <a:buNone/>
            </a:pPr>
            <a:r>
              <a:rPr lang="en-US" sz="1100" dirty="0">
                <a:solidFill>
                  <a:srgbClr val="504C49"/>
                </a:solidFill>
                <a:latin typeface="Source Serif 4" pitchFamily="34" charset="0"/>
                <a:ea typeface="Source Serif 4" pitchFamily="34" charset="-122"/>
                <a:cs typeface="Source Serif 4" pitchFamily="34" charset="-120"/>
              </a:rPr>
              <a:t>Programme design is only one component of the role. In practice, </a:t>
            </a:r>
            <a:r>
              <a:rPr lang="en-US" sz="1100" b="1" dirty="0">
                <a:solidFill>
                  <a:srgbClr val="504C49"/>
                </a:solidFill>
                <a:latin typeface="Source Serif 4 Bold" pitchFamily="34" charset="0"/>
                <a:ea typeface="Source Serif 4 Bold" pitchFamily="34" charset="-122"/>
                <a:cs typeface="Source Serif 4 Bold" pitchFamily="34" charset="-120"/>
              </a:rPr>
              <a:t>coaching, communication, and relationship-building</a:t>
            </a:r>
            <a:r>
              <a:rPr lang="en-US" sz="1100" dirty="0">
                <a:solidFill>
                  <a:srgbClr val="504C49"/>
                </a:solidFill>
                <a:latin typeface="Source Serif 4" pitchFamily="34" charset="0"/>
                <a:ea typeface="Source Serif 4" pitchFamily="34" charset="-122"/>
                <a:cs typeface="Source Serif 4" pitchFamily="34" charset="-120"/>
              </a:rPr>
              <a:t> occupy the majority of professional time. UKSCA emphasizes that </a:t>
            </a:r>
            <a:r>
              <a:rPr lang="en-US" sz="1100" i="1" dirty="0">
                <a:solidFill>
                  <a:srgbClr val="504C49"/>
                </a:solidFill>
                <a:latin typeface="Source Serif 4" pitchFamily="34" charset="0"/>
                <a:ea typeface="Source Serif 4" pitchFamily="34" charset="-122"/>
                <a:cs typeface="Source Serif 4" pitchFamily="34" charset="-120"/>
              </a:rPr>
              <a:t>"coaching skills alongside relationship building play a vital part in the success of any S&amp;C programme."</a:t>
            </a:r>
            <a:r>
              <a:rPr lang="en-US" sz="1100" dirty="0">
                <a:solidFill>
                  <a:srgbClr val="504C49"/>
                </a:solidFill>
                <a:latin typeface="Source Serif 4" pitchFamily="34" charset="0"/>
                <a:ea typeface="Source Serif 4" pitchFamily="34" charset="-122"/>
                <a:cs typeface="Source Serif 4" pitchFamily="34" charset="-120"/>
              </a:rPr>
              <a:t> Elite programmes often succeed because coaches implement simple programmes exceptionally well.</a:t>
            </a:r>
            <a:endParaRPr lang="en-US" sz="1100" dirty="0"/>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61475" y="1986558"/>
            <a:ext cx="361743" cy="361752"/>
          </a:xfrm>
          <a:prstGeom prst="rect">
            <a:avLst/>
          </a:prstGeom>
        </p:spPr>
      </p:pic>
      <p:sp>
        <p:nvSpPr>
          <p:cNvPr id="5" name="Text 2"/>
          <p:cNvSpPr/>
          <p:nvPr/>
        </p:nvSpPr>
        <p:spPr>
          <a:xfrm>
            <a:off x="661475" y="2506563"/>
            <a:ext cx="3517415" cy="226020"/>
          </a:xfrm>
          <a:prstGeom prst="rect">
            <a:avLst/>
          </a:prstGeom>
          <a:noFill/>
          <a:ln/>
        </p:spPr>
        <p:txBody>
          <a:bodyPr wrap="none" lIns="0" tIns="0" rIns="0" bIns="0" rtlCol="0" anchor="t"/>
          <a:lstStyle/>
          <a:p>
            <a:pPr marL="0" indent="0" algn="l">
              <a:lnSpc>
                <a:spcPct val="104000"/>
              </a:lnSpc>
              <a:buNone/>
            </a:pPr>
            <a:r>
              <a:rPr lang="en-US" sz="1400" dirty="0">
                <a:solidFill>
                  <a:srgbClr val="504C49"/>
                </a:solidFill>
                <a:latin typeface="Platypi Medium" pitchFamily="34" charset="0"/>
                <a:ea typeface="Platypi Medium" pitchFamily="34" charset="-122"/>
                <a:cs typeface="Platypi Medium" pitchFamily="34" charset="-120"/>
              </a:rPr>
              <a:t>Coaching &amp; Instruction</a:t>
            </a:r>
            <a:endParaRPr lang="en-US" sz="1400" dirty="0"/>
          </a:p>
        </p:txBody>
      </p:sp>
      <p:sp>
        <p:nvSpPr>
          <p:cNvPr id="6" name="Text 3"/>
          <p:cNvSpPr/>
          <p:nvPr/>
        </p:nvSpPr>
        <p:spPr>
          <a:xfrm>
            <a:off x="661475" y="2808486"/>
            <a:ext cx="3517415" cy="868362"/>
          </a:xfrm>
          <a:prstGeom prst="rect">
            <a:avLst/>
          </a:prstGeom>
          <a:noFill/>
          <a:ln/>
        </p:spPr>
        <p:txBody>
          <a:bodyPr wrap="square" lIns="0" tIns="0" rIns="0" bIns="0" rtlCol="0" anchor="t">
            <a:normAutofit/>
          </a:bodyPr>
          <a:lstStyle/>
          <a:p>
            <a:pPr marL="0" indent="0" algn="l">
              <a:lnSpc>
                <a:spcPct val="125000"/>
              </a:lnSpc>
              <a:buNone/>
            </a:pPr>
            <a:r>
              <a:rPr lang="en-US" sz="1100" dirty="0">
                <a:solidFill>
                  <a:srgbClr val="504C49"/>
                </a:solidFill>
                <a:latin typeface="Source Serif 4" pitchFamily="34" charset="0"/>
                <a:ea typeface="Source Serif 4" pitchFamily="34" charset="-122"/>
                <a:cs typeface="Source Serif 4" pitchFamily="34" charset="-120"/>
              </a:rPr>
              <a:t>Demonstrating exercises, teaching movement skills, providing feedback, motivating participants, and managing group sessions. Building confidence and character through positive relationships.</a:t>
            </a:r>
            <a:endParaRPr lang="en-US" sz="1100" dirty="0"/>
          </a:p>
        </p:txBody>
      </p:sp>
      <p:pic>
        <p:nvPicPr>
          <p:cNvPr id="7"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337140" y="1986558"/>
            <a:ext cx="361743" cy="361752"/>
          </a:xfrm>
          <a:prstGeom prst="rect">
            <a:avLst/>
          </a:prstGeom>
        </p:spPr>
      </p:pic>
      <p:sp>
        <p:nvSpPr>
          <p:cNvPr id="8" name="Text 4"/>
          <p:cNvSpPr/>
          <p:nvPr/>
        </p:nvSpPr>
        <p:spPr>
          <a:xfrm>
            <a:off x="4337140" y="2506563"/>
            <a:ext cx="3517415" cy="226020"/>
          </a:xfrm>
          <a:prstGeom prst="rect">
            <a:avLst/>
          </a:prstGeom>
          <a:noFill/>
          <a:ln/>
        </p:spPr>
        <p:txBody>
          <a:bodyPr wrap="none" lIns="0" tIns="0" rIns="0" bIns="0" rtlCol="0" anchor="t"/>
          <a:lstStyle/>
          <a:p>
            <a:pPr marL="0" indent="0" algn="l">
              <a:lnSpc>
                <a:spcPct val="104000"/>
              </a:lnSpc>
              <a:buNone/>
            </a:pPr>
            <a:r>
              <a:rPr lang="en-US" sz="1400" dirty="0">
                <a:solidFill>
                  <a:srgbClr val="504C49"/>
                </a:solidFill>
                <a:latin typeface="Platypi Medium" pitchFamily="34" charset="0"/>
                <a:ea typeface="Platypi Medium" pitchFamily="34" charset="-122"/>
                <a:cs typeface="Platypi Medium" pitchFamily="34" charset="-120"/>
              </a:rPr>
              <a:t>Athlete Assessment</a:t>
            </a:r>
            <a:endParaRPr lang="en-US" sz="1400" dirty="0"/>
          </a:p>
        </p:txBody>
      </p:sp>
      <p:sp>
        <p:nvSpPr>
          <p:cNvPr id="9" name="Text 5"/>
          <p:cNvSpPr/>
          <p:nvPr/>
        </p:nvSpPr>
        <p:spPr>
          <a:xfrm>
            <a:off x="4337140" y="2808486"/>
            <a:ext cx="3517415" cy="434181"/>
          </a:xfrm>
          <a:prstGeom prst="rect">
            <a:avLst/>
          </a:prstGeom>
          <a:noFill/>
          <a:ln/>
        </p:spPr>
        <p:txBody>
          <a:bodyPr wrap="square" lIns="0" tIns="0" rIns="0" bIns="0" rtlCol="0" anchor="t">
            <a:normAutofit/>
          </a:bodyPr>
          <a:lstStyle/>
          <a:p>
            <a:pPr marL="0" indent="0" algn="l">
              <a:lnSpc>
                <a:spcPct val="125000"/>
              </a:lnSpc>
              <a:buNone/>
            </a:pPr>
            <a:r>
              <a:rPr lang="en-US" sz="1100" dirty="0">
                <a:solidFill>
                  <a:srgbClr val="504C49"/>
                </a:solidFill>
                <a:latin typeface="Source Serif 4" pitchFamily="34" charset="0"/>
                <a:ea typeface="Source Serif 4" pitchFamily="34" charset="-122"/>
                <a:cs typeface="Source Serif 4" pitchFamily="34" charset="-120"/>
              </a:rPr>
              <a:t>Physical testing, movement screening, monitoring readiness, and tracking adaptation over time.</a:t>
            </a:r>
            <a:endParaRPr lang="en-US" sz="1100" dirty="0"/>
          </a:p>
        </p:txBody>
      </p:sp>
      <p:pic>
        <p:nvPicPr>
          <p:cNvPr id="10"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012805" y="1986558"/>
            <a:ext cx="361743" cy="361752"/>
          </a:xfrm>
          <a:prstGeom prst="rect">
            <a:avLst/>
          </a:prstGeom>
        </p:spPr>
      </p:pic>
      <p:sp>
        <p:nvSpPr>
          <p:cNvPr id="11" name="Text 6"/>
          <p:cNvSpPr/>
          <p:nvPr/>
        </p:nvSpPr>
        <p:spPr>
          <a:xfrm>
            <a:off x="8012805" y="2506563"/>
            <a:ext cx="3517415" cy="226020"/>
          </a:xfrm>
          <a:prstGeom prst="rect">
            <a:avLst/>
          </a:prstGeom>
          <a:noFill/>
          <a:ln/>
        </p:spPr>
        <p:txBody>
          <a:bodyPr wrap="none" lIns="0" tIns="0" rIns="0" bIns="0" rtlCol="0" anchor="t"/>
          <a:lstStyle/>
          <a:p>
            <a:pPr marL="0" indent="0" algn="l">
              <a:lnSpc>
                <a:spcPct val="104000"/>
              </a:lnSpc>
              <a:buNone/>
            </a:pPr>
            <a:r>
              <a:rPr lang="en-US" sz="1400" dirty="0">
                <a:solidFill>
                  <a:srgbClr val="504C49"/>
                </a:solidFill>
                <a:latin typeface="Platypi Medium" pitchFamily="34" charset="0"/>
                <a:ea typeface="Platypi Medium" pitchFamily="34" charset="-122"/>
                <a:cs typeface="Platypi Medium" pitchFamily="34" charset="-120"/>
              </a:rPr>
              <a:t>Programme Design</a:t>
            </a:r>
            <a:endParaRPr lang="en-US" sz="1400" dirty="0"/>
          </a:p>
        </p:txBody>
      </p:sp>
      <p:sp>
        <p:nvSpPr>
          <p:cNvPr id="12" name="Text 7"/>
          <p:cNvSpPr/>
          <p:nvPr/>
        </p:nvSpPr>
        <p:spPr>
          <a:xfrm>
            <a:off x="8012805" y="2808486"/>
            <a:ext cx="3517415" cy="651272"/>
          </a:xfrm>
          <a:prstGeom prst="rect">
            <a:avLst/>
          </a:prstGeom>
          <a:noFill/>
          <a:ln/>
        </p:spPr>
        <p:txBody>
          <a:bodyPr wrap="square" lIns="0" tIns="0" rIns="0" bIns="0" rtlCol="0" anchor="t">
            <a:normAutofit/>
          </a:bodyPr>
          <a:lstStyle/>
          <a:p>
            <a:pPr marL="0" indent="0" algn="l">
              <a:lnSpc>
                <a:spcPct val="125000"/>
              </a:lnSpc>
              <a:buNone/>
            </a:pPr>
            <a:r>
              <a:rPr lang="en-US" sz="1100" dirty="0">
                <a:solidFill>
                  <a:srgbClr val="504C49"/>
                </a:solidFill>
                <a:latin typeface="Source Serif 4" pitchFamily="34" charset="0"/>
                <a:ea typeface="Source Serif 4" pitchFamily="34" charset="-122"/>
                <a:cs typeface="Source Serif 4" pitchFamily="34" charset="-120"/>
              </a:rPr>
              <a:t>Needs analysis, exercise selection, progression planning, and load prescription tailored to individual athletes.</a:t>
            </a:r>
            <a:endParaRPr lang="en-US" sz="1100" dirty="0"/>
          </a:p>
        </p:txBody>
      </p:sp>
      <p:pic>
        <p:nvPicPr>
          <p:cNvPr id="13"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61475" y="3930055"/>
            <a:ext cx="361743" cy="361752"/>
          </a:xfrm>
          <a:prstGeom prst="rect">
            <a:avLst/>
          </a:prstGeom>
        </p:spPr>
      </p:pic>
      <p:sp>
        <p:nvSpPr>
          <p:cNvPr id="14" name="Text 8"/>
          <p:cNvSpPr/>
          <p:nvPr/>
        </p:nvSpPr>
        <p:spPr>
          <a:xfrm>
            <a:off x="661475" y="4450060"/>
            <a:ext cx="3517415" cy="226020"/>
          </a:xfrm>
          <a:prstGeom prst="rect">
            <a:avLst/>
          </a:prstGeom>
          <a:noFill/>
          <a:ln/>
        </p:spPr>
        <p:txBody>
          <a:bodyPr wrap="none" lIns="0" tIns="0" rIns="0" bIns="0" rtlCol="0" anchor="t"/>
          <a:lstStyle/>
          <a:p>
            <a:pPr marL="0" indent="0" algn="l">
              <a:lnSpc>
                <a:spcPct val="104000"/>
              </a:lnSpc>
              <a:buNone/>
            </a:pPr>
            <a:r>
              <a:rPr lang="en-US" sz="1400" dirty="0">
                <a:solidFill>
                  <a:srgbClr val="504C49"/>
                </a:solidFill>
                <a:latin typeface="Platypi Medium" pitchFamily="34" charset="0"/>
                <a:ea typeface="Platypi Medium" pitchFamily="34" charset="-122"/>
                <a:cs typeface="Platypi Medium" pitchFamily="34" charset="-120"/>
              </a:rPr>
              <a:t>Injury Prevention</a:t>
            </a:r>
            <a:endParaRPr lang="en-US" sz="1400" dirty="0"/>
          </a:p>
        </p:txBody>
      </p:sp>
      <p:sp>
        <p:nvSpPr>
          <p:cNvPr id="15" name="Text 9"/>
          <p:cNvSpPr/>
          <p:nvPr/>
        </p:nvSpPr>
        <p:spPr>
          <a:xfrm>
            <a:off x="661475" y="4751983"/>
            <a:ext cx="3517415" cy="1302544"/>
          </a:xfrm>
          <a:prstGeom prst="rect">
            <a:avLst/>
          </a:prstGeom>
          <a:noFill/>
          <a:ln/>
        </p:spPr>
        <p:txBody>
          <a:bodyPr wrap="square" lIns="0" tIns="0" rIns="0" bIns="0" rtlCol="0" anchor="t">
            <a:normAutofit/>
          </a:bodyPr>
          <a:lstStyle/>
          <a:p>
            <a:pPr marL="0" indent="0" algn="l">
              <a:lnSpc>
                <a:spcPct val="125000"/>
              </a:lnSpc>
              <a:buNone/>
            </a:pPr>
            <a:r>
              <a:rPr lang="en-US" sz="1100" dirty="0">
                <a:solidFill>
                  <a:srgbClr val="504C49"/>
                </a:solidFill>
                <a:latin typeface="Source Serif 4" pitchFamily="34" charset="0"/>
                <a:ea typeface="Source Serif 4" pitchFamily="34" charset="-122"/>
                <a:cs typeface="Source Serif 4" pitchFamily="34" charset="-120"/>
              </a:rPr>
              <a:t>Applying training principles to build resilience and robustness. Designing programmes that reduce injury risk through appropriate progression and load management. Recognizing that stronger, fitter athletes with better movement quality are less likely to sustain injuries.</a:t>
            </a:r>
            <a:endParaRPr lang="en-US" sz="1100" dirty="0"/>
          </a:p>
        </p:txBody>
      </p:sp>
      <p:pic>
        <p:nvPicPr>
          <p:cNvPr id="16"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337140" y="3930055"/>
            <a:ext cx="361743" cy="361752"/>
          </a:xfrm>
          <a:prstGeom prst="rect">
            <a:avLst/>
          </a:prstGeom>
        </p:spPr>
      </p:pic>
      <p:sp>
        <p:nvSpPr>
          <p:cNvPr id="17" name="Text 10"/>
          <p:cNvSpPr/>
          <p:nvPr/>
        </p:nvSpPr>
        <p:spPr>
          <a:xfrm>
            <a:off x="4337140" y="4450060"/>
            <a:ext cx="3517415" cy="226020"/>
          </a:xfrm>
          <a:prstGeom prst="rect">
            <a:avLst/>
          </a:prstGeom>
          <a:noFill/>
          <a:ln/>
        </p:spPr>
        <p:txBody>
          <a:bodyPr wrap="none" lIns="0" tIns="0" rIns="0" bIns="0" rtlCol="0" anchor="t"/>
          <a:lstStyle/>
          <a:p>
            <a:pPr marL="0" indent="0" algn="l">
              <a:lnSpc>
                <a:spcPct val="104000"/>
              </a:lnSpc>
              <a:buNone/>
            </a:pPr>
            <a:r>
              <a:rPr lang="en-US" sz="1400" dirty="0">
                <a:solidFill>
                  <a:srgbClr val="504C49"/>
                </a:solidFill>
                <a:latin typeface="Platypi Medium" pitchFamily="34" charset="0"/>
                <a:ea typeface="Platypi Medium" pitchFamily="34" charset="-122"/>
                <a:cs typeface="Platypi Medium" pitchFamily="34" charset="-120"/>
              </a:rPr>
              <a:t>Performance Support</a:t>
            </a:r>
            <a:endParaRPr lang="en-US" sz="1400" dirty="0"/>
          </a:p>
        </p:txBody>
      </p:sp>
      <p:sp>
        <p:nvSpPr>
          <p:cNvPr id="18" name="Text 11"/>
          <p:cNvSpPr/>
          <p:nvPr/>
        </p:nvSpPr>
        <p:spPr>
          <a:xfrm>
            <a:off x="4337140" y="4751983"/>
            <a:ext cx="3517415" cy="651272"/>
          </a:xfrm>
          <a:prstGeom prst="rect">
            <a:avLst/>
          </a:prstGeom>
          <a:noFill/>
          <a:ln/>
        </p:spPr>
        <p:txBody>
          <a:bodyPr wrap="square" lIns="0" tIns="0" rIns="0" bIns="0" rtlCol="0" anchor="t">
            <a:normAutofit/>
          </a:bodyPr>
          <a:lstStyle/>
          <a:p>
            <a:pPr marL="0" indent="0" algn="l">
              <a:lnSpc>
                <a:spcPct val="125000"/>
              </a:lnSpc>
              <a:buNone/>
            </a:pPr>
            <a:r>
              <a:rPr lang="en-US" sz="1100" dirty="0">
                <a:solidFill>
                  <a:srgbClr val="504C49"/>
                </a:solidFill>
                <a:latin typeface="Source Serif 4" pitchFamily="34" charset="0"/>
                <a:ea typeface="Source Serif 4" pitchFamily="34" charset="-122"/>
                <a:cs typeface="Source Serif 4" pitchFamily="34" charset="-120"/>
              </a:rPr>
              <a:t>Collaboration with interdisciplinary staff, attending training sessions, and supporting return-to-play processes.</a:t>
            </a:r>
            <a:endParaRPr lang="en-US" sz="1100" dirty="0"/>
          </a:p>
        </p:txBody>
      </p:sp>
      <p:pic>
        <p:nvPicPr>
          <p:cNvPr id="19"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8012805" y="3930055"/>
            <a:ext cx="361743" cy="361752"/>
          </a:xfrm>
          <a:prstGeom prst="rect">
            <a:avLst/>
          </a:prstGeom>
        </p:spPr>
      </p:pic>
      <p:sp>
        <p:nvSpPr>
          <p:cNvPr id="20" name="Text 12"/>
          <p:cNvSpPr/>
          <p:nvPr/>
        </p:nvSpPr>
        <p:spPr>
          <a:xfrm>
            <a:off x="8012805" y="4450060"/>
            <a:ext cx="3517415" cy="226020"/>
          </a:xfrm>
          <a:prstGeom prst="rect">
            <a:avLst/>
          </a:prstGeom>
          <a:noFill/>
          <a:ln/>
        </p:spPr>
        <p:txBody>
          <a:bodyPr wrap="none" lIns="0" tIns="0" rIns="0" bIns="0" rtlCol="0" anchor="t"/>
          <a:lstStyle/>
          <a:p>
            <a:pPr marL="0" indent="0" algn="l">
              <a:lnSpc>
                <a:spcPct val="104000"/>
              </a:lnSpc>
              <a:buNone/>
            </a:pPr>
            <a:r>
              <a:rPr lang="en-US" sz="1400" dirty="0">
                <a:solidFill>
                  <a:srgbClr val="504C49"/>
                </a:solidFill>
                <a:latin typeface="Platypi Medium" pitchFamily="34" charset="0"/>
                <a:ea typeface="Platypi Medium" pitchFamily="34" charset="-122"/>
                <a:cs typeface="Platypi Medium" pitchFamily="34" charset="-120"/>
              </a:rPr>
              <a:t>Administration</a:t>
            </a:r>
            <a:endParaRPr lang="en-US" sz="1400" dirty="0"/>
          </a:p>
        </p:txBody>
      </p:sp>
      <p:sp>
        <p:nvSpPr>
          <p:cNvPr id="21" name="Text 13"/>
          <p:cNvSpPr/>
          <p:nvPr/>
        </p:nvSpPr>
        <p:spPr>
          <a:xfrm>
            <a:off x="8012805" y="4751983"/>
            <a:ext cx="3517415" cy="651272"/>
          </a:xfrm>
          <a:prstGeom prst="rect">
            <a:avLst/>
          </a:prstGeom>
          <a:noFill/>
          <a:ln/>
        </p:spPr>
        <p:txBody>
          <a:bodyPr wrap="square" lIns="0" tIns="0" rIns="0" bIns="0" rtlCol="0" anchor="t">
            <a:normAutofit/>
          </a:bodyPr>
          <a:lstStyle/>
          <a:p>
            <a:pPr marL="0" indent="0" algn="l">
              <a:lnSpc>
                <a:spcPct val="125000"/>
              </a:lnSpc>
              <a:buNone/>
            </a:pPr>
            <a:r>
              <a:rPr lang="en-US" sz="1100" dirty="0">
                <a:solidFill>
                  <a:srgbClr val="504C49"/>
                </a:solidFill>
                <a:latin typeface="Source Serif 4" pitchFamily="34" charset="0"/>
                <a:ea typeface="Source Serif 4" pitchFamily="34" charset="-122"/>
                <a:cs typeface="Source Serif 4" pitchFamily="34" charset="-120"/>
              </a:rPr>
              <a:t>Session planning, risk assessment, safeguarding awareness, data management, and equipment maintenance.</a:t>
            </a:r>
            <a:endParaRPr lang="en-US" sz="1100" dirty="0"/>
          </a:p>
        </p:txBody>
      </p:sp>
      <p:sp>
        <p:nvSpPr>
          <p:cNvPr id="22" name="Text 14"/>
          <p:cNvSpPr/>
          <p:nvPr/>
        </p:nvSpPr>
        <p:spPr>
          <a:xfrm>
            <a:off x="356682" y="6196905"/>
            <a:ext cx="11478330" cy="173633"/>
          </a:xfrm>
          <a:prstGeom prst="rect">
            <a:avLst/>
          </a:prstGeom>
          <a:noFill/>
          <a:ln/>
        </p:spPr>
        <p:txBody>
          <a:bodyPr wrap="none" lIns="0" tIns="0" rIns="0" bIns="0" rtlCol="0" anchor="t"/>
          <a:lstStyle/>
          <a:p>
            <a:pPr marL="0" indent="0" algn="ctr">
              <a:lnSpc>
                <a:spcPct val="125000"/>
              </a:lnSpc>
              <a:buNone/>
            </a:pPr>
            <a:r>
              <a:rPr lang="en-US" sz="900" i="1" dirty="0">
                <a:solidFill>
                  <a:srgbClr val="504C49"/>
                </a:solidFill>
                <a:latin typeface="Source Serif 4" pitchFamily="34" charset="0"/>
                <a:ea typeface="Source Serif 4" pitchFamily="34" charset="-122"/>
                <a:cs typeface="Source Serif 4" pitchFamily="34" charset="-120"/>
              </a:rPr>
              <a:t>(Based on UKSCA Key Responsibilities framework)</a:t>
            </a:r>
            <a:endParaRPr lang="en-US" sz="9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61475" y="773906"/>
            <a:ext cx="10868745" cy="516731"/>
          </a:xfrm>
          <a:prstGeom prst="rect">
            <a:avLst/>
          </a:prstGeom>
          <a:noFill/>
          <a:ln/>
        </p:spPr>
        <p:txBody>
          <a:bodyPr wrap="none" lIns="0" tIns="0" rIns="0" bIns="0" rtlCol="0" anchor="t"/>
          <a:lstStyle/>
          <a:p>
            <a:pPr marL="0" indent="0" algn="l">
              <a:lnSpc>
                <a:spcPct val="104000"/>
              </a:lnSpc>
              <a:buNone/>
            </a:pPr>
            <a:r>
              <a:rPr lang="en-US" sz="3250" dirty="0">
                <a:solidFill>
                  <a:srgbClr val="201B18"/>
                </a:solidFill>
                <a:latin typeface="Platypi Medium" pitchFamily="34" charset="0"/>
                <a:ea typeface="Platypi Medium" pitchFamily="34" charset="-122"/>
                <a:cs typeface="Platypi Medium" pitchFamily="34" charset="-120"/>
              </a:rPr>
              <a:t>Where S&amp;C Coaches Work</a:t>
            </a:r>
            <a:endParaRPr lang="en-US" sz="3250" dirty="0"/>
          </a:p>
        </p:txBody>
      </p:sp>
      <p:sp>
        <p:nvSpPr>
          <p:cNvPr id="3" name="Text 1"/>
          <p:cNvSpPr/>
          <p:nvPr/>
        </p:nvSpPr>
        <p:spPr>
          <a:xfrm>
            <a:off x="661475" y="1621334"/>
            <a:ext cx="10868745"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504C49"/>
                </a:solidFill>
                <a:latin typeface="Source Serif 4" pitchFamily="34" charset="0"/>
                <a:ea typeface="Source Serif 4" pitchFamily="34" charset="-122"/>
                <a:cs typeface="Source Serif 4" pitchFamily="34" charset="-120"/>
              </a:rPr>
              <a:t>A common misconception is that all graduates will work in professional sport. The reality is far broader — S&amp;C skills are </a:t>
            </a:r>
            <a:r>
              <a:rPr lang="en-US" sz="1300" b="1" dirty="0">
                <a:solidFill>
                  <a:srgbClr val="504C49"/>
                </a:solidFill>
                <a:latin typeface="Source Serif 4 Bold" pitchFamily="34" charset="0"/>
                <a:ea typeface="Source Serif 4 Bold" pitchFamily="34" charset="-122"/>
                <a:cs typeface="Source Serif 4 Bold" pitchFamily="34" charset="-120"/>
              </a:rPr>
              <a:t>transferable across many sectors</a:t>
            </a:r>
            <a:r>
              <a:rPr lang="en-US" sz="1300" dirty="0">
                <a:solidFill>
                  <a:srgbClr val="504C49"/>
                </a:solidFill>
                <a:latin typeface="Source Serif 4" pitchFamily="34" charset="0"/>
                <a:ea typeface="Source Serif 4" pitchFamily="34" charset="-122"/>
                <a:cs typeface="Source Serif 4" pitchFamily="34" charset="-120"/>
              </a:rPr>
              <a:t>, and UK workforce trends reflect growing demand beyond elite sport.</a:t>
            </a:r>
            <a:endParaRPr lang="en-US" sz="1300" dirty="0"/>
          </a:p>
        </p:txBody>
      </p:sp>
      <p:sp>
        <p:nvSpPr>
          <p:cNvPr id="4" name="Shape 2"/>
          <p:cNvSpPr/>
          <p:nvPr/>
        </p:nvSpPr>
        <p:spPr>
          <a:xfrm>
            <a:off x="542415" y="2336602"/>
            <a:ext cx="5470785" cy="3747492"/>
          </a:xfrm>
          <a:prstGeom prst="roundRect">
            <a:avLst>
              <a:gd name="adj" fmla="val 662"/>
            </a:avLst>
          </a:prstGeom>
          <a:solidFill>
            <a:srgbClr val="3E2513"/>
          </a:solidFill>
          <a:ln/>
        </p:spPr>
        <p:txBody>
          <a:bodyPr/>
          <a:lstStyle/>
          <a:p>
            <a:endParaRPr lang="en-US"/>
          </a:p>
        </p:txBody>
      </p:sp>
      <p:sp>
        <p:nvSpPr>
          <p:cNvPr id="5" name="Text 3"/>
          <p:cNvSpPr/>
          <p:nvPr/>
        </p:nvSpPr>
        <p:spPr>
          <a:xfrm>
            <a:off x="707710" y="2501900"/>
            <a:ext cx="5140196" cy="258465"/>
          </a:xfrm>
          <a:prstGeom prst="rect">
            <a:avLst/>
          </a:prstGeom>
          <a:noFill/>
          <a:ln/>
        </p:spPr>
        <p:txBody>
          <a:bodyPr wrap="none" lIns="0" tIns="0" rIns="0" bIns="0" rtlCol="0" anchor="t"/>
          <a:lstStyle/>
          <a:p>
            <a:pPr marL="0" indent="0" algn="l">
              <a:lnSpc>
                <a:spcPct val="104000"/>
              </a:lnSpc>
              <a:buNone/>
            </a:pPr>
            <a:r>
              <a:rPr lang="en-US" sz="1600" dirty="0">
                <a:solidFill>
                  <a:srgbClr val="FFFFFF"/>
                </a:solidFill>
                <a:latin typeface="Platypi Medium" pitchFamily="34" charset="0"/>
                <a:ea typeface="Platypi Medium" pitchFamily="34" charset="-122"/>
                <a:cs typeface="Platypi Medium" pitchFamily="34" charset="-120"/>
              </a:rPr>
              <a:t>Traditional Settings</a:t>
            </a:r>
            <a:endParaRPr lang="en-US" sz="1600" dirty="0"/>
          </a:p>
        </p:txBody>
      </p:sp>
      <p:sp>
        <p:nvSpPr>
          <p:cNvPr id="6" name="Text 4"/>
          <p:cNvSpPr/>
          <p:nvPr/>
        </p:nvSpPr>
        <p:spPr>
          <a:xfrm>
            <a:off x="707710" y="2925663"/>
            <a:ext cx="5140196" cy="1876921"/>
          </a:xfrm>
          <a:prstGeom prst="rect">
            <a:avLst/>
          </a:prstGeom>
          <a:noFill/>
          <a:ln/>
        </p:spPr>
        <p:txBody>
          <a:bodyPr wrap="square" lIns="0" tIns="0" rIns="0" bIns="0" rtlCol="0" anchor="t">
            <a:normAutofit/>
          </a:bodyPr>
          <a:lstStyle/>
          <a:p>
            <a:pPr marL="264160" indent="-264160" algn="l">
              <a:lnSpc>
                <a:spcPct val="133000"/>
              </a:lnSpc>
              <a:buSzPct val="100000"/>
              <a:buChar char="•"/>
            </a:pPr>
            <a:r>
              <a:rPr lang="en-US" sz="1300" dirty="0">
                <a:solidFill>
                  <a:srgbClr val="FFFFFF"/>
                </a:solidFill>
                <a:latin typeface="Source Serif 4" pitchFamily="34" charset="0"/>
                <a:ea typeface="Source Serif 4" pitchFamily="34" charset="-122"/>
                <a:cs typeface="Source Serif 4" pitchFamily="34" charset="-120"/>
              </a:rPr>
              <a:t>Professional sport clubs</a:t>
            </a:r>
            <a:endParaRPr lang="en-US" sz="1300" dirty="0"/>
          </a:p>
          <a:p>
            <a:pPr marL="264160" indent="-264160" algn="l">
              <a:lnSpc>
                <a:spcPct val="133000"/>
              </a:lnSpc>
              <a:buSzPct val="100000"/>
              <a:buChar char="•"/>
            </a:pPr>
            <a:r>
              <a:rPr lang="en-US" sz="1300" dirty="0">
                <a:solidFill>
                  <a:srgbClr val="FFFFFF"/>
                </a:solidFill>
                <a:latin typeface="Source Serif 4" pitchFamily="34" charset="0"/>
                <a:ea typeface="Source Serif 4" pitchFamily="34" charset="-122"/>
                <a:cs typeface="Source Serif 4" pitchFamily="34" charset="-120"/>
              </a:rPr>
              <a:t>Academy and talent pathways</a:t>
            </a:r>
            <a:endParaRPr lang="en-US" sz="1300" dirty="0"/>
          </a:p>
          <a:p>
            <a:pPr marL="264160" indent="-264160" algn="l">
              <a:lnSpc>
                <a:spcPct val="133000"/>
              </a:lnSpc>
              <a:buSzPct val="100000"/>
              <a:buChar char="•"/>
            </a:pPr>
            <a:r>
              <a:rPr lang="en-US" sz="1300" dirty="0">
                <a:solidFill>
                  <a:srgbClr val="FFFFFF"/>
                </a:solidFill>
                <a:latin typeface="Source Serif 4" pitchFamily="34" charset="0"/>
                <a:ea typeface="Source Serif 4" pitchFamily="34" charset="-122"/>
                <a:cs typeface="Source Serif 4" pitchFamily="34" charset="-120"/>
              </a:rPr>
              <a:t>Universities and higher education</a:t>
            </a:r>
            <a:endParaRPr lang="en-US" sz="1300" dirty="0"/>
          </a:p>
          <a:p>
            <a:pPr marL="264160" indent="-264160" algn="l">
              <a:lnSpc>
                <a:spcPct val="133000"/>
              </a:lnSpc>
              <a:buSzPct val="100000"/>
              <a:buChar char="•"/>
            </a:pPr>
            <a:r>
              <a:rPr lang="en-US" sz="1300" dirty="0">
                <a:solidFill>
                  <a:srgbClr val="FFFFFF"/>
                </a:solidFill>
                <a:latin typeface="Source Serif 4" pitchFamily="34" charset="0"/>
                <a:ea typeface="Source Serif 4" pitchFamily="34" charset="-122"/>
                <a:cs typeface="Source Serif 4" pitchFamily="34" charset="-120"/>
              </a:rPr>
              <a:t>Schools and youth sport</a:t>
            </a:r>
            <a:endParaRPr lang="en-US" sz="1300" dirty="0"/>
          </a:p>
          <a:p>
            <a:pPr marL="264160" indent="-264160" algn="l">
              <a:lnSpc>
                <a:spcPct val="133000"/>
              </a:lnSpc>
              <a:buSzPct val="100000"/>
              <a:buChar char="•"/>
            </a:pPr>
            <a:r>
              <a:rPr lang="en-US" sz="1300" dirty="0">
                <a:solidFill>
                  <a:srgbClr val="FFFFFF"/>
                </a:solidFill>
                <a:latin typeface="Source Serif 4" pitchFamily="34" charset="0"/>
                <a:ea typeface="Source Serif 4" pitchFamily="34" charset="-122"/>
                <a:cs typeface="Source Serif 4" pitchFamily="34" charset="-120"/>
              </a:rPr>
              <a:t>Private performance facilities</a:t>
            </a:r>
            <a:endParaRPr lang="en-US" sz="1300" dirty="0"/>
          </a:p>
          <a:p>
            <a:pPr marL="264160" indent="-264160" algn="l">
              <a:lnSpc>
                <a:spcPct val="133000"/>
              </a:lnSpc>
              <a:buSzPct val="100000"/>
              <a:buChar char="•"/>
            </a:pPr>
            <a:r>
              <a:rPr lang="en-US" sz="1300" dirty="0">
                <a:solidFill>
                  <a:srgbClr val="FFFFFF"/>
                </a:solidFill>
                <a:latin typeface="Source Serif 4" pitchFamily="34" charset="0"/>
                <a:ea typeface="Source Serif 4" pitchFamily="34" charset="-122"/>
                <a:cs typeface="Source Serif 4" pitchFamily="34" charset="-120"/>
              </a:rPr>
              <a:t>Military, police, and fire services</a:t>
            </a:r>
            <a:endParaRPr lang="en-US" sz="1300" dirty="0"/>
          </a:p>
        </p:txBody>
      </p:sp>
      <p:sp>
        <p:nvSpPr>
          <p:cNvPr id="7" name="Text 5"/>
          <p:cNvSpPr/>
          <p:nvPr/>
        </p:nvSpPr>
        <p:spPr>
          <a:xfrm>
            <a:off x="6303904" y="2501900"/>
            <a:ext cx="5232666" cy="258465"/>
          </a:xfrm>
          <a:prstGeom prst="rect">
            <a:avLst/>
          </a:prstGeom>
          <a:noFill/>
          <a:ln/>
        </p:spPr>
        <p:txBody>
          <a:bodyPr wrap="none" lIns="0" tIns="0" rIns="0" bIns="0" rtlCol="0" anchor="t"/>
          <a:lstStyle/>
          <a:p>
            <a:pPr marL="0" indent="0" algn="l">
              <a:lnSpc>
                <a:spcPct val="104000"/>
              </a:lnSpc>
              <a:buNone/>
            </a:pPr>
            <a:r>
              <a:rPr lang="en-US" sz="1600" dirty="0">
                <a:solidFill>
                  <a:srgbClr val="201B18"/>
                </a:solidFill>
                <a:latin typeface="Platypi Medium" pitchFamily="34" charset="0"/>
                <a:ea typeface="Platypi Medium" pitchFamily="34" charset="-122"/>
                <a:cs typeface="Platypi Medium" pitchFamily="34" charset="-120"/>
              </a:rPr>
              <a:t>Growing Areas of Opportunity</a:t>
            </a:r>
            <a:endParaRPr lang="en-US" sz="1600" dirty="0"/>
          </a:p>
        </p:txBody>
      </p:sp>
      <p:sp>
        <p:nvSpPr>
          <p:cNvPr id="8" name="Text 6"/>
          <p:cNvSpPr/>
          <p:nvPr/>
        </p:nvSpPr>
        <p:spPr>
          <a:xfrm>
            <a:off x="6303904" y="2925663"/>
            <a:ext cx="5232666" cy="1876921"/>
          </a:xfrm>
          <a:prstGeom prst="rect">
            <a:avLst/>
          </a:prstGeom>
          <a:noFill/>
          <a:ln/>
        </p:spPr>
        <p:txBody>
          <a:bodyPr wrap="square" lIns="0" tIns="0" rIns="0" bIns="0" rtlCol="0" anchor="t">
            <a:normAutofit/>
          </a:bodyPr>
          <a:lstStyle/>
          <a:p>
            <a:pPr marL="264160" indent="-264160" algn="l">
              <a:lnSpc>
                <a:spcPct val="133000"/>
              </a:lnSpc>
              <a:buSzPct val="100000"/>
              <a:buChar char="•"/>
            </a:pPr>
            <a:r>
              <a:rPr lang="en-US" sz="1300" dirty="0">
                <a:solidFill>
                  <a:srgbClr val="504C49"/>
                </a:solidFill>
                <a:latin typeface="Source Serif 4" pitchFamily="34" charset="0"/>
                <a:ea typeface="Source Serif 4" pitchFamily="34" charset="-122"/>
                <a:cs typeface="Source Serif 4" pitchFamily="34" charset="-120"/>
              </a:rPr>
              <a:t>Rehabilitation environments</a:t>
            </a:r>
            <a:endParaRPr lang="en-US" sz="1300" dirty="0"/>
          </a:p>
          <a:p>
            <a:pPr marL="264160" indent="-264160" algn="l">
              <a:lnSpc>
                <a:spcPct val="133000"/>
              </a:lnSpc>
              <a:buSzPct val="100000"/>
              <a:buChar char="•"/>
            </a:pPr>
            <a:r>
              <a:rPr lang="en-US" sz="1300" dirty="0">
                <a:solidFill>
                  <a:srgbClr val="504C49"/>
                </a:solidFill>
                <a:latin typeface="Source Serif 4" pitchFamily="34" charset="0"/>
                <a:ea typeface="Source Serif 4" pitchFamily="34" charset="-122"/>
                <a:cs typeface="Source Serif 4" pitchFamily="34" charset="-120"/>
              </a:rPr>
              <a:t>Health and wellbeing settings</a:t>
            </a:r>
            <a:endParaRPr lang="en-US" sz="1300" dirty="0"/>
          </a:p>
          <a:p>
            <a:pPr marL="264160" indent="-264160" algn="l">
              <a:lnSpc>
                <a:spcPct val="133000"/>
              </a:lnSpc>
              <a:buSzPct val="100000"/>
              <a:buChar char="•"/>
            </a:pPr>
            <a:r>
              <a:rPr lang="en-US" sz="1300" dirty="0">
                <a:solidFill>
                  <a:srgbClr val="504C49"/>
                </a:solidFill>
                <a:latin typeface="Source Serif 4" pitchFamily="34" charset="0"/>
                <a:ea typeface="Source Serif 4" pitchFamily="34" charset="-122"/>
                <a:cs typeface="Source Serif 4" pitchFamily="34" charset="-120"/>
              </a:rPr>
              <a:t>Healthy ageing and active older adults</a:t>
            </a:r>
            <a:endParaRPr lang="en-US" sz="1300" dirty="0"/>
          </a:p>
          <a:p>
            <a:pPr marL="264160" indent="-264160" algn="l">
              <a:lnSpc>
                <a:spcPct val="133000"/>
              </a:lnSpc>
              <a:buSzPct val="100000"/>
              <a:buChar char="•"/>
            </a:pPr>
            <a:r>
              <a:rPr lang="en-US" sz="1300" dirty="0">
                <a:solidFill>
                  <a:srgbClr val="504C49"/>
                </a:solidFill>
                <a:latin typeface="Source Serif 4" pitchFamily="34" charset="0"/>
                <a:ea typeface="Source Serif 4" pitchFamily="34" charset="-122"/>
                <a:cs typeface="Source Serif 4" pitchFamily="34" charset="-120"/>
              </a:rPr>
              <a:t>Long-term condition management</a:t>
            </a:r>
            <a:endParaRPr lang="en-US" sz="1300" dirty="0"/>
          </a:p>
          <a:p>
            <a:pPr marL="264160" indent="-264160" algn="l">
              <a:lnSpc>
                <a:spcPct val="133000"/>
              </a:lnSpc>
              <a:buSzPct val="100000"/>
              <a:buChar char="•"/>
            </a:pPr>
            <a:r>
              <a:rPr lang="en-US" sz="1300" dirty="0">
                <a:solidFill>
                  <a:srgbClr val="504C49"/>
                </a:solidFill>
                <a:latin typeface="Source Serif 4" pitchFamily="34" charset="0"/>
                <a:ea typeface="Source Serif 4" pitchFamily="34" charset="-122"/>
                <a:cs typeface="Source Serif 4" pitchFamily="34" charset="-120"/>
              </a:rPr>
              <a:t>Public health and physical activity promotion</a:t>
            </a:r>
            <a:endParaRPr lang="en-US" sz="1300" dirty="0"/>
          </a:p>
          <a:p>
            <a:pPr marL="264160" indent="-264160" algn="l">
              <a:lnSpc>
                <a:spcPct val="133000"/>
              </a:lnSpc>
              <a:buSzPct val="100000"/>
              <a:buChar char="•"/>
            </a:pPr>
            <a:r>
              <a:rPr lang="en-US" sz="1300" dirty="0">
                <a:solidFill>
                  <a:srgbClr val="504C49"/>
                </a:solidFill>
                <a:latin typeface="Source Serif 4" pitchFamily="34" charset="0"/>
                <a:ea typeface="Source Serif 4" pitchFamily="34" charset="-122"/>
                <a:cs typeface="Source Serif 4" pitchFamily="34" charset="-120"/>
              </a:rPr>
              <a:t>Community sport and grassroots</a:t>
            </a:r>
            <a:endParaRPr lang="en-US" sz="1300" dirty="0"/>
          </a:p>
        </p:txBody>
      </p:sp>
      <p:sp>
        <p:nvSpPr>
          <p:cNvPr id="9" name="Shape 7"/>
          <p:cNvSpPr/>
          <p:nvPr/>
        </p:nvSpPr>
        <p:spPr>
          <a:xfrm>
            <a:off x="6303904" y="4988620"/>
            <a:ext cx="5232666" cy="909439"/>
          </a:xfrm>
          <a:prstGeom prst="roundRect">
            <a:avLst>
              <a:gd name="adj" fmla="val 2728"/>
            </a:avLst>
          </a:prstGeom>
          <a:solidFill>
            <a:srgbClr val="F3E3D8"/>
          </a:solidFill>
          <a:ln/>
        </p:spPr>
        <p:txBody>
          <a:bodyPr/>
          <a:lstStyle/>
          <a:p>
            <a:endParaRPr lang="en-US"/>
          </a:p>
        </p:txBody>
      </p:sp>
      <p:pic>
        <p:nvPicPr>
          <p:cNvPr id="10" name="Image 0" descr="preencoded.png"/>
          <p:cNvPicPr>
            <a:picLocks noChangeAspect="1"/>
          </p:cNvPicPr>
          <p:nvPr/>
        </p:nvPicPr>
        <p:blipFill>
          <a:blip r:embed="rId3"/>
          <a:stretch>
            <a:fillRect/>
          </a:stretch>
        </p:blipFill>
        <p:spPr>
          <a:xfrm>
            <a:off x="6469198" y="5234682"/>
            <a:ext cx="206667" cy="165298"/>
          </a:xfrm>
          <a:prstGeom prst="rect">
            <a:avLst/>
          </a:prstGeom>
        </p:spPr>
      </p:pic>
      <p:sp>
        <p:nvSpPr>
          <p:cNvPr id="11" name="Text 8"/>
          <p:cNvSpPr/>
          <p:nvPr/>
        </p:nvSpPr>
        <p:spPr>
          <a:xfrm>
            <a:off x="6841160" y="5178723"/>
            <a:ext cx="4530116" cy="529233"/>
          </a:xfrm>
          <a:prstGeom prst="rect">
            <a:avLst/>
          </a:prstGeom>
          <a:noFill/>
          <a:ln/>
        </p:spPr>
        <p:txBody>
          <a:bodyPr wrap="square" lIns="0" tIns="0" rIns="0" bIns="0" rtlCol="0" anchor="t">
            <a:normAutofit/>
          </a:bodyPr>
          <a:lstStyle/>
          <a:p>
            <a:pPr marL="0" indent="0" algn="l">
              <a:lnSpc>
                <a:spcPct val="133000"/>
              </a:lnSpc>
              <a:buNone/>
            </a:pPr>
            <a:r>
              <a:rPr lang="en-US" sz="1300" b="1" dirty="0">
                <a:solidFill>
                  <a:srgbClr val="000000"/>
                </a:solidFill>
                <a:latin typeface="Source Serif 4 Bold" pitchFamily="34" charset="0"/>
                <a:ea typeface="Source Serif 4 Bold" pitchFamily="34" charset="-122"/>
                <a:cs typeface="Source Serif 4 Bold" pitchFamily="34" charset="-120"/>
              </a:rPr>
              <a:t>Discussion:</a:t>
            </a:r>
            <a:r>
              <a:rPr lang="en-US" sz="1300" dirty="0">
                <a:solidFill>
                  <a:srgbClr val="000000"/>
                </a:solidFill>
                <a:latin typeface="Source Serif 4" pitchFamily="34" charset="0"/>
                <a:ea typeface="Source Serif 4" pitchFamily="34" charset="-122"/>
                <a:cs typeface="Source Serif 4" pitchFamily="34" charset="-120"/>
              </a:rPr>
              <a:t> Why might coaching older adults require many of the same skills as coaching elite athletes?</a:t>
            </a:r>
            <a:endParaRPr lang="en-US" sz="13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61475" y="522784"/>
            <a:ext cx="10868745" cy="460375"/>
          </a:xfrm>
          <a:prstGeom prst="rect">
            <a:avLst/>
          </a:prstGeom>
          <a:noFill/>
          <a:ln/>
        </p:spPr>
        <p:txBody>
          <a:bodyPr wrap="none" lIns="0" tIns="0" rIns="0" bIns="0" rtlCol="0" anchor="t"/>
          <a:lstStyle/>
          <a:p>
            <a:pPr marL="0" indent="0" algn="l">
              <a:lnSpc>
                <a:spcPct val="104000"/>
              </a:lnSpc>
              <a:buNone/>
            </a:pPr>
            <a:r>
              <a:rPr lang="en-US" sz="2850" dirty="0">
                <a:solidFill>
                  <a:srgbClr val="201B18"/>
                </a:solidFill>
                <a:latin typeface="Platypi Medium" pitchFamily="34" charset="0"/>
                <a:ea typeface="Platypi Medium" pitchFamily="34" charset="-122"/>
                <a:cs typeface="Platypi Medium" pitchFamily="34" charset="-120"/>
              </a:rPr>
              <a:t>Professional Standards &amp; Career Development in the UK</a:t>
            </a:r>
            <a:endParaRPr lang="en-US" sz="2850" dirty="0"/>
          </a:p>
        </p:txBody>
      </p:sp>
      <p:sp>
        <p:nvSpPr>
          <p:cNvPr id="3" name="Text 1"/>
          <p:cNvSpPr/>
          <p:nvPr/>
        </p:nvSpPr>
        <p:spPr>
          <a:xfrm>
            <a:off x="661475" y="1245493"/>
            <a:ext cx="10868745" cy="445691"/>
          </a:xfrm>
          <a:prstGeom prst="rect">
            <a:avLst/>
          </a:prstGeom>
          <a:noFill/>
          <a:ln/>
        </p:spPr>
        <p:txBody>
          <a:bodyPr wrap="square" lIns="0" tIns="0" rIns="0" bIns="0" rtlCol="0" anchor="t">
            <a:normAutofit/>
          </a:bodyPr>
          <a:lstStyle/>
          <a:p>
            <a:pPr marL="0" indent="0" algn="l">
              <a:lnSpc>
                <a:spcPct val="126000"/>
              </a:lnSpc>
              <a:buNone/>
            </a:pPr>
            <a:r>
              <a:rPr lang="en-US" sz="1150" dirty="0">
                <a:solidFill>
                  <a:srgbClr val="504C49"/>
                </a:solidFill>
                <a:latin typeface="Source Serif 4" pitchFamily="34" charset="0"/>
                <a:ea typeface="Source Serif 4" pitchFamily="34" charset="-122"/>
                <a:cs typeface="Source Serif 4" pitchFamily="34" charset="-120"/>
              </a:rPr>
              <a:t>UK S&amp;C practice is underpinned by two key professional bodies. Employers increasingly recruit against </a:t>
            </a:r>
            <a:r>
              <a:rPr lang="en-US" sz="1150" b="1" dirty="0">
                <a:solidFill>
                  <a:srgbClr val="504C49"/>
                </a:solidFill>
                <a:latin typeface="Source Serif 4 Bold" pitchFamily="34" charset="0"/>
                <a:ea typeface="Source Serif 4 Bold" pitchFamily="34" charset="-122"/>
                <a:cs typeface="Source Serif 4 Bold" pitchFamily="34" charset="-120"/>
              </a:rPr>
              <a:t>professional standards</a:t>
            </a:r>
            <a:r>
              <a:rPr lang="en-US" sz="1150" dirty="0">
                <a:solidFill>
                  <a:srgbClr val="504C49"/>
                </a:solidFill>
                <a:latin typeface="Source Serif 4" pitchFamily="34" charset="0"/>
                <a:ea typeface="Source Serif 4" pitchFamily="34" charset="-122"/>
                <a:cs typeface="Source Serif 4" pitchFamily="34" charset="-120"/>
              </a:rPr>
              <a:t> rather than qualifications alone — understanding these frameworks is essential for employability.</a:t>
            </a:r>
            <a:endParaRPr lang="en-US" sz="1150" dirty="0"/>
          </a:p>
        </p:txBody>
      </p:sp>
      <p:sp>
        <p:nvSpPr>
          <p:cNvPr id="4" name="Shape 2"/>
          <p:cNvSpPr/>
          <p:nvPr/>
        </p:nvSpPr>
        <p:spPr>
          <a:xfrm>
            <a:off x="661475" y="1986260"/>
            <a:ext cx="619903" cy="223838"/>
          </a:xfrm>
          <a:prstGeom prst="roundRect">
            <a:avLst>
              <a:gd name="adj" fmla="val 7897"/>
            </a:avLst>
          </a:prstGeom>
          <a:solidFill>
            <a:srgbClr val="F3E3D8"/>
          </a:solidFill>
          <a:ln/>
        </p:spPr>
        <p:txBody>
          <a:bodyPr/>
          <a:lstStyle/>
          <a:p>
            <a:endParaRPr lang="en-US"/>
          </a:p>
        </p:txBody>
      </p:sp>
      <p:sp>
        <p:nvSpPr>
          <p:cNvPr id="5" name="Text 3"/>
          <p:cNvSpPr/>
          <p:nvPr/>
        </p:nvSpPr>
        <p:spPr>
          <a:xfrm>
            <a:off x="749777" y="2030413"/>
            <a:ext cx="1052883" cy="135533"/>
          </a:xfrm>
          <a:prstGeom prst="rect">
            <a:avLst/>
          </a:prstGeom>
          <a:noFill/>
          <a:ln/>
        </p:spPr>
        <p:txBody>
          <a:bodyPr wrap="none" lIns="0" tIns="0" rIns="0" bIns="0" rtlCol="0" anchor="t"/>
          <a:lstStyle/>
          <a:p>
            <a:pPr marL="0" indent="0" algn="l">
              <a:lnSpc>
                <a:spcPct val="96000"/>
              </a:lnSpc>
              <a:buNone/>
            </a:pPr>
            <a:r>
              <a:rPr lang="en-US" sz="900" dirty="0">
                <a:solidFill>
                  <a:srgbClr val="504C49"/>
                </a:solidFill>
                <a:latin typeface="Source Serif 4" pitchFamily="34" charset="0"/>
                <a:ea typeface="Source Serif 4" pitchFamily="34" charset="-122"/>
                <a:cs typeface="Source Serif 4" pitchFamily="34" charset="-120"/>
              </a:rPr>
              <a:t>CIMSPA</a:t>
            </a:r>
            <a:endParaRPr lang="en-US" sz="900" dirty="0"/>
          </a:p>
        </p:txBody>
      </p:sp>
      <p:sp>
        <p:nvSpPr>
          <p:cNvPr id="6" name="Text 4"/>
          <p:cNvSpPr/>
          <p:nvPr/>
        </p:nvSpPr>
        <p:spPr>
          <a:xfrm>
            <a:off x="661475" y="2262485"/>
            <a:ext cx="5254692" cy="460375"/>
          </a:xfrm>
          <a:prstGeom prst="rect">
            <a:avLst/>
          </a:prstGeom>
          <a:noFill/>
          <a:ln/>
        </p:spPr>
        <p:txBody>
          <a:bodyPr wrap="square" lIns="0" tIns="0" rIns="0" bIns="0" rtlCol="0" anchor="t">
            <a:normAutofit/>
          </a:bodyPr>
          <a:lstStyle/>
          <a:p>
            <a:pPr marL="0" indent="0" algn="l">
              <a:lnSpc>
                <a:spcPct val="104000"/>
              </a:lnSpc>
              <a:buNone/>
            </a:pPr>
            <a:r>
              <a:rPr lang="en-US" sz="1400" dirty="0">
                <a:solidFill>
                  <a:srgbClr val="201B18"/>
                </a:solidFill>
                <a:latin typeface="Platypi Medium" pitchFamily="34" charset="0"/>
                <a:ea typeface="Platypi Medium" pitchFamily="34" charset="-122"/>
                <a:cs typeface="Platypi Medium" pitchFamily="34" charset="-120"/>
              </a:rPr>
              <a:t>Chartered Institute for the Management of Sport and Physical Activity</a:t>
            </a:r>
            <a:endParaRPr lang="en-US" sz="1400" dirty="0"/>
          </a:p>
        </p:txBody>
      </p:sp>
      <p:sp>
        <p:nvSpPr>
          <p:cNvPr id="7" name="Text 5"/>
          <p:cNvSpPr/>
          <p:nvPr/>
        </p:nvSpPr>
        <p:spPr>
          <a:xfrm>
            <a:off x="661475" y="2854027"/>
            <a:ext cx="5254692" cy="891381"/>
          </a:xfrm>
          <a:prstGeom prst="rect">
            <a:avLst/>
          </a:prstGeom>
          <a:noFill/>
          <a:ln/>
        </p:spPr>
        <p:txBody>
          <a:bodyPr wrap="square" lIns="0" tIns="0" rIns="0" bIns="0" rtlCol="0" anchor="t">
            <a:normAutofit/>
          </a:bodyPr>
          <a:lstStyle/>
          <a:p>
            <a:pPr marL="0" indent="0" algn="l">
              <a:lnSpc>
                <a:spcPct val="126000"/>
              </a:lnSpc>
              <a:buNone/>
            </a:pPr>
            <a:r>
              <a:rPr lang="en-US" sz="1150" dirty="0">
                <a:solidFill>
                  <a:srgbClr val="504C49"/>
                </a:solidFill>
                <a:latin typeface="Source Serif 4" pitchFamily="34" charset="0"/>
                <a:ea typeface="Source Serif 4" pitchFamily="34" charset="-122"/>
                <a:cs typeface="Source Serif 4" pitchFamily="34" charset="-120"/>
              </a:rPr>
              <a:t>Sets professional standards across the UK sport and physical activity sector. Maps career pathways and defines the knowledge, skills, and behaviours employers expect. Increasingly, recruitment is aligned to CIMSPA standards.</a:t>
            </a:r>
            <a:endParaRPr lang="en-US" sz="1150" dirty="0"/>
          </a:p>
        </p:txBody>
      </p:sp>
      <p:sp>
        <p:nvSpPr>
          <p:cNvPr id="8" name="Shape 6"/>
          <p:cNvSpPr/>
          <p:nvPr/>
        </p:nvSpPr>
        <p:spPr>
          <a:xfrm>
            <a:off x="6281878" y="1986260"/>
            <a:ext cx="573668" cy="223838"/>
          </a:xfrm>
          <a:prstGeom prst="roundRect">
            <a:avLst>
              <a:gd name="adj" fmla="val 7897"/>
            </a:avLst>
          </a:prstGeom>
          <a:solidFill>
            <a:srgbClr val="F3E3D8"/>
          </a:solidFill>
          <a:ln/>
        </p:spPr>
        <p:txBody>
          <a:bodyPr/>
          <a:lstStyle/>
          <a:p>
            <a:endParaRPr lang="en-US"/>
          </a:p>
        </p:txBody>
      </p:sp>
      <p:sp>
        <p:nvSpPr>
          <p:cNvPr id="9" name="Text 7"/>
          <p:cNvSpPr/>
          <p:nvPr/>
        </p:nvSpPr>
        <p:spPr>
          <a:xfrm>
            <a:off x="6370180" y="2030413"/>
            <a:ext cx="1006648" cy="135533"/>
          </a:xfrm>
          <a:prstGeom prst="rect">
            <a:avLst/>
          </a:prstGeom>
          <a:noFill/>
          <a:ln/>
        </p:spPr>
        <p:txBody>
          <a:bodyPr wrap="none" lIns="0" tIns="0" rIns="0" bIns="0" rtlCol="0" anchor="t"/>
          <a:lstStyle/>
          <a:p>
            <a:pPr marL="0" indent="0" algn="l">
              <a:lnSpc>
                <a:spcPct val="96000"/>
              </a:lnSpc>
              <a:buNone/>
            </a:pPr>
            <a:r>
              <a:rPr lang="en-US" sz="900" dirty="0">
                <a:solidFill>
                  <a:srgbClr val="504C49"/>
                </a:solidFill>
                <a:latin typeface="Source Serif 4" pitchFamily="34" charset="0"/>
                <a:ea typeface="Source Serif 4" pitchFamily="34" charset="-122"/>
                <a:cs typeface="Source Serif 4" pitchFamily="34" charset="-120"/>
              </a:rPr>
              <a:t>UKSCA</a:t>
            </a:r>
            <a:endParaRPr lang="en-US" sz="900" dirty="0"/>
          </a:p>
        </p:txBody>
      </p:sp>
      <p:sp>
        <p:nvSpPr>
          <p:cNvPr id="10" name="Text 8"/>
          <p:cNvSpPr/>
          <p:nvPr/>
        </p:nvSpPr>
        <p:spPr>
          <a:xfrm>
            <a:off x="6281878" y="2262485"/>
            <a:ext cx="5254692" cy="230187"/>
          </a:xfrm>
          <a:prstGeom prst="rect">
            <a:avLst/>
          </a:prstGeom>
          <a:noFill/>
          <a:ln/>
        </p:spPr>
        <p:txBody>
          <a:bodyPr wrap="none" lIns="0" tIns="0" rIns="0" bIns="0" rtlCol="0" anchor="t"/>
          <a:lstStyle/>
          <a:p>
            <a:pPr marL="0" indent="0" algn="l">
              <a:lnSpc>
                <a:spcPct val="104000"/>
              </a:lnSpc>
              <a:buNone/>
            </a:pPr>
            <a:r>
              <a:rPr lang="en-US" sz="1400" dirty="0">
                <a:solidFill>
                  <a:srgbClr val="201B18"/>
                </a:solidFill>
                <a:latin typeface="Platypi Medium" pitchFamily="34" charset="0"/>
                <a:ea typeface="Platypi Medium" pitchFamily="34" charset="-122"/>
                <a:cs typeface="Platypi Medium" pitchFamily="34" charset="-120"/>
              </a:rPr>
              <a:t>UK Strength and Conditioning Association</a:t>
            </a:r>
            <a:endParaRPr lang="en-US" sz="1400" dirty="0"/>
          </a:p>
        </p:txBody>
      </p:sp>
      <p:sp>
        <p:nvSpPr>
          <p:cNvPr id="11" name="Text 9"/>
          <p:cNvSpPr/>
          <p:nvPr/>
        </p:nvSpPr>
        <p:spPr>
          <a:xfrm>
            <a:off x="6281878" y="2623840"/>
            <a:ext cx="5254692" cy="891381"/>
          </a:xfrm>
          <a:prstGeom prst="rect">
            <a:avLst/>
          </a:prstGeom>
          <a:noFill/>
          <a:ln/>
        </p:spPr>
        <p:txBody>
          <a:bodyPr wrap="square" lIns="0" tIns="0" rIns="0" bIns="0" rtlCol="0" anchor="t">
            <a:normAutofit/>
          </a:bodyPr>
          <a:lstStyle/>
          <a:p>
            <a:pPr marL="0" indent="0" algn="l">
              <a:lnSpc>
                <a:spcPct val="126000"/>
              </a:lnSpc>
              <a:buNone/>
            </a:pPr>
            <a:r>
              <a:rPr lang="en-US" sz="1150" dirty="0">
                <a:solidFill>
                  <a:srgbClr val="504C49"/>
                </a:solidFill>
                <a:latin typeface="Source Serif 4" pitchFamily="34" charset="0"/>
                <a:ea typeface="Source Serif 4" pitchFamily="34" charset="-122"/>
                <a:cs typeface="Source Serif 4" pitchFamily="34" charset="-120"/>
              </a:rPr>
              <a:t>The primary accreditation body for S&amp;C coaches in the UK. Accreditation assesses applied knowledge, coaching competence, professional judgement, and communication. Graduate pathways are available for newly qualified practitioners.</a:t>
            </a:r>
            <a:endParaRPr lang="en-US" sz="1150" dirty="0"/>
          </a:p>
        </p:txBody>
      </p:sp>
      <p:sp>
        <p:nvSpPr>
          <p:cNvPr id="12" name="Text 10"/>
          <p:cNvSpPr/>
          <p:nvPr/>
        </p:nvSpPr>
        <p:spPr>
          <a:xfrm>
            <a:off x="661475" y="4011017"/>
            <a:ext cx="294573" cy="184051"/>
          </a:xfrm>
          <a:prstGeom prst="rect">
            <a:avLst/>
          </a:prstGeom>
          <a:noFill/>
          <a:ln/>
        </p:spPr>
        <p:txBody>
          <a:bodyPr wrap="none" lIns="0" tIns="0" rIns="0" bIns="0" rtlCol="0" anchor="ctr"/>
          <a:lstStyle/>
          <a:p>
            <a:pPr marL="0" indent="0" algn="l">
              <a:lnSpc>
                <a:spcPct val="100000"/>
              </a:lnSpc>
              <a:buNone/>
            </a:pPr>
            <a:r>
              <a:rPr lang="en-US" sz="1150" dirty="0">
                <a:solidFill>
                  <a:srgbClr val="504C49"/>
                </a:solidFill>
                <a:latin typeface="Platypi Light" pitchFamily="34" charset="0"/>
                <a:ea typeface="Platypi Light" pitchFamily="34" charset="-122"/>
                <a:cs typeface="Platypi Light" pitchFamily="34" charset="-120"/>
              </a:rPr>
              <a:t>01</a:t>
            </a:r>
            <a:endParaRPr lang="en-US" sz="1150" dirty="0"/>
          </a:p>
        </p:txBody>
      </p:sp>
      <p:sp>
        <p:nvSpPr>
          <p:cNvPr id="13" name="Shape 11"/>
          <p:cNvSpPr/>
          <p:nvPr/>
        </p:nvSpPr>
        <p:spPr>
          <a:xfrm>
            <a:off x="661475" y="4242197"/>
            <a:ext cx="5368791" cy="19050"/>
          </a:xfrm>
          <a:prstGeom prst="rect">
            <a:avLst/>
          </a:prstGeom>
          <a:solidFill>
            <a:srgbClr val="3E2513"/>
          </a:solidFill>
          <a:ln/>
        </p:spPr>
        <p:txBody>
          <a:bodyPr/>
          <a:lstStyle/>
          <a:p>
            <a:endParaRPr lang="en-US"/>
          </a:p>
        </p:txBody>
      </p:sp>
      <p:sp>
        <p:nvSpPr>
          <p:cNvPr id="14" name="Text 12"/>
          <p:cNvSpPr/>
          <p:nvPr/>
        </p:nvSpPr>
        <p:spPr>
          <a:xfrm>
            <a:off x="661475" y="4353917"/>
            <a:ext cx="5368791" cy="230187"/>
          </a:xfrm>
          <a:prstGeom prst="rect">
            <a:avLst/>
          </a:prstGeom>
          <a:noFill/>
          <a:ln/>
        </p:spPr>
        <p:txBody>
          <a:bodyPr wrap="none" lIns="0" tIns="0" rIns="0" bIns="0" rtlCol="0" anchor="t"/>
          <a:lstStyle/>
          <a:p>
            <a:pPr marL="0" indent="0" algn="l">
              <a:lnSpc>
                <a:spcPct val="104000"/>
              </a:lnSpc>
              <a:buNone/>
            </a:pPr>
            <a:r>
              <a:rPr lang="en-US" sz="1400" dirty="0">
                <a:solidFill>
                  <a:srgbClr val="504C49"/>
                </a:solidFill>
                <a:latin typeface="Platypi Medium" pitchFamily="34" charset="0"/>
                <a:ea typeface="Platypi Medium" pitchFamily="34" charset="-122"/>
                <a:cs typeface="Platypi Medium" pitchFamily="34" charset="-120"/>
              </a:rPr>
              <a:t>Conferences &amp; Workshops</a:t>
            </a:r>
            <a:endParaRPr lang="en-US" sz="1400" dirty="0"/>
          </a:p>
        </p:txBody>
      </p:sp>
      <p:sp>
        <p:nvSpPr>
          <p:cNvPr id="15" name="Text 13"/>
          <p:cNvSpPr/>
          <p:nvPr/>
        </p:nvSpPr>
        <p:spPr>
          <a:xfrm>
            <a:off x="661475" y="4662785"/>
            <a:ext cx="5368791" cy="222845"/>
          </a:xfrm>
          <a:prstGeom prst="rect">
            <a:avLst/>
          </a:prstGeom>
          <a:noFill/>
          <a:ln/>
        </p:spPr>
        <p:txBody>
          <a:bodyPr wrap="none" lIns="0" tIns="0" rIns="0" bIns="0" rtlCol="0" anchor="t"/>
          <a:lstStyle/>
          <a:p>
            <a:pPr marL="0" indent="0" algn="l">
              <a:lnSpc>
                <a:spcPct val="126000"/>
              </a:lnSpc>
              <a:buNone/>
            </a:pPr>
            <a:r>
              <a:rPr lang="en-US" sz="1150" dirty="0">
                <a:solidFill>
                  <a:srgbClr val="504C49"/>
                </a:solidFill>
                <a:latin typeface="Source Serif 4" pitchFamily="34" charset="0"/>
                <a:ea typeface="Source Serif 4" pitchFamily="34" charset="-122"/>
                <a:cs typeface="Source Serif 4" pitchFamily="34" charset="-120"/>
              </a:rPr>
              <a:t>Engage with current research and network with practitioners</a:t>
            </a:r>
            <a:endParaRPr lang="en-US" sz="1150" dirty="0"/>
          </a:p>
        </p:txBody>
      </p:sp>
      <p:sp>
        <p:nvSpPr>
          <p:cNvPr id="16" name="Text 14"/>
          <p:cNvSpPr/>
          <p:nvPr/>
        </p:nvSpPr>
        <p:spPr>
          <a:xfrm>
            <a:off x="6161429" y="4011017"/>
            <a:ext cx="294573" cy="184051"/>
          </a:xfrm>
          <a:prstGeom prst="rect">
            <a:avLst/>
          </a:prstGeom>
          <a:noFill/>
          <a:ln/>
        </p:spPr>
        <p:txBody>
          <a:bodyPr wrap="none" lIns="0" tIns="0" rIns="0" bIns="0" rtlCol="0" anchor="ctr"/>
          <a:lstStyle/>
          <a:p>
            <a:pPr marL="0" indent="0" algn="l">
              <a:lnSpc>
                <a:spcPct val="100000"/>
              </a:lnSpc>
              <a:buNone/>
            </a:pPr>
            <a:r>
              <a:rPr lang="en-US" sz="1150" dirty="0">
                <a:solidFill>
                  <a:srgbClr val="504C49"/>
                </a:solidFill>
                <a:latin typeface="Platypi Light" pitchFamily="34" charset="0"/>
                <a:ea typeface="Platypi Light" pitchFamily="34" charset="-122"/>
                <a:cs typeface="Platypi Light" pitchFamily="34" charset="-120"/>
              </a:rPr>
              <a:t>02</a:t>
            </a:r>
            <a:endParaRPr lang="en-US" sz="1150" dirty="0"/>
          </a:p>
        </p:txBody>
      </p:sp>
      <p:sp>
        <p:nvSpPr>
          <p:cNvPr id="17" name="Shape 15"/>
          <p:cNvSpPr/>
          <p:nvPr/>
        </p:nvSpPr>
        <p:spPr>
          <a:xfrm>
            <a:off x="6161429" y="4242197"/>
            <a:ext cx="5368791" cy="19050"/>
          </a:xfrm>
          <a:prstGeom prst="rect">
            <a:avLst/>
          </a:prstGeom>
          <a:solidFill>
            <a:srgbClr val="3E2513"/>
          </a:solidFill>
          <a:ln/>
        </p:spPr>
        <p:txBody>
          <a:bodyPr/>
          <a:lstStyle/>
          <a:p>
            <a:endParaRPr lang="en-US"/>
          </a:p>
        </p:txBody>
      </p:sp>
      <p:sp>
        <p:nvSpPr>
          <p:cNvPr id="18" name="Text 16"/>
          <p:cNvSpPr/>
          <p:nvPr/>
        </p:nvSpPr>
        <p:spPr>
          <a:xfrm>
            <a:off x="6161429" y="4353917"/>
            <a:ext cx="5368791" cy="230187"/>
          </a:xfrm>
          <a:prstGeom prst="rect">
            <a:avLst/>
          </a:prstGeom>
          <a:noFill/>
          <a:ln/>
        </p:spPr>
        <p:txBody>
          <a:bodyPr wrap="none" lIns="0" tIns="0" rIns="0" bIns="0" rtlCol="0" anchor="t"/>
          <a:lstStyle/>
          <a:p>
            <a:pPr marL="0" indent="0" algn="l">
              <a:lnSpc>
                <a:spcPct val="104000"/>
              </a:lnSpc>
              <a:buNone/>
            </a:pPr>
            <a:r>
              <a:rPr lang="en-US" sz="1400" dirty="0">
                <a:solidFill>
                  <a:srgbClr val="504C49"/>
                </a:solidFill>
                <a:latin typeface="Platypi Medium" pitchFamily="34" charset="0"/>
                <a:ea typeface="Platypi Medium" pitchFamily="34" charset="-122"/>
                <a:cs typeface="Platypi Medium" pitchFamily="34" charset="-120"/>
              </a:rPr>
              <a:t>Mentoring</a:t>
            </a:r>
            <a:endParaRPr lang="en-US" sz="1400" dirty="0"/>
          </a:p>
        </p:txBody>
      </p:sp>
      <p:sp>
        <p:nvSpPr>
          <p:cNvPr id="19" name="Text 17"/>
          <p:cNvSpPr/>
          <p:nvPr/>
        </p:nvSpPr>
        <p:spPr>
          <a:xfrm>
            <a:off x="6161429" y="4662785"/>
            <a:ext cx="5368791" cy="222845"/>
          </a:xfrm>
          <a:prstGeom prst="rect">
            <a:avLst/>
          </a:prstGeom>
          <a:noFill/>
          <a:ln/>
        </p:spPr>
        <p:txBody>
          <a:bodyPr wrap="none" lIns="0" tIns="0" rIns="0" bIns="0" rtlCol="0" anchor="t"/>
          <a:lstStyle/>
          <a:p>
            <a:pPr marL="0" indent="0" algn="l">
              <a:lnSpc>
                <a:spcPct val="126000"/>
              </a:lnSpc>
              <a:buNone/>
            </a:pPr>
            <a:r>
              <a:rPr lang="en-US" sz="1150" dirty="0">
                <a:solidFill>
                  <a:srgbClr val="504C49"/>
                </a:solidFill>
                <a:latin typeface="Source Serif 4" pitchFamily="34" charset="0"/>
                <a:ea typeface="Source Serif 4" pitchFamily="34" charset="-122"/>
                <a:cs typeface="Source Serif 4" pitchFamily="34" charset="-120"/>
              </a:rPr>
              <a:t>Seek guidance from accredited, experienced coaches</a:t>
            </a:r>
            <a:endParaRPr lang="en-US" sz="1150" dirty="0"/>
          </a:p>
        </p:txBody>
      </p:sp>
      <p:sp>
        <p:nvSpPr>
          <p:cNvPr id="20" name="Text 18"/>
          <p:cNvSpPr/>
          <p:nvPr/>
        </p:nvSpPr>
        <p:spPr>
          <a:xfrm>
            <a:off x="661475" y="5127228"/>
            <a:ext cx="294573" cy="184051"/>
          </a:xfrm>
          <a:prstGeom prst="rect">
            <a:avLst/>
          </a:prstGeom>
          <a:noFill/>
          <a:ln/>
        </p:spPr>
        <p:txBody>
          <a:bodyPr wrap="none" lIns="0" tIns="0" rIns="0" bIns="0" rtlCol="0" anchor="ctr"/>
          <a:lstStyle/>
          <a:p>
            <a:pPr marL="0" indent="0" algn="l">
              <a:lnSpc>
                <a:spcPct val="100000"/>
              </a:lnSpc>
              <a:buNone/>
            </a:pPr>
            <a:r>
              <a:rPr lang="en-US" sz="1150" dirty="0">
                <a:solidFill>
                  <a:srgbClr val="504C49"/>
                </a:solidFill>
                <a:latin typeface="Platypi Light" pitchFamily="34" charset="0"/>
                <a:ea typeface="Platypi Light" pitchFamily="34" charset="-122"/>
                <a:cs typeface="Platypi Light" pitchFamily="34" charset="-120"/>
              </a:rPr>
              <a:t>03</a:t>
            </a:r>
            <a:endParaRPr lang="en-US" sz="1150" dirty="0"/>
          </a:p>
        </p:txBody>
      </p:sp>
      <p:sp>
        <p:nvSpPr>
          <p:cNvPr id="21" name="Shape 19"/>
          <p:cNvSpPr/>
          <p:nvPr/>
        </p:nvSpPr>
        <p:spPr>
          <a:xfrm>
            <a:off x="661475" y="5358408"/>
            <a:ext cx="5368791" cy="19050"/>
          </a:xfrm>
          <a:prstGeom prst="rect">
            <a:avLst/>
          </a:prstGeom>
          <a:solidFill>
            <a:srgbClr val="3E2513"/>
          </a:solidFill>
          <a:ln/>
        </p:spPr>
        <p:txBody>
          <a:bodyPr/>
          <a:lstStyle/>
          <a:p>
            <a:endParaRPr lang="en-US"/>
          </a:p>
        </p:txBody>
      </p:sp>
      <p:sp>
        <p:nvSpPr>
          <p:cNvPr id="22" name="Text 20"/>
          <p:cNvSpPr/>
          <p:nvPr/>
        </p:nvSpPr>
        <p:spPr>
          <a:xfrm>
            <a:off x="661475" y="5470128"/>
            <a:ext cx="5368791" cy="230187"/>
          </a:xfrm>
          <a:prstGeom prst="rect">
            <a:avLst/>
          </a:prstGeom>
          <a:noFill/>
          <a:ln/>
        </p:spPr>
        <p:txBody>
          <a:bodyPr wrap="none" lIns="0" tIns="0" rIns="0" bIns="0" rtlCol="0" anchor="t"/>
          <a:lstStyle/>
          <a:p>
            <a:pPr marL="0" indent="0" algn="l">
              <a:lnSpc>
                <a:spcPct val="104000"/>
              </a:lnSpc>
              <a:buNone/>
            </a:pPr>
            <a:r>
              <a:rPr lang="en-US" sz="1400" dirty="0">
                <a:solidFill>
                  <a:srgbClr val="504C49"/>
                </a:solidFill>
                <a:latin typeface="Platypi Medium" pitchFamily="34" charset="0"/>
                <a:ea typeface="Platypi Medium" pitchFamily="34" charset="-122"/>
                <a:cs typeface="Platypi Medium" pitchFamily="34" charset="-120"/>
              </a:rPr>
              <a:t>Reflective Practice</a:t>
            </a:r>
            <a:endParaRPr lang="en-US" sz="1400" dirty="0"/>
          </a:p>
        </p:txBody>
      </p:sp>
      <p:sp>
        <p:nvSpPr>
          <p:cNvPr id="23" name="Text 21"/>
          <p:cNvSpPr/>
          <p:nvPr/>
        </p:nvSpPr>
        <p:spPr>
          <a:xfrm>
            <a:off x="661475" y="5778996"/>
            <a:ext cx="5368791" cy="222845"/>
          </a:xfrm>
          <a:prstGeom prst="rect">
            <a:avLst/>
          </a:prstGeom>
          <a:noFill/>
          <a:ln/>
        </p:spPr>
        <p:txBody>
          <a:bodyPr wrap="none" lIns="0" tIns="0" rIns="0" bIns="0" rtlCol="0" anchor="t"/>
          <a:lstStyle/>
          <a:p>
            <a:pPr marL="0" indent="0" algn="l">
              <a:lnSpc>
                <a:spcPct val="126000"/>
              </a:lnSpc>
              <a:buNone/>
            </a:pPr>
            <a:r>
              <a:rPr lang="en-US" sz="1150" dirty="0">
                <a:solidFill>
                  <a:srgbClr val="504C49"/>
                </a:solidFill>
                <a:latin typeface="Source Serif 4" pitchFamily="34" charset="0"/>
                <a:ea typeface="Source Serif 4" pitchFamily="34" charset="-122"/>
                <a:cs typeface="Source Serif 4" pitchFamily="34" charset="-120"/>
              </a:rPr>
              <a:t>Document and evaluate your own coaching experiences</a:t>
            </a:r>
            <a:endParaRPr lang="en-US" sz="1150" dirty="0"/>
          </a:p>
        </p:txBody>
      </p:sp>
      <p:sp>
        <p:nvSpPr>
          <p:cNvPr id="24" name="Text 22"/>
          <p:cNvSpPr/>
          <p:nvPr/>
        </p:nvSpPr>
        <p:spPr>
          <a:xfrm>
            <a:off x="6161429" y="5127228"/>
            <a:ext cx="294573" cy="184051"/>
          </a:xfrm>
          <a:prstGeom prst="rect">
            <a:avLst/>
          </a:prstGeom>
          <a:noFill/>
          <a:ln/>
        </p:spPr>
        <p:txBody>
          <a:bodyPr wrap="none" lIns="0" tIns="0" rIns="0" bIns="0" rtlCol="0" anchor="ctr"/>
          <a:lstStyle/>
          <a:p>
            <a:pPr marL="0" indent="0" algn="l">
              <a:lnSpc>
                <a:spcPct val="100000"/>
              </a:lnSpc>
              <a:buNone/>
            </a:pPr>
            <a:r>
              <a:rPr lang="en-US" sz="1150" dirty="0">
                <a:solidFill>
                  <a:srgbClr val="504C49"/>
                </a:solidFill>
                <a:latin typeface="Platypi Light" pitchFamily="34" charset="0"/>
                <a:ea typeface="Platypi Light" pitchFamily="34" charset="-122"/>
                <a:cs typeface="Platypi Light" pitchFamily="34" charset="-120"/>
              </a:rPr>
              <a:t>04</a:t>
            </a:r>
            <a:endParaRPr lang="en-US" sz="1150" dirty="0"/>
          </a:p>
        </p:txBody>
      </p:sp>
      <p:sp>
        <p:nvSpPr>
          <p:cNvPr id="25" name="Shape 23"/>
          <p:cNvSpPr/>
          <p:nvPr/>
        </p:nvSpPr>
        <p:spPr>
          <a:xfrm>
            <a:off x="6161429" y="5358408"/>
            <a:ext cx="5368791" cy="19050"/>
          </a:xfrm>
          <a:prstGeom prst="rect">
            <a:avLst/>
          </a:prstGeom>
          <a:solidFill>
            <a:srgbClr val="3E2513"/>
          </a:solidFill>
          <a:ln/>
        </p:spPr>
        <p:txBody>
          <a:bodyPr/>
          <a:lstStyle/>
          <a:p>
            <a:endParaRPr lang="en-US"/>
          </a:p>
        </p:txBody>
      </p:sp>
      <p:sp>
        <p:nvSpPr>
          <p:cNvPr id="26" name="Text 24"/>
          <p:cNvSpPr/>
          <p:nvPr/>
        </p:nvSpPr>
        <p:spPr>
          <a:xfrm>
            <a:off x="6161429" y="5470128"/>
            <a:ext cx="5368791" cy="230187"/>
          </a:xfrm>
          <a:prstGeom prst="rect">
            <a:avLst/>
          </a:prstGeom>
          <a:noFill/>
          <a:ln/>
        </p:spPr>
        <p:txBody>
          <a:bodyPr wrap="none" lIns="0" tIns="0" rIns="0" bIns="0" rtlCol="0" anchor="t"/>
          <a:lstStyle/>
          <a:p>
            <a:pPr marL="0" indent="0" algn="l">
              <a:lnSpc>
                <a:spcPct val="104000"/>
              </a:lnSpc>
              <a:buNone/>
            </a:pPr>
            <a:r>
              <a:rPr lang="en-US" sz="1400" dirty="0">
                <a:solidFill>
                  <a:srgbClr val="504C49"/>
                </a:solidFill>
                <a:latin typeface="Platypi Medium" pitchFamily="34" charset="0"/>
                <a:ea typeface="Platypi Medium" pitchFamily="34" charset="-122"/>
                <a:cs typeface="Platypi Medium" pitchFamily="34" charset="-120"/>
              </a:rPr>
              <a:t>Professional Reading</a:t>
            </a:r>
            <a:endParaRPr lang="en-US" sz="1400" dirty="0"/>
          </a:p>
        </p:txBody>
      </p:sp>
      <p:sp>
        <p:nvSpPr>
          <p:cNvPr id="27" name="Text 25"/>
          <p:cNvSpPr/>
          <p:nvPr/>
        </p:nvSpPr>
        <p:spPr>
          <a:xfrm>
            <a:off x="6161429" y="5778996"/>
            <a:ext cx="5368791" cy="445691"/>
          </a:xfrm>
          <a:prstGeom prst="rect">
            <a:avLst/>
          </a:prstGeom>
          <a:noFill/>
          <a:ln/>
        </p:spPr>
        <p:txBody>
          <a:bodyPr wrap="square" lIns="0" tIns="0" rIns="0" bIns="0" rtlCol="0" anchor="t">
            <a:normAutofit/>
          </a:bodyPr>
          <a:lstStyle/>
          <a:p>
            <a:pPr marL="0" indent="0" algn="l">
              <a:lnSpc>
                <a:spcPct val="126000"/>
              </a:lnSpc>
              <a:buNone/>
            </a:pPr>
            <a:r>
              <a:rPr lang="en-US" sz="1150" dirty="0">
                <a:solidFill>
                  <a:srgbClr val="504C49"/>
                </a:solidFill>
                <a:latin typeface="Source Serif 4" pitchFamily="34" charset="0"/>
                <a:ea typeface="Source Serif 4" pitchFamily="34" charset="-122"/>
                <a:cs typeface="Source Serif 4" pitchFamily="34" charset="-120"/>
              </a:rPr>
              <a:t>Maintain engagement with peer-reviewed literature and industry publications</a:t>
            </a:r>
            <a:endParaRPr lang="en-US" sz="11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61475" y="494705"/>
            <a:ext cx="10868745" cy="436066"/>
          </a:xfrm>
          <a:prstGeom prst="rect">
            <a:avLst/>
          </a:prstGeom>
          <a:noFill/>
          <a:ln/>
        </p:spPr>
        <p:txBody>
          <a:bodyPr wrap="none" lIns="0" tIns="0" rIns="0" bIns="0" rtlCol="0" anchor="t"/>
          <a:lstStyle/>
          <a:p>
            <a:pPr marL="0" indent="0" algn="l">
              <a:lnSpc>
                <a:spcPct val="104000"/>
              </a:lnSpc>
              <a:buNone/>
            </a:pPr>
            <a:r>
              <a:rPr lang="en-US" sz="2700" dirty="0">
                <a:solidFill>
                  <a:srgbClr val="201B18"/>
                </a:solidFill>
                <a:latin typeface="Platypi Medium" pitchFamily="34" charset="0"/>
                <a:ea typeface="Platypi Medium" pitchFamily="34" charset="-122"/>
                <a:cs typeface="Platypi Medium" pitchFamily="34" charset="-120"/>
              </a:rPr>
              <a:t>Scope of Practice &amp; Professional Boundaries</a:t>
            </a:r>
            <a:endParaRPr lang="en-US" sz="2700" dirty="0"/>
          </a:p>
        </p:txBody>
      </p:sp>
      <p:sp>
        <p:nvSpPr>
          <p:cNvPr id="3" name="Text 1"/>
          <p:cNvSpPr/>
          <p:nvPr/>
        </p:nvSpPr>
        <p:spPr>
          <a:xfrm>
            <a:off x="661475" y="1166217"/>
            <a:ext cx="10868745" cy="823516"/>
          </a:xfrm>
          <a:prstGeom prst="rect">
            <a:avLst/>
          </a:prstGeom>
          <a:noFill/>
          <a:ln/>
        </p:spPr>
        <p:txBody>
          <a:bodyPr wrap="square" lIns="0" tIns="0" rIns="0" bIns="0" rtlCol="0" anchor="t">
            <a:normAutofit/>
          </a:bodyPr>
          <a:lstStyle/>
          <a:p>
            <a:pPr marL="0" indent="0" algn="l">
              <a:lnSpc>
                <a:spcPct val="123000"/>
              </a:lnSpc>
              <a:buNone/>
            </a:pPr>
            <a:r>
              <a:rPr lang="en-US" sz="1050" dirty="0">
                <a:solidFill>
                  <a:srgbClr val="504C49"/>
                </a:solidFill>
                <a:latin typeface="Source Serif 4" pitchFamily="34" charset="0"/>
                <a:ea typeface="Source Serif 4" pitchFamily="34" charset="-122"/>
                <a:cs typeface="Source Serif 4" pitchFamily="34" charset="-120"/>
              </a:rPr>
              <a:t>UKSCA defines scope of practice as </a:t>
            </a:r>
            <a:r>
              <a:rPr lang="en-US" sz="1050" i="1" dirty="0">
                <a:solidFill>
                  <a:srgbClr val="504C49"/>
                </a:solidFill>
                <a:latin typeface="Source Serif 4" pitchFamily="34" charset="0"/>
                <a:ea typeface="Source Serif 4" pitchFamily="34" charset="-122"/>
                <a:cs typeface="Source Serif 4" pitchFamily="34" charset="-120"/>
              </a:rPr>
              <a:t>'the specialist area encompassing the planning and implementation of physical preparation programmes for performance.'</a:t>
            </a:r>
            <a:r>
              <a:rPr lang="en-US" sz="1050" dirty="0">
                <a:solidFill>
                  <a:srgbClr val="504C49"/>
                </a:solidFill>
                <a:latin typeface="Source Serif 4" pitchFamily="34" charset="0"/>
                <a:ea typeface="Source Serif 4" pitchFamily="34" charset="-122"/>
                <a:cs typeface="Source Serif 4" pitchFamily="34" charset="-120"/>
              </a:rPr>
              <a:t> Practitioners must operate only within areas where they possess appropriate competence. The UKSCA Code of Conduct requires coaches to </a:t>
            </a:r>
            <a:r>
              <a:rPr lang="en-US" sz="1050" b="1" dirty="0">
                <a:solidFill>
                  <a:srgbClr val="504C49"/>
                </a:solidFill>
                <a:latin typeface="Source Serif 4 Bold" pitchFamily="34" charset="0"/>
                <a:ea typeface="Source Serif 4 Bold" pitchFamily="34" charset="-122"/>
                <a:cs typeface="Source Serif 4 Bold" pitchFamily="34" charset="-120"/>
              </a:rPr>
              <a:t>'not exceed competence, expertise and qualifications'</a:t>
            </a:r>
            <a:r>
              <a:rPr lang="en-US" sz="1050" dirty="0">
                <a:solidFill>
                  <a:srgbClr val="504C49"/>
                </a:solidFill>
                <a:latin typeface="Source Serif 4" pitchFamily="34" charset="0"/>
                <a:ea typeface="Source Serif 4" pitchFamily="34" charset="-122"/>
                <a:cs typeface="Source Serif 4" pitchFamily="34" charset="-120"/>
              </a:rPr>
              <a:t> and to </a:t>
            </a:r>
            <a:r>
              <a:rPr lang="en-US" sz="1050" b="1" dirty="0">
                <a:solidFill>
                  <a:srgbClr val="504C49"/>
                </a:solidFill>
                <a:latin typeface="Source Serif 4 Bold" pitchFamily="34" charset="0"/>
                <a:ea typeface="Source Serif 4 Bold" pitchFamily="34" charset="-122"/>
                <a:cs typeface="Source Serif 4 Bold" pitchFamily="34" charset="-120"/>
              </a:rPr>
              <a:t>'refer to an appropriate professional any matter which appears to lie within another specialist's area of expertise.'</a:t>
            </a:r>
            <a:endParaRPr lang="en-US" sz="1050" dirty="0"/>
          </a:p>
        </p:txBody>
      </p:sp>
      <p:sp>
        <p:nvSpPr>
          <p:cNvPr id="4" name="Text 2"/>
          <p:cNvSpPr/>
          <p:nvPr/>
        </p:nvSpPr>
        <p:spPr>
          <a:xfrm>
            <a:off x="661475" y="2239863"/>
            <a:ext cx="5264217" cy="217984"/>
          </a:xfrm>
          <a:prstGeom prst="rect">
            <a:avLst/>
          </a:prstGeom>
          <a:noFill/>
          <a:ln/>
        </p:spPr>
        <p:txBody>
          <a:bodyPr wrap="none" lIns="0" tIns="0" rIns="0" bIns="0" rtlCol="0" anchor="t"/>
          <a:lstStyle/>
          <a:p>
            <a:pPr marL="0" indent="0" algn="l">
              <a:lnSpc>
                <a:spcPct val="104000"/>
              </a:lnSpc>
              <a:buNone/>
            </a:pPr>
            <a:r>
              <a:rPr lang="en-US" sz="1350" dirty="0">
                <a:solidFill>
                  <a:srgbClr val="201B18"/>
                </a:solidFill>
                <a:latin typeface="Platypi Medium" pitchFamily="34" charset="0"/>
                <a:ea typeface="Platypi Medium" pitchFamily="34" charset="-122"/>
                <a:cs typeface="Platypi Medium" pitchFamily="34" charset="-120"/>
              </a:rPr>
              <a:t>S&amp;C Coaches Are </a:t>
            </a:r>
            <a:r>
              <a:rPr lang="en-US" sz="1350" i="1" dirty="0">
                <a:solidFill>
                  <a:srgbClr val="201B18"/>
                </a:solidFill>
                <a:latin typeface="Platypi Medium" pitchFamily="34" charset="0"/>
                <a:ea typeface="Platypi Medium" pitchFamily="34" charset="-122"/>
                <a:cs typeface="Platypi Medium" pitchFamily="34" charset="-120"/>
              </a:rPr>
              <a:t>Not</a:t>
            </a:r>
            <a:r>
              <a:rPr lang="en-US" sz="1350" dirty="0">
                <a:solidFill>
                  <a:srgbClr val="201B18"/>
                </a:solidFill>
                <a:latin typeface="Platypi Medium" pitchFamily="34" charset="0"/>
                <a:ea typeface="Platypi Medium" pitchFamily="34" charset="-122"/>
                <a:cs typeface="Platypi Medium" pitchFamily="34" charset="-120"/>
              </a:rPr>
              <a:t>:</a:t>
            </a:r>
            <a:endParaRPr lang="en-US" sz="1350" dirty="0"/>
          </a:p>
        </p:txBody>
      </p:sp>
      <p:pic>
        <p:nvPicPr>
          <p:cNvPr id="5"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61475" y="2590304"/>
            <a:ext cx="2573273" cy="1270397"/>
          </a:xfrm>
          <a:prstGeom prst="rect">
            <a:avLst/>
          </a:prstGeom>
        </p:spPr>
      </p:pic>
      <p:sp>
        <p:nvSpPr>
          <p:cNvPr id="6" name="Text 3"/>
          <p:cNvSpPr/>
          <p:nvPr/>
        </p:nvSpPr>
        <p:spPr>
          <a:xfrm>
            <a:off x="896221" y="2748855"/>
            <a:ext cx="2179980" cy="217984"/>
          </a:xfrm>
          <a:prstGeom prst="rect">
            <a:avLst/>
          </a:prstGeom>
          <a:noFill/>
          <a:ln/>
        </p:spPr>
        <p:txBody>
          <a:bodyPr wrap="none" lIns="0" tIns="0" rIns="0" bIns="0" rtlCol="0" anchor="t"/>
          <a:lstStyle/>
          <a:p>
            <a:pPr marL="0" indent="0" algn="l">
              <a:lnSpc>
                <a:spcPct val="104000"/>
              </a:lnSpc>
              <a:buNone/>
            </a:pPr>
            <a:r>
              <a:rPr lang="en-US" sz="1350" dirty="0">
                <a:solidFill>
                  <a:srgbClr val="504C49"/>
                </a:solidFill>
                <a:latin typeface="Platypi Medium" pitchFamily="34" charset="0"/>
                <a:ea typeface="Platypi Medium" pitchFamily="34" charset="-122"/>
                <a:cs typeface="Platypi Medium" pitchFamily="34" charset="-120"/>
              </a:rPr>
              <a:t>Physiotherapists</a:t>
            </a:r>
            <a:endParaRPr lang="en-US" sz="1350" dirty="0"/>
          </a:p>
        </p:txBody>
      </p:sp>
      <p:sp>
        <p:nvSpPr>
          <p:cNvPr id="7" name="Text 4"/>
          <p:cNvSpPr/>
          <p:nvPr/>
        </p:nvSpPr>
        <p:spPr>
          <a:xfrm>
            <a:off x="896221" y="3084513"/>
            <a:ext cx="2179980" cy="617637"/>
          </a:xfrm>
          <a:prstGeom prst="rect">
            <a:avLst/>
          </a:prstGeom>
          <a:noFill/>
          <a:ln/>
        </p:spPr>
        <p:txBody>
          <a:bodyPr wrap="square" lIns="0" tIns="0" rIns="0" bIns="0" rtlCol="0" anchor="t">
            <a:normAutofit/>
          </a:bodyPr>
          <a:lstStyle/>
          <a:p>
            <a:pPr marL="0" indent="0" algn="l">
              <a:lnSpc>
                <a:spcPct val="123000"/>
              </a:lnSpc>
              <a:buNone/>
            </a:pPr>
            <a:r>
              <a:rPr lang="en-US" sz="1050" dirty="0">
                <a:solidFill>
                  <a:srgbClr val="504C49"/>
                </a:solidFill>
                <a:latin typeface="Source Serif 4" pitchFamily="34" charset="0"/>
                <a:ea typeface="Source Serif 4" pitchFamily="34" charset="-122"/>
                <a:cs typeface="Source Serif 4" pitchFamily="34" charset="-120"/>
              </a:rPr>
              <a:t>Diagnosis and treatment of injuries requires HCPC registration</a:t>
            </a:r>
            <a:endParaRPr lang="en-US" sz="1050" dirty="0"/>
          </a:p>
        </p:txBody>
      </p:sp>
      <p:pic>
        <p:nvPicPr>
          <p:cNvPr id="8"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352418" y="2590304"/>
            <a:ext cx="2573273" cy="1270397"/>
          </a:xfrm>
          <a:prstGeom prst="rect">
            <a:avLst/>
          </a:prstGeom>
        </p:spPr>
      </p:pic>
      <p:sp>
        <p:nvSpPr>
          <p:cNvPr id="9" name="Text 5"/>
          <p:cNvSpPr/>
          <p:nvPr/>
        </p:nvSpPr>
        <p:spPr>
          <a:xfrm>
            <a:off x="3587164" y="2748855"/>
            <a:ext cx="2179980" cy="217984"/>
          </a:xfrm>
          <a:prstGeom prst="rect">
            <a:avLst/>
          </a:prstGeom>
          <a:noFill/>
          <a:ln/>
        </p:spPr>
        <p:txBody>
          <a:bodyPr wrap="none" lIns="0" tIns="0" rIns="0" bIns="0" rtlCol="0" anchor="t"/>
          <a:lstStyle/>
          <a:p>
            <a:pPr marL="0" indent="0" algn="l">
              <a:lnSpc>
                <a:spcPct val="104000"/>
              </a:lnSpc>
              <a:buNone/>
            </a:pPr>
            <a:r>
              <a:rPr lang="en-US" sz="1350" dirty="0">
                <a:solidFill>
                  <a:srgbClr val="504C49"/>
                </a:solidFill>
                <a:latin typeface="Platypi Medium" pitchFamily="34" charset="0"/>
                <a:ea typeface="Platypi Medium" pitchFamily="34" charset="-122"/>
                <a:cs typeface="Platypi Medium" pitchFamily="34" charset="-120"/>
              </a:rPr>
              <a:t>Sports Medicine Doctors</a:t>
            </a:r>
            <a:endParaRPr lang="en-US" sz="1350" dirty="0"/>
          </a:p>
        </p:txBody>
      </p:sp>
      <p:sp>
        <p:nvSpPr>
          <p:cNvPr id="10" name="Text 6"/>
          <p:cNvSpPr/>
          <p:nvPr/>
        </p:nvSpPr>
        <p:spPr>
          <a:xfrm>
            <a:off x="3587164" y="3084513"/>
            <a:ext cx="2179980" cy="617637"/>
          </a:xfrm>
          <a:prstGeom prst="rect">
            <a:avLst/>
          </a:prstGeom>
          <a:noFill/>
          <a:ln/>
        </p:spPr>
        <p:txBody>
          <a:bodyPr wrap="square" lIns="0" tIns="0" rIns="0" bIns="0" rtlCol="0" anchor="t">
            <a:normAutofit/>
          </a:bodyPr>
          <a:lstStyle/>
          <a:p>
            <a:pPr marL="0" indent="0" algn="l">
              <a:lnSpc>
                <a:spcPct val="123000"/>
              </a:lnSpc>
              <a:buNone/>
            </a:pPr>
            <a:r>
              <a:rPr lang="en-US" sz="1050" dirty="0">
                <a:solidFill>
                  <a:srgbClr val="504C49"/>
                </a:solidFill>
                <a:latin typeface="Source Serif 4" pitchFamily="34" charset="0"/>
                <a:ea typeface="Source Serif 4" pitchFamily="34" charset="-122"/>
                <a:cs typeface="Source Serif 4" pitchFamily="34" charset="-120"/>
              </a:rPr>
              <a:t>Medical assessment and prescription requires GMC registration</a:t>
            </a:r>
            <a:endParaRPr lang="en-US" sz="1050" dirty="0"/>
          </a:p>
        </p:txBody>
      </p:sp>
      <p:pic>
        <p:nvPicPr>
          <p:cNvPr id="11" name="Image 2"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61475" y="3978374"/>
            <a:ext cx="2573273" cy="1064518"/>
          </a:xfrm>
          <a:prstGeom prst="rect">
            <a:avLst/>
          </a:prstGeom>
        </p:spPr>
      </p:pic>
      <p:sp>
        <p:nvSpPr>
          <p:cNvPr id="12" name="Text 7"/>
          <p:cNvSpPr/>
          <p:nvPr/>
        </p:nvSpPr>
        <p:spPr>
          <a:xfrm>
            <a:off x="896221" y="4136926"/>
            <a:ext cx="2179980" cy="217984"/>
          </a:xfrm>
          <a:prstGeom prst="rect">
            <a:avLst/>
          </a:prstGeom>
          <a:noFill/>
          <a:ln/>
        </p:spPr>
        <p:txBody>
          <a:bodyPr wrap="none" lIns="0" tIns="0" rIns="0" bIns="0" rtlCol="0" anchor="t"/>
          <a:lstStyle/>
          <a:p>
            <a:pPr marL="0" indent="0" algn="l">
              <a:lnSpc>
                <a:spcPct val="104000"/>
              </a:lnSpc>
              <a:buNone/>
            </a:pPr>
            <a:r>
              <a:rPr lang="en-US" sz="1350" dirty="0">
                <a:solidFill>
                  <a:srgbClr val="504C49"/>
                </a:solidFill>
                <a:latin typeface="Platypi Medium" pitchFamily="34" charset="0"/>
                <a:ea typeface="Platypi Medium" pitchFamily="34" charset="-122"/>
                <a:cs typeface="Platypi Medium" pitchFamily="34" charset="-120"/>
              </a:rPr>
              <a:t>Registered Nutritionists</a:t>
            </a:r>
            <a:endParaRPr lang="en-US" sz="1350" dirty="0"/>
          </a:p>
        </p:txBody>
      </p:sp>
      <p:sp>
        <p:nvSpPr>
          <p:cNvPr id="13" name="Text 8"/>
          <p:cNvSpPr/>
          <p:nvPr/>
        </p:nvSpPr>
        <p:spPr>
          <a:xfrm>
            <a:off x="896221" y="4472583"/>
            <a:ext cx="2179980" cy="411758"/>
          </a:xfrm>
          <a:prstGeom prst="rect">
            <a:avLst/>
          </a:prstGeom>
          <a:noFill/>
          <a:ln/>
        </p:spPr>
        <p:txBody>
          <a:bodyPr wrap="square" lIns="0" tIns="0" rIns="0" bIns="0" rtlCol="0" anchor="t">
            <a:normAutofit/>
          </a:bodyPr>
          <a:lstStyle/>
          <a:p>
            <a:pPr marL="0" indent="0" algn="l">
              <a:lnSpc>
                <a:spcPct val="123000"/>
              </a:lnSpc>
              <a:buNone/>
            </a:pPr>
            <a:r>
              <a:rPr lang="en-US" sz="1050" dirty="0">
                <a:solidFill>
                  <a:srgbClr val="504C49"/>
                </a:solidFill>
                <a:latin typeface="Source Serif 4" pitchFamily="34" charset="0"/>
                <a:ea typeface="Source Serif 4" pitchFamily="34" charset="-122"/>
                <a:cs typeface="Source Serif 4" pitchFamily="34" charset="-120"/>
              </a:rPr>
              <a:t>Dietary prescription requires AfN or HCPC registration</a:t>
            </a:r>
            <a:endParaRPr lang="en-US" sz="1050" dirty="0"/>
          </a:p>
        </p:txBody>
      </p:sp>
      <p:pic>
        <p:nvPicPr>
          <p:cNvPr id="14" name="Image 3"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352418" y="3978374"/>
            <a:ext cx="2573273" cy="1064518"/>
          </a:xfrm>
          <a:prstGeom prst="rect">
            <a:avLst/>
          </a:prstGeom>
        </p:spPr>
      </p:pic>
      <p:sp>
        <p:nvSpPr>
          <p:cNvPr id="15" name="Text 9"/>
          <p:cNvSpPr/>
          <p:nvPr/>
        </p:nvSpPr>
        <p:spPr>
          <a:xfrm>
            <a:off x="3587164" y="4136926"/>
            <a:ext cx="2179980" cy="217984"/>
          </a:xfrm>
          <a:prstGeom prst="rect">
            <a:avLst/>
          </a:prstGeom>
          <a:noFill/>
          <a:ln/>
        </p:spPr>
        <p:txBody>
          <a:bodyPr wrap="none" lIns="0" tIns="0" rIns="0" bIns="0" rtlCol="0" anchor="t"/>
          <a:lstStyle/>
          <a:p>
            <a:pPr marL="0" indent="0" algn="l">
              <a:lnSpc>
                <a:spcPct val="104000"/>
              </a:lnSpc>
              <a:buNone/>
            </a:pPr>
            <a:r>
              <a:rPr lang="en-US" sz="1350" dirty="0">
                <a:solidFill>
                  <a:srgbClr val="504C49"/>
                </a:solidFill>
                <a:latin typeface="Platypi Medium" pitchFamily="34" charset="0"/>
                <a:ea typeface="Platypi Medium" pitchFamily="34" charset="-122"/>
                <a:cs typeface="Platypi Medium" pitchFamily="34" charset="-120"/>
              </a:rPr>
              <a:t>Sport Psychologists</a:t>
            </a:r>
            <a:endParaRPr lang="en-US" sz="1350" dirty="0"/>
          </a:p>
        </p:txBody>
      </p:sp>
      <p:sp>
        <p:nvSpPr>
          <p:cNvPr id="16" name="Text 10"/>
          <p:cNvSpPr/>
          <p:nvPr/>
        </p:nvSpPr>
        <p:spPr>
          <a:xfrm>
            <a:off x="3587164" y="4472583"/>
            <a:ext cx="2179980" cy="411758"/>
          </a:xfrm>
          <a:prstGeom prst="rect">
            <a:avLst/>
          </a:prstGeom>
          <a:noFill/>
          <a:ln/>
        </p:spPr>
        <p:txBody>
          <a:bodyPr wrap="square" lIns="0" tIns="0" rIns="0" bIns="0" rtlCol="0" anchor="t">
            <a:normAutofit/>
          </a:bodyPr>
          <a:lstStyle/>
          <a:p>
            <a:pPr marL="0" indent="0" algn="l">
              <a:lnSpc>
                <a:spcPct val="123000"/>
              </a:lnSpc>
              <a:buNone/>
            </a:pPr>
            <a:r>
              <a:rPr lang="en-US" sz="1050" dirty="0">
                <a:solidFill>
                  <a:srgbClr val="504C49"/>
                </a:solidFill>
                <a:latin typeface="Source Serif 4" pitchFamily="34" charset="0"/>
                <a:ea typeface="Source Serif 4" pitchFamily="34" charset="-122"/>
                <a:cs typeface="Source Serif 4" pitchFamily="34" charset="-120"/>
              </a:rPr>
              <a:t>Psychological intervention requires HCPC registration</a:t>
            </a:r>
            <a:endParaRPr lang="en-US" sz="1050" dirty="0"/>
          </a:p>
        </p:txBody>
      </p:sp>
      <p:sp>
        <p:nvSpPr>
          <p:cNvPr id="17" name="Shape 11"/>
          <p:cNvSpPr/>
          <p:nvPr/>
        </p:nvSpPr>
        <p:spPr>
          <a:xfrm>
            <a:off x="6171946" y="2122190"/>
            <a:ext cx="5465030" cy="3271143"/>
          </a:xfrm>
          <a:prstGeom prst="roundRect">
            <a:avLst>
              <a:gd name="adj" fmla="val 640"/>
            </a:avLst>
          </a:prstGeom>
          <a:solidFill>
            <a:srgbClr val="3E2513"/>
          </a:solidFill>
          <a:ln/>
        </p:spPr>
        <p:txBody>
          <a:bodyPr/>
          <a:lstStyle/>
          <a:p>
            <a:endParaRPr lang="en-US"/>
          </a:p>
        </p:txBody>
      </p:sp>
      <p:sp>
        <p:nvSpPr>
          <p:cNvPr id="18" name="Text 12"/>
          <p:cNvSpPr/>
          <p:nvPr/>
        </p:nvSpPr>
        <p:spPr>
          <a:xfrm>
            <a:off x="6311444" y="2239863"/>
            <a:ext cx="5186034" cy="217984"/>
          </a:xfrm>
          <a:prstGeom prst="rect">
            <a:avLst/>
          </a:prstGeom>
          <a:noFill/>
          <a:ln/>
        </p:spPr>
        <p:txBody>
          <a:bodyPr wrap="none" lIns="0" tIns="0" rIns="0" bIns="0" rtlCol="0" anchor="t"/>
          <a:lstStyle/>
          <a:p>
            <a:pPr marL="0" indent="0" algn="l">
              <a:lnSpc>
                <a:spcPct val="104000"/>
              </a:lnSpc>
              <a:buNone/>
            </a:pPr>
            <a:r>
              <a:rPr lang="en-US" sz="1350" dirty="0">
                <a:solidFill>
                  <a:srgbClr val="FFFFFF"/>
                </a:solidFill>
                <a:latin typeface="Platypi Medium" pitchFamily="34" charset="0"/>
                <a:ea typeface="Platypi Medium" pitchFamily="34" charset="-122"/>
                <a:cs typeface="Platypi Medium" pitchFamily="34" charset="-120"/>
              </a:rPr>
              <a:t>Professional Competence Boundaries</a:t>
            </a:r>
            <a:endParaRPr lang="en-US" sz="1350" dirty="0"/>
          </a:p>
        </p:txBody>
      </p:sp>
      <p:pic>
        <p:nvPicPr>
          <p:cNvPr id="19" name="Image 4"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311444" y="2590304"/>
            <a:ext cx="2534182" cy="1488380"/>
          </a:xfrm>
          <a:prstGeom prst="rect">
            <a:avLst/>
          </a:prstGeom>
        </p:spPr>
      </p:pic>
      <p:sp>
        <p:nvSpPr>
          <p:cNvPr id="20" name="Text 13"/>
          <p:cNvSpPr/>
          <p:nvPr/>
        </p:nvSpPr>
        <p:spPr>
          <a:xfrm>
            <a:off x="6546190" y="2748855"/>
            <a:ext cx="2140889" cy="435967"/>
          </a:xfrm>
          <a:prstGeom prst="rect">
            <a:avLst/>
          </a:prstGeom>
          <a:noFill/>
          <a:ln/>
        </p:spPr>
        <p:txBody>
          <a:bodyPr wrap="square" lIns="0" tIns="0" rIns="0" bIns="0" rtlCol="0" anchor="t">
            <a:normAutofit/>
          </a:bodyPr>
          <a:lstStyle/>
          <a:p>
            <a:pPr marL="0" indent="0" algn="l">
              <a:lnSpc>
                <a:spcPct val="104000"/>
              </a:lnSpc>
              <a:buNone/>
            </a:pPr>
            <a:r>
              <a:rPr lang="en-US" sz="1350" dirty="0">
                <a:solidFill>
                  <a:srgbClr val="FFFFFF"/>
                </a:solidFill>
                <a:latin typeface="Platypi Medium" pitchFamily="34" charset="0"/>
                <a:ea typeface="Platypi Medium" pitchFamily="34" charset="-122"/>
                <a:cs typeface="Platypi Medium" pitchFamily="34" charset="-120"/>
              </a:rPr>
              <a:t>Professional Responsibility</a:t>
            </a:r>
            <a:endParaRPr lang="en-US" sz="1350" dirty="0"/>
          </a:p>
        </p:txBody>
      </p:sp>
      <p:sp>
        <p:nvSpPr>
          <p:cNvPr id="21" name="Text 14"/>
          <p:cNvSpPr/>
          <p:nvPr/>
        </p:nvSpPr>
        <p:spPr>
          <a:xfrm>
            <a:off x="6546190" y="3302496"/>
            <a:ext cx="2140889" cy="617637"/>
          </a:xfrm>
          <a:prstGeom prst="rect">
            <a:avLst/>
          </a:prstGeom>
          <a:noFill/>
          <a:ln/>
        </p:spPr>
        <p:txBody>
          <a:bodyPr wrap="square" lIns="0" tIns="0" rIns="0" bIns="0" rtlCol="0" anchor="t">
            <a:normAutofit/>
          </a:bodyPr>
          <a:lstStyle/>
          <a:p>
            <a:pPr marL="0" indent="0" algn="l">
              <a:lnSpc>
                <a:spcPct val="123000"/>
              </a:lnSpc>
              <a:buNone/>
            </a:pPr>
            <a:r>
              <a:rPr lang="en-US" sz="1050" dirty="0">
                <a:solidFill>
                  <a:srgbClr val="FFFFFF"/>
                </a:solidFill>
                <a:latin typeface="Source Serif 4" pitchFamily="34" charset="0"/>
                <a:ea typeface="Source Serif 4" pitchFamily="34" charset="-122"/>
                <a:cs typeface="Source Serif 4" pitchFamily="34" charset="-120"/>
              </a:rPr>
              <a:t>Competence is a professional responsibility, not just a personal choice</a:t>
            </a:r>
            <a:endParaRPr lang="en-US" sz="1050" dirty="0"/>
          </a:p>
        </p:txBody>
      </p:sp>
      <p:pic>
        <p:nvPicPr>
          <p:cNvPr id="22" name="Image 5"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963297" y="2590304"/>
            <a:ext cx="2534182" cy="1488380"/>
          </a:xfrm>
          <a:prstGeom prst="rect">
            <a:avLst/>
          </a:prstGeom>
        </p:spPr>
      </p:pic>
      <p:sp>
        <p:nvSpPr>
          <p:cNvPr id="23" name="Text 15"/>
          <p:cNvSpPr/>
          <p:nvPr/>
        </p:nvSpPr>
        <p:spPr>
          <a:xfrm>
            <a:off x="9198043" y="2748855"/>
            <a:ext cx="2140889" cy="217984"/>
          </a:xfrm>
          <a:prstGeom prst="rect">
            <a:avLst/>
          </a:prstGeom>
          <a:noFill/>
          <a:ln/>
        </p:spPr>
        <p:txBody>
          <a:bodyPr wrap="none" lIns="0" tIns="0" rIns="0" bIns="0" rtlCol="0" anchor="t"/>
          <a:lstStyle/>
          <a:p>
            <a:pPr marL="0" indent="0" algn="l">
              <a:lnSpc>
                <a:spcPct val="104000"/>
              </a:lnSpc>
              <a:buNone/>
            </a:pPr>
            <a:r>
              <a:rPr lang="en-US" sz="1350" dirty="0">
                <a:solidFill>
                  <a:srgbClr val="FFFFFF"/>
                </a:solidFill>
                <a:latin typeface="Platypi Medium" pitchFamily="34" charset="0"/>
                <a:ea typeface="Platypi Medium" pitchFamily="34" charset="-122"/>
                <a:cs typeface="Platypi Medium" pitchFamily="34" charset="-120"/>
              </a:rPr>
              <a:t>Operating Procedures</a:t>
            </a:r>
            <a:endParaRPr lang="en-US" sz="1350" dirty="0"/>
          </a:p>
        </p:txBody>
      </p:sp>
      <p:sp>
        <p:nvSpPr>
          <p:cNvPr id="24" name="Text 16"/>
          <p:cNvSpPr/>
          <p:nvPr/>
        </p:nvSpPr>
        <p:spPr>
          <a:xfrm>
            <a:off x="9198043" y="3084513"/>
            <a:ext cx="2140889" cy="617637"/>
          </a:xfrm>
          <a:prstGeom prst="rect">
            <a:avLst/>
          </a:prstGeom>
          <a:noFill/>
          <a:ln/>
        </p:spPr>
        <p:txBody>
          <a:bodyPr wrap="square" lIns="0" tIns="0" rIns="0" bIns="0" rtlCol="0" anchor="t">
            <a:normAutofit/>
          </a:bodyPr>
          <a:lstStyle/>
          <a:p>
            <a:pPr marL="0" indent="0" algn="l">
              <a:lnSpc>
                <a:spcPct val="123000"/>
              </a:lnSpc>
              <a:buNone/>
            </a:pPr>
            <a:r>
              <a:rPr lang="en-US" sz="1050" dirty="0">
                <a:solidFill>
                  <a:srgbClr val="FFFFFF"/>
                </a:solidFill>
                <a:latin typeface="Source Serif 4" pitchFamily="34" charset="0"/>
                <a:ea typeface="Source Serif 4" pitchFamily="34" charset="-122"/>
                <a:cs typeface="Source Serif 4" pitchFamily="34" charset="-120"/>
              </a:rPr>
              <a:t>Maintain Normal Operating Procedures (NOP) and Emergency Action Plans (EAP)</a:t>
            </a:r>
            <a:endParaRPr lang="en-US" sz="1050" dirty="0"/>
          </a:p>
        </p:txBody>
      </p:sp>
      <p:pic>
        <p:nvPicPr>
          <p:cNvPr id="25" name="Image 6"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311444" y="4196358"/>
            <a:ext cx="2534182" cy="1064518"/>
          </a:xfrm>
          <a:prstGeom prst="rect">
            <a:avLst/>
          </a:prstGeom>
        </p:spPr>
      </p:pic>
      <p:sp>
        <p:nvSpPr>
          <p:cNvPr id="26" name="Text 17"/>
          <p:cNvSpPr/>
          <p:nvPr/>
        </p:nvSpPr>
        <p:spPr>
          <a:xfrm>
            <a:off x="6546190" y="4354909"/>
            <a:ext cx="2140889" cy="217984"/>
          </a:xfrm>
          <a:prstGeom prst="rect">
            <a:avLst/>
          </a:prstGeom>
          <a:noFill/>
          <a:ln/>
        </p:spPr>
        <p:txBody>
          <a:bodyPr wrap="none" lIns="0" tIns="0" rIns="0" bIns="0" rtlCol="0" anchor="t"/>
          <a:lstStyle/>
          <a:p>
            <a:pPr marL="0" indent="0" algn="l">
              <a:lnSpc>
                <a:spcPct val="104000"/>
              </a:lnSpc>
              <a:buNone/>
            </a:pPr>
            <a:r>
              <a:rPr lang="en-US" sz="1350" dirty="0">
                <a:solidFill>
                  <a:srgbClr val="FFFFFF"/>
                </a:solidFill>
                <a:latin typeface="Platypi Medium" pitchFamily="34" charset="0"/>
                <a:ea typeface="Platypi Medium" pitchFamily="34" charset="-122"/>
                <a:cs typeface="Platypi Medium" pitchFamily="34" charset="-120"/>
              </a:rPr>
              <a:t>Record Keeping</a:t>
            </a:r>
            <a:endParaRPr lang="en-US" sz="1350" dirty="0"/>
          </a:p>
        </p:txBody>
      </p:sp>
      <p:sp>
        <p:nvSpPr>
          <p:cNvPr id="27" name="Text 18"/>
          <p:cNvSpPr/>
          <p:nvPr/>
        </p:nvSpPr>
        <p:spPr>
          <a:xfrm>
            <a:off x="6546190" y="4690566"/>
            <a:ext cx="2140889" cy="411758"/>
          </a:xfrm>
          <a:prstGeom prst="rect">
            <a:avLst/>
          </a:prstGeom>
          <a:noFill/>
          <a:ln/>
        </p:spPr>
        <p:txBody>
          <a:bodyPr wrap="square" lIns="0" tIns="0" rIns="0" bIns="0" rtlCol="0" anchor="t">
            <a:normAutofit/>
          </a:bodyPr>
          <a:lstStyle/>
          <a:p>
            <a:pPr marL="0" indent="0" algn="l">
              <a:lnSpc>
                <a:spcPct val="123000"/>
              </a:lnSpc>
              <a:buNone/>
            </a:pPr>
            <a:r>
              <a:rPr lang="en-US" sz="1050" dirty="0">
                <a:solidFill>
                  <a:srgbClr val="FFFFFF"/>
                </a:solidFill>
                <a:latin typeface="Source Serif 4" pitchFamily="34" charset="0"/>
                <a:ea typeface="Source Serif 4" pitchFamily="34" charset="-122"/>
                <a:cs typeface="Source Serif 4" pitchFamily="34" charset="-120"/>
              </a:rPr>
              <a:t>Document all referrals and maintain clear client records</a:t>
            </a:r>
            <a:endParaRPr lang="en-US" sz="1050" dirty="0"/>
          </a:p>
        </p:txBody>
      </p:sp>
      <p:pic>
        <p:nvPicPr>
          <p:cNvPr id="28" name="Image 7"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963297" y="4196358"/>
            <a:ext cx="2534182" cy="1064518"/>
          </a:xfrm>
          <a:prstGeom prst="rect">
            <a:avLst/>
          </a:prstGeom>
        </p:spPr>
      </p:pic>
      <p:sp>
        <p:nvSpPr>
          <p:cNvPr id="29" name="Text 19"/>
          <p:cNvSpPr/>
          <p:nvPr/>
        </p:nvSpPr>
        <p:spPr>
          <a:xfrm>
            <a:off x="9198043" y="4354909"/>
            <a:ext cx="2140889" cy="217984"/>
          </a:xfrm>
          <a:prstGeom prst="rect">
            <a:avLst/>
          </a:prstGeom>
          <a:noFill/>
          <a:ln/>
        </p:spPr>
        <p:txBody>
          <a:bodyPr wrap="none" lIns="0" tIns="0" rIns="0" bIns="0" rtlCol="0" anchor="t"/>
          <a:lstStyle/>
          <a:p>
            <a:pPr marL="0" indent="0" algn="l">
              <a:lnSpc>
                <a:spcPct val="104000"/>
              </a:lnSpc>
              <a:buNone/>
            </a:pPr>
            <a:r>
              <a:rPr lang="en-US" sz="1350" dirty="0">
                <a:solidFill>
                  <a:srgbClr val="FFFFFF"/>
                </a:solidFill>
                <a:latin typeface="Platypi Medium" pitchFamily="34" charset="0"/>
                <a:ea typeface="Platypi Medium" pitchFamily="34" charset="-122"/>
                <a:cs typeface="Platypi Medium" pitchFamily="34" charset="-120"/>
              </a:rPr>
              <a:t>When in Doubt</a:t>
            </a:r>
            <a:endParaRPr lang="en-US" sz="1350" dirty="0"/>
          </a:p>
        </p:txBody>
      </p:sp>
      <p:sp>
        <p:nvSpPr>
          <p:cNvPr id="30" name="Text 20"/>
          <p:cNvSpPr/>
          <p:nvPr/>
        </p:nvSpPr>
        <p:spPr>
          <a:xfrm>
            <a:off x="9198043" y="4690566"/>
            <a:ext cx="2140889" cy="411758"/>
          </a:xfrm>
          <a:prstGeom prst="rect">
            <a:avLst/>
          </a:prstGeom>
          <a:noFill/>
          <a:ln/>
        </p:spPr>
        <p:txBody>
          <a:bodyPr wrap="square" lIns="0" tIns="0" rIns="0" bIns="0" rtlCol="0" anchor="t">
            <a:normAutofit/>
          </a:bodyPr>
          <a:lstStyle/>
          <a:p>
            <a:pPr marL="0" indent="0" algn="l">
              <a:lnSpc>
                <a:spcPct val="123000"/>
              </a:lnSpc>
              <a:buNone/>
            </a:pPr>
            <a:r>
              <a:rPr lang="en-US" sz="1050" dirty="0">
                <a:solidFill>
                  <a:srgbClr val="FFFFFF"/>
                </a:solidFill>
                <a:latin typeface="Source Serif 4" pitchFamily="34" charset="0"/>
                <a:ea typeface="Source Serif 4" pitchFamily="34" charset="-122"/>
                <a:cs typeface="Source Serif 4" pitchFamily="34" charset="-120"/>
              </a:rPr>
              <a:t>Refer to an appropriate professional</a:t>
            </a:r>
            <a:endParaRPr lang="en-US" sz="1050" dirty="0"/>
          </a:p>
        </p:txBody>
      </p:sp>
      <p:sp>
        <p:nvSpPr>
          <p:cNvPr id="31" name="Shape 21"/>
          <p:cNvSpPr/>
          <p:nvPr/>
        </p:nvSpPr>
        <p:spPr>
          <a:xfrm>
            <a:off x="661475" y="5525790"/>
            <a:ext cx="10868745" cy="499170"/>
          </a:xfrm>
          <a:prstGeom prst="roundRect">
            <a:avLst>
              <a:gd name="adj" fmla="val 4193"/>
            </a:avLst>
          </a:prstGeom>
          <a:solidFill>
            <a:srgbClr val="F3E3D8"/>
          </a:solidFill>
          <a:ln/>
        </p:spPr>
        <p:txBody>
          <a:bodyPr/>
          <a:lstStyle/>
          <a:p>
            <a:endParaRPr lang="en-US"/>
          </a:p>
        </p:txBody>
      </p:sp>
      <p:pic>
        <p:nvPicPr>
          <p:cNvPr id="32" name="Image 8" descr="preencoded.png"/>
          <p:cNvPicPr>
            <a:picLocks noChangeAspect="1"/>
          </p:cNvPicPr>
          <p:nvPr/>
        </p:nvPicPr>
        <p:blipFill>
          <a:blip r:embed="rId7"/>
          <a:stretch>
            <a:fillRect/>
          </a:stretch>
        </p:blipFill>
        <p:spPr>
          <a:xfrm>
            <a:off x="800973" y="5695851"/>
            <a:ext cx="174422" cy="139502"/>
          </a:xfrm>
          <a:prstGeom prst="rect">
            <a:avLst/>
          </a:prstGeom>
        </p:spPr>
      </p:pic>
      <p:sp>
        <p:nvSpPr>
          <p:cNvPr id="33" name="Text 22"/>
          <p:cNvSpPr/>
          <p:nvPr/>
        </p:nvSpPr>
        <p:spPr>
          <a:xfrm>
            <a:off x="1114893" y="5678289"/>
            <a:ext cx="10885414" cy="205879"/>
          </a:xfrm>
          <a:prstGeom prst="rect">
            <a:avLst/>
          </a:prstGeom>
          <a:noFill/>
          <a:ln/>
        </p:spPr>
        <p:txBody>
          <a:bodyPr wrap="none" lIns="0" tIns="0" rIns="0" bIns="0" rtlCol="0" anchor="t"/>
          <a:lstStyle/>
          <a:p>
            <a:pPr marL="0" indent="0" algn="l">
              <a:lnSpc>
                <a:spcPct val="123000"/>
              </a:lnSpc>
              <a:buNone/>
            </a:pPr>
            <a:r>
              <a:rPr lang="en-US" sz="1050" b="1" dirty="0">
                <a:solidFill>
                  <a:srgbClr val="000000"/>
                </a:solidFill>
                <a:latin typeface="Source Serif 4 Bold" pitchFamily="34" charset="0"/>
                <a:ea typeface="Source Serif 4 Bold" pitchFamily="34" charset="-122"/>
                <a:cs typeface="Source Serif 4 Bold" pitchFamily="34" charset="-120"/>
              </a:rPr>
              <a:t>Key Message:</a:t>
            </a:r>
            <a:r>
              <a:rPr lang="en-US" sz="1050" dirty="0">
                <a:solidFill>
                  <a:srgbClr val="000000"/>
                </a:solidFill>
                <a:latin typeface="Source Serif 4" pitchFamily="34" charset="0"/>
                <a:ea typeface="Source Serif 4" pitchFamily="34" charset="-122"/>
                <a:cs typeface="Source Serif 4" pitchFamily="34" charset="-120"/>
              </a:rPr>
              <a:t> Good coaches know what they know. Great coaches know what they </a:t>
            </a:r>
            <a:r>
              <a:rPr lang="en-US" sz="1050" i="1" dirty="0">
                <a:solidFill>
                  <a:srgbClr val="000000"/>
                </a:solidFill>
                <a:latin typeface="Source Serif 4" pitchFamily="34" charset="0"/>
                <a:ea typeface="Source Serif 4" pitchFamily="34" charset="-122"/>
                <a:cs typeface="Source Serif 4" pitchFamily="34" charset="-120"/>
              </a:rPr>
              <a:t>don't</a:t>
            </a:r>
            <a:r>
              <a:rPr lang="en-US" sz="1050" dirty="0">
                <a:solidFill>
                  <a:srgbClr val="000000"/>
                </a:solidFill>
                <a:latin typeface="Source Serif 4" pitchFamily="34" charset="0"/>
                <a:ea typeface="Source Serif 4" pitchFamily="34" charset="-122"/>
                <a:cs typeface="Source Serif 4" pitchFamily="34" charset="-120"/>
              </a:rPr>
              <a:t> know.</a:t>
            </a:r>
            <a:endParaRPr lang="en-US" sz="1050" dirty="0"/>
          </a:p>
        </p:txBody>
      </p:sp>
      <p:sp>
        <p:nvSpPr>
          <p:cNvPr id="34" name="Text 23"/>
          <p:cNvSpPr/>
          <p:nvPr/>
        </p:nvSpPr>
        <p:spPr>
          <a:xfrm>
            <a:off x="356682" y="6157416"/>
            <a:ext cx="11478330" cy="205879"/>
          </a:xfrm>
          <a:prstGeom prst="rect">
            <a:avLst/>
          </a:prstGeom>
          <a:noFill/>
          <a:ln/>
        </p:spPr>
        <p:txBody>
          <a:bodyPr wrap="none" lIns="0" tIns="0" rIns="0" bIns="0" rtlCol="0" anchor="t"/>
          <a:lstStyle/>
          <a:p>
            <a:pPr marL="0" indent="0" algn="ctr">
              <a:lnSpc>
                <a:spcPct val="123000"/>
              </a:lnSpc>
              <a:buNone/>
            </a:pPr>
            <a:r>
              <a:rPr lang="en-US" sz="1050" i="1" dirty="0">
                <a:solidFill>
                  <a:srgbClr val="504C49"/>
                </a:solidFill>
                <a:latin typeface="Source Serif 4" pitchFamily="34" charset="0"/>
                <a:ea typeface="Source Serif 4" pitchFamily="34" charset="-122"/>
                <a:cs typeface="Source Serif 4" pitchFamily="34" charset="-120"/>
              </a:rPr>
              <a:t>(Based on UKSCA Code of Conduct &amp; Scope of Practice)</a:t>
            </a:r>
            <a:endParaRPr lang="en-US" sz="10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661475" y="496491"/>
            <a:ext cx="10868745" cy="468412"/>
          </a:xfrm>
          <a:prstGeom prst="rect">
            <a:avLst/>
          </a:prstGeom>
          <a:noFill/>
          <a:ln/>
        </p:spPr>
        <p:txBody>
          <a:bodyPr wrap="none" lIns="0" tIns="0" rIns="0" bIns="0" rtlCol="0" anchor="t"/>
          <a:lstStyle/>
          <a:p>
            <a:pPr marL="0" indent="0" algn="l">
              <a:lnSpc>
                <a:spcPct val="104000"/>
              </a:lnSpc>
              <a:buNone/>
            </a:pPr>
            <a:r>
              <a:rPr lang="en-US" sz="2950" dirty="0">
                <a:solidFill>
                  <a:srgbClr val="201B18"/>
                </a:solidFill>
                <a:latin typeface="Platypi Medium" pitchFamily="34" charset="0"/>
                <a:ea typeface="Platypi Medium" pitchFamily="34" charset="-122"/>
                <a:cs typeface="Platypi Medium" pitchFamily="34" charset="-120"/>
              </a:rPr>
              <a:t>Professional Behaviour &amp; Coaching Conduct</a:t>
            </a:r>
            <a:endParaRPr lang="en-US" sz="2950" dirty="0"/>
          </a:p>
        </p:txBody>
      </p:sp>
      <p:sp>
        <p:nvSpPr>
          <p:cNvPr id="3" name="Text 1"/>
          <p:cNvSpPr/>
          <p:nvPr/>
        </p:nvSpPr>
        <p:spPr>
          <a:xfrm>
            <a:off x="661475" y="1236563"/>
            <a:ext cx="10868745" cy="685800"/>
          </a:xfrm>
          <a:prstGeom prst="rect">
            <a:avLst/>
          </a:prstGeom>
          <a:noFill/>
          <a:ln/>
        </p:spPr>
        <p:txBody>
          <a:bodyPr wrap="square" lIns="0" tIns="0" rIns="0" bIns="0" rtlCol="0" anchor="t">
            <a:normAutofit/>
          </a:bodyPr>
          <a:lstStyle/>
          <a:p>
            <a:pPr marL="0" indent="0" algn="l">
              <a:lnSpc>
                <a:spcPct val="127000"/>
              </a:lnSpc>
              <a:buNone/>
            </a:pPr>
            <a:r>
              <a:rPr lang="en-US" sz="1150" dirty="0">
                <a:solidFill>
                  <a:srgbClr val="504C49"/>
                </a:solidFill>
                <a:latin typeface="Source Serif 4" pitchFamily="34" charset="0"/>
                <a:ea typeface="Source Serif 4" pitchFamily="34" charset="-122"/>
                <a:cs typeface="Source Serif 4" pitchFamily="34" charset="-120"/>
              </a:rPr>
              <a:t>Professional behaviour is a </a:t>
            </a:r>
            <a:r>
              <a:rPr lang="en-US" sz="1150" b="1" dirty="0">
                <a:solidFill>
                  <a:srgbClr val="504C49"/>
                </a:solidFill>
                <a:latin typeface="Source Serif 4 Bold" pitchFamily="34" charset="0"/>
                <a:ea typeface="Source Serif 4 Bold" pitchFamily="34" charset="-122"/>
                <a:cs typeface="Source Serif 4 Bold" pitchFamily="34" charset="-120"/>
              </a:rPr>
              <a:t>coaching skill</a:t>
            </a:r>
            <a:r>
              <a:rPr lang="en-US" sz="1150" dirty="0">
                <a:solidFill>
                  <a:srgbClr val="504C49"/>
                </a:solidFill>
                <a:latin typeface="Source Serif 4" pitchFamily="34" charset="0"/>
                <a:ea typeface="Source Serif 4" pitchFamily="34" charset="-122"/>
                <a:cs typeface="Source Serif 4" pitchFamily="34" charset="-120"/>
              </a:rPr>
              <a:t>, not simply a personal characteristic. It directly influences athlete buy-in, session quality, and professional reputation. The UKSCA Code of Conduct requires coaches to act in the best interest of athletes, maintain confidentiality, and uphold professional integrity at all times.</a:t>
            </a:r>
            <a:endParaRPr lang="en-US" sz="1150" dirty="0"/>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61475" y="2075160"/>
            <a:ext cx="299732" cy="299740"/>
          </a:xfrm>
          <a:prstGeom prst="rect">
            <a:avLst/>
          </a:prstGeom>
        </p:spPr>
      </p:pic>
      <p:sp>
        <p:nvSpPr>
          <p:cNvPr id="5" name="Text 2"/>
          <p:cNvSpPr/>
          <p:nvPr/>
        </p:nvSpPr>
        <p:spPr>
          <a:xfrm>
            <a:off x="661475" y="2544663"/>
            <a:ext cx="3509676" cy="234156"/>
          </a:xfrm>
          <a:prstGeom prst="rect">
            <a:avLst/>
          </a:prstGeom>
          <a:noFill/>
          <a:ln/>
        </p:spPr>
        <p:txBody>
          <a:bodyPr wrap="none" lIns="0" tIns="0" rIns="0" bIns="0" rtlCol="0" anchor="t"/>
          <a:lstStyle/>
          <a:p>
            <a:pPr marL="0" indent="0" algn="l">
              <a:lnSpc>
                <a:spcPct val="104000"/>
              </a:lnSpc>
              <a:buNone/>
            </a:pPr>
            <a:r>
              <a:rPr lang="en-US" sz="1450" dirty="0">
                <a:solidFill>
                  <a:srgbClr val="504C49"/>
                </a:solidFill>
                <a:latin typeface="Platypi Medium" pitchFamily="34" charset="0"/>
                <a:ea typeface="Platypi Medium" pitchFamily="34" charset="-122"/>
                <a:cs typeface="Platypi Medium" pitchFamily="34" charset="-120"/>
              </a:rPr>
              <a:t>Reliability &amp; Accountability</a:t>
            </a:r>
            <a:endParaRPr lang="en-US" sz="1450" dirty="0"/>
          </a:p>
        </p:txBody>
      </p:sp>
      <p:sp>
        <p:nvSpPr>
          <p:cNvPr id="6" name="Text 3"/>
          <p:cNvSpPr/>
          <p:nvPr/>
        </p:nvSpPr>
        <p:spPr>
          <a:xfrm>
            <a:off x="661475" y="2860278"/>
            <a:ext cx="3509676" cy="457200"/>
          </a:xfrm>
          <a:prstGeom prst="rect">
            <a:avLst/>
          </a:prstGeom>
          <a:noFill/>
          <a:ln/>
        </p:spPr>
        <p:txBody>
          <a:bodyPr wrap="square" lIns="0" tIns="0" rIns="0" bIns="0" rtlCol="0" anchor="t">
            <a:normAutofit/>
          </a:bodyPr>
          <a:lstStyle/>
          <a:p>
            <a:pPr marL="0" indent="0" algn="l">
              <a:lnSpc>
                <a:spcPct val="127000"/>
              </a:lnSpc>
              <a:buNone/>
            </a:pPr>
            <a:r>
              <a:rPr lang="en-US" sz="1150" dirty="0">
                <a:solidFill>
                  <a:srgbClr val="504C49"/>
                </a:solidFill>
                <a:latin typeface="Source Serif 4" pitchFamily="34" charset="0"/>
                <a:ea typeface="Source Serif 4" pitchFamily="34" charset="-122"/>
                <a:cs typeface="Source Serif 4" pitchFamily="34" charset="-120"/>
              </a:rPr>
              <a:t>Punctuality, preparation, and taking ownership of decisions and outcomes.</a:t>
            </a:r>
            <a:endParaRPr lang="en-US" sz="1150" dirty="0"/>
          </a:p>
        </p:txBody>
      </p:sp>
      <p:pic>
        <p:nvPicPr>
          <p:cNvPr id="7"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340910" y="2075160"/>
            <a:ext cx="299732" cy="299740"/>
          </a:xfrm>
          <a:prstGeom prst="rect">
            <a:avLst/>
          </a:prstGeom>
        </p:spPr>
      </p:pic>
      <p:sp>
        <p:nvSpPr>
          <p:cNvPr id="8" name="Text 4"/>
          <p:cNvSpPr/>
          <p:nvPr/>
        </p:nvSpPr>
        <p:spPr>
          <a:xfrm>
            <a:off x="4340910" y="2544663"/>
            <a:ext cx="3509775" cy="234156"/>
          </a:xfrm>
          <a:prstGeom prst="rect">
            <a:avLst/>
          </a:prstGeom>
          <a:noFill/>
          <a:ln/>
        </p:spPr>
        <p:txBody>
          <a:bodyPr wrap="none" lIns="0" tIns="0" rIns="0" bIns="0" rtlCol="0" anchor="t"/>
          <a:lstStyle/>
          <a:p>
            <a:pPr marL="0" indent="0" algn="l">
              <a:lnSpc>
                <a:spcPct val="104000"/>
              </a:lnSpc>
              <a:buNone/>
            </a:pPr>
            <a:r>
              <a:rPr lang="en-US" sz="1450" dirty="0">
                <a:solidFill>
                  <a:srgbClr val="504C49"/>
                </a:solidFill>
                <a:latin typeface="Platypi Medium" pitchFamily="34" charset="0"/>
                <a:ea typeface="Platypi Medium" pitchFamily="34" charset="-122"/>
                <a:cs typeface="Platypi Medium" pitchFamily="34" charset="-120"/>
              </a:rPr>
              <a:t>Communication</a:t>
            </a:r>
            <a:endParaRPr lang="en-US" sz="1450" dirty="0"/>
          </a:p>
        </p:txBody>
      </p:sp>
      <p:sp>
        <p:nvSpPr>
          <p:cNvPr id="9" name="Text 5"/>
          <p:cNvSpPr/>
          <p:nvPr/>
        </p:nvSpPr>
        <p:spPr>
          <a:xfrm>
            <a:off x="4340910" y="2860278"/>
            <a:ext cx="3509775" cy="685800"/>
          </a:xfrm>
          <a:prstGeom prst="rect">
            <a:avLst/>
          </a:prstGeom>
          <a:noFill/>
          <a:ln/>
        </p:spPr>
        <p:txBody>
          <a:bodyPr wrap="square" lIns="0" tIns="0" rIns="0" bIns="0" rtlCol="0" anchor="t">
            <a:normAutofit/>
          </a:bodyPr>
          <a:lstStyle/>
          <a:p>
            <a:pPr marL="0" indent="0" algn="l">
              <a:lnSpc>
                <a:spcPct val="127000"/>
              </a:lnSpc>
              <a:buNone/>
            </a:pPr>
            <a:r>
              <a:rPr lang="en-US" sz="1150" dirty="0">
                <a:solidFill>
                  <a:srgbClr val="504C49"/>
                </a:solidFill>
                <a:latin typeface="Source Serif 4" pitchFamily="34" charset="0"/>
                <a:ea typeface="Source Serif 4" pitchFamily="34" charset="-122"/>
                <a:cs typeface="Source Serif 4" pitchFamily="34" charset="-120"/>
              </a:rPr>
              <a:t>Clear verbal and non-verbal communication, active listening, and appropriate language for the audience.</a:t>
            </a:r>
            <a:endParaRPr lang="en-US" sz="1150" dirty="0"/>
          </a:p>
        </p:txBody>
      </p:sp>
      <p:pic>
        <p:nvPicPr>
          <p:cNvPr id="10"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020445" y="2075160"/>
            <a:ext cx="299732" cy="299740"/>
          </a:xfrm>
          <a:prstGeom prst="rect">
            <a:avLst/>
          </a:prstGeom>
        </p:spPr>
      </p:pic>
      <p:sp>
        <p:nvSpPr>
          <p:cNvPr id="11" name="Text 6"/>
          <p:cNvSpPr/>
          <p:nvPr/>
        </p:nvSpPr>
        <p:spPr>
          <a:xfrm>
            <a:off x="8020445" y="2544663"/>
            <a:ext cx="3509676" cy="234156"/>
          </a:xfrm>
          <a:prstGeom prst="rect">
            <a:avLst/>
          </a:prstGeom>
          <a:noFill/>
          <a:ln/>
        </p:spPr>
        <p:txBody>
          <a:bodyPr wrap="none" lIns="0" tIns="0" rIns="0" bIns="0" rtlCol="0" anchor="t"/>
          <a:lstStyle/>
          <a:p>
            <a:pPr marL="0" indent="0" algn="l">
              <a:lnSpc>
                <a:spcPct val="104000"/>
              </a:lnSpc>
              <a:buNone/>
            </a:pPr>
            <a:r>
              <a:rPr lang="en-US" sz="1450" dirty="0">
                <a:solidFill>
                  <a:srgbClr val="504C49"/>
                </a:solidFill>
                <a:latin typeface="Platypi Medium" pitchFamily="34" charset="0"/>
                <a:ea typeface="Platypi Medium" pitchFamily="34" charset="-122"/>
                <a:cs typeface="Platypi Medium" pitchFamily="34" charset="-120"/>
              </a:rPr>
              <a:t>Coaching Environment</a:t>
            </a:r>
            <a:endParaRPr lang="en-US" sz="1450" dirty="0"/>
          </a:p>
        </p:txBody>
      </p:sp>
      <p:sp>
        <p:nvSpPr>
          <p:cNvPr id="12" name="Text 7"/>
          <p:cNvSpPr/>
          <p:nvPr/>
        </p:nvSpPr>
        <p:spPr>
          <a:xfrm>
            <a:off x="8020445" y="2860278"/>
            <a:ext cx="3509676" cy="685800"/>
          </a:xfrm>
          <a:prstGeom prst="rect">
            <a:avLst/>
          </a:prstGeom>
          <a:noFill/>
          <a:ln/>
        </p:spPr>
        <p:txBody>
          <a:bodyPr wrap="square" lIns="0" tIns="0" rIns="0" bIns="0" rtlCol="0" anchor="t">
            <a:normAutofit/>
          </a:bodyPr>
          <a:lstStyle/>
          <a:p>
            <a:pPr marL="0" indent="0" algn="l">
              <a:lnSpc>
                <a:spcPct val="127000"/>
              </a:lnSpc>
              <a:buNone/>
            </a:pPr>
            <a:r>
              <a:rPr lang="en-US" sz="1150" dirty="0">
                <a:solidFill>
                  <a:srgbClr val="504C49"/>
                </a:solidFill>
                <a:latin typeface="Source Serif 4" pitchFamily="34" charset="0"/>
                <a:ea typeface="Source Serif 4" pitchFamily="34" charset="-122"/>
                <a:cs typeface="Source Serif 4" pitchFamily="34" charset="-120"/>
              </a:rPr>
              <a:t>Creating psychologically safe, inclusive environments. Respectful behaviour and equitable treatment of all participants.</a:t>
            </a:r>
            <a:endParaRPr lang="en-US" sz="1150" dirty="0"/>
          </a:p>
        </p:txBody>
      </p:sp>
      <p:pic>
        <p:nvPicPr>
          <p:cNvPr id="13"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61475" y="3817739"/>
            <a:ext cx="299732" cy="299740"/>
          </a:xfrm>
          <a:prstGeom prst="rect">
            <a:avLst/>
          </a:prstGeom>
        </p:spPr>
      </p:pic>
      <p:sp>
        <p:nvSpPr>
          <p:cNvPr id="14" name="Text 8"/>
          <p:cNvSpPr/>
          <p:nvPr/>
        </p:nvSpPr>
        <p:spPr>
          <a:xfrm>
            <a:off x="661475" y="4287242"/>
            <a:ext cx="3509676" cy="234156"/>
          </a:xfrm>
          <a:prstGeom prst="rect">
            <a:avLst/>
          </a:prstGeom>
          <a:noFill/>
          <a:ln/>
        </p:spPr>
        <p:txBody>
          <a:bodyPr wrap="none" lIns="0" tIns="0" rIns="0" bIns="0" rtlCol="0" anchor="t"/>
          <a:lstStyle/>
          <a:p>
            <a:pPr marL="0" indent="0" algn="l">
              <a:lnSpc>
                <a:spcPct val="104000"/>
              </a:lnSpc>
              <a:buNone/>
            </a:pPr>
            <a:r>
              <a:rPr lang="en-US" sz="1450" dirty="0">
                <a:solidFill>
                  <a:srgbClr val="504C49"/>
                </a:solidFill>
                <a:latin typeface="Platypi Medium" pitchFamily="34" charset="0"/>
                <a:ea typeface="Platypi Medium" pitchFamily="34" charset="-122"/>
                <a:cs typeface="Platypi Medium" pitchFamily="34" charset="-120"/>
              </a:rPr>
              <a:t>Ethical Practice</a:t>
            </a:r>
            <a:endParaRPr lang="en-US" sz="1450" dirty="0"/>
          </a:p>
        </p:txBody>
      </p:sp>
      <p:sp>
        <p:nvSpPr>
          <p:cNvPr id="15" name="Text 9"/>
          <p:cNvSpPr/>
          <p:nvPr/>
        </p:nvSpPr>
        <p:spPr>
          <a:xfrm>
            <a:off x="661475" y="4602857"/>
            <a:ext cx="3509676" cy="685800"/>
          </a:xfrm>
          <a:prstGeom prst="rect">
            <a:avLst/>
          </a:prstGeom>
          <a:noFill/>
          <a:ln/>
        </p:spPr>
        <p:txBody>
          <a:bodyPr wrap="square" lIns="0" tIns="0" rIns="0" bIns="0" rtlCol="0" anchor="t">
            <a:normAutofit/>
          </a:bodyPr>
          <a:lstStyle/>
          <a:p>
            <a:pPr marL="0" indent="0" algn="l">
              <a:lnSpc>
                <a:spcPct val="127000"/>
              </a:lnSpc>
              <a:buNone/>
            </a:pPr>
            <a:r>
              <a:rPr lang="en-US" sz="1150" dirty="0">
                <a:solidFill>
                  <a:srgbClr val="504C49"/>
                </a:solidFill>
                <a:latin typeface="Source Serif 4" pitchFamily="34" charset="0"/>
                <a:ea typeface="Source Serif 4" pitchFamily="34" charset="-122"/>
                <a:cs typeface="Source Serif 4" pitchFamily="34" charset="-120"/>
              </a:rPr>
              <a:t>Duty of care, confidentiality, safeguarding awareness, and commitment to equality, diversity, and inclusion.</a:t>
            </a:r>
            <a:endParaRPr lang="en-US" sz="1150" dirty="0"/>
          </a:p>
        </p:txBody>
      </p:sp>
      <p:pic>
        <p:nvPicPr>
          <p:cNvPr id="16"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340910" y="3817739"/>
            <a:ext cx="299732" cy="299740"/>
          </a:xfrm>
          <a:prstGeom prst="rect">
            <a:avLst/>
          </a:prstGeom>
        </p:spPr>
      </p:pic>
      <p:sp>
        <p:nvSpPr>
          <p:cNvPr id="17" name="Text 10"/>
          <p:cNvSpPr/>
          <p:nvPr/>
        </p:nvSpPr>
        <p:spPr>
          <a:xfrm>
            <a:off x="4340910" y="4287242"/>
            <a:ext cx="3509775" cy="468313"/>
          </a:xfrm>
          <a:prstGeom prst="rect">
            <a:avLst/>
          </a:prstGeom>
          <a:noFill/>
          <a:ln/>
        </p:spPr>
        <p:txBody>
          <a:bodyPr wrap="square" lIns="0" tIns="0" rIns="0" bIns="0" rtlCol="0" anchor="t">
            <a:normAutofit/>
          </a:bodyPr>
          <a:lstStyle/>
          <a:p>
            <a:pPr marL="0" indent="0" algn="l">
              <a:lnSpc>
                <a:spcPct val="104000"/>
              </a:lnSpc>
              <a:buNone/>
            </a:pPr>
            <a:r>
              <a:rPr lang="en-US" sz="1450" dirty="0">
                <a:solidFill>
                  <a:srgbClr val="504C49"/>
                </a:solidFill>
                <a:latin typeface="Platypi Medium" pitchFamily="34" charset="0"/>
                <a:ea typeface="Platypi Medium" pitchFamily="34" charset="-122"/>
                <a:cs typeface="Platypi Medium" pitchFamily="34" charset="-120"/>
              </a:rPr>
              <a:t>Professional Integrity &amp; Continuous Development</a:t>
            </a:r>
            <a:endParaRPr lang="en-US" sz="1450" dirty="0"/>
          </a:p>
        </p:txBody>
      </p:sp>
      <p:sp>
        <p:nvSpPr>
          <p:cNvPr id="18" name="Text 11"/>
          <p:cNvSpPr/>
          <p:nvPr/>
        </p:nvSpPr>
        <p:spPr>
          <a:xfrm>
            <a:off x="4340910" y="4837013"/>
            <a:ext cx="3509775" cy="1143000"/>
          </a:xfrm>
          <a:prstGeom prst="rect">
            <a:avLst/>
          </a:prstGeom>
          <a:noFill/>
          <a:ln/>
        </p:spPr>
        <p:txBody>
          <a:bodyPr wrap="square" lIns="0" tIns="0" rIns="0" bIns="0" rtlCol="0" anchor="t">
            <a:normAutofit/>
          </a:bodyPr>
          <a:lstStyle/>
          <a:p>
            <a:pPr marL="0" indent="0" algn="l">
              <a:lnSpc>
                <a:spcPct val="127000"/>
              </a:lnSpc>
              <a:buNone/>
            </a:pPr>
            <a:r>
              <a:rPr lang="en-US" sz="1150" dirty="0">
                <a:solidFill>
                  <a:srgbClr val="504C49"/>
                </a:solidFill>
                <a:latin typeface="Source Serif 4" pitchFamily="34" charset="0"/>
                <a:ea typeface="Source Serif 4" pitchFamily="34" charset="-122"/>
                <a:cs typeface="Source Serif 4" pitchFamily="34" charset="-120"/>
              </a:rPr>
              <a:t>Maintain appropriate insurance. Uphold professional reputation. Keep informed of developments in S&amp;C practice and research. Comply with anti-doping and governing body regulations.</a:t>
            </a:r>
            <a:endParaRPr lang="en-US" sz="1150" dirty="0"/>
          </a:p>
        </p:txBody>
      </p:sp>
      <p:sp>
        <p:nvSpPr>
          <p:cNvPr id="19" name="Text 12"/>
          <p:cNvSpPr/>
          <p:nvPr/>
        </p:nvSpPr>
        <p:spPr>
          <a:xfrm>
            <a:off x="356682" y="6132810"/>
            <a:ext cx="11478330" cy="228600"/>
          </a:xfrm>
          <a:prstGeom prst="rect">
            <a:avLst/>
          </a:prstGeom>
          <a:noFill/>
          <a:ln/>
        </p:spPr>
        <p:txBody>
          <a:bodyPr wrap="none" lIns="0" tIns="0" rIns="0" bIns="0" rtlCol="0" anchor="t"/>
          <a:lstStyle/>
          <a:p>
            <a:pPr marL="0" indent="0" algn="ctr">
              <a:lnSpc>
                <a:spcPct val="127000"/>
              </a:lnSpc>
              <a:buNone/>
            </a:pPr>
            <a:r>
              <a:rPr lang="en-US" sz="1150" i="1" dirty="0">
                <a:solidFill>
                  <a:srgbClr val="504C49"/>
                </a:solidFill>
                <a:latin typeface="Source Serif 4" pitchFamily="34" charset="0"/>
                <a:ea typeface="Source Serif 4" pitchFamily="34" charset="-122"/>
                <a:cs typeface="Source Serif 4" pitchFamily="34" charset="-120"/>
              </a:rPr>
              <a:t>(Based on UKSCA Code of Conduct Points 08, 12, 13, 14, 15)</a:t>
            </a:r>
            <a:endParaRPr lang="en-US" sz="11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661475" y="995759"/>
            <a:ext cx="10868745" cy="516731"/>
          </a:xfrm>
          <a:prstGeom prst="rect">
            <a:avLst/>
          </a:prstGeom>
          <a:noFill/>
          <a:ln/>
        </p:spPr>
        <p:txBody>
          <a:bodyPr wrap="none" lIns="0" tIns="0" rIns="0" bIns="0" rtlCol="0" anchor="t"/>
          <a:lstStyle/>
          <a:p>
            <a:pPr marL="0" indent="0" algn="l">
              <a:lnSpc>
                <a:spcPct val="104000"/>
              </a:lnSpc>
              <a:buNone/>
            </a:pPr>
            <a:r>
              <a:rPr lang="en-US" sz="3250" dirty="0">
                <a:solidFill>
                  <a:srgbClr val="201B18"/>
                </a:solidFill>
                <a:latin typeface="Platypi Medium" pitchFamily="34" charset="0"/>
                <a:ea typeface="Platypi Medium" pitchFamily="34" charset="-122"/>
                <a:cs typeface="Platypi Medium" pitchFamily="34" charset="-120"/>
              </a:rPr>
              <a:t>Characteristics of Effective S&amp;C Coaches</a:t>
            </a:r>
            <a:endParaRPr lang="en-US" sz="3250" dirty="0"/>
          </a:p>
        </p:txBody>
      </p:sp>
      <p:sp>
        <p:nvSpPr>
          <p:cNvPr id="3" name="Text 1"/>
          <p:cNvSpPr/>
          <p:nvPr/>
        </p:nvSpPr>
        <p:spPr>
          <a:xfrm>
            <a:off x="661475" y="1843187"/>
            <a:ext cx="10868745"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504C49"/>
                </a:solidFill>
                <a:latin typeface="Source Serif 4" pitchFamily="34" charset="0"/>
                <a:ea typeface="Source Serif 4" pitchFamily="34" charset="-122"/>
                <a:cs typeface="Source Serif 4" pitchFamily="34" charset="-120"/>
              </a:rPr>
              <a:t>Research and professional observation consistently identify attributes associated with effective practitioners. </a:t>
            </a:r>
            <a:r>
              <a:rPr lang="en-US" sz="1300" b="1" dirty="0">
                <a:solidFill>
                  <a:srgbClr val="504C49"/>
                </a:solidFill>
                <a:latin typeface="Source Serif 4 Bold" pitchFamily="34" charset="0"/>
                <a:ea typeface="Source Serif 4 Bold" pitchFamily="34" charset="-122"/>
                <a:cs typeface="Source Serif 4 Bold" pitchFamily="34" charset="-120"/>
              </a:rPr>
              <a:t>Athletes rarely care how much science a coach knows</a:t>
            </a:r>
            <a:r>
              <a:rPr lang="en-US" sz="1300" dirty="0">
                <a:solidFill>
                  <a:srgbClr val="504C49"/>
                </a:solidFill>
                <a:latin typeface="Source Serif 4" pitchFamily="34" charset="0"/>
                <a:ea typeface="Source Serif 4" pitchFamily="34" charset="-122"/>
                <a:cs typeface="Source Serif 4" pitchFamily="34" charset="-120"/>
              </a:rPr>
              <a:t> if that knowledge cannot be communicated effectively.</a:t>
            </a:r>
            <a:endParaRPr lang="en-US" sz="1300" dirty="0"/>
          </a:p>
        </p:txBody>
      </p:sp>
      <p:sp>
        <p:nvSpPr>
          <p:cNvPr id="4" name="Shape 2"/>
          <p:cNvSpPr/>
          <p:nvPr/>
        </p:nvSpPr>
        <p:spPr>
          <a:xfrm>
            <a:off x="542415" y="2558455"/>
            <a:ext cx="5470785" cy="3303687"/>
          </a:xfrm>
          <a:prstGeom prst="roundRect">
            <a:avLst>
              <a:gd name="adj" fmla="val 751"/>
            </a:avLst>
          </a:prstGeom>
          <a:solidFill>
            <a:srgbClr val="4CAF50"/>
          </a:solidFill>
          <a:ln/>
        </p:spPr>
        <p:txBody>
          <a:bodyPr/>
          <a:lstStyle/>
          <a:p>
            <a:endParaRPr lang="en-US"/>
          </a:p>
        </p:txBody>
      </p:sp>
      <p:sp>
        <p:nvSpPr>
          <p:cNvPr id="5" name="Text 3"/>
          <p:cNvSpPr/>
          <p:nvPr/>
        </p:nvSpPr>
        <p:spPr>
          <a:xfrm>
            <a:off x="707710" y="2723753"/>
            <a:ext cx="5140196" cy="277515"/>
          </a:xfrm>
          <a:prstGeom prst="rect">
            <a:avLst/>
          </a:prstGeom>
          <a:noFill/>
          <a:ln/>
        </p:spPr>
        <p:txBody>
          <a:bodyPr wrap="none" lIns="0" tIns="0" rIns="0" bIns="0" rtlCol="0" anchor="t"/>
          <a:lstStyle/>
          <a:p>
            <a:pPr marL="0" indent="0" algn="l">
              <a:lnSpc>
                <a:spcPct val="104000"/>
              </a:lnSpc>
              <a:buNone/>
            </a:pPr>
            <a:r>
              <a:rPr lang="en-US" sz="1600" dirty="0">
                <a:solidFill>
                  <a:srgbClr val="000000"/>
                </a:solidFill>
                <a:latin typeface="Noto Color Emoji" pitchFamily="34" charset="0"/>
                <a:ea typeface="Noto Color Emoji" pitchFamily="34" charset="-122"/>
                <a:cs typeface="Noto Color Emoji" pitchFamily="34" charset="-120"/>
              </a:rPr>
              <a:t>✅</a:t>
            </a:r>
            <a:r>
              <a:rPr lang="en-US" sz="1600" dirty="0">
                <a:solidFill>
                  <a:srgbClr val="201B18"/>
                </a:solidFill>
                <a:latin typeface="Platypi Medium" pitchFamily="34" charset="0"/>
                <a:ea typeface="Platypi Medium" pitchFamily="34" charset="-122"/>
                <a:cs typeface="Platypi Medium" pitchFamily="34" charset="-120"/>
              </a:rPr>
              <a:t> Effective Coach</a:t>
            </a:r>
            <a:endParaRPr lang="en-US" sz="1600" dirty="0"/>
          </a:p>
        </p:txBody>
      </p:sp>
      <p:pic>
        <p:nvPicPr>
          <p:cNvPr id="6"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69720" y="3195439"/>
            <a:ext cx="248041" cy="248047"/>
          </a:xfrm>
          <a:prstGeom prst="rect">
            <a:avLst/>
          </a:prstGeom>
        </p:spPr>
      </p:pic>
      <p:sp>
        <p:nvSpPr>
          <p:cNvPr id="7" name="Text 4"/>
          <p:cNvSpPr/>
          <p:nvPr/>
        </p:nvSpPr>
        <p:spPr>
          <a:xfrm>
            <a:off x="1245065" y="3187303"/>
            <a:ext cx="1929360"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000000"/>
                </a:solidFill>
                <a:latin typeface="Source Serif 4" pitchFamily="34" charset="0"/>
                <a:ea typeface="Source Serif 4" pitchFamily="34" charset="-122"/>
                <a:cs typeface="Source Serif 4" pitchFamily="34" charset="-120"/>
              </a:rPr>
              <a:t>Observes carefully before intervening</a:t>
            </a:r>
            <a:endParaRPr lang="en-US" sz="1300" dirty="0"/>
          </a:p>
        </p:txBody>
      </p:sp>
      <p:pic>
        <p:nvPicPr>
          <p:cNvPr id="8"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443102" y="3195439"/>
            <a:ext cx="248041" cy="248047"/>
          </a:xfrm>
          <a:prstGeom prst="rect">
            <a:avLst/>
          </a:prstGeom>
        </p:spPr>
      </p:pic>
      <p:sp>
        <p:nvSpPr>
          <p:cNvPr id="9" name="Text 5"/>
          <p:cNvSpPr/>
          <p:nvPr/>
        </p:nvSpPr>
        <p:spPr>
          <a:xfrm>
            <a:off x="3918447" y="3187303"/>
            <a:ext cx="1929459"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000000"/>
                </a:solidFill>
                <a:latin typeface="Source Serif 4" pitchFamily="34" charset="0"/>
                <a:ea typeface="Source Serif 4" pitchFamily="34" charset="-122"/>
                <a:cs typeface="Source Serif 4" pitchFamily="34" charset="-120"/>
              </a:rPr>
              <a:t>Uses simple, clear coaching cues</a:t>
            </a:r>
            <a:endParaRPr lang="en-US" sz="1300" dirty="0"/>
          </a:p>
        </p:txBody>
      </p:sp>
      <p:pic>
        <p:nvPicPr>
          <p:cNvPr id="10"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69720" y="4055368"/>
            <a:ext cx="248041" cy="248047"/>
          </a:xfrm>
          <a:prstGeom prst="rect">
            <a:avLst/>
          </a:prstGeom>
        </p:spPr>
      </p:pic>
      <p:sp>
        <p:nvSpPr>
          <p:cNvPr id="11" name="Text 6"/>
          <p:cNvSpPr/>
          <p:nvPr/>
        </p:nvSpPr>
        <p:spPr>
          <a:xfrm>
            <a:off x="1245065" y="4047232"/>
            <a:ext cx="1929360" cy="793849"/>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000000"/>
                </a:solidFill>
                <a:latin typeface="Source Serif 4" pitchFamily="34" charset="0"/>
                <a:ea typeface="Source Serif 4" pitchFamily="34" charset="-122"/>
                <a:cs typeface="Source Serif 4" pitchFamily="34" charset="-120"/>
              </a:rPr>
              <a:t>Builds genuine relationships with athletes</a:t>
            </a:r>
            <a:endParaRPr lang="en-US" sz="130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443102" y="4055368"/>
            <a:ext cx="248041" cy="248047"/>
          </a:xfrm>
          <a:prstGeom prst="rect">
            <a:avLst/>
          </a:prstGeom>
        </p:spPr>
      </p:pic>
      <p:sp>
        <p:nvSpPr>
          <p:cNvPr id="13" name="Text 7"/>
          <p:cNvSpPr/>
          <p:nvPr/>
        </p:nvSpPr>
        <p:spPr>
          <a:xfrm>
            <a:off x="3918447" y="4047232"/>
            <a:ext cx="1929459"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000000"/>
                </a:solidFill>
                <a:latin typeface="Source Serif 4" pitchFamily="34" charset="0"/>
                <a:ea typeface="Source Serif 4" pitchFamily="34" charset="-122"/>
                <a:cs typeface="Source Serif 4" pitchFamily="34" charset="-120"/>
              </a:rPr>
              <a:t>Adapts approach to individual needs</a:t>
            </a:r>
            <a:endParaRPr lang="en-US" sz="1300" dirty="0"/>
          </a:p>
        </p:txBody>
      </p:sp>
      <p:pic>
        <p:nvPicPr>
          <p:cNvPr id="14" name="Image 4"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69720" y="5179913"/>
            <a:ext cx="248041" cy="248047"/>
          </a:xfrm>
          <a:prstGeom prst="rect">
            <a:avLst/>
          </a:prstGeom>
        </p:spPr>
      </p:pic>
      <p:sp>
        <p:nvSpPr>
          <p:cNvPr id="15" name="Text 8"/>
          <p:cNvSpPr/>
          <p:nvPr/>
        </p:nvSpPr>
        <p:spPr>
          <a:xfrm>
            <a:off x="1245065" y="5171777"/>
            <a:ext cx="4602841" cy="264616"/>
          </a:xfrm>
          <a:prstGeom prst="rect">
            <a:avLst/>
          </a:prstGeom>
          <a:noFill/>
          <a:ln/>
        </p:spPr>
        <p:txBody>
          <a:bodyPr wrap="none" lIns="0" tIns="0" rIns="0" bIns="0" rtlCol="0" anchor="t"/>
          <a:lstStyle/>
          <a:p>
            <a:pPr marL="0" indent="0" algn="l">
              <a:lnSpc>
                <a:spcPct val="133000"/>
              </a:lnSpc>
              <a:buNone/>
            </a:pPr>
            <a:r>
              <a:rPr lang="en-US" sz="1300" dirty="0">
                <a:solidFill>
                  <a:srgbClr val="000000"/>
                </a:solidFill>
                <a:latin typeface="Source Serif 4" pitchFamily="34" charset="0"/>
                <a:ea typeface="Source Serif 4" pitchFamily="34" charset="-122"/>
                <a:cs typeface="Source Serif 4" pitchFamily="34" charset="-120"/>
              </a:rPr>
              <a:t>Engages in reflective practice</a:t>
            </a:r>
            <a:endParaRPr lang="en-US" sz="1300" dirty="0"/>
          </a:p>
        </p:txBody>
      </p:sp>
      <p:sp>
        <p:nvSpPr>
          <p:cNvPr id="16" name="Text 9"/>
          <p:cNvSpPr/>
          <p:nvPr/>
        </p:nvSpPr>
        <p:spPr>
          <a:xfrm>
            <a:off x="6303904" y="2723753"/>
            <a:ext cx="5232666" cy="277515"/>
          </a:xfrm>
          <a:prstGeom prst="rect">
            <a:avLst/>
          </a:prstGeom>
          <a:noFill/>
          <a:ln/>
        </p:spPr>
        <p:txBody>
          <a:bodyPr wrap="none" lIns="0" tIns="0" rIns="0" bIns="0" rtlCol="0" anchor="t"/>
          <a:lstStyle/>
          <a:p>
            <a:pPr marL="0" indent="0" algn="l">
              <a:lnSpc>
                <a:spcPct val="104000"/>
              </a:lnSpc>
              <a:buNone/>
            </a:pPr>
            <a:r>
              <a:rPr lang="en-US" sz="1600" dirty="0">
                <a:solidFill>
                  <a:srgbClr val="000000"/>
                </a:solidFill>
                <a:latin typeface="Noto Color Emoji" pitchFamily="34" charset="0"/>
                <a:ea typeface="Noto Color Emoji" pitchFamily="34" charset="-122"/>
                <a:cs typeface="Noto Color Emoji" pitchFamily="34" charset="-120"/>
              </a:rPr>
              <a:t>❌</a:t>
            </a:r>
            <a:r>
              <a:rPr lang="en-US" sz="1600" dirty="0">
                <a:solidFill>
                  <a:srgbClr val="201B18"/>
                </a:solidFill>
                <a:latin typeface="Platypi Medium" pitchFamily="34" charset="0"/>
                <a:ea typeface="Platypi Medium" pitchFamily="34" charset="-122"/>
                <a:cs typeface="Platypi Medium" pitchFamily="34" charset="-120"/>
              </a:rPr>
              <a:t> Ineffective Coach</a:t>
            </a:r>
            <a:endParaRPr lang="en-US" sz="1600" dirty="0"/>
          </a:p>
        </p:txBody>
      </p:sp>
      <p:pic>
        <p:nvPicPr>
          <p:cNvPr id="17" name="Image 5"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365914" y="3195439"/>
            <a:ext cx="248041" cy="248047"/>
          </a:xfrm>
          <a:prstGeom prst="rect">
            <a:avLst/>
          </a:prstGeom>
        </p:spPr>
      </p:pic>
      <p:sp>
        <p:nvSpPr>
          <p:cNvPr id="18" name="Text 10"/>
          <p:cNvSpPr/>
          <p:nvPr/>
        </p:nvSpPr>
        <p:spPr>
          <a:xfrm>
            <a:off x="6841259" y="3187303"/>
            <a:ext cx="1975594"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504C49"/>
                </a:solidFill>
                <a:latin typeface="Source Serif 4" pitchFamily="34" charset="0"/>
                <a:ea typeface="Source Serif 4" pitchFamily="34" charset="-122"/>
                <a:cs typeface="Source Serif 4" pitchFamily="34" charset="-120"/>
              </a:rPr>
              <a:t>Talks excessively without observing</a:t>
            </a:r>
            <a:endParaRPr lang="en-US" sz="1300" dirty="0"/>
          </a:p>
        </p:txBody>
      </p:sp>
      <p:pic>
        <p:nvPicPr>
          <p:cNvPr id="19" name="Image 6"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085531" y="3195439"/>
            <a:ext cx="248041" cy="248047"/>
          </a:xfrm>
          <a:prstGeom prst="rect">
            <a:avLst/>
          </a:prstGeom>
        </p:spPr>
      </p:pic>
      <p:sp>
        <p:nvSpPr>
          <p:cNvPr id="20" name="Text 11"/>
          <p:cNvSpPr/>
          <p:nvPr/>
        </p:nvSpPr>
        <p:spPr>
          <a:xfrm>
            <a:off x="9560876" y="3187303"/>
            <a:ext cx="1975694"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504C49"/>
                </a:solidFill>
                <a:latin typeface="Source Serif 4" pitchFamily="34" charset="0"/>
                <a:ea typeface="Source Serif 4" pitchFamily="34" charset="-122"/>
                <a:cs typeface="Source Serif 4" pitchFamily="34" charset="-120"/>
              </a:rPr>
              <a:t>Provides vague or generic feedback</a:t>
            </a:r>
            <a:endParaRPr lang="en-US" sz="1300" dirty="0"/>
          </a:p>
        </p:txBody>
      </p:sp>
      <p:pic>
        <p:nvPicPr>
          <p:cNvPr id="21" name="Image 7"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365914" y="4055368"/>
            <a:ext cx="248041" cy="248047"/>
          </a:xfrm>
          <a:prstGeom prst="rect">
            <a:avLst/>
          </a:prstGeom>
        </p:spPr>
      </p:pic>
      <p:sp>
        <p:nvSpPr>
          <p:cNvPr id="22" name="Text 12"/>
          <p:cNvSpPr/>
          <p:nvPr/>
        </p:nvSpPr>
        <p:spPr>
          <a:xfrm>
            <a:off x="6841259" y="4047232"/>
            <a:ext cx="1975594"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504C49"/>
                </a:solidFill>
                <a:latin typeface="Source Serif 4" pitchFamily="34" charset="0"/>
                <a:ea typeface="Source Serif 4" pitchFamily="34" charset="-122"/>
                <a:cs typeface="Source Serif 4" pitchFamily="34" charset="-120"/>
              </a:rPr>
              <a:t>Relies on authority rather than rapport</a:t>
            </a:r>
            <a:endParaRPr lang="en-US" sz="1300" dirty="0"/>
          </a:p>
        </p:txBody>
      </p:sp>
      <p:pic>
        <p:nvPicPr>
          <p:cNvPr id="23" name="Image 8"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085531" y="4055368"/>
            <a:ext cx="248041" cy="248047"/>
          </a:xfrm>
          <a:prstGeom prst="rect">
            <a:avLst/>
          </a:prstGeom>
        </p:spPr>
      </p:pic>
      <p:sp>
        <p:nvSpPr>
          <p:cNvPr id="24" name="Text 13"/>
          <p:cNvSpPr/>
          <p:nvPr/>
        </p:nvSpPr>
        <p:spPr>
          <a:xfrm>
            <a:off x="9560876" y="4047232"/>
            <a:ext cx="1975694"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504C49"/>
                </a:solidFill>
                <a:latin typeface="Source Serif 4" pitchFamily="34" charset="0"/>
                <a:ea typeface="Source Serif 4" pitchFamily="34" charset="-122"/>
                <a:cs typeface="Source Serif 4" pitchFamily="34" charset="-120"/>
              </a:rPr>
              <a:t>Applies a rigid, one-size-fits-all approach</a:t>
            </a:r>
            <a:endParaRPr lang="en-US" sz="1300" dirty="0"/>
          </a:p>
        </p:txBody>
      </p:sp>
      <p:pic>
        <p:nvPicPr>
          <p:cNvPr id="25" name="Image 9"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365914" y="4915297"/>
            <a:ext cx="248041" cy="248047"/>
          </a:xfrm>
          <a:prstGeom prst="rect">
            <a:avLst/>
          </a:prstGeom>
        </p:spPr>
      </p:pic>
      <p:sp>
        <p:nvSpPr>
          <p:cNvPr id="26" name="Text 14"/>
          <p:cNvSpPr/>
          <p:nvPr/>
        </p:nvSpPr>
        <p:spPr>
          <a:xfrm>
            <a:off x="6841259" y="4907161"/>
            <a:ext cx="4695311" cy="264616"/>
          </a:xfrm>
          <a:prstGeom prst="rect">
            <a:avLst/>
          </a:prstGeom>
          <a:noFill/>
          <a:ln/>
        </p:spPr>
        <p:txBody>
          <a:bodyPr wrap="none" lIns="0" tIns="0" rIns="0" bIns="0" rtlCol="0" anchor="t"/>
          <a:lstStyle/>
          <a:p>
            <a:pPr marL="0" indent="0" algn="l">
              <a:lnSpc>
                <a:spcPct val="133000"/>
              </a:lnSpc>
              <a:buNone/>
            </a:pPr>
            <a:r>
              <a:rPr lang="en-US" sz="1300" dirty="0">
                <a:solidFill>
                  <a:srgbClr val="504C49"/>
                </a:solidFill>
                <a:latin typeface="Source Serif 4" pitchFamily="34" charset="0"/>
                <a:ea typeface="Source Serif 4" pitchFamily="34" charset="-122"/>
                <a:cs typeface="Source Serif 4" pitchFamily="34" charset="-120"/>
              </a:rPr>
              <a:t>Does not reflect on or adapt practice</a:t>
            </a:r>
            <a:endParaRPr lang="en-US" sz="13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61475" y="511473"/>
            <a:ext cx="10868745" cy="444103"/>
          </a:xfrm>
          <a:prstGeom prst="rect">
            <a:avLst/>
          </a:prstGeom>
          <a:noFill/>
          <a:ln/>
        </p:spPr>
        <p:txBody>
          <a:bodyPr wrap="none" lIns="0" tIns="0" rIns="0" bIns="0" rtlCol="0" anchor="t"/>
          <a:lstStyle/>
          <a:p>
            <a:pPr marL="0" indent="0" algn="l">
              <a:lnSpc>
                <a:spcPct val="104000"/>
              </a:lnSpc>
              <a:buNone/>
            </a:pPr>
            <a:r>
              <a:rPr lang="en-US" sz="2750" dirty="0">
                <a:solidFill>
                  <a:srgbClr val="201B18"/>
                </a:solidFill>
                <a:latin typeface="Platypi Medium" pitchFamily="34" charset="0"/>
                <a:ea typeface="Platypi Medium" pitchFamily="34" charset="-122"/>
                <a:cs typeface="Platypi Medium" pitchFamily="34" charset="-120"/>
              </a:rPr>
              <a:t>The UK S&amp;C Profession Today</a:t>
            </a:r>
            <a:endParaRPr lang="en-US" sz="2750" dirty="0"/>
          </a:p>
        </p:txBody>
      </p:sp>
      <p:sp>
        <p:nvSpPr>
          <p:cNvPr id="3" name="Text 1"/>
          <p:cNvSpPr/>
          <p:nvPr/>
        </p:nvSpPr>
        <p:spPr>
          <a:xfrm>
            <a:off x="661475" y="1199852"/>
            <a:ext cx="10868745" cy="422870"/>
          </a:xfrm>
          <a:prstGeom prst="rect">
            <a:avLst/>
          </a:prstGeom>
          <a:noFill/>
          <a:ln/>
        </p:spPr>
        <p:txBody>
          <a:bodyPr wrap="square" lIns="0" tIns="0" rIns="0" bIns="0" rtlCol="0" anchor="t">
            <a:normAutofit/>
          </a:bodyPr>
          <a:lstStyle/>
          <a:p>
            <a:pPr marL="0" indent="0" algn="l">
              <a:lnSpc>
                <a:spcPct val="124000"/>
              </a:lnSpc>
              <a:buNone/>
            </a:pPr>
            <a:r>
              <a:rPr lang="en-US" sz="1100" dirty="0">
                <a:solidFill>
                  <a:srgbClr val="504C49"/>
                </a:solidFill>
                <a:latin typeface="Source Serif 4" pitchFamily="34" charset="0"/>
                <a:ea typeface="Source Serif 4" pitchFamily="34" charset="-122"/>
                <a:cs typeface="Source Serif 4" pitchFamily="34" charset="-120"/>
              </a:rPr>
              <a:t>The profession is evolving rapidly. Technology, interdisciplinary practice, and expanding application areas are reshaping what it means to be an S&amp;C coach. Graduates must be prepared for a career of continuous learning.</a:t>
            </a:r>
            <a:endParaRPr lang="en-US" sz="1100" dirty="0"/>
          </a:p>
        </p:txBody>
      </p:sp>
      <p:sp>
        <p:nvSpPr>
          <p:cNvPr id="4" name="Shape 2"/>
          <p:cNvSpPr/>
          <p:nvPr/>
        </p:nvSpPr>
        <p:spPr>
          <a:xfrm>
            <a:off x="661475" y="1760041"/>
            <a:ext cx="3541425" cy="2070100"/>
          </a:xfrm>
          <a:prstGeom prst="roundRect">
            <a:avLst>
              <a:gd name="adj" fmla="val 1030"/>
            </a:avLst>
          </a:prstGeom>
          <a:solidFill>
            <a:srgbClr val="F9F7F7"/>
          </a:solidFill>
          <a:ln/>
        </p:spPr>
        <p:txBody>
          <a:bodyPr/>
          <a:lstStyle/>
          <a:p>
            <a:endParaRPr lang="en-US"/>
          </a:p>
        </p:txBody>
      </p:sp>
      <p:sp>
        <p:nvSpPr>
          <p:cNvPr id="5" name="Text 3"/>
          <p:cNvSpPr/>
          <p:nvPr/>
        </p:nvSpPr>
        <p:spPr>
          <a:xfrm>
            <a:off x="803553" y="1902123"/>
            <a:ext cx="3257270" cy="444103"/>
          </a:xfrm>
          <a:prstGeom prst="rect">
            <a:avLst/>
          </a:prstGeom>
          <a:noFill/>
          <a:ln/>
        </p:spPr>
        <p:txBody>
          <a:bodyPr wrap="square" lIns="0" tIns="0" rIns="0" bIns="0" rtlCol="0" anchor="t">
            <a:normAutofit/>
          </a:bodyPr>
          <a:lstStyle/>
          <a:p>
            <a:pPr marL="0" indent="0" algn="l">
              <a:lnSpc>
                <a:spcPct val="104000"/>
              </a:lnSpc>
              <a:buNone/>
            </a:pPr>
            <a:r>
              <a:rPr lang="en-US" sz="1350" dirty="0">
                <a:solidFill>
                  <a:srgbClr val="504C49"/>
                </a:solidFill>
                <a:latin typeface="Platypi Medium" pitchFamily="34" charset="0"/>
                <a:ea typeface="Platypi Medium" pitchFamily="34" charset="-122"/>
                <a:cs typeface="Platypi Medium" pitchFamily="34" charset="-120"/>
              </a:rPr>
              <a:t>Humanising Innovation: Technology as Enhancement</a:t>
            </a:r>
            <a:endParaRPr lang="en-US" sz="1350" dirty="0"/>
          </a:p>
        </p:txBody>
      </p:sp>
      <p:sp>
        <p:nvSpPr>
          <p:cNvPr id="6" name="Text 4"/>
          <p:cNvSpPr/>
          <p:nvPr/>
        </p:nvSpPr>
        <p:spPr>
          <a:xfrm>
            <a:off x="803553" y="2419449"/>
            <a:ext cx="3257270" cy="1268611"/>
          </a:xfrm>
          <a:prstGeom prst="rect">
            <a:avLst/>
          </a:prstGeom>
          <a:noFill/>
          <a:ln/>
        </p:spPr>
        <p:txBody>
          <a:bodyPr wrap="square" lIns="0" tIns="0" rIns="0" bIns="0" rtlCol="0" anchor="t">
            <a:normAutofit/>
          </a:bodyPr>
          <a:lstStyle/>
          <a:p>
            <a:pPr marL="0" indent="0" algn="l">
              <a:lnSpc>
                <a:spcPct val="124000"/>
              </a:lnSpc>
              <a:buNone/>
            </a:pPr>
            <a:r>
              <a:rPr lang="en-US" sz="1100" dirty="0">
                <a:solidFill>
                  <a:srgbClr val="504C49"/>
                </a:solidFill>
                <a:latin typeface="Source Serif 4" pitchFamily="34" charset="0"/>
                <a:ea typeface="Source Serif 4" pitchFamily="34" charset="-122"/>
                <a:cs typeface="Source Serif 4" pitchFamily="34" charset="-120"/>
              </a:rPr>
              <a:t>Athlete monitoring, wearables, velocity-based training, and data-informed decision making are becoming standard practice. However, technology is a tool that enhances coaching—not a replacement for observation, communication, and human judgment.</a:t>
            </a:r>
            <a:endParaRPr lang="en-US" sz="1100" dirty="0"/>
          </a:p>
        </p:txBody>
      </p:sp>
      <p:sp>
        <p:nvSpPr>
          <p:cNvPr id="7" name="Shape 5"/>
          <p:cNvSpPr/>
          <p:nvPr/>
        </p:nvSpPr>
        <p:spPr>
          <a:xfrm>
            <a:off x="4325036" y="1760041"/>
            <a:ext cx="3541525" cy="2070100"/>
          </a:xfrm>
          <a:prstGeom prst="roundRect">
            <a:avLst>
              <a:gd name="adj" fmla="val 1030"/>
            </a:avLst>
          </a:prstGeom>
          <a:solidFill>
            <a:srgbClr val="F9F7F7"/>
          </a:solidFill>
          <a:ln/>
        </p:spPr>
        <p:txBody>
          <a:bodyPr/>
          <a:lstStyle/>
          <a:p>
            <a:endParaRPr lang="en-US"/>
          </a:p>
        </p:txBody>
      </p:sp>
      <p:sp>
        <p:nvSpPr>
          <p:cNvPr id="8" name="Text 6"/>
          <p:cNvSpPr/>
          <p:nvPr/>
        </p:nvSpPr>
        <p:spPr>
          <a:xfrm>
            <a:off x="4467113" y="1902123"/>
            <a:ext cx="3257369" cy="222052"/>
          </a:xfrm>
          <a:prstGeom prst="rect">
            <a:avLst/>
          </a:prstGeom>
          <a:noFill/>
          <a:ln/>
        </p:spPr>
        <p:txBody>
          <a:bodyPr wrap="none" lIns="0" tIns="0" rIns="0" bIns="0" rtlCol="0" anchor="t"/>
          <a:lstStyle/>
          <a:p>
            <a:pPr marL="0" indent="0" algn="l">
              <a:lnSpc>
                <a:spcPct val="104000"/>
              </a:lnSpc>
              <a:buNone/>
            </a:pPr>
            <a:r>
              <a:rPr lang="en-US" sz="1350" dirty="0">
                <a:solidFill>
                  <a:srgbClr val="504C49"/>
                </a:solidFill>
                <a:latin typeface="Platypi Medium" pitchFamily="34" charset="0"/>
                <a:ea typeface="Platypi Medium" pitchFamily="34" charset="-122"/>
                <a:cs typeface="Platypi Medium" pitchFamily="34" charset="-120"/>
              </a:rPr>
              <a:t>Growth Areas</a:t>
            </a:r>
            <a:endParaRPr lang="en-US" sz="1350" dirty="0"/>
          </a:p>
        </p:txBody>
      </p:sp>
      <p:sp>
        <p:nvSpPr>
          <p:cNvPr id="9" name="Text 7"/>
          <p:cNvSpPr/>
          <p:nvPr/>
        </p:nvSpPr>
        <p:spPr>
          <a:xfrm>
            <a:off x="4467113" y="2197398"/>
            <a:ext cx="3257369" cy="1057176"/>
          </a:xfrm>
          <a:prstGeom prst="rect">
            <a:avLst/>
          </a:prstGeom>
          <a:noFill/>
          <a:ln/>
        </p:spPr>
        <p:txBody>
          <a:bodyPr wrap="square" lIns="0" tIns="0" rIns="0" bIns="0" rtlCol="0" anchor="t">
            <a:normAutofit/>
          </a:bodyPr>
          <a:lstStyle/>
          <a:p>
            <a:pPr marL="0" indent="0" algn="l">
              <a:lnSpc>
                <a:spcPct val="124000"/>
              </a:lnSpc>
              <a:buNone/>
            </a:pPr>
            <a:r>
              <a:rPr lang="en-US" sz="1100" dirty="0">
                <a:solidFill>
                  <a:srgbClr val="504C49"/>
                </a:solidFill>
                <a:latin typeface="Source Serif 4" pitchFamily="34" charset="0"/>
                <a:ea typeface="Source Serif 4" pitchFamily="34" charset="-122"/>
                <a:cs typeface="Source Serif 4" pitchFamily="34" charset="-120"/>
              </a:rPr>
              <a:t>Female athlete development and retention, professional women's sport, youth athletic development, exercise medicine and rehabilitation, healthy ageing, and community sport are expanding rapidly.</a:t>
            </a:r>
            <a:endParaRPr lang="en-US" sz="1100" dirty="0"/>
          </a:p>
        </p:txBody>
      </p:sp>
      <p:sp>
        <p:nvSpPr>
          <p:cNvPr id="10" name="Shape 8"/>
          <p:cNvSpPr/>
          <p:nvPr/>
        </p:nvSpPr>
        <p:spPr>
          <a:xfrm>
            <a:off x="7988695" y="1760041"/>
            <a:ext cx="3541525" cy="2070100"/>
          </a:xfrm>
          <a:prstGeom prst="roundRect">
            <a:avLst>
              <a:gd name="adj" fmla="val 1030"/>
            </a:avLst>
          </a:prstGeom>
          <a:solidFill>
            <a:srgbClr val="F9F7F7"/>
          </a:solidFill>
          <a:ln/>
        </p:spPr>
        <p:txBody>
          <a:bodyPr/>
          <a:lstStyle/>
          <a:p>
            <a:endParaRPr lang="en-US"/>
          </a:p>
        </p:txBody>
      </p:sp>
      <p:sp>
        <p:nvSpPr>
          <p:cNvPr id="11" name="Text 9"/>
          <p:cNvSpPr/>
          <p:nvPr/>
        </p:nvSpPr>
        <p:spPr>
          <a:xfrm>
            <a:off x="8130773" y="1902123"/>
            <a:ext cx="3257369" cy="222052"/>
          </a:xfrm>
          <a:prstGeom prst="rect">
            <a:avLst/>
          </a:prstGeom>
          <a:noFill/>
          <a:ln/>
        </p:spPr>
        <p:txBody>
          <a:bodyPr wrap="none" lIns="0" tIns="0" rIns="0" bIns="0" rtlCol="0" anchor="t"/>
          <a:lstStyle/>
          <a:p>
            <a:pPr marL="0" indent="0" algn="l">
              <a:lnSpc>
                <a:spcPct val="104000"/>
              </a:lnSpc>
              <a:buNone/>
            </a:pPr>
            <a:r>
              <a:rPr lang="en-US" sz="1350" dirty="0">
                <a:solidFill>
                  <a:srgbClr val="504C49"/>
                </a:solidFill>
                <a:latin typeface="Platypi Medium" pitchFamily="34" charset="0"/>
                <a:ea typeface="Platypi Medium" pitchFamily="34" charset="-122"/>
                <a:cs typeface="Platypi Medium" pitchFamily="34" charset="-120"/>
              </a:rPr>
              <a:t>Employability Skills</a:t>
            </a:r>
            <a:endParaRPr lang="en-US" sz="1350" dirty="0"/>
          </a:p>
        </p:txBody>
      </p:sp>
      <p:sp>
        <p:nvSpPr>
          <p:cNvPr id="12" name="Text 10"/>
          <p:cNvSpPr/>
          <p:nvPr/>
        </p:nvSpPr>
        <p:spPr>
          <a:xfrm>
            <a:off x="8130773" y="2197398"/>
            <a:ext cx="3257369" cy="845741"/>
          </a:xfrm>
          <a:prstGeom prst="rect">
            <a:avLst/>
          </a:prstGeom>
          <a:noFill/>
          <a:ln/>
        </p:spPr>
        <p:txBody>
          <a:bodyPr wrap="square" lIns="0" tIns="0" rIns="0" bIns="0" rtlCol="0" anchor="t">
            <a:normAutofit/>
          </a:bodyPr>
          <a:lstStyle/>
          <a:p>
            <a:pPr marL="0" indent="0" algn="l">
              <a:lnSpc>
                <a:spcPct val="124000"/>
              </a:lnSpc>
              <a:buNone/>
            </a:pPr>
            <a:r>
              <a:rPr lang="en-US" sz="1100" dirty="0">
                <a:solidFill>
                  <a:srgbClr val="504C49"/>
                </a:solidFill>
                <a:latin typeface="Source Serif 4" pitchFamily="34" charset="0"/>
                <a:ea typeface="Source Serif 4" pitchFamily="34" charset="-122"/>
                <a:cs typeface="Source Serif 4" pitchFamily="34" charset="-120"/>
              </a:rPr>
              <a:t>Coaching competence, digital fluency, AI literacy, analytical thinking, communication, adaptability, and professionalism will define the next decade of practice.</a:t>
            </a:r>
            <a:endParaRPr lang="en-US" sz="1100" dirty="0"/>
          </a:p>
        </p:txBody>
      </p:sp>
      <p:sp>
        <p:nvSpPr>
          <p:cNvPr id="13" name="Text 11"/>
          <p:cNvSpPr/>
          <p:nvPr/>
        </p:nvSpPr>
        <p:spPr>
          <a:xfrm>
            <a:off x="661475" y="4038501"/>
            <a:ext cx="3521185" cy="469007"/>
          </a:xfrm>
          <a:prstGeom prst="rect">
            <a:avLst/>
          </a:prstGeom>
          <a:noFill/>
          <a:ln/>
        </p:spPr>
        <p:txBody>
          <a:bodyPr wrap="none" lIns="0" tIns="0" rIns="0" bIns="0" rtlCol="0" anchor="t"/>
          <a:lstStyle/>
          <a:p>
            <a:pPr marL="0" indent="0" algn="ctr">
              <a:lnSpc>
                <a:spcPct val="83000"/>
              </a:lnSpc>
              <a:buNone/>
            </a:pPr>
            <a:r>
              <a:rPr lang="en-US" sz="3650" dirty="0">
                <a:solidFill>
                  <a:srgbClr val="504C49"/>
                </a:solidFill>
                <a:latin typeface="Platypi Medium" pitchFamily="34" charset="0"/>
                <a:ea typeface="Platypi Medium" pitchFamily="34" charset="-122"/>
                <a:cs typeface="Platypi Medium" pitchFamily="34" charset="-120"/>
              </a:rPr>
              <a:t>3</a:t>
            </a:r>
            <a:endParaRPr lang="en-US" sz="3650" dirty="0"/>
          </a:p>
        </p:txBody>
      </p:sp>
      <p:sp>
        <p:nvSpPr>
          <p:cNvPr id="14" name="Text 12"/>
          <p:cNvSpPr/>
          <p:nvPr/>
        </p:nvSpPr>
        <p:spPr>
          <a:xfrm>
            <a:off x="661475" y="4670127"/>
            <a:ext cx="3521185" cy="222052"/>
          </a:xfrm>
          <a:prstGeom prst="rect">
            <a:avLst/>
          </a:prstGeom>
          <a:noFill/>
          <a:ln/>
        </p:spPr>
        <p:txBody>
          <a:bodyPr wrap="none" lIns="0" tIns="0" rIns="0" bIns="0" rtlCol="0" anchor="t"/>
          <a:lstStyle/>
          <a:p>
            <a:pPr marL="0" indent="0" algn="ctr">
              <a:lnSpc>
                <a:spcPct val="104000"/>
              </a:lnSpc>
              <a:buNone/>
            </a:pPr>
            <a:r>
              <a:rPr lang="en-US" sz="1350" dirty="0">
                <a:solidFill>
                  <a:srgbClr val="504C49"/>
                </a:solidFill>
                <a:latin typeface="Platypi Medium" pitchFamily="34" charset="0"/>
                <a:ea typeface="Platypi Medium" pitchFamily="34" charset="-122"/>
                <a:cs typeface="Platypi Medium" pitchFamily="34" charset="-120"/>
              </a:rPr>
              <a:t>Core Pillars</a:t>
            </a:r>
            <a:endParaRPr lang="en-US" sz="1350" dirty="0"/>
          </a:p>
        </p:txBody>
      </p:sp>
      <p:sp>
        <p:nvSpPr>
          <p:cNvPr id="15" name="Text 13"/>
          <p:cNvSpPr/>
          <p:nvPr/>
        </p:nvSpPr>
        <p:spPr>
          <a:xfrm>
            <a:off x="661475" y="4965402"/>
            <a:ext cx="3521185" cy="211435"/>
          </a:xfrm>
          <a:prstGeom prst="rect">
            <a:avLst/>
          </a:prstGeom>
          <a:noFill/>
          <a:ln/>
        </p:spPr>
        <p:txBody>
          <a:bodyPr wrap="none" lIns="0" tIns="0" rIns="0" bIns="0" rtlCol="0" anchor="t"/>
          <a:lstStyle/>
          <a:p>
            <a:pPr marL="0" indent="0" algn="ctr">
              <a:lnSpc>
                <a:spcPct val="124000"/>
              </a:lnSpc>
              <a:buNone/>
            </a:pPr>
            <a:r>
              <a:rPr lang="en-US" sz="1100" dirty="0">
                <a:solidFill>
                  <a:srgbClr val="504C49"/>
                </a:solidFill>
                <a:latin typeface="Source Serif 4" pitchFamily="34" charset="0"/>
                <a:ea typeface="Source Serif 4" pitchFamily="34" charset="-122"/>
                <a:cs typeface="Source Serif 4" pitchFamily="34" charset="-120"/>
              </a:rPr>
              <a:t>Sport science, coaching, and athlete development</a:t>
            </a:r>
            <a:endParaRPr lang="en-US" sz="1100" dirty="0"/>
          </a:p>
        </p:txBody>
      </p:sp>
      <p:sp>
        <p:nvSpPr>
          <p:cNvPr id="16" name="Text 14"/>
          <p:cNvSpPr/>
          <p:nvPr/>
        </p:nvSpPr>
        <p:spPr>
          <a:xfrm>
            <a:off x="4335255" y="4038501"/>
            <a:ext cx="3521185" cy="469007"/>
          </a:xfrm>
          <a:prstGeom prst="rect">
            <a:avLst/>
          </a:prstGeom>
          <a:noFill/>
          <a:ln/>
        </p:spPr>
        <p:txBody>
          <a:bodyPr wrap="none" lIns="0" tIns="0" rIns="0" bIns="0" rtlCol="0" anchor="t"/>
          <a:lstStyle/>
          <a:p>
            <a:pPr marL="0" indent="0" algn="ctr">
              <a:lnSpc>
                <a:spcPct val="83000"/>
              </a:lnSpc>
              <a:buNone/>
            </a:pPr>
            <a:r>
              <a:rPr lang="en-US" sz="3650" dirty="0">
                <a:solidFill>
                  <a:srgbClr val="504C49"/>
                </a:solidFill>
                <a:latin typeface="Platypi Medium" pitchFamily="34" charset="0"/>
                <a:ea typeface="Platypi Medium" pitchFamily="34" charset="-122"/>
                <a:cs typeface="Platypi Medium" pitchFamily="34" charset="-120"/>
              </a:rPr>
              <a:t>2</a:t>
            </a:r>
            <a:endParaRPr lang="en-US" sz="3650" dirty="0"/>
          </a:p>
        </p:txBody>
      </p:sp>
      <p:sp>
        <p:nvSpPr>
          <p:cNvPr id="17" name="Text 15"/>
          <p:cNvSpPr/>
          <p:nvPr/>
        </p:nvSpPr>
        <p:spPr>
          <a:xfrm>
            <a:off x="4335255" y="4670127"/>
            <a:ext cx="3521185" cy="222052"/>
          </a:xfrm>
          <a:prstGeom prst="rect">
            <a:avLst/>
          </a:prstGeom>
          <a:noFill/>
          <a:ln/>
        </p:spPr>
        <p:txBody>
          <a:bodyPr wrap="none" lIns="0" tIns="0" rIns="0" bIns="0" rtlCol="0" anchor="t"/>
          <a:lstStyle/>
          <a:p>
            <a:pPr marL="0" indent="0" algn="ctr">
              <a:lnSpc>
                <a:spcPct val="104000"/>
              </a:lnSpc>
              <a:buNone/>
            </a:pPr>
            <a:r>
              <a:rPr lang="en-US" sz="1350" dirty="0">
                <a:solidFill>
                  <a:srgbClr val="504C49"/>
                </a:solidFill>
                <a:latin typeface="Platypi Medium" pitchFamily="34" charset="0"/>
                <a:ea typeface="Platypi Medium" pitchFamily="34" charset="-122"/>
                <a:cs typeface="Platypi Medium" pitchFamily="34" charset="-120"/>
              </a:rPr>
              <a:t>Key Bodies</a:t>
            </a:r>
            <a:endParaRPr lang="en-US" sz="1350" dirty="0"/>
          </a:p>
        </p:txBody>
      </p:sp>
      <p:sp>
        <p:nvSpPr>
          <p:cNvPr id="18" name="Text 16"/>
          <p:cNvSpPr/>
          <p:nvPr/>
        </p:nvSpPr>
        <p:spPr>
          <a:xfrm>
            <a:off x="4335255" y="4965402"/>
            <a:ext cx="3521185" cy="211435"/>
          </a:xfrm>
          <a:prstGeom prst="rect">
            <a:avLst/>
          </a:prstGeom>
          <a:noFill/>
          <a:ln/>
        </p:spPr>
        <p:txBody>
          <a:bodyPr wrap="none" lIns="0" tIns="0" rIns="0" bIns="0" rtlCol="0" anchor="t"/>
          <a:lstStyle/>
          <a:p>
            <a:pPr marL="0" indent="0" algn="ctr">
              <a:lnSpc>
                <a:spcPct val="124000"/>
              </a:lnSpc>
              <a:buNone/>
            </a:pPr>
            <a:r>
              <a:rPr lang="en-US" sz="1100" dirty="0">
                <a:solidFill>
                  <a:srgbClr val="504C49"/>
                </a:solidFill>
                <a:latin typeface="Source Serif 4" pitchFamily="34" charset="0"/>
                <a:ea typeface="Source Serif 4" pitchFamily="34" charset="-122"/>
                <a:cs typeface="Source Serif 4" pitchFamily="34" charset="-120"/>
              </a:rPr>
              <a:t>CIMSPA and UKSCA underpin UK practice</a:t>
            </a:r>
            <a:endParaRPr lang="en-US" sz="1100" dirty="0"/>
          </a:p>
        </p:txBody>
      </p:sp>
      <p:sp>
        <p:nvSpPr>
          <p:cNvPr id="19" name="Text 17"/>
          <p:cNvSpPr/>
          <p:nvPr/>
        </p:nvSpPr>
        <p:spPr>
          <a:xfrm>
            <a:off x="8009035" y="4038501"/>
            <a:ext cx="3521185" cy="469007"/>
          </a:xfrm>
          <a:prstGeom prst="rect">
            <a:avLst/>
          </a:prstGeom>
          <a:noFill/>
          <a:ln/>
        </p:spPr>
        <p:txBody>
          <a:bodyPr wrap="none" lIns="0" tIns="0" rIns="0" bIns="0" rtlCol="0" anchor="t"/>
          <a:lstStyle/>
          <a:p>
            <a:pPr marL="0" indent="0" algn="ctr">
              <a:lnSpc>
                <a:spcPct val="83000"/>
              </a:lnSpc>
              <a:buNone/>
            </a:pPr>
            <a:r>
              <a:rPr lang="en-US" sz="3650" dirty="0">
                <a:solidFill>
                  <a:srgbClr val="504C49"/>
                </a:solidFill>
                <a:latin typeface="Platypi Medium" pitchFamily="34" charset="0"/>
                <a:ea typeface="Platypi Medium" pitchFamily="34" charset="-122"/>
                <a:cs typeface="Platypi Medium" pitchFamily="34" charset="-120"/>
              </a:rPr>
              <a:t>∞</a:t>
            </a:r>
            <a:endParaRPr lang="en-US" sz="3650" dirty="0"/>
          </a:p>
        </p:txBody>
      </p:sp>
      <p:sp>
        <p:nvSpPr>
          <p:cNvPr id="20" name="Text 18"/>
          <p:cNvSpPr/>
          <p:nvPr/>
        </p:nvSpPr>
        <p:spPr>
          <a:xfrm>
            <a:off x="8009035" y="4670127"/>
            <a:ext cx="3521185" cy="222052"/>
          </a:xfrm>
          <a:prstGeom prst="rect">
            <a:avLst/>
          </a:prstGeom>
          <a:noFill/>
          <a:ln/>
        </p:spPr>
        <p:txBody>
          <a:bodyPr wrap="none" lIns="0" tIns="0" rIns="0" bIns="0" rtlCol="0" anchor="t"/>
          <a:lstStyle/>
          <a:p>
            <a:pPr marL="0" indent="0" algn="ctr">
              <a:lnSpc>
                <a:spcPct val="104000"/>
              </a:lnSpc>
              <a:buNone/>
            </a:pPr>
            <a:r>
              <a:rPr lang="en-US" sz="1350" dirty="0">
                <a:solidFill>
                  <a:srgbClr val="504C49"/>
                </a:solidFill>
                <a:latin typeface="Platypi Medium" pitchFamily="34" charset="0"/>
                <a:ea typeface="Platypi Medium" pitchFamily="34" charset="-122"/>
                <a:cs typeface="Platypi Medium" pitchFamily="34" charset="-120"/>
              </a:rPr>
              <a:t>CPD Commitment</a:t>
            </a:r>
            <a:endParaRPr lang="en-US" sz="1350" dirty="0"/>
          </a:p>
        </p:txBody>
      </p:sp>
      <p:sp>
        <p:nvSpPr>
          <p:cNvPr id="21" name="Text 19"/>
          <p:cNvSpPr/>
          <p:nvPr/>
        </p:nvSpPr>
        <p:spPr>
          <a:xfrm>
            <a:off x="8009035" y="4965402"/>
            <a:ext cx="3521185" cy="422870"/>
          </a:xfrm>
          <a:prstGeom prst="rect">
            <a:avLst/>
          </a:prstGeom>
          <a:noFill/>
          <a:ln/>
        </p:spPr>
        <p:txBody>
          <a:bodyPr wrap="square" lIns="0" tIns="0" rIns="0" bIns="0" rtlCol="0" anchor="t">
            <a:normAutofit/>
          </a:bodyPr>
          <a:lstStyle/>
          <a:p>
            <a:pPr marL="0" indent="0" algn="ctr">
              <a:lnSpc>
                <a:spcPct val="124000"/>
              </a:lnSpc>
              <a:buNone/>
            </a:pPr>
            <a:r>
              <a:rPr lang="en-US" sz="1100" dirty="0">
                <a:solidFill>
                  <a:srgbClr val="504C49"/>
                </a:solidFill>
                <a:latin typeface="Source Serif 4" pitchFamily="34" charset="0"/>
                <a:ea typeface="Source Serif 4" pitchFamily="34" charset="-122"/>
                <a:cs typeface="Source Serif 4" pitchFamily="34" charset="-120"/>
              </a:rPr>
              <a:t>Professional learning continues throughout your career</a:t>
            </a:r>
            <a:endParaRPr lang="en-US" sz="1100" dirty="0"/>
          </a:p>
        </p:txBody>
      </p:sp>
      <p:sp>
        <p:nvSpPr>
          <p:cNvPr id="22" name="Shape 20"/>
          <p:cNvSpPr/>
          <p:nvPr/>
        </p:nvSpPr>
        <p:spPr>
          <a:xfrm>
            <a:off x="661475" y="5525591"/>
            <a:ext cx="10868745" cy="514449"/>
          </a:xfrm>
          <a:prstGeom prst="roundRect">
            <a:avLst>
              <a:gd name="adj" fmla="val 4144"/>
            </a:avLst>
          </a:prstGeom>
          <a:solidFill>
            <a:srgbClr val="F3E3D8"/>
          </a:solidFill>
          <a:ln/>
        </p:spPr>
        <p:txBody>
          <a:bodyPr/>
          <a:lstStyle/>
          <a:p>
            <a:endParaRPr lang="en-US"/>
          </a:p>
        </p:txBody>
      </p:sp>
      <p:pic>
        <p:nvPicPr>
          <p:cNvPr id="23" name="Image 0" descr="preencoded.png"/>
          <p:cNvPicPr>
            <a:picLocks noChangeAspect="1"/>
          </p:cNvPicPr>
          <p:nvPr/>
        </p:nvPicPr>
        <p:blipFill>
          <a:blip r:embed="rId3"/>
          <a:stretch>
            <a:fillRect/>
          </a:stretch>
        </p:blipFill>
        <p:spPr>
          <a:xfrm>
            <a:off x="803553" y="5704979"/>
            <a:ext cx="177597" cy="142081"/>
          </a:xfrm>
          <a:prstGeom prst="rect">
            <a:avLst/>
          </a:prstGeom>
        </p:spPr>
      </p:pic>
      <p:sp>
        <p:nvSpPr>
          <p:cNvPr id="24" name="Text 21"/>
          <p:cNvSpPr/>
          <p:nvPr/>
        </p:nvSpPr>
        <p:spPr>
          <a:xfrm>
            <a:off x="1123227" y="5683250"/>
            <a:ext cx="10874500" cy="211435"/>
          </a:xfrm>
          <a:prstGeom prst="rect">
            <a:avLst/>
          </a:prstGeom>
          <a:noFill/>
          <a:ln/>
        </p:spPr>
        <p:txBody>
          <a:bodyPr wrap="none" lIns="0" tIns="0" rIns="0" bIns="0" rtlCol="0" anchor="t"/>
          <a:lstStyle/>
          <a:p>
            <a:pPr marL="0" indent="0" algn="l">
              <a:lnSpc>
                <a:spcPct val="124000"/>
              </a:lnSpc>
              <a:buNone/>
            </a:pPr>
            <a:r>
              <a:rPr lang="en-US" sz="1100" b="1" dirty="0">
                <a:solidFill>
                  <a:srgbClr val="000000"/>
                </a:solidFill>
                <a:latin typeface="Source Serif 4 Bold" pitchFamily="34" charset="0"/>
                <a:ea typeface="Source Serif 4 Bold" pitchFamily="34" charset="-122"/>
                <a:cs typeface="Source Serif 4 Bold" pitchFamily="34" charset="-120"/>
              </a:rPr>
              <a:t>Key Message:</a:t>
            </a:r>
            <a:r>
              <a:rPr lang="en-US" sz="1100" dirty="0">
                <a:solidFill>
                  <a:srgbClr val="000000"/>
                </a:solidFill>
                <a:latin typeface="Source Serif 4" pitchFamily="34" charset="0"/>
                <a:ea typeface="Source Serif 4" pitchFamily="34" charset="-122"/>
                <a:cs typeface="Source Serif 4" pitchFamily="34" charset="-120"/>
              </a:rPr>
              <a:t> Graduation is not the end of professional development. Your journey as a reflective, accredited practitioner begins now.</a:t>
            </a:r>
            <a:endParaRPr lang="en-US" sz="1100" dirty="0"/>
          </a:p>
        </p:txBody>
      </p:sp>
      <p:sp>
        <p:nvSpPr>
          <p:cNvPr id="25" name="Text 22"/>
          <p:cNvSpPr/>
          <p:nvPr/>
        </p:nvSpPr>
        <p:spPr>
          <a:xfrm>
            <a:off x="661475" y="6177359"/>
            <a:ext cx="11478330" cy="169069"/>
          </a:xfrm>
          <a:prstGeom prst="rect">
            <a:avLst/>
          </a:prstGeom>
          <a:noFill/>
          <a:ln/>
        </p:spPr>
        <p:txBody>
          <a:bodyPr wrap="none" lIns="0" tIns="0" rIns="0" bIns="0" rtlCol="0" anchor="t"/>
          <a:lstStyle/>
          <a:p>
            <a:pPr marL="0" indent="0" algn="l">
              <a:lnSpc>
                <a:spcPct val="124000"/>
              </a:lnSpc>
              <a:buNone/>
            </a:pPr>
            <a:r>
              <a:rPr lang="en-US" sz="850" i="1" dirty="0">
                <a:solidFill>
                  <a:srgbClr val="504C49"/>
                </a:solidFill>
                <a:latin typeface="Source Serif 4" pitchFamily="34" charset="0"/>
                <a:ea typeface="Source Serif 4" pitchFamily="34" charset="-122"/>
                <a:cs typeface="Source Serif 4" pitchFamily="34" charset="-120"/>
              </a:rPr>
              <a:t>(Based on UKSCA 2025 Conference Theme, CIMSPA Future-Proofing Career Guidance, and current UK S&amp;C trends)</a:t>
            </a:r>
            <a:endParaRPr lang="en-US" sz="8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209</TotalTime>
  <Words>1516</Words>
  <Application>Microsoft Macintosh PowerPoint</Application>
  <PresentationFormat>Widescreen</PresentationFormat>
  <Paragraphs>157</Paragraphs>
  <Slides>10</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Source Serif 4</vt:lpstr>
      <vt:lpstr>Platypi Medium</vt:lpstr>
      <vt:lpstr>Aptos</vt:lpstr>
      <vt:lpstr>Platypi Light</vt:lpstr>
      <vt:lpstr>Aptos Display</vt:lpstr>
      <vt:lpstr>Source Serif 4 Bold</vt:lpstr>
      <vt:lpstr>Arial</vt:lpstr>
      <vt:lpstr>Noto Color Emoji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Geraint Forster</cp:lastModifiedBy>
  <cp:revision>1</cp:revision>
  <dcterms:created xsi:type="dcterms:W3CDTF">2026-09-30T12:05:10Z</dcterms:created>
  <dcterms:modified xsi:type="dcterms:W3CDTF">2026-09-30T15:34:38Z</dcterms:modified>
</cp:coreProperties>
</file>