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17E99-6A21-45FF-B8E5-E957C7FED3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B9A404-1707-75F1-F01C-DC8A0598EE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F222B7A-2B4E-6261-D177-148CC5B0C5CC}"/>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5" name="Footer Placeholder 4">
            <a:extLst>
              <a:ext uri="{FF2B5EF4-FFF2-40B4-BE49-F238E27FC236}">
                <a16:creationId xmlns:a16="http://schemas.microsoft.com/office/drawing/2014/main" id="{0DFBBC79-BE67-11B2-AD4E-3778C7640C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919CE-0ABC-5474-4FF5-349A0879EFB8}"/>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1654936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7A633-75AE-AEBE-0424-D155B3483C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CC5ECA-8B60-21EA-A356-3B67AB04BA4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EC3E65-FA41-B01C-7599-9964BB2A9630}"/>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5" name="Footer Placeholder 4">
            <a:extLst>
              <a:ext uri="{FF2B5EF4-FFF2-40B4-BE49-F238E27FC236}">
                <a16:creationId xmlns:a16="http://schemas.microsoft.com/office/drawing/2014/main" id="{7BE6BE25-A940-9CB5-A6E5-625F78B206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0AD9D5-2A6D-18A3-6126-74FB1F2EEBFB}"/>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2080182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07BB9-5C13-E36B-8763-A6A462C247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590F32-D88F-72E4-802A-EF90E7C0EA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8AF485-CC6F-18BC-3990-9D3E60ABAD50}"/>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5" name="Footer Placeholder 4">
            <a:extLst>
              <a:ext uri="{FF2B5EF4-FFF2-40B4-BE49-F238E27FC236}">
                <a16:creationId xmlns:a16="http://schemas.microsoft.com/office/drawing/2014/main" id="{B3DF3783-CE64-D28F-48E5-7147E8682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2835F3-C7D8-AB4B-D821-2187D2525CD9}"/>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3112808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CA21B-CD45-D6B5-72FD-4E57F29F0A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FDA501-6606-3497-A32D-DB1E630616D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96A291-6557-AF01-F1F9-568D423FECE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0939A3-8C20-8BD9-E039-9293EE736F75}"/>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6" name="Footer Placeholder 5">
            <a:extLst>
              <a:ext uri="{FF2B5EF4-FFF2-40B4-BE49-F238E27FC236}">
                <a16:creationId xmlns:a16="http://schemas.microsoft.com/office/drawing/2014/main" id="{BE519AA5-5C58-9E0E-94A7-B28BCC4FC1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49B12B-8B04-1CBB-DB9B-C24D68FBB0DA}"/>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2808640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6DC2-BED4-AB8C-642C-EBD53D2184D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7C6739-9082-EEE6-FD72-900C14C77F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0B26DE-45F4-3898-474E-CF03BB883D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EA64C3E-18D7-E998-2D75-2A9C390847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F75E80-EBC5-952B-7063-6A77CC5580D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2058C6-3F05-CDE1-6816-71C421D7172B}"/>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8" name="Footer Placeholder 7">
            <a:extLst>
              <a:ext uri="{FF2B5EF4-FFF2-40B4-BE49-F238E27FC236}">
                <a16:creationId xmlns:a16="http://schemas.microsoft.com/office/drawing/2014/main" id="{C49C8358-7750-5495-3429-AB8129A5D9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3004027-481D-DCF6-631E-9FAF2B2BBB19}"/>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2352917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839A0-42DC-F73D-0655-76B28CAC160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935F0D5-B9E3-EFDF-3E55-AD789FADBEA1}"/>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4" name="Footer Placeholder 3">
            <a:extLst>
              <a:ext uri="{FF2B5EF4-FFF2-40B4-BE49-F238E27FC236}">
                <a16:creationId xmlns:a16="http://schemas.microsoft.com/office/drawing/2014/main" id="{B34C3D2D-E301-DECA-D07C-82AD9C0EB7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A17C94B-1170-67B3-6CA1-C3671D9C1D9F}"/>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3958648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F31D5E-AA63-56E9-5878-E3ECE4C9F5ED}"/>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3" name="Footer Placeholder 2">
            <a:extLst>
              <a:ext uri="{FF2B5EF4-FFF2-40B4-BE49-F238E27FC236}">
                <a16:creationId xmlns:a16="http://schemas.microsoft.com/office/drawing/2014/main" id="{4FB80C52-39A7-AC61-F39C-6638711F6C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4BAA7E-45BE-16E9-A4C0-2DB6E7650F46}"/>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4293686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B673E-16B9-A672-DFDB-C4F8606B22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B275738-E849-97F2-CF95-B687E7E407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71ECAEF-1659-3354-0690-9C090E2367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379A5B-DFC3-0EBC-6A87-79B4E529A2BC}"/>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6" name="Footer Placeholder 5">
            <a:extLst>
              <a:ext uri="{FF2B5EF4-FFF2-40B4-BE49-F238E27FC236}">
                <a16:creationId xmlns:a16="http://schemas.microsoft.com/office/drawing/2014/main" id="{EE0657AB-78EB-55B3-A22C-9E7CC6057A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0E6850-18F5-3095-F8AE-C234912B769B}"/>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3046011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BE9D7-7B28-D8FD-C2A0-1BEECB6FD9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21B5113-AC01-8E74-C8E1-9389836BFE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5DDE71-BCDC-1E60-F7CD-1B64901C0D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7D7BEE-15D9-3A24-A61E-A1470CA69C80}"/>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6" name="Footer Placeholder 5">
            <a:extLst>
              <a:ext uri="{FF2B5EF4-FFF2-40B4-BE49-F238E27FC236}">
                <a16:creationId xmlns:a16="http://schemas.microsoft.com/office/drawing/2014/main" id="{0561CF00-ECD6-4658-5CAF-6AC4DFED28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A28AD5-2FDB-0861-4F6A-4CB3CF21592C}"/>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2363095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9919C-3CE2-A28A-F69C-734DCCC7BC4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61BCAC-C845-269E-3593-4D460371FC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EE11B1-12C6-04CE-02BE-E5849780E254}"/>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5" name="Footer Placeholder 4">
            <a:extLst>
              <a:ext uri="{FF2B5EF4-FFF2-40B4-BE49-F238E27FC236}">
                <a16:creationId xmlns:a16="http://schemas.microsoft.com/office/drawing/2014/main" id="{C700C3AD-AA6F-44CC-FA71-249C50DA89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B26CD2-D9E2-D151-4478-D4507FCB9FB9}"/>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2848289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92B4A0-0048-C34B-AC65-CDE0491BFB4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6BD886-69C5-E939-B1C6-3DC41B94B5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4517B2-89AF-354A-3AD6-38390606E2E5}"/>
              </a:ext>
            </a:extLst>
          </p:cNvPr>
          <p:cNvSpPr>
            <a:spLocks noGrp="1"/>
          </p:cNvSpPr>
          <p:nvPr>
            <p:ph type="dt" sz="half" idx="10"/>
          </p:nvPr>
        </p:nvSpPr>
        <p:spPr/>
        <p:txBody>
          <a:bodyPr/>
          <a:lstStyle/>
          <a:p>
            <a:fld id="{9B7F15DF-0836-46E9-B564-07C955BDF1D4}" type="datetimeFigureOut">
              <a:rPr lang="en-GB" smtClean="0"/>
              <a:t>05/04/2023</a:t>
            </a:fld>
            <a:endParaRPr lang="en-GB"/>
          </a:p>
        </p:txBody>
      </p:sp>
      <p:sp>
        <p:nvSpPr>
          <p:cNvPr id="5" name="Footer Placeholder 4">
            <a:extLst>
              <a:ext uri="{FF2B5EF4-FFF2-40B4-BE49-F238E27FC236}">
                <a16:creationId xmlns:a16="http://schemas.microsoft.com/office/drawing/2014/main" id="{BAE33164-91BA-E2FA-5005-55A372638B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4B18EF-92BF-C833-CC33-29E199768B6A}"/>
              </a:ext>
            </a:extLst>
          </p:cNvPr>
          <p:cNvSpPr>
            <a:spLocks noGrp="1"/>
          </p:cNvSpPr>
          <p:nvPr>
            <p:ph type="sldNum" sz="quarter" idx="12"/>
          </p:nvPr>
        </p:nvSpPr>
        <p:spPr/>
        <p:txBody>
          <a:bodyPr/>
          <a:lstStyle/>
          <a:p>
            <a:fld id="{C0AF30E4-8AD4-4AEA-8081-00749BDCEE75}" type="slidenum">
              <a:rPr lang="en-GB" smtClean="0"/>
              <a:t>‹#›</a:t>
            </a:fld>
            <a:endParaRPr lang="en-GB"/>
          </a:p>
        </p:txBody>
      </p:sp>
    </p:spTree>
    <p:extLst>
      <p:ext uri="{BB962C8B-B14F-4D97-AF65-F5344CB8AC3E}">
        <p14:creationId xmlns:p14="http://schemas.microsoft.com/office/powerpoint/2010/main" val="4160254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A4559-CF57-F684-7F4C-B68835198E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21420C4-5806-CFA2-0219-70E74EFBD3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C59D07-DB3B-84C6-ED0D-D598DDD4A5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7F15DF-0836-46E9-B564-07C955BDF1D4}" type="datetimeFigureOut">
              <a:rPr lang="en-GB" smtClean="0"/>
              <a:t>05/04/2023</a:t>
            </a:fld>
            <a:endParaRPr lang="en-GB"/>
          </a:p>
        </p:txBody>
      </p:sp>
      <p:sp>
        <p:nvSpPr>
          <p:cNvPr id="5" name="Footer Placeholder 4">
            <a:extLst>
              <a:ext uri="{FF2B5EF4-FFF2-40B4-BE49-F238E27FC236}">
                <a16:creationId xmlns:a16="http://schemas.microsoft.com/office/drawing/2014/main" id="{8D559E26-4F5B-4FEA-2E96-4FEB4173EF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231774-55AE-BA40-117F-A5B4EBD0DA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AF30E4-8AD4-4AEA-8081-00749BDCEE75}" type="slidenum">
              <a:rPr lang="en-GB" smtClean="0"/>
              <a:t>‹#›</a:t>
            </a:fld>
            <a:endParaRPr lang="en-GB"/>
          </a:p>
        </p:txBody>
      </p:sp>
    </p:spTree>
    <p:extLst>
      <p:ext uri="{BB962C8B-B14F-4D97-AF65-F5344CB8AC3E}">
        <p14:creationId xmlns:p14="http://schemas.microsoft.com/office/powerpoint/2010/main" val="19975075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8CDF3-3697-8BF0-D71E-3F9386EBF996}"/>
              </a:ext>
            </a:extLst>
          </p:cNvPr>
          <p:cNvSpPr>
            <a:spLocks noGrp="1"/>
          </p:cNvSpPr>
          <p:nvPr>
            <p:ph type="ctrTitle"/>
          </p:nvPr>
        </p:nvSpPr>
        <p:spPr>
          <a:xfrm>
            <a:off x="1524000" y="1122363"/>
            <a:ext cx="9144000" cy="984733"/>
          </a:xfrm>
        </p:spPr>
        <p:txBody>
          <a:bodyPr>
            <a:normAutofit fontScale="90000"/>
          </a:bodyPr>
          <a:lstStyle/>
          <a:p>
            <a:pPr algn="l"/>
            <a:r>
              <a:rPr lang="en-GB" sz="1200" dirty="0"/>
              <a:t>Student: Qamer Zamen</a:t>
            </a:r>
            <a:br>
              <a:rPr lang="en-GB" sz="1200" dirty="0"/>
            </a:br>
            <a:r>
              <a:rPr lang="en-GB" sz="1200" dirty="0"/>
              <a:t>Student ID: 2117480</a:t>
            </a:r>
            <a:br>
              <a:rPr lang="en-GB" sz="1200" dirty="0"/>
            </a:br>
            <a:r>
              <a:rPr lang="en-GB" sz="1200" dirty="0"/>
              <a:t>Lecturer: Dr Inge Hall</a:t>
            </a:r>
            <a:br>
              <a:rPr lang="en-GB" sz="1200" dirty="0"/>
            </a:br>
            <a:r>
              <a:rPr lang="en-GB" sz="1200" dirty="0"/>
              <a:t>Module: BMSW4004</a:t>
            </a:r>
            <a:br>
              <a:rPr lang="en-GB" sz="1200" dirty="0"/>
            </a:br>
            <a:r>
              <a:rPr lang="en-GB" sz="1200" dirty="0"/>
              <a:t>Date: 03/04/2023</a:t>
            </a:r>
            <a:br>
              <a:rPr lang="en-GB" sz="1200" dirty="0"/>
            </a:br>
            <a:endParaRPr lang="en-GB" sz="1200" dirty="0"/>
          </a:p>
        </p:txBody>
      </p:sp>
      <p:sp>
        <p:nvSpPr>
          <p:cNvPr id="3" name="Subtitle 2">
            <a:extLst>
              <a:ext uri="{FF2B5EF4-FFF2-40B4-BE49-F238E27FC236}">
                <a16:creationId xmlns:a16="http://schemas.microsoft.com/office/drawing/2014/main" id="{7E63EF6E-0984-D782-AFEB-A16BDCD20E70}"/>
              </a:ext>
            </a:extLst>
          </p:cNvPr>
          <p:cNvSpPr>
            <a:spLocks noGrp="1"/>
          </p:cNvSpPr>
          <p:nvPr>
            <p:ph type="subTitle" idx="1"/>
          </p:nvPr>
        </p:nvSpPr>
        <p:spPr/>
        <p:txBody>
          <a:bodyPr/>
          <a:lstStyle/>
          <a:p>
            <a:r>
              <a:rPr lang="en-GB" dirty="0"/>
              <a:t>Problem Solving and Decision Making</a:t>
            </a:r>
          </a:p>
          <a:p>
            <a:r>
              <a:rPr lang="en-GB" dirty="0"/>
              <a:t>Component 1</a:t>
            </a:r>
          </a:p>
        </p:txBody>
      </p:sp>
    </p:spTree>
    <p:extLst>
      <p:ext uri="{BB962C8B-B14F-4D97-AF65-F5344CB8AC3E}">
        <p14:creationId xmlns:p14="http://schemas.microsoft.com/office/powerpoint/2010/main" val="1579059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FCC22-478D-A279-F794-690A88ACA51C}"/>
              </a:ext>
            </a:extLst>
          </p:cNvPr>
          <p:cNvSpPr>
            <a:spLocks noGrp="1"/>
          </p:cNvSpPr>
          <p:nvPr>
            <p:ph type="title"/>
          </p:nvPr>
        </p:nvSpPr>
        <p:spPr/>
        <p:txBody>
          <a:bodyPr/>
          <a:lstStyle/>
          <a:p>
            <a:r>
              <a:rPr lang="en-GB" dirty="0"/>
              <a:t>Business Problem</a:t>
            </a:r>
          </a:p>
        </p:txBody>
      </p:sp>
      <p:sp>
        <p:nvSpPr>
          <p:cNvPr id="3" name="TextBox 2">
            <a:extLst>
              <a:ext uri="{FF2B5EF4-FFF2-40B4-BE49-F238E27FC236}">
                <a16:creationId xmlns:a16="http://schemas.microsoft.com/office/drawing/2014/main" id="{A0353F2C-84E0-42E9-BBF7-172186DDC843}"/>
              </a:ext>
            </a:extLst>
          </p:cNvPr>
          <p:cNvSpPr txBox="1"/>
          <p:nvPr/>
        </p:nvSpPr>
        <p:spPr>
          <a:xfrm>
            <a:off x="838200" y="1961322"/>
            <a:ext cx="5711687" cy="369332"/>
          </a:xfrm>
          <a:prstGeom prst="rect">
            <a:avLst/>
          </a:prstGeom>
          <a:noFill/>
        </p:spPr>
        <p:txBody>
          <a:bodyPr wrap="square" rtlCol="0">
            <a:spAutoFit/>
          </a:bodyPr>
          <a:lstStyle/>
          <a:p>
            <a:r>
              <a:rPr lang="en-GB" dirty="0"/>
              <a:t>The Issues with Garment Exchange in the Retail Industry</a:t>
            </a:r>
          </a:p>
        </p:txBody>
      </p:sp>
      <p:sp>
        <p:nvSpPr>
          <p:cNvPr id="4" name="TextBox 3">
            <a:extLst>
              <a:ext uri="{FF2B5EF4-FFF2-40B4-BE49-F238E27FC236}">
                <a16:creationId xmlns:a16="http://schemas.microsoft.com/office/drawing/2014/main" id="{A10CC586-6298-020F-CAF6-3E6BDCDBAACE}"/>
              </a:ext>
            </a:extLst>
          </p:cNvPr>
          <p:cNvSpPr txBox="1"/>
          <p:nvPr/>
        </p:nvSpPr>
        <p:spPr>
          <a:xfrm>
            <a:off x="838199" y="2729948"/>
            <a:ext cx="8107017" cy="2862322"/>
          </a:xfrm>
          <a:prstGeom prst="rect">
            <a:avLst/>
          </a:prstGeom>
          <a:noFill/>
        </p:spPr>
        <p:txBody>
          <a:bodyPr wrap="square" rtlCol="0">
            <a:spAutoFit/>
          </a:bodyPr>
          <a:lstStyle/>
          <a:p>
            <a:r>
              <a:rPr lang="en-GB" dirty="0"/>
              <a:t>Introduction</a:t>
            </a:r>
          </a:p>
          <a:p>
            <a:endParaRPr lang="en-GB" dirty="0"/>
          </a:p>
          <a:p>
            <a:r>
              <a:rPr lang="en-GB" dirty="0"/>
              <a:t>The garment exchange segment of the retail clothing industry has been burgeoning since the advent of COVID-19 and the more recent cost of living crisis.</a:t>
            </a:r>
          </a:p>
          <a:p>
            <a:endParaRPr lang="en-GB" dirty="0"/>
          </a:p>
          <a:p>
            <a:r>
              <a:rPr lang="en-GB" dirty="0"/>
              <a:t>However, customers are still faced with the following issues:</a:t>
            </a:r>
          </a:p>
          <a:p>
            <a:pPr marL="285750" indent="-285750">
              <a:buFont typeface="Arial" panose="020B0604020202020204" pitchFamily="34" charset="0"/>
              <a:buChar char="•"/>
            </a:pPr>
            <a:r>
              <a:rPr lang="en-GB" dirty="0"/>
              <a:t>A guarantee of hygiene of the second-hand garments</a:t>
            </a:r>
          </a:p>
          <a:p>
            <a:pPr marL="285750" indent="-285750">
              <a:buFont typeface="Arial" panose="020B0604020202020204" pitchFamily="34" charset="0"/>
              <a:buChar char="•"/>
            </a:pPr>
            <a:r>
              <a:rPr lang="en-GB" dirty="0"/>
              <a:t>Cost of second-hand vs new items</a:t>
            </a:r>
          </a:p>
          <a:p>
            <a:pPr marL="285750" indent="-285750">
              <a:buFont typeface="Arial" panose="020B0604020202020204" pitchFamily="34" charset="0"/>
              <a:buChar char="•"/>
            </a:pPr>
            <a:r>
              <a:rPr lang="en-GB" dirty="0"/>
              <a:t>Quality of </a:t>
            </a:r>
            <a:r>
              <a:rPr lang="en-GB"/>
              <a:t>second-hand clothing</a:t>
            </a:r>
            <a:endParaRPr lang="en-GB" dirty="0"/>
          </a:p>
          <a:p>
            <a:r>
              <a:rPr lang="en-GB" dirty="0"/>
              <a:t>Here we will try and provide answers and potential solutions to these issues </a:t>
            </a:r>
          </a:p>
        </p:txBody>
      </p:sp>
    </p:spTree>
    <p:extLst>
      <p:ext uri="{BB962C8B-B14F-4D97-AF65-F5344CB8AC3E}">
        <p14:creationId xmlns:p14="http://schemas.microsoft.com/office/powerpoint/2010/main" val="1644193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7017F-F549-FB41-E6A2-EFB25DFBB36E}"/>
              </a:ext>
            </a:extLst>
          </p:cNvPr>
          <p:cNvSpPr>
            <a:spLocks noGrp="1"/>
          </p:cNvSpPr>
          <p:nvPr>
            <p:ph type="title"/>
          </p:nvPr>
        </p:nvSpPr>
        <p:spPr/>
        <p:txBody>
          <a:bodyPr/>
          <a:lstStyle/>
          <a:p>
            <a:r>
              <a:rPr lang="en-GB" dirty="0"/>
              <a:t>Hygiene</a:t>
            </a:r>
          </a:p>
        </p:txBody>
      </p:sp>
      <p:sp>
        <p:nvSpPr>
          <p:cNvPr id="3" name="TextBox 2">
            <a:extLst>
              <a:ext uri="{FF2B5EF4-FFF2-40B4-BE49-F238E27FC236}">
                <a16:creationId xmlns:a16="http://schemas.microsoft.com/office/drawing/2014/main" id="{25027CD8-CB3E-9656-3A99-AC5A5FD1F8CA}"/>
              </a:ext>
            </a:extLst>
          </p:cNvPr>
          <p:cNvSpPr txBox="1"/>
          <p:nvPr/>
        </p:nvSpPr>
        <p:spPr>
          <a:xfrm>
            <a:off x="954156" y="1961322"/>
            <a:ext cx="8521148" cy="3693319"/>
          </a:xfrm>
          <a:prstGeom prst="rect">
            <a:avLst/>
          </a:prstGeom>
          <a:noFill/>
        </p:spPr>
        <p:txBody>
          <a:bodyPr wrap="square" rtlCol="0">
            <a:spAutoFit/>
          </a:bodyPr>
          <a:lstStyle/>
          <a:p>
            <a:r>
              <a:rPr lang="en-GB" dirty="0"/>
              <a:t>When a customer looks to acquire a second-hand item of clothing, they naturally want to be assured of its’ cleanliness prior to making that purchase or exchange.</a:t>
            </a:r>
          </a:p>
          <a:p>
            <a:endParaRPr lang="en-GB" dirty="0"/>
          </a:p>
          <a:p>
            <a:r>
              <a:rPr lang="en-GB" dirty="0"/>
              <a:t>This becomes even more important when shopping for children or infants.</a:t>
            </a:r>
          </a:p>
          <a:p>
            <a:endParaRPr lang="en-GB" dirty="0"/>
          </a:p>
          <a:p>
            <a:r>
              <a:rPr lang="en-GB" dirty="0"/>
              <a:t>The marketing of the second-hand clothing as “vintage”, or “pre-loved”, (S Munir, Fashion Practice, 2020, Vol.2) identifies these points as being valuable in the potential customer’s determination to buy.</a:t>
            </a:r>
          </a:p>
          <a:p>
            <a:endParaRPr lang="en-GB" dirty="0"/>
          </a:p>
          <a:p>
            <a:r>
              <a:rPr lang="en-GB" dirty="0"/>
              <a:t>Secondly, the staff training and knowledge in the process is critical to prevent the loss of a customer and/or sale</a:t>
            </a:r>
          </a:p>
          <a:p>
            <a:endParaRPr lang="en-GB" dirty="0"/>
          </a:p>
          <a:p>
            <a:endParaRPr lang="en-GB" dirty="0"/>
          </a:p>
        </p:txBody>
      </p:sp>
    </p:spTree>
    <p:extLst>
      <p:ext uri="{BB962C8B-B14F-4D97-AF65-F5344CB8AC3E}">
        <p14:creationId xmlns:p14="http://schemas.microsoft.com/office/powerpoint/2010/main" val="4292938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7B293-9A07-0EC0-DCE1-4AED2B942A5B}"/>
              </a:ext>
            </a:extLst>
          </p:cNvPr>
          <p:cNvSpPr>
            <a:spLocks noGrp="1"/>
          </p:cNvSpPr>
          <p:nvPr>
            <p:ph type="title"/>
          </p:nvPr>
        </p:nvSpPr>
        <p:spPr/>
        <p:txBody>
          <a:bodyPr/>
          <a:lstStyle/>
          <a:p>
            <a:r>
              <a:rPr lang="en-GB" dirty="0"/>
              <a:t>Economic</a:t>
            </a:r>
          </a:p>
        </p:txBody>
      </p:sp>
      <p:sp>
        <p:nvSpPr>
          <p:cNvPr id="3" name="TextBox 2">
            <a:extLst>
              <a:ext uri="{FF2B5EF4-FFF2-40B4-BE49-F238E27FC236}">
                <a16:creationId xmlns:a16="http://schemas.microsoft.com/office/drawing/2014/main" id="{CC420D86-8291-E460-8D48-484230DBCB7E}"/>
              </a:ext>
            </a:extLst>
          </p:cNvPr>
          <p:cNvSpPr txBox="1"/>
          <p:nvPr/>
        </p:nvSpPr>
        <p:spPr>
          <a:xfrm>
            <a:off x="838200" y="1285461"/>
            <a:ext cx="7924800" cy="5078313"/>
          </a:xfrm>
          <a:prstGeom prst="rect">
            <a:avLst/>
          </a:prstGeom>
          <a:noFill/>
        </p:spPr>
        <p:txBody>
          <a:bodyPr wrap="square" rtlCol="0">
            <a:spAutoFit/>
          </a:bodyPr>
          <a:lstStyle/>
          <a:p>
            <a:r>
              <a:rPr lang="en-GB" dirty="0"/>
              <a:t>Since the onset of COVID-19 and the subsequent cost of living crisis, more shoppers have been looking to the purchase of quality second-hand clothing.</a:t>
            </a:r>
          </a:p>
          <a:p>
            <a:endParaRPr lang="en-GB" dirty="0"/>
          </a:p>
          <a:p>
            <a:r>
              <a:rPr lang="en-GB" dirty="0"/>
              <a:t>There are a number of points to consider.</a:t>
            </a:r>
          </a:p>
          <a:p>
            <a:endParaRPr lang="en-GB" dirty="0"/>
          </a:p>
          <a:p>
            <a:pPr marL="285750" indent="-285750">
              <a:buFont typeface="Arial" panose="020B0604020202020204" pitchFamily="34" charset="0"/>
              <a:buChar char="•"/>
            </a:pPr>
            <a:r>
              <a:rPr lang="en-GB" dirty="0"/>
              <a:t>Cost of second-hand vs new fast fashion</a:t>
            </a:r>
          </a:p>
          <a:p>
            <a:pPr marL="285750" indent="-285750">
              <a:buFont typeface="Arial" panose="020B0604020202020204" pitchFamily="34" charset="0"/>
              <a:buChar char="•"/>
            </a:pPr>
            <a:r>
              <a:rPr lang="en-GB" dirty="0"/>
              <a:t>Branding of the item</a:t>
            </a:r>
          </a:p>
          <a:p>
            <a:pPr marL="285750" indent="-285750">
              <a:buFont typeface="Arial" panose="020B0604020202020204" pitchFamily="34" charset="0"/>
              <a:buChar char="•"/>
            </a:pPr>
            <a:r>
              <a:rPr lang="en-GB" dirty="0"/>
              <a:t>Quality of the item</a:t>
            </a:r>
          </a:p>
          <a:p>
            <a:endParaRPr lang="en-GB" dirty="0"/>
          </a:p>
          <a:p>
            <a:r>
              <a:rPr lang="en-GB" dirty="0"/>
              <a:t>With fast fashion being some of the cheapest form of clothing purchase, the customer wants to know that they are getting value for money.</a:t>
            </a:r>
          </a:p>
          <a:p>
            <a:endParaRPr lang="en-GB" dirty="0"/>
          </a:p>
          <a:p>
            <a:r>
              <a:rPr lang="en-GB" dirty="0"/>
              <a:t>Further, if the item is of an insignificant brand, are they likely make that that purchase?</a:t>
            </a:r>
          </a:p>
          <a:p>
            <a:endParaRPr lang="en-GB" dirty="0"/>
          </a:p>
          <a:p>
            <a:r>
              <a:rPr lang="en-GB" dirty="0"/>
              <a:t>Finally, even if the branding is sufficiently well known and the cost is acceptable, is the quality of the item sufficient to turn the customer away from other store in favour of this purchase? (Brooks, A 2019)</a:t>
            </a:r>
          </a:p>
        </p:txBody>
      </p:sp>
    </p:spTree>
    <p:extLst>
      <p:ext uri="{BB962C8B-B14F-4D97-AF65-F5344CB8AC3E}">
        <p14:creationId xmlns:p14="http://schemas.microsoft.com/office/powerpoint/2010/main" val="4135772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69E40-6897-6D60-64A5-BF3F2C0D2B01}"/>
              </a:ext>
            </a:extLst>
          </p:cNvPr>
          <p:cNvSpPr>
            <a:spLocks noGrp="1"/>
          </p:cNvSpPr>
          <p:nvPr>
            <p:ph type="title"/>
          </p:nvPr>
        </p:nvSpPr>
        <p:spPr>
          <a:xfrm>
            <a:off x="838200" y="365125"/>
            <a:ext cx="10515600" cy="867327"/>
          </a:xfrm>
        </p:spPr>
        <p:txBody>
          <a:bodyPr/>
          <a:lstStyle/>
          <a:p>
            <a:r>
              <a:rPr lang="en-GB" dirty="0"/>
              <a:t>PESTLE Analysis</a:t>
            </a:r>
          </a:p>
        </p:txBody>
      </p:sp>
      <p:sp>
        <p:nvSpPr>
          <p:cNvPr id="3" name="TextBox 2">
            <a:extLst>
              <a:ext uri="{FF2B5EF4-FFF2-40B4-BE49-F238E27FC236}">
                <a16:creationId xmlns:a16="http://schemas.microsoft.com/office/drawing/2014/main" id="{B9FB1C1B-287C-2AF0-298C-77FB96B077F3}"/>
              </a:ext>
            </a:extLst>
          </p:cNvPr>
          <p:cNvSpPr txBox="1"/>
          <p:nvPr/>
        </p:nvSpPr>
        <p:spPr>
          <a:xfrm>
            <a:off x="838200" y="1232452"/>
            <a:ext cx="10770704" cy="8125301"/>
          </a:xfrm>
          <a:prstGeom prst="rect">
            <a:avLst/>
          </a:prstGeom>
          <a:noFill/>
        </p:spPr>
        <p:txBody>
          <a:bodyPr wrap="square" rtlCol="0">
            <a:spAutoFit/>
          </a:bodyPr>
          <a:lstStyle/>
          <a:p>
            <a:r>
              <a:rPr lang="en-GB" dirty="0"/>
              <a:t>Political</a:t>
            </a:r>
          </a:p>
          <a:p>
            <a:endParaRPr lang="en-GB" dirty="0"/>
          </a:p>
          <a:p>
            <a:r>
              <a:rPr lang="en-GB" dirty="0"/>
              <a:t>Our governments are always looking for new ways to help the public save money and perhaps encouraging growth in the second-hand clothing market is not only a way to achieve this, but also a way for the government to show they are in step with what the public needs </a:t>
            </a:r>
          </a:p>
          <a:p>
            <a:endParaRPr lang="en-GB" dirty="0"/>
          </a:p>
          <a:p>
            <a:r>
              <a:rPr lang="en-GB" dirty="0"/>
              <a:t>Economical</a:t>
            </a:r>
          </a:p>
          <a:p>
            <a:endParaRPr lang="en-GB" dirty="0"/>
          </a:p>
          <a:p>
            <a:r>
              <a:rPr lang="en-GB" dirty="0"/>
              <a:t>When a family is struggling financially, it's harder for them to afford new clothes for themselves or their children, adding more stress to their lives.</a:t>
            </a:r>
          </a:p>
          <a:p>
            <a:r>
              <a:rPr lang="en-GB" dirty="0"/>
              <a:t>In today's world, many families experience financial difficulties. But when they shop at second-hand clothing stores or websites, they're able to buy what they need usually at a significantly discounted price.</a:t>
            </a:r>
          </a:p>
          <a:p>
            <a:endParaRPr lang="en-GB" dirty="0"/>
          </a:p>
          <a:p>
            <a:r>
              <a:rPr lang="en-GB" dirty="0"/>
              <a:t>Social</a:t>
            </a:r>
          </a:p>
          <a:p>
            <a:endParaRPr lang="en-GB" dirty="0"/>
          </a:p>
          <a:p>
            <a:r>
              <a:rPr lang="en-GB" dirty="0"/>
              <a:t>Shopping through the second-hand clothing industry is a great way to teach children how to give what they can and donate their unwanted belongings for a good cause. Additionally, when children do this, they learn about recycling and how they can do their part to help our planet.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240630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6784B-9854-5D94-2DA8-B2498109499E}"/>
              </a:ext>
            </a:extLst>
          </p:cNvPr>
          <p:cNvSpPr>
            <a:spLocks noGrp="1"/>
          </p:cNvSpPr>
          <p:nvPr>
            <p:ph type="title"/>
          </p:nvPr>
        </p:nvSpPr>
        <p:spPr>
          <a:xfrm>
            <a:off x="838200" y="365126"/>
            <a:ext cx="10515600" cy="774562"/>
          </a:xfrm>
        </p:spPr>
        <p:txBody>
          <a:bodyPr/>
          <a:lstStyle/>
          <a:p>
            <a:r>
              <a:rPr lang="en-GB" dirty="0"/>
              <a:t>PESTLE Analysis Cont’d</a:t>
            </a:r>
          </a:p>
        </p:txBody>
      </p:sp>
      <p:sp>
        <p:nvSpPr>
          <p:cNvPr id="5" name="TextBox 4">
            <a:extLst>
              <a:ext uri="{FF2B5EF4-FFF2-40B4-BE49-F238E27FC236}">
                <a16:creationId xmlns:a16="http://schemas.microsoft.com/office/drawing/2014/main" id="{A82DB273-B2E2-D52E-E15E-1D6356752B89}"/>
              </a:ext>
            </a:extLst>
          </p:cNvPr>
          <p:cNvSpPr txBox="1"/>
          <p:nvPr/>
        </p:nvSpPr>
        <p:spPr>
          <a:xfrm>
            <a:off x="838200" y="1139688"/>
            <a:ext cx="10515599" cy="5909310"/>
          </a:xfrm>
          <a:prstGeom prst="rect">
            <a:avLst/>
          </a:prstGeom>
          <a:noFill/>
        </p:spPr>
        <p:txBody>
          <a:bodyPr wrap="square">
            <a:spAutoFit/>
          </a:bodyPr>
          <a:lstStyle/>
          <a:p>
            <a:r>
              <a:rPr lang="en-GB" dirty="0"/>
              <a:t>Technology</a:t>
            </a:r>
          </a:p>
          <a:p>
            <a:endParaRPr lang="en-GB" dirty="0"/>
          </a:p>
          <a:p>
            <a:r>
              <a:rPr lang="en-GB" dirty="0"/>
              <a:t>The potential is there to increase the levels of online shopping, through the increased creation of mobile apps. It also gives individuals a place to create additional forms of income.</a:t>
            </a:r>
          </a:p>
          <a:p>
            <a:endParaRPr lang="en-GB" dirty="0"/>
          </a:p>
          <a:p>
            <a:r>
              <a:rPr lang="en-GB" dirty="0"/>
              <a:t>Legal</a:t>
            </a:r>
          </a:p>
          <a:p>
            <a:endParaRPr lang="en-GB" dirty="0"/>
          </a:p>
          <a:p>
            <a:r>
              <a:rPr lang="en-GB" dirty="0"/>
              <a:t>All clothes retailers have to comply with a certain amount of legislation. </a:t>
            </a:r>
          </a:p>
          <a:p>
            <a:r>
              <a:rPr lang="en-GB" dirty="0"/>
              <a:t>If you sell goods online, including on eBay, then there's special legislation that applies to your business. It covers matters like the information you must give on your website, distance selling and email privacy. Your privacy and returns policies must also be clearly addressed.</a:t>
            </a:r>
          </a:p>
          <a:p>
            <a:endParaRPr lang="en-GB" dirty="0"/>
          </a:p>
          <a:p>
            <a:r>
              <a:rPr lang="en-GB" dirty="0"/>
              <a:t>Environmental</a:t>
            </a:r>
          </a:p>
          <a:p>
            <a:endParaRPr lang="en-GB" dirty="0"/>
          </a:p>
          <a:p>
            <a:r>
              <a:rPr lang="en-GB" dirty="0"/>
              <a:t>The second-hand clothing industry dramatically impacts the environment due to its recycling efforts. This includes recycling within communities, companies, and places throughout the world. Reusing items is all part of the recycling initiative, which is why this industry is so beneficial for everyone.</a:t>
            </a:r>
          </a:p>
          <a:p>
            <a:r>
              <a:rPr lang="en-GB" dirty="0"/>
              <a:t>The fashion industry tends to be quite wasteful due to the number of products they use to produce thousands of clothing items.</a:t>
            </a:r>
          </a:p>
          <a:p>
            <a:r>
              <a:rPr lang="en-GB" dirty="0"/>
              <a:t>On the other hand, when a person buys a second-hand cotton shirt, no new production goes into it, thus helping the environment save precious resources.</a:t>
            </a:r>
          </a:p>
        </p:txBody>
      </p:sp>
    </p:spTree>
    <p:extLst>
      <p:ext uri="{BB962C8B-B14F-4D97-AF65-F5344CB8AC3E}">
        <p14:creationId xmlns:p14="http://schemas.microsoft.com/office/powerpoint/2010/main" val="4083297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AFAB0-91CC-E16F-E0BC-29923E37BD4B}"/>
              </a:ext>
            </a:extLst>
          </p:cNvPr>
          <p:cNvSpPr>
            <a:spLocks noGrp="1"/>
          </p:cNvSpPr>
          <p:nvPr>
            <p:ph type="title"/>
          </p:nvPr>
        </p:nvSpPr>
        <p:spPr/>
        <p:txBody>
          <a:bodyPr/>
          <a:lstStyle/>
          <a:p>
            <a:r>
              <a:rPr lang="en-GB" dirty="0"/>
              <a:t>Conclusion</a:t>
            </a:r>
          </a:p>
        </p:txBody>
      </p:sp>
      <p:sp>
        <p:nvSpPr>
          <p:cNvPr id="3" name="TextBox 2">
            <a:extLst>
              <a:ext uri="{FF2B5EF4-FFF2-40B4-BE49-F238E27FC236}">
                <a16:creationId xmlns:a16="http://schemas.microsoft.com/office/drawing/2014/main" id="{0913B49E-AB7C-9047-741B-EEC6873291B5}"/>
              </a:ext>
            </a:extLst>
          </p:cNvPr>
          <p:cNvSpPr txBox="1"/>
          <p:nvPr/>
        </p:nvSpPr>
        <p:spPr>
          <a:xfrm>
            <a:off x="838199" y="1908313"/>
            <a:ext cx="9935817" cy="2585323"/>
          </a:xfrm>
          <a:prstGeom prst="rect">
            <a:avLst/>
          </a:prstGeom>
          <a:noFill/>
        </p:spPr>
        <p:txBody>
          <a:bodyPr wrap="square" rtlCol="0">
            <a:spAutoFit/>
          </a:bodyPr>
          <a:lstStyle/>
          <a:p>
            <a:r>
              <a:rPr lang="en-GB" dirty="0"/>
              <a:t>According to the BCG-</a:t>
            </a:r>
            <a:r>
              <a:rPr lang="en-GB" dirty="0" err="1"/>
              <a:t>Vestiaire</a:t>
            </a:r>
            <a:r>
              <a:rPr lang="en-GB" dirty="0"/>
              <a:t> research, 62% of consumers would buy more from fashion brands that partner with second-hand players. The bottom line for brands is that the preowned market is here to stay. To fill their wardrobes in a sustainable way with unique, value-friendly items—consumers are shopping second-hand. (Boston Consulting Group, 2020) </a:t>
            </a:r>
          </a:p>
          <a:p>
            <a:endParaRPr lang="en-GB" dirty="0"/>
          </a:p>
          <a:p>
            <a:r>
              <a:rPr lang="en-GB" dirty="0"/>
              <a:t>It seems that with attention being paid to price, quality, hygiene and branding, that the second-hand clothing market is here to stay.</a:t>
            </a:r>
          </a:p>
          <a:p>
            <a:endParaRPr lang="en-GB" dirty="0"/>
          </a:p>
          <a:p>
            <a:endParaRPr lang="en-GB" dirty="0"/>
          </a:p>
        </p:txBody>
      </p:sp>
    </p:spTree>
    <p:extLst>
      <p:ext uri="{BB962C8B-B14F-4D97-AF65-F5344CB8AC3E}">
        <p14:creationId xmlns:p14="http://schemas.microsoft.com/office/powerpoint/2010/main" val="77533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13AED-592F-F737-DA79-40CD52D7B708}"/>
              </a:ext>
            </a:extLst>
          </p:cNvPr>
          <p:cNvSpPr>
            <a:spLocks noGrp="1"/>
          </p:cNvSpPr>
          <p:nvPr>
            <p:ph type="title"/>
          </p:nvPr>
        </p:nvSpPr>
        <p:spPr/>
        <p:txBody>
          <a:bodyPr/>
          <a:lstStyle/>
          <a:p>
            <a:r>
              <a:rPr lang="en-GB" dirty="0"/>
              <a:t>References</a:t>
            </a:r>
          </a:p>
        </p:txBody>
      </p:sp>
      <p:sp>
        <p:nvSpPr>
          <p:cNvPr id="4" name="TextBox 3">
            <a:extLst>
              <a:ext uri="{FF2B5EF4-FFF2-40B4-BE49-F238E27FC236}">
                <a16:creationId xmlns:a16="http://schemas.microsoft.com/office/drawing/2014/main" id="{E1BFAEE2-3571-C647-E2E4-A49D0D25E241}"/>
              </a:ext>
            </a:extLst>
          </p:cNvPr>
          <p:cNvSpPr txBox="1"/>
          <p:nvPr/>
        </p:nvSpPr>
        <p:spPr>
          <a:xfrm>
            <a:off x="838200" y="1690688"/>
            <a:ext cx="9263270" cy="2308324"/>
          </a:xfrm>
          <a:prstGeom prst="rect">
            <a:avLst/>
          </a:prstGeom>
          <a:noFill/>
        </p:spPr>
        <p:txBody>
          <a:bodyPr wrap="square">
            <a:spAutoFit/>
          </a:bodyPr>
          <a:lstStyle/>
          <a:p>
            <a:r>
              <a:rPr lang="en-GB" dirty="0" err="1"/>
              <a:t>Sufia</a:t>
            </a:r>
            <a:r>
              <a:rPr lang="en-GB" dirty="0"/>
              <a:t> Munir (2020) Eco-Fashion Adoption in the UAE: Understanding Consumer Barriers and Motivational Factors, Fashion Practice, 12:3, 371-393</a:t>
            </a:r>
          </a:p>
          <a:p>
            <a:endParaRPr lang="en-GB" dirty="0"/>
          </a:p>
          <a:p>
            <a:r>
              <a:rPr lang="en-GB" dirty="0"/>
              <a:t>Brooks, A., 2019. Clothing poverty: The hidden world of fast fashion and second-hand clothes. Bloomsbury Publishing.</a:t>
            </a:r>
          </a:p>
          <a:p>
            <a:endParaRPr lang="en-GB" dirty="0"/>
          </a:p>
          <a:p>
            <a:r>
              <a:rPr lang="en-GB" dirty="0"/>
              <a:t>https://www.bcg.com/publications/2020/consumer-segments-behind-growing-secondhand-fashion-market</a:t>
            </a:r>
          </a:p>
        </p:txBody>
      </p:sp>
    </p:spTree>
    <p:extLst>
      <p:ext uri="{BB962C8B-B14F-4D97-AF65-F5344CB8AC3E}">
        <p14:creationId xmlns:p14="http://schemas.microsoft.com/office/powerpoint/2010/main" val="1257858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880</Words>
  <Application>Microsoft Office PowerPoint</Application>
  <PresentationFormat>Widescreen</PresentationFormat>
  <Paragraphs>83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Student: Qamer Zamen Student ID: 2117480 Lecturer: Dr Inge Hall Module: BMSW4004 Date: 03/04/2023 </vt:lpstr>
      <vt:lpstr>Business Problem</vt:lpstr>
      <vt:lpstr>Hygiene</vt:lpstr>
      <vt:lpstr>Economic</vt:lpstr>
      <vt:lpstr>PESTLE Analysis</vt:lpstr>
      <vt:lpstr>PESTLE Analysis Cont’d</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Qamer Zamen Student ID: 2117480 Lecturer: Dr Inge Hall Module: BMSW4004 Date: 03/04/2023 </dc:title>
  <dc:creator>James Williams</dc:creator>
  <cp:lastModifiedBy>James Williams</cp:lastModifiedBy>
  <cp:revision>4</cp:revision>
  <dcterms:created xsi:type="dcterms:W3CDTF">2023-04-05T17:52:46Z</dcterms:created>
  <dcterms:modified xsi:type="dcterms:W3CDTF">2023-04-05T18:59:10Z</dcterms:modified>
</cp:coreProperties>
</file>