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73" r:id="rId2"/>
    <p:sldId id="256" r:id="rId3"/>
    <p:sldId id="275" r:id="rId4"/>
    <p:sldId id="259" r:id="rId5"/>
    <p:sldId id="277" r:id="rId6"/>
    <p:sldId id="257" r:id="rId7"/>
    <p:sldId id="258" r:id="rId8"/>
    <p:sldId id="260" r:id="rId9"/>
    <p:sldId id="261" r:id="rId10"/>
    <p:sldId id="262" r:id="rId11"/>
    <p:sldId id="276" r:id="rId12"/>
    <p:sldId id="278" r:id="rId13"/>
    <p:sldId id="263" r:id="rId14"/>
    <p:sldId id="264" r:id="rId15"/>
    <p:sldId id="265" r:id="rId16"/>
    <p:sldId id="266" r:id="rId17"/>
    <p:sldId id="267" r:id="rId18"/>
    <p:sldId id="268" r:id="rId19"/>
    <p:sldId id="269" r:id="rId20"/>
    <p:sldId id="271" r:id="rId21"/>
    <p:sldId id="270"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534F9D-129D-4864-8C78-858998C15E8C}" type="datetimeFigureOut">
              <a:rPr lang="en-GB" smtClean="0"/>
              <a:t>17/09/2020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CA71B5-CF3E-4112-8D05-9185EFA7BA4B}" type="slidenum">
              <a:rPr lang="en-GB" smtClean="0"/>
              <a:t>‹#›</a:t>
            </a:fld>
            <a:endParaRPr lang="en-GB"/>
          </a:p>
        </p:txBody>
      </p:sp>
    </p:spTree>
    <p:extLst>
      <p:ext uri="{BB962C8B-B14F-4D97-AF65-F5344CB8AC3E}">
        <p14:creationId xmlns:p14="http://schemas.microsoft.com/office/powerpoint/2010/main" val="10788328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B7F9C-96C7-4355-BFF3-0767509C27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F0C0E3F-3AF9-4D31-ADD4-712E44A3C4F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A91EDBE-0715-4AC9-A3EC-0C5937CAB079}"/>
              </a:ext>
            </a:extLst>
          </p:cNvPr>
          <p:cNvSpPr>
            <a:spLocks noGrp="1"/>
          </p:cNvSpPr>
          <p:nvPr>
            <p:ph type="dt" sz="half" idx="10"/>
          </p:nvPr>
        </p:nvSpPr>
        <p:spPr/>
        <p:txBody>
          <a:bodyPr/>
          <a:lstStyle/>
          <a:p>
            <a:fld id="{5BA6185A-E00C-486A-BF3E-B86B09A8959D}" type="datetime1">
              <a:rPr lang="en-GB" smtClean="0"/>
              <a:t>17/09/2020</a:t>
            </a:fld>
            <a:endParaRPr lang="en-GB"/>
          </a:p>
        </p:txBody>
      </p:sp>
      <p:sp>
        <p:nvSpPr>
          <p:cNvPr id="5" name="Footer Placeholder 4">
            <a:extLst>
              <a:ext uri="{FF2B5EF4-FFF2-40B4-BE49-F238E27FC236}">
                <a16:creationId xmlns:a16="http://schemas.microsoft.com/office/drawing/2014/main" id="{A82212CA-80F0-443B-BD2B-373F0251C4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22F78E7-729E-4A0B-BF00-E81CA0A5C15A}"/>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239938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7AEB9D-126D-4159-9D26-50C27A1F708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162AB77-E3B5-446E-A24A-E49E5FF5C0E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5E4EBA-D507-46E4-A6A1-7E08255FC051}"/>
              </a:ext>
            </a:extLst>
          </p:cNvPr>
          <p:cNvSpPr>
            <a:spLocks noGrp="1"/>
          </p:cNvSpPr>
          <p:nvPr>
            <p:ph type="dt" sz="half" idx="10"/>
          </p:nvPr>
        </p:nvSpPr>
        <p:spPr/>
        <p:txBody>
          <a:bodyPr/>
          <a:lstStyle/>
          <a:p>
            <a:fld id="{B7A5F363-CFD9-4234-BCDE-F9D229A02401}" type="datetime1">
              <a:rPr lang="en-GB" smtClean="0"/>
              <a:t>17/09/2020</a:t>
            </a:fld>
            <a:endParaRPr lang="en-GB"/>
          </a:p>
        </p:txBody>
      </p:sp>
      <p:sp>
        <p:nvSpPr>
          <p:cNvPr id="5" name="Footer Placeholder 4">
            <a:extLst>
              <a:ext uri="{FF2B5EF4-FFF2-40B4-BE49-F238E27FC236}">
                <a16:creationId xmlns:a16="http://schemas.microsoft.com/office/drawing/2014/main" id="{D1B09024-3081-400A-9B48-FF14CFBBBB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470208-A958-4873-8130-8D614549672E}"/>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5805042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70B10-8BB8-4AF7-85FF-5510157E2ED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7BB9AA7-49CA-4988-AEFB-335719599B0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661BF9F-8AC1-474B-9ACC-7B9854ECC94D}"/>
              </a:ext>
            </a:extLst>
          </p:cNvPr>
          <p:cNvSpPr>
            <a:spLocks noGrp="1"/>
          </p:cNvSpPr>
          <p:nvPr>
            <p:ph type="dt" sz="half" idx="10"/>
          </p:nvPr>
        </p:nvSpPr>
        <p:spPr/>
        <p:txBody>
          <a:bodyPr/>
          <a:lstStyle/>
          <a:p>
            <a:fld id="{8FA6FC43-386A-4DFA-8FD9-D0442D10DBF9}" type="datetime1">
              <a:rPr lang="en-GB" smtClean="0"/>
              <a:t>17/09/2020</a:t>
            </a:fld>
            <a:endParaRPr lang="en-GB"/>
          </a:p>
        </p:txBody>
      </p:sp>
      <p:sp>
        <p:nvSpPr>
          <p:cNvPr id="5" name="Footer Placeholder 4">
            <a:extLst>
              <a:ext uri="{FF2B5EF4-FFF2-40B4-BE49-F238E27FC236}">
                <a16:creationId xmlns:a16="http://schemas.microsoft.com/office/drawing/2014/main" id="{39C3BD56-5482-406A-99DF-938D8FDD871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10B896-264E-47CA-B065-FB5721BB010A}"/>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1330047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18A83-A8AF-458E-8E6F-4E041B63B2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3CD20C-2D56-481E-AC3E-C96BC3D6677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A91702-4ACB-420D-87B3-61F2F7D978F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9609C95-F1A6-4DFE-B27F-2E806AEA6D4A}"/>
              </a:ext>
            </a:extLst>
          </p:cNvPr>
          <p:cNvSpPr>
            <a:spLocks noGrp="1"/>
          </p:cNvSpPr>
          <p:nvPr>
            <p:ph type="dt" sz="half" idx="10"/>
          </p:nvPr>
        </p:nvSpPr>
        <p:spPr/>
        <p:txBody>
          <a:bodyPr/>
          <a:lstStyle/>
          <a:p>
            <a:fld id="{750FFF86-44F6-4BC3-912D-5D663EA43370}" type="datetime1">
              <a:rPr lang="en-GB" smtClean="0"/>
              <a:t>17/09/2020</a:t>
            </a:fld>
            <a:endParaRPr lang="en-GB"/>
          </a:p>
        </p:txBody>
      </p:sp>
      <p:sp>
        <p:nvSpPr>
          <p:cNvPr id="6" name="Footer Placeholder 5">
            <a:extLst>
              <a:ext uri="{FF2B5EF4-FFF2-40B4-BE49-F238E27FC236}">
                <a16:creationId xmlns:a16="http://schemas.microsoft.com/office/drawing/2014/main" id="{C48FBDB6-9302-43F2-9DAD-3120E017D5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9837F9-246D-4C6B-9F47-8A3E52B19C53}"/>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184987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ED73B-C6E2-48C1-B1FD-896D9164188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C6A4B5-0D34-4CC6-8322-BF58B373C1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FB7FBEF-2E0C-4EED-A932-8AB33129E32A}"/>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FE8208F-188F-4614-A06D-D9E36FAB6F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D4982925-1C59-49B5-BF55-55FA4AFE901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C5234C1-337A-471F-AB85-337B7100219B}"/>
              </a:ext>
            </a:extLst>
          </p:cNvPr>
          <p:cNvSpPr>
            <a:spLocks noGrp="1"/>
          </p:cNvSpPr>
          <p:nvPr>
            <p:ph type="dt" sz="half" idx="10"/>
          </p:nvPr>
        </p:nvSpPr>
        <p:spPr/>
        <p:txBody>
          <a:bodyPr/>
          <a:lstStyle/>
          <a:p>
            <a:fld id="{1C2025AD-1C5B-485F-A077-25517F62590D}" type="datetime1">
              <a:rPr lang="en-GB" smtClean="0"/>
              <a:t>17/09/2020</a:t>
            </a:fld>
            <a:endParaRPr lang="en-GB"/>
          </a:p>
        </p:txBody>
      </p:sp>
      <p:sp>
        <p:nvSpPr>
          <p:cNvPr id="8" name="Footer Placeholder 7">
            <a:extLst>
              <a:ext uri="{FF2B5EF4-FFF2-40B4-BE49-F238E27FC236}">
                <a16:creationId xmlns:a16="http://schemas.microsoft.com/office/drawing/2014/main" id="{E82E730A-47D8-4A62-A882-5FBE2922EC7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848718F-AD50-4A1F-9BB1-96638FA597A4}"/>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11282247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1FD34-CBF7-4974-93C8-A071849762C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D6545B5-CDBB-4673-A727-77FB1217AD7F}"/>
              </a:ext>
            </a:extLst>
          </p:cNvPr>
          <p:cNvSpPr>
            <a:spLocks noGrp="1"/>
          </p:cNvSpPr>
          <p:nvPr>
            <p:ph type="dt" sz="half" idx="10"/>
          </p:nvPr>
        </p:nvSpPr>
        <p:spPr/>
        <p:txBody>
          <a:bodyPr/>
          <a:lstStyle/>
          <a:p>
            <a:fld id="{5CB55984-034D-4A4E-9D55-7F9A1B917913}" type="datetime1">
              <a:rPr lang="en-GB" smtClean="0"/>
              <a:t>17/09/2020</a:t>
            </a:fld>
            <a:endParaRPr lang="en-GB"/>
          </a:p>
        </p:txBody>
      </p:sp>
      <p:sp>
        <p:nvSpPr>
          <p:cNvPr id="4" name="Footer Placeholder 3">
            <a:extLst>
              <a:ext uri="{FF2B5EF4-FFF2-40B4-BE49-F238E27FC236}">
                <a16:creationId xmlns:a16="http://schemas.microsoft.com/office/drawing/2014/main" id="{0DF60C22-3B39-43BF-8C58-5A6B440DD9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1B23ED3-B728-4B54-98D8-2C2D1E5BF10B}"/>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1299665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85A310-1EF6-477B-A1E4-4E92DFEBFB5E}"/>
              </a:ext>
            </a:extLst>
          </p:cNvPr>
          <p:cNvSpPr>
            <a:spLocks noGrp="1"/>
          </p:cNvSpPr>
          <p:nvPr>
            <p:ph type="dt" sz="half" idx="10"/>
          </p:nvPr>
        </p:nvSpPr>
        <p:spPr/>
        <p:txBody>
          <a:bodyPr/>
          <a:lstStyle/>
          <a:p>
            <a:fld id="{8E945481-1D7E-4D0C-86CF-0C5FE229C6DC}" type="datetime1">
              <a:rPr lang="en-GB" smtClean="0"/>
              <a:t>17/09/2020</a:t>
            </a:fld>
            <a:endParaRPr lang="en-GB"/>
          </a:p>
        </p:txBody>
      </p:sp>
      <p:sp>
        <p:nvSpPr>
          <p:cNvPr id="3" name="Footer Placeholder 2">
            <a:extLst>
              <a:ext uri="{FF2B5EF4-FFF2-40B4-BE49-F238E27FC236}">
                <a16:creationId xmlns:a16="http://schemas.microsoft.com/office/drawing/2014/main" id="{E47CDE4B-C5E3-40EA-87D7-BCBBA5E2BC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E205E2-C696-4004-AB77-58A9BFBA1EC8}"/>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22856329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1E77B2-EB60-4A7B-8149-0EE36F0291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4ECF04A-59B2-48D3-BF49-AB2291DF9E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DE24010-B069-4314-B884-708B891D6B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2E9FDDD-166E-42C3-9A5C-CE6848F21F7E}"/>
              </a:ext>
            </a:extLst>
          </p:cNvPr>
          <p:cNvSpPr>
            <a:spLocks noGrp="1"/>
          </p:cNvSpPr>
          <p:nvPr>
            <p:ph type="dt" sz="half" idx="10"/>
          </p:nvPr>
        </p:nvSpPr>
        <p:spPr/>
        <p:txBody>
          <a:bodyPr/>
          <a:lstStyle/>
          <a:p>
            <a:fld id="{AAE07007-668B-4ED1-B62B-D59546154845}" type="datetime1">
              <a:rPr lang="en-GB" smtClean="0"/>
              <a:t>17/09/2020</a:t>
            </a:fld>
            <a:endParaRPr lang="en-GB"/>
          </a:p>
        </p:txBody>
      </p:sp>
      <p:sp>
        <p:nvSpPr>
          <p:cNvPr id="6" name="Footer Placeholder 5">
            <a:extLst>
              <a:ext uri="{FF2B5EF4-FFF2-40B4-BE49-F238E27FC236}">
                <a16:creationId xmlns:a16="http://schemas.microsoft.com/office/drawing/2014/main" id="{CA856C5A-C6DE-4D50-A72E-8F2E337E98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B0FD4A-2ABB-4E7D-AC68-092B92329AD2}"/>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41738863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FDDDD-3A5F-447C-B94A-6BEC49914B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49C8E8B-9C1D-4543-B92A-E2A53ADB7C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C9D21A2-7632-47D6-9B4E-76F6EA9B51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DB5F592-4DA3-4C14-A75D-07F6967D99C1}"/>
              </a:ext>
            </a:extLst>
          </p:cNvPr>
          <p:cNvSpPr>
            <a:spLocks noGrp="1"/>
          </p:cNvSpPr>
          <p:nvPr>
            <p:ph type="dt" sz="half" idx="10"/>
          </p:nvPr>
        </p:nvSpPr>
        <p:spPr/>
        <p:txBody>
          <a:bodyPr/>
          <a:lstStyle/>
          <a:p>
            <a:fld id="{7580417A-3DE2-41D5-907E-064DE9EA1AF1}" type="datetime1">
              <a:rPr lang="en-GB" smtClean="0"/>
              <a:t>17/09/2020</a:t>
            </a:fld>
            <a:endParaRPr lang="en-GB"/>
          </a:p>
        </p:txBody>
      </p:sp>
      <p:sp>
        <p:nvSpPr>
          <p:cNvPr id="6" name="Footer Placeholder 5">
            <a:extLst>
              <a:ext uri="{FF2B5EF4-FFF2-40B4-BE49-F238E27FC236}">
                <a16:creationId xmlns:a16="http://schemas.microsoft.com/office/drawing/2014/main" id="{1C45A9E6-6EE7-4D3A-AB06-E9B7CEC56AC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459886-9693-481E-A1F5-F22DEC44499F}"/>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4280260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A3A49-9140-4623-B307-0DA6210FB79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F543FB-E28B-452A-B78E-4124A335CA2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0E218D-371F-4242-ACCA-E86793ED592E}"/>
              </a:ext>
            </a:extLst>
          </p:cNvPr>
          <p:cNvSpPr>
            <a:spLocks noGrp="1"/>
          </p:cNvSpPr>
          <p:nvPr>
            <p:ph type="dt" sz="half" idx="10"/>
          </p:nvPr>
        </p:nvSpPr>
        <p:spPr/>
        <p:txBody>
          <a:bodyPr/>
          <a:lstStyle/>
          <a:p>
            <a:fld id="{65140EBF-76B8-452A-9B71-11919969B54E}" type="datetime1">
              <a:rPr lang="en-GB" smtClean="0"/>
              <a:t>17/09/2020</a:t>
            </a:fld>
            <a:endParaRPr lang="en-GB"/>
          </a:p>
        </p:txBody>
      </p:sp>
      <p:sp>
        <p:nvSpPr>
          <p:cNvPr id="5" name="Footer Placeholder 4">
            <a:extLst>
              <a:ext uri="{FF2B5EF4-FFF2-40B4-BE49-F238E27FC236}">
                <a16:creationId xmlns:a16="http://schemas.microsoft.com/office/drawing/2014/main" id="{D11014A5-E8D6-4443-93F4-2FEF8ABC7F9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F318BF-A864-4192-AAB7-EFEF8A38B5AF}"/>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143373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AB5318-A66F-46EE-8ACD-F4F9662B947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5E90BE-05B4-4270-B09F-53B217FD042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23F466-67CC-458B-A472-307C42AD20AE}"/>
              </a:ext>
            </a:extLst>
          </p:cNvPr>
          <p:cNvSpPr>
            <a:spLocks noGrp="1"/>
          </p:cNvSpPr>
          <p:nvPr>
            <p:ph type="dt" sz="half" idx="10"/>
          </p:nvPr>
        </p:nvSpPr>
        <p:spPr/>
        <p:txBody>
          <a:bodyPr/>
          <a:lstStyle/>
          <a:p>
            <a:fld id="{424AA04D-3FBA-4319-867D-4DB88185C6ED}" type="datetime1">
              <a:rPr lang="en-GB" smtClean="0"/>
              <a:t>17/09/2020</a:t>
            </a:fld>
            <a:endParaRPr lang="en-GB"/>
          </a:p>
        </p:txBody>
      </p:sp>
      <p:sp>
        <p:nvSpPr>
          <p:cNvPr id="5" name="Footer Placeholder 4">
            <a:extLst>
              <a:ext uri="{FF2B5EF4-FFF2-40B4-BE49-F238E27FC236}">
                <a16:creationId xmlns:a16="http://schemas.microsoft.com/office/drawing/2014/main" id="{5867332A-B58B-4540-85B1-A6CD6FED6F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63E9836-1ED6-43A0-9520-71039D09F1FE}"/>
              </a:ext>
            </a:extLst>
          </p:cNvPr>
          <p:cNvSpPr>
            <a:spLocks noGrp="1"/>
          </p:cNvSpPr>
          <p:nvPr>
            <p:ph type="sldNum" sz="quarter" idx="12"/>
          </p:nvPr>
        </p:nvSpPr>
        <p:spPr/>
        <p:txBody>
          <a:bodyPr/>
          <a:lstStyle/>
          <a:p>
            <a:fld id="{FE8C7D6C-C2F6-40D2-B529-A01F2268EA7F}" type="slidenum">
              <a:rPr lang="en-GB" smtClean="0"/>
              <a:t>‹#›</a:t>
            </a:fld>
            <a:endParaRPr lang="en-GB"/>
          </a:p>
        </p:txBody>
      </p:sp>
    </p:spTree>
    <p:extLst>
      <p:ext uri="{BB962C8B-B14F-4D97-AF65-F5344CB8AC3E}">
        <p14:creationId xmlns:p14="http://schemas.microsoft.com/office/powerpoint/2010/main" val="1042748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8D6BBCA-B15E-4C2E-B59E-05D39A07DBB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F61CAB-E6B4-437C-AAA6-D8391DE0DC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470DB6-D30C-46A0-8524-D69056B9E2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4CD90-BD95-4234-A846-7BDCD9C09DE3}" type="datetime1">
              <a:rPr lang="en-GB" smtClean="0"/>
              <a:t>17/09/2020</a:t>
            </a:fld>
            <a:endParaRPr lang="en-GB"/>
          </a:p>
        </p:txBody>
      </p:sp>
      <p:sp>
        <p:nvSpPr>
          <p:cNvPr id="5" name="Footer Placeholder 4">
            <a:extLst>
              <a:ext uri="{FF2B5EF4-FFF2-40B4-BE49-F238E27FC236}">
                <a16:creationId xmlns:a16="http://schemas.microsoft.com/office/drawing/2014/main" id="{7029BB1B-9B99-46A1-B4D9-BBA293B8F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D28880C-4AAF-47A3-B417-ABAE6AE0FB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8C7D6C-C2F6-40D2-B529-A01F2268EA7F}" type="slidenum">
              <a:rPr lang="en-GB" smtClean="0"/>
              <a:t>‹#›</a:t>
            </a:fld>
            <a:endParaRPr lang="en-GB"/>
          </a:p>
        </p:txBody>
      </p:sp>
    </p:spTree>
    <p:extLst>
      <p:ext uri="{BB962C8B-B14F-4D97-AF65-F5344CB8AC3E}">
        <p14:creationId xmlns:p14="http://schemas.microsoft.com/office/powerpoint/2010/main" val="11111856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gov.wales/topics/people-and-communities/people/future-generations-act/?lang=en" TargetMode="Externa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gov.wales/topics/people-and-communities/people/future-generations-act/future-generations-act-video/?lang=en"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unece.org/info/ece-homepage.html" TargetMode="Externa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swansea.gov.uk/psb" TargetMode="Externa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2"/>
          </p:cNvPr>
          <p:cNvPicPr>
            <a:picLocks noChangeAspect="1"/>
          </p:cNvPicPr>
          <p:nvPr/>
        </p:nvPicPr>
        <p:blipFill>
          <a:blip r:embed="rId3"/>
          <a:stretch>
            <a:fillRect/>
          </a:stretch>
        </p:blipFill>
        <p:spPr>
          <a:xfrm>
            <a:off x="655044" y="0"/>
            <a:ext cx="10881911" cy="6858000"/>
          </a:xfrm>
          <a:prstGeom prst="rect">
            <a:avLst/>
          </a:prstGeom>
        </p:spPr>
      </p:pic>
      <p:sp>
        <p:nvSpPr>
          <p:cNvPr id="3" name="Slide Number Placeholder 2"/>
          <p:cNvSpPr>
            <a:spLocks noGrp="1"/>
          </p:cNvSpPr>
          <p:nvPr>
            <p:ph type="sldNum" sz="quarter" idx="12"/>
          </p:nvPr>
        </p:nvSpPr>
        <p:spPr/>
        <p:txBody>
          <a:bodyPr/>
          <a:lstStyle/>
          <a:p>
            <a:fld id="{FE8C7D6C-C2F6-40D2-B529-A01F2268EA7F}" type="slidenum">
              <a:rPr lang="en-GB" smtClean="0"/>
              <a:t>1</a:t>
            </a:fld>
            <a:endParaRPr lang="en-GB"/>
          </a:p>
        </p:txBody>
      </p:sp>
    </p:spTree>
    <p:extLst>
      <p:ext uri="{BB962C8B-B14F-4D97-AF65-F5344CB8AC3E}">
        <p14:creationId xmlns:p14="http://schemas.microsoft.com/office/powerpoint/2010/main" val="21167879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CBE1851-2230-47A9-B000-CE9046EA61B9}"/>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468548" cy="6858000"/>
          </a:xfrm>
          <a:prstGeom prst="rect">
            <a:avLst/>
          </a:prstGeom>
          <a:solidFill>
            <a:srgbClr val="484B7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23B93832-6514-44F4-849B-5EE2C8A2337D}"/>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6679" y="3928939"/>
            <a:ext cx="3931920" cy="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A6DBB5D1-C188-4EB2-96A9-868FDE856EBD}"/>
              </a:ext>
            </a:extLst>
          </p:cNvPr>
          <p:cNvPicPr>
            <a:picLocks noChangeAspect="1"/>
          </p:cNvPicPr>
          <p:nvPr/>
        </p:nvPicPr>
        <p:blipFill>
          <a:blip r:embed="rId2"/>
          <a:stretch>
            <a:fillRect/>
          </a:stretch>
        </p:blipFill>
        <p:spPr>
          <a:xfrm>
            <a:off x="5713444" y="1048217"/>
            <a:ext cx="6030812" cy="5096035"/>
          </a:xfrm>
          <a:prstGeom prst="rect">
            <a:avLst/>
          </a:prstGeom>
        </p:spPr>
      </p:pic>
      <p:sp>
        <p:nvSpPr>
          <p:cNvPr id="2" name="Title 1">
            <a:extLst>
              <a:ext uri="{FF2B5EF4-FFF2-40B4-BE49-F238E27FC236}">
                <a16:creationId xmlns:a16="http://schemas.microsoft.com/office/drawing/2014/main" id="{E94AA230-9271-4304-AA99-BF9EB44B83BF}"/>
              </a:ext>
            </a:extLst>
          </p:cNvPr>
          <p:cNvSpPr>
            <a:spLocks noGrp="1"/>
          </p:cNvSpPr>
          <p:nvPr>
            <p:ph type="ctrTitle"/>
          </p:nvPr>
        </p:nvSpPr>
        <p:spPr>
          <a:xfrm>
            <a:off x="634276" y="803705"/>
            <a:ext cx="4208656" cy="3034857"/>
          </a:xfrm>
        </p:spPr>
        <p:txBody>
          <a:bodyPr anchor="b">
            <a:noAutofit/>
          </a:bodyPr>
          <a:lstStyle/>
          <a:p>
            <a:pPr algn="r"/>
            <a:r>
              <a:rPr lang="en-GB" sz="5400" dirty="0">
                <a:solidFill>
                  <a:srgbClr val="FFFFFF"/>
                </a:solidFill>
              </a:rPr>
              <a:t>Well-being of Future Generations Act 2015</a:t>
            </a:r>
          </a:p>
        </p:txBody>
      </p:sp>
      <p:sp>
        <p:nvSpPr>
          <p:cNvPr id="3" name="Subtitle 2">
            <a:extLst>
              <a:ext uri="{FF2B5EF4-FFF2-40B4-BE49-F238E27FC236}">
                <a16:creationId xmlns:a16="http://schemas.microsoft.com/office/drawing/2014/main" id="{9199A5C0-DF7C-44F6-8126-3EF2D9AB0890}"/>
              </a:ext>
            </a:extLst>
          </p:cNvPr>
          <p:cNvSpPr>
            <a:spLocks noGrp="1"/>
          </p:cNvSpPr>
          <p:nvPr>
            <p:ph type="subTitle" idx="1"/>
          </p:nvPr>
        </p:nvSpPr>
        <p:spPr>
          <a:xfrm>
            <a:off x="638921" y="4745735"/>
            <a:ext cx="4204012" cy="1473161"/>
          </a:xfrm>
        </p:spPr>
        <p:txBody>
          <a:bodyPr anchor="t">
            <a:normAutofit/>
          </a:bodyPr>
          <a:lstStyle/>
          <a:p>
            <a:pPr algn="r"/>
            <a:r>
              <a:rPr lang="en-GB" sz="1800" dirty="0">
                <a:solidFill>
                  <a:srgbClr val="FFFFFF"/>
                </a:solidFill>
                <a:hlinkClick r:id="rId3"/>
              </a:rPr>
              <a:t>http://gov.wales/topics/people-and-communities/people/future-generations-act/future-generations-act-video/?lang=en</a:t>
            </a:r>
            <a:r>
              <a:rPr lang="en-GB" sz="1800" dirty="0">
                <a:solidFill>
                  <a:srgbClr val="FFFFFF"/>
                </a:solidFill>
              </a:rPr>
              <a:t> </a:t>
            </a:r>
          </a:p>
        </p:txBody>
      </p:sp>
      <p:sp>
        <p:nvSpPr>
          <p:cNvPr id="5" name="Slide Number Placeholder 4"/>
          <p:cNvSpPr>
            <a:spLocks noGrp="1"/>
          </p:cNvSpPr>
          <p:nvPr>
            <p:ph type="sldNum" sz="quarter" idx="12"/>
          </p:nvPr>
        </p:nvSpPr>
        <p:spPr/>
        <p:txBody>
          <a:bodyPr/>
          <a:lstStyle/>
          <a:p>
            <a:fld id="{FE8C7D6C-C2F6-40D2-B529-A01F2268EA7F}" type="slidenum">
              <a:rPr lang="en-GB" smtClean="0"/>
              <a:t>2</a:t>
            </a:fld>
            <a:endParaRPr lang="en-GB"/>
          </a:p>
        </p:txBody>
      </p:sp>
    </p:spTree>
    <p:extLst>
      <p:ext uri="{BB962C8B-B14F-4D97-AF65-F5344CB8AC3E}">
        <p14:creationId xmlns:p14="http://schemas.microsoft.com/office/powerpoint/2010/main" val="31569079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dirty="0"/>
              <a:t>Key concepts of the Act</a:t>
            </a:r>
          </a:p>
        </p:txBody>
      </p:sp>
      <p:sp>
        <p:nvSpPr>
          <p:cNvPr id="8" name="Content Placeholder 7"/>
          <p:cNvSpPr>
            <a:spLocks noGrp="1"/>
          </p:cNvSpPr>
          <p:nvPr>
            <p:ph sz="half" idx="1"/>
          </p:nvPr>
        </p:nvSpPr>
        <p:spPr/>
        <p:txBody>
          <a:bodyPr/>
          <a:lstStyle/>
          <a:p>
            <a:r>
              <a:rPr lang="en-GB" sz="3200" dirty="0"/>
              <a:t>Well-being Duty</a:t>
            </a:r>
          </a:p>
          <a:p>
            <a:r>
              <a:rPr lang="en-GB" sz="3200" b="1" dirty="0"/>
              <a:t>Well-being Goals</a:t>
            </a:r>
          </a:p>
          <a:p>
            <a:r>
              <a:rPr lang="en-GB" sz="3200" dirty="0"/>
              <a:t>Sustainable Development</a:t>
            </a:r>
          </a:p>
          <a:p>
            <a:r>
              <a:rPr lang="en-GB" sz="3200" dirty="0"/>
              <a:t>Meaning of ‘Public Body’</a:t>
            </a:r>
          </a:p>
          <a:p>
            <a:r>
              <a:rPr lang="en-GB" sz="3200" dirty="0"/>
              <a:t>Ministers’ Well-being Objectives</a:t>
            </a:r>
          </a:p>
          <a:p>
            <a:r>
              <a:rPr lang="en-GB" sz="3200" dirty="0"/>
              <a:t>Indicators and Reports</a:t>
            </a:r>
          </a:p>
          <a:p>
            <a:endParaRPr lang="en-GB" dirty="0"/>
          </a:p>
          <a:p>
            <a:endParaRPr lang="en-GB" dirty="0"/>
          </a:p>
          <a:p>
            <a:endParaRPr lang="en-GB" dirty="0"/>
          </a:p>
        </p:txBody>
      </p:sp>
      <p:sp>
        <p:nvSpPr>
          <p:cNvPr id="9" name="Content Placeholder 8"/>
          <p:cNvSpPr>
            <a:spLocks noGrp="1"/>
          </p:cNvSpPr>
          <p:nvPr>
            <p:ph sz="half" idx="2"/>
          </p:nvPr>
        </p:nvSpPr>
        <p:spPr/>
        <p:txBody>
          <a:bodyPr/>
          <a:lstStyle/>
          <a:p>
            <a:r>
              <a:rPr lang="en-GB" sz="3000" b="1" dirty="0"/>
              <a:t>Public Services Boards (PSBs)</a:t>
            </a:r>
          </a:p>
          <a:p>
            <a:r>
              <a:rPr lang="en-GB" sz="3000" dirty="0"/>
              <a:t>Participation</a:t>
            </a:r>
          </a:p>
          <a:p>
            <a:r>
              <a:rPr lang="en-GB" sz="3000" dirty="0"/>
              <a:t>Well-being Duty on PSBs</a:t>
            </a:r>
          </a:p>
          <a:p>
            <a:r>
              <a:rPr lang="en-GB" sz="3000" dirty="0"/>
              <a:t>Assessments of local well-being</a:t>
            </a:r>
          </a:p>
          <a:p>
            <a:r>
              <a:rPr lang="en-GB" sz="3000" dirty="0"/>
              <a:t>Well-being Plans</a:t>
            </a:r>
          </a:p>
          <a:p>
            <a:r>
              <a:rPr lang="en-GB" sz="3000" dirty="0"/>
              <a:t>Merging PSBs</a:t>
            </a:r>
          </a:p>
          <a:p>
            <a:r>
              <a:rPr lang="en-GB" sz="3000" dirty="0"/>
              <a:t>C&amp;C Swansea</a:t>
            </a:r>
          </a:p>
          <a:p>
            <a:endParaRPr lang="en-GB" dirty="0"/>
          </a:p>
          <a:p>
            <a:endParaRPr lang="en-GB" dirty="0"/>
          </a:p>
          <a:p>
            <a:endParaRPr lang="en-GB" dirty="0"/>
          </a:p>
          <a:p>
            <a:endParaRPr lang="en-GB" dirty="0"/>
          </a:p>
        </p:txBody>
      </p:sp>
      <p:sp>
        <p:nvSpPr>
          <p:cNvPr id="2" name="Slide Number Placeholder 1"/>
          <p:cNvSpPr>
            <a:spLocks noGrp="1"/>
          </p:cNvSpPr>
          <p:nvPr>
            <p:ph type="sldNum" sz="quarter" idx="12"/>
          </p:nvPr>
        </p:nvSpPr>
        <p:spPr/>
        <p:txBody>
          <a:bodyPr/>
          <a:lstStyle/>
          <a:p>
            <a:fld id="{FE8C7D6C-C2F6-40D2-B529-A01F2268EA7F}" type="slidenum">
              <a:rPr lang="en-GB" smtClean="0"/>
              <a:t>3</a:t>
            </a:fld>
            <a:endParaRPr lang="en-GB"/>
          </a:p>
        </p:txBody>
      </p:sp>
    </p:spTree>
    <p:extLst>
      <p:ext uri="{BB962C8B-B14F-4D97-AF65-F5344CB8AC3E}">
        <p14:creationId xmlns:p14="http://schemas.microsoft.com/office/powerpoint/2010/main" val="1219692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23221-2844-42A5-BDA9-39F9330BB8B0}"/>
              </a:ext>
            </a:extLst>
          </p:cNvPr>
          <p:cNvSpPr>
            <a:spLocks noGrp="1"/>
          </p:cNvSpPr>
          <p:nvPr>
            <p:ph type="title"/>
          </p:nvPr>
        </p:nvSpPr>
        <p:spPr/>
        <p:txBody>
          <a:bodyPr/>
          <a:lstStyle/>
          <a:p>
            <a:pPr algn="r"/>
            <a:r>
              <a:rPr lang="en-GB" b="1" dirty="0"/>
              <a:t>Section 3 – The Well-being Duty</a:t>
            </a:r>
          </a:p>
        </p:txBody>
      </p:sp>
      <p:sp>
        <p:nvSpPr>
          <p:cNvPr id="3" name="Content Placeholder 2">
            <a:extLst>
              <a:ext uri="{FF2B5EF4-FFF2-40B4-BE49-F238E27FC236}">
                <a16:creationId xmlns:a16="http://schemas.microsoft.com/office/drawing/2014/main" id="{8666671A-D2B0-4395-B178-80FE662E4FBB}"/>
              </a:ext>
            </a:extLst>
          </p:cNvPr>
          <p:cNvSpPr>
            <a:spLocks noGrp="1"/>
          </p:cNvSpPr>
          <p:nvPr>
            <p:ph idx="1"/>
          </p:nvPr>
        </p:nvSpPr>
        <p:spPr>
          <a:xfrm>
            <a:off x="838200" y="1690688"/>
            <a:ext cx="11146655" cy="4658881"/>
          </a:xfrm>
        </p:spPr>
        <p:txBody>
          <a:bodyPr>
            <a:normAutofit/>
          </a:bodyPr>
          <a:lstStyle/>
          <a:p>
            <a:pPr marL="0" indent="0">
              <a:spcAft>
                <a:spcPts val="1200"/>
              </a:spcAft>
              <a:buNone/>
            </a:pPr>
            <a:r>
              <a:rPr lang="en-US" sz="3000" b="0" i="0" u="none" strike="noStrike" dirty="0">
                <a:solidFill>
                  <a:srgbClr val="000000"/>
                </a:solidFill>
                <a:effectLst/>
                <a:latin typeface="arial" panose="020B0604020202020204" pitchFamily="34" charset="0"/>
              </a:rPr>
              <a:t>(1) Each public body must carry out </a:t>
            </a:r>
            <a:r>
              <a:rPr lang="en-US" sz="3000" b="1" i="0" u="none" strike="noStrike" dirty="0">
                <a:solidFill>
                  <a:srgbClr val="000000"/>
                </a:solidFill>
                <a:effectLst/>
                <a:latin typeface="arial" panose="020B0604020202020204" pitchFamily="34" charset="0"/>
              </a:rPr>
              <a:t>sustainable development</a:t>
            </a:r>
            <a:r>
              <a:rPr lang="en-US" sz="3000" b="0" i="0" u="none" strike="noStrike" dirty="0">
                <a:solidFill>
                  <a:srgbClr val="000000"/>
                </a:solidFill>
                <a:effectLst/>
                <a:latin typeface="arial" panose="020B0604020202020204" pitchFamily="34" charset="0"/>
              </a:rPr>
              <a:t>. </a:t>
            </a:r>
          </a:p>
          <a:p>
            <a:pPr marL="0" indent="0">
              <a:spcAft>
                <a:spcPts val="1200"/>
              </a:spcAft>
              <a:buNone/>
            </a:pPr>
            <a:r>
              <a:rPr lang="en-US" sz="3000" b="0" i="0" u="none" strike="noStrike" dirty="0">
                <a:solidFill>
                  <a:srgbClr val="000000"/>
                </a:solidFill>
                <a:effectLst/>
                <a:latin typeface="arial" panose="020B0604020202020204" pitchFamily="34" charset="0"/>
              </a:rPr>
              <a:t>(2) The action a public body takes in carrying out sustainable development must include</a:t>
            </a:r>
          </a:p>
          <a:p>
            <a:pPr marL="0" indent="0">
              <a:spcAft>
                <a:spcPts val="1200"/>
              </a:spcAft>
              <a:buNone/>
            </a:pPr>
            <a:r>
              <a:rPr lang="en-US" sz="3000" b="0" i="0" u="none" strike="noStrike" dirty="0">
                <a:solidFill>
                  <a:srgbClr val="000000"/>
                </a:solidFill>
                <a:effectLst/>
                <a:latin typeface="arial" panose="020B0604020202020204" pitchFamily="34" charset="0"/>
              </a:rPr>
              <a:t>	(a)setting and publishing objectives </a:t>
            </a:r>
            <a:r>
              <a:rPr lang="en-US" sz="3000" b="1" i="0" u="none" strike="noStrike" dirty="0">
                <a:solidFill>
                  <a:srgbClr val="000000"/>
                </a:solidFill>
                <a:effectLst/>
                <a:latin typeface="arial" panose="020B0604020202020204" pitchFamily="34" charset="0"/>
              </a:rPr>
              <a:t>(“well-being 	objectives”) </a:t>
            </a:r>
            <a:r>
              <a:rPr lang="en-US" sz="3000" b="0" i="0" u="none" strike="noStrike" dirty="0">
                <a:solidFill>
                  <a:srgbClr val="000000"/>
                </a:solidFill>
                <a:effectLst/>
                <a:latin typeface="arial" panose="020B0604020202020204" pitchFamily="34" charset="0"/>
              </a:rPr>
              <a:t>that are designed to </a:t>
            </a:r>
            <a:r>
              <a:rPr lang="en-US" sz="3000" b="0" i="0" u="none" strike="noStrike" dirty="0" err="1">
                <a:solidFill>
                  <a:srgbClr val="000000"/>
                </a:solidFill>
                <a:effectLst/>
                <a:latin typeface="arial" panose="020B0604020202020204" pitchFamily="34" charset="0"/>
              </a:rPr>
              <a:t>maximise</a:t>
            </a:r>
            <a:r>
              <a:rPr lang="en-US" sz="3000" b="0" i="0" u="none" strike="noStrike" dirty="0">
                <a:solidFill>
                  <a:srgbClr val="000000"/>
                </a:solidFill>
                <a:effectLst/>
                <a:latin typeface="arial" panose="020B0604020202020204" pitchFamily="34" charset="0"/>
              </a:rPr>
              <a:t> its contribution 	to achieving each of the well-being goals, and </a:t>
            </a:r>
          </a:p>
          <a:p>
            <a:pPr marL="0" indent="0">
              <a:spcAft>
                <a:spcPts val="1200"/>
              </a:spcAft>
              <a:buNone/>
            </a:pPr>
            <a:r>
              <a:rPr lang="en-US" sz="3000" b="0" i="0" u="none" strike="noStrike" dirty="0">
                <a:solidFill>
                  <a:srgbClr val="000000"/>
                </a:solidFill>
                <a:effectLst/>
                <a:latin typeface="arial" panose="020B0604020202020204" pitchFamily="34" charset="0"/>
              </a:rPr>
              <a:t>	(b)taking all reasonable steps (in exercising its functions) to 	meet those objectives. </a:t>
            </a:r>
          </a:p>
          <a:p>
            <a:endParaRPr lang="en-GB" dirty="0"/>
          </a:p>
        </p:txBody>
      </p:sp>
      <p:sp>
        <p:nvSpPr>
          <p:cNvPr id="4" name="Slide Number Placeholder 3"/>
          <p:cNvSpPr>
            <a:spLocks noGrp="1"/>
          </p:cNvSpPr>
          <p:nvPr>
            <p:ph type="sldNum" sz="quarter" idx="12"/>
          </p:nvPr>
        </p:nvSpPr>
        <p:spPr/>
        <p:txBody>
          <a:bodyPr/>
          <a:lstStyle/>
          <a:p>
            <a:fld id="{FE8C7D6C-C2F6-40D2-B529-A01F2268EA7F}" type="slidenum">
              <a:rPr lang="en-GB" smtClean="0"/>
              <a:t>4</a:t>
            </a:fld>
            <a:endParaRPr lang="en-GB"/>
          </a:p>
        </p:txBody>
      </p:sp>
    </p:spTree>
    <p:extLst>
      <p:ext uri="{BB962C8B-B14F-4D97-AF65-F5344CB8AC3E}">
        <p14:creationId xmlns:p14="http://schemas.microsoft.com/office/powerpoint/2010/main" val="238522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09F8B5-F03A-4886-AA39-7BA0220C3FA0}"/>
              </a:ext>
            </a:extLst>
          </p:cNvPr>
          <p:cNvPicPr>
            <a:picLocks noChangeAspect="1"/>
          </p:cNvPicPr>
          <p:nvPr/>
        </p:nvPicPr>
        <p:blipFill rotWithShape="1">
          <a:blip r:embed="rId2"/>
          <a:srcRect l="6242" r="8196"/>
          <a:stretch/>
        </p:blipFill>
        <p:spPr>
          <a:xfrm>
            <a:off x="20" y="10"/>
            <a:ext cx="4635571" cy="6857990"/>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a:solidFill>
              <a:srgbClr val="327C46"/>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5EE23221-2844-42A5-BDA9-39F9330BB8B0}"/>
              </a:ext>
            </a:extLst>
          </p:cNvPr>
          <p:cNvSpPr>
            <a:spLocks noGrp="1"/>
          </p:cNvSpPr>
          <p:nvPr>
            <p:ph type="title"/>
          </p:nvPr>
        </p:nvSpPr>
        <p:spPr>
          <a:xfrm>
            <a:off x="4965430" y="298580"/>
            <a:ext cx="6884448" cy="1616848"/>
          </a:xfrm>
        </p:spPr>
        <p:txBody>
          <a:bodyPr anchor="b">
            <a:noAutofit/>
          </a:bodyPr>
          <a:lstStyle/>
          <a:p>
            <a:r>
              <a:rPr lang="en-GB" sz="5400" b="1" dirty="0"/>
              <a:t>Section 3 – The Well-being Duty</a:t>
            </a:r>
          </a:p>
        </p:txBody>
      </p:sp>
      <p:sp>
        <p:nvSpPr>
          <p:cNvPr id="3" name="Content Placeholder 2">
            <a:extLst>
              <a:ext uri="{FF2B5EF4-FFF2-40B4-BE49-F238E27FC236}">
                <a16:creationId xmlns:a16="http://schemas.microsoft.com/office/drawing/2014/main" id="{8666671A-D2B0-4395-B178-80FE662E4FBB}"/>
              </a:ext>
            </a:extLst>
          </p:cNvPr>
          <p:cNvSpPr>
            <a:spLocks noGrp="1"/>
          </p:cNvSpPr>
          <p:nvPr>
            <p:ph idx="1"/>
          </p:nvPr>
        </p:nvSpPr>
        <p:spPr>
          <a:xfrm>
            <a:off x="4965431" y="2314807"/>
            <a:ext cx="6996414" cy="4113981"/>
          </a:xfrm>
        </p:spPr>
        <p:txBody>
          <a:bodyPr>
            <a:normAutofit/>
          </a:bodyPr>
          <a:lstStyle/>
          <a:p>
            <a:pPr marL="0" indent="0">
              <a:spcAft>
                <a:spcPts val="1200"/>
              </a:spcAft>
              <a:buNone/>
            </a:pPr>
            <a:r>
              <a:rPr lang="en-US" sz="3200" b="0" i="0" u="none" strike="noStrike" dirty="0">
                <a:effectLst/>
                <a:latin typeface="arial" panose="020B0604020202020204" pitchFamily="34" charset="0"/>
              </a:rPr>
              <a:t>(3) A public body that exercises functions in relation to the whole of Wales may set objectives relating to Wales or any part of Wales</a:t>
            </a:r>
          </a:p>
          <a:p>
            <a:pPr marL="0" indent="0">
              <a:spcAft>
                <a:spcPts val="1200"/>
              </a:spcAft>
              <a:buNone/>
            </a:pPr>
            <a:r>
              <a:rPr lang="en-US" sz="3200" b="0" i="0" u="none" strike="noStrike" dirty="0">
                <a:effectLst/>
                <a:latin typeface="arial" panose="020B0604020202020204" pitchFamily="34" charset="0"/>
              </a:rPr>
              <a:t>(4) A public body that exercises functions in relation only to a part of Wales may set objectives relating to that part or any part of it.</a:t>
            </a:r>
          </a:p>
          <a:p>
            <a:endParaRPr lang="en-GB" sz="2000" dirty="0"/>
          </a:p>
        </p:txBody>
      </p:sp>
      <p:sp>
        <p:nvSpPr>
          <p:cNvPr id="4" name="Slide Number Placeholder 3"/>
          <p:cNvSpPr>
            <a:spLocks noGrp="1"/>
          </p:cNvSpPr>
          <p:nvPr>
            <p:ph type="sldNum" sz="quarter" idx="12"/>
          </p:nvPr>
        </p:nvSpPr>
        <p:spPr>
          <a:xfrm>
            <a:off x="10167042" y="6356350"/>
            <a:ext cx="1186758" cy="365125"/>
          </a:xfrm>
        </p:spPr>
        <p:txBody>
          <a:bodyPr>
            <a:normAutofit/>
          </a:bodyPr>
          <a:lstStyle/>
          <a:p>
            <a:pPr marL="0" marR="0" lvl="0" indent="0" defTabSz="914400" rtl="0" eaLnBrk="1" fontAlgn="auto" latinLnBrk="0" hangingPunct="1">
              <a:spcBef>
                <a:spcPts val="0"/>
              </a:spcBef>
              <a:spcAft>
                <a:spcPts val="600"/>
              </a:spcAft>
              <a:buClrTx/>
              <a:buSzTx/>
              <a:buFontTx/>
              <a:buNone/>
              <a:tabLst/>
              <a:defRPr/>
            </a:pPr>
            <a:fld id="{FE8C7D6C-C2F6-40D2-B529-A01F2268EA7F}" type="slidenum">
              <a:rPr kumimoji="0" lang="en-GB" b="0" i="0" u="none" strike="noStrike" kern="1200" cap="none" spc="0" normalizeH="0" baseline="0" noProof="0" smtClean="0">
                <a:ln>
                  <a:noFill/>
                </a:ln>
                <a:effectLst/>
                <a:uLnTx/>
                <a:uFillTx/>
                <a:latin typeface="Calibri" panose="020F0502020204030204"/>
                <a:ea typeface="+mn-ea"/>
                <a:cs typeface="+mn-cs"/>
              </a:rPr>
              <a:pPr marL="0" marR="0" lvl="0" indent="0" defTabSz="914400" rtl="0" eaLnBrk="1" fontAlgn="auto" latinLnBrk="0" hangingPunct="1">
                <a:spcBef>
                  <a:spcPts val="0"/>
                </a:spcBef>
                <a:spcAft>
                  <a:spcPts val="600"/>
                </a:spcAft>
                <a:buClrTx/>
                <a:buSzTx/>
                <a:buFontTx/>
                <a:buNone/>
                <a:tabLst/>
                <a:defRPr/>
              </a:pPr>
              <a:t>5</a:t>
            </a:fld>
            <a:endParaRPr kumimoji="0" lang="en-GB" b="0" i="0" u="none" strike="noStrike" kern="1200" cap="none" spc="0" normalizeH="0" baseline="0" noProof="0">
              <a:ln>
                <a:noFill/>
              </a:ln>
              <a:effectLst/>
              <a:uLnTx/>
              <a:uFillTx/>
              <a:latin typeface="Calibri" panose="020F0502020204030204"/>
              <a:ea typeface="+mn-ea"/>
              <a:cs typeface="+mn-cs"/>
            </a:endParaRPr>
          </a:p>
        </p:txBody>
      </p:sp>
      <p:pic>
        <p:nvPicPr>
          <p:cNvPr id="6" name="Picture 5"/>
          <p:cNvPicPr>
            <a:picLocks noChangeAspect="1"/>
          </p:cNvPicPr>
          <p:nvPr/>
        </p:nvPicPr>
        <p:blipFill>
          <a:blip r:embed="rId3"/>
          <a:stretch>
            <a:fillRect/>
          </a:stretch>
        </p:blipFill>
        <p:spPr>
          <a:xfrm>
            <a:off x="-155927" y="283474"/>
            <a:ext cx="4996302" cy="6574526"/>
          </a:xfrm>
          <a:prstGeom prst="rect">
            <a:avLst/>
          </a:prstGeom>
        </p:spPr>
      </p:pic>
    </p:spTree>
    <p:extLst>
      <p:ext uri="{BB962C8B-B14F-4D97-AF65-F5344CB8AC3E}">
        <p14:creationId xmlns:p14="http://schemas.microsoft.com/office/powerpoint/2010/main" val="2751096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564C5250-5CCB-4986-B211-59B7AC023487}"/>
              </a:ext>
            </a:extLst>
          </p:cNvPr>
          <p:cNvGraphicFramePr>
            <a:graphicFrameLocks noGrp="1"/>
          </p:cNvGraphicFramePr>
          <p:nvPr>
            <p:extLst>
              <p:ext uri="{D42A27DB-BD31-4B8C-83A1-F6EECF244321}">
                <p14:modId xmlns:p14="http://schemas.microsoft.com/office/powerpoint/2010/main" val="322413896"/>
              </p:ext>
            </p:extLst>
          </p:nvPr>
        </p:nvGraphicFramePr>
        <p:xfrm>
          <a:off x="331433" y="813570"/>
          <a:ext cx="11511379" cy="5769936"/>
        </p:xfrm>
        <a:graphic>
          <a:graphicData uri="http://schemas.openxmlformats.org/drawingml/2006/table">
            <a:tbl>
              <a:tblPr/>
              <a:tblGrid>
                <a:gridCol w="2832251">
                  <a:extLst>
                    <a:ext uri="{9D8B030D-6E8A-4147-A177-3AD203B41FA5}">
                      <a16:colId xmlns:a16="http://schemas.microsoft.com/office/drawing/2014/main" val="43829842"/>
                    </a:ext>
                  </a:extLst>
                </a:gridCol>
                <a:gridCol w="8679128">
                  <a:extLst>
                    <a:ext uri="{9D8B030D-6E8A-4147-A177-3AD203B41FA5}">
                      <a16:colId xmlns:a16="http://schemas.microsoft.com/office/drawing/2014/main" val="395783598"/>
                    </a:ext>
                  </a:extLst>
                </a:gridCol>
              </a:tblGrid>
              <a:tr h="119998">
                <a:tc>
                  <a:txBody>
                    <a:bodyPr/>
                    <a:lstStyle/>
                    <a:p>
                      <a:pPr algn="ctr" fontAlgn="t"/>
                      <a:r>
                        <a:rPr lang="en-GB" sz="1800" b="1" i="0" dirty="0">
                          <a:solidFill>
                            <a:srgbClr val="000000"/>
                          </a:solidFill>
                          <a:effectLst/>
                          <a:latin typeface="arial" panose="020B0604020202020204" pitchFamily="34" charset="0"/>
                        </a:rPr>
                        <a:t>Goal</a:t>
                      </a:r>
                      <a:endParaRPr lang="en-GB" sz="1800" b="0" i="1" dirty="0">
                        <a:solidFill>
                          <a:srgbClr val="000000"/>
                        </a:solidFill>
                        <a:effectLst/>
                        <a:latin typeface="arial" panose="020B0604020202020204" pitchFamily="34" charset="0"/>
                      </a:endParaRPr>
                    </a:p>
                  </a:txBody>
                  <a:tcPr marL="19626" marR="19626" marT="19626" marB="19626">
                    <a:lnL>
                      <a:noFill/>
                    </a:lnL>
                    <a:lnR>
                      <a:noFill/>
                    </a:lnR>
                    <a:lnT>
                      <a:noFill/>
                    </a:lnT>
                    <a:lnB w="4763" cap="flat" cmpd="sng" algn="ctr">
                      <a:solidFill>
                        <a:srgbClr val="CCCCCC"/>
                      </a:solidFill>
                      <a:prstDash val="dot"/>
                      <a:round/>
                      <a:headEnd type="none" w="med" len="med"/>
                      <a:tailEnd type="none" w="med" len="med"/>
                    </a:lnB>
                    <a:solidFill>
                      <a:srgbClr val="FFFFFF"/>
                    </a:solidFill>
                  </a:tcPr>
                </a:tc>
                <a:tc>
                  <a:txBody>
                    <a:bodyPr/>
                    <a:lstStyle/>
                    <a:p>
                      <a:pPr algn="ctr" fontAlgn="t"/>
                      <a:r>
                        <a:rPr lang="en-GB" sz="1800" b="1" i="0" dirty="0">
                          <a:solidFill>
                            <a:srgbClr val="000000"/>
                          </a:solidFill>
                          <a:effectLst/>
                          <a:latin typeface="arial" panose="020B0604020202020204" pitchFamily="34" charset="0"/>
                        </a:rPr>
                        <a:t>Description of the goal</a:t>
                      </a:r>
                      <a:endParaRPr lang="en-GB" sz="1800" b="0" i="1" dirty="0">
                        <a:solidFill>
                          <a:srgbClr val="000000"/>
                        </a:solidFill>
                        <a:effectLst/>
                        <a:latin typeface="arial" panose="020B0604020202020204" pitchFamily="34" charset="0"/>
                      </a:endParaRPr>
                    </a:p>
                  </a:txBody>
                  <a:tcPr marL="19626" marR="19626" marT="19626" marB="19626">
                    <a:lnL>
                      <a:noFill/>
                    </a:lnL>
                    <a:lnR>
                      <a:noFill/>
                    </a:lnR>
                    <a:lnT>
                      <a:noFill/>
                    </a:lnT>
                    <a:lnB w="4763" cap="flat" cmpd="sng" algn="ctr">
                      <a:solidFill>
                        <a:srgbClr val="CCCCCC"/>
                      </a:solidFill>
                      <a:prstDash val="dot"/>
                      <a:round/>
                      <a:headEnd type="none" w="med" len="med"/>
                      <a:tailEnd type="none" w="med" len="med"/>
                    </a:lnB>
                    <a:solidFill>
                      <a:srgbClr val="FFFFFF"/>
                    </a:solidFill>
                  </a:tcPr>
                </a:tc>
                <a:extLst>
                  <a:ext uri="{0D108BD9-81ED-4DB2-BD59-A6C34878D82A}">
                    <a16:rowId xmlns:a16="http://schemas.microsoft.com/office/drawing/2014/main" val="2868374991"/>
                  </a:ext>
                </a:extLst>
              </a:tr>
              <a:tr h="1250449">
                <a:tc>
                  <a:txBody>
                    <a:bodyPr/>
                    <a:lstStyle/>
                    <a:p>
                      <a:pPr algn="l" fontAlgn="t"/>
                      <a:r>
                        <a:rPr lang="en-GB" sz="2000" b="1" i="0" dirty="0">
                          <a:effectLst/>
                          <a:latin typeface="arial" panose="020B0604020202020204" pitchFamily="34" charset="0"/>
                        </a:rPr>
                        <a:t>A prosperous Wales.</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C000"/>
                    </a:solidFill>
                  </a:tcPr>
                </a:tc>
                <a:tc>
                  <a:txBody>
                    <a:bodyPr/>
                    <a:lstStyle/>
                    <a:p>
                      <a:pPr algn="l" fontAlgn="t"/>
                      <a:r>
                        <a:rPr lang="en-US" sz="1600" b="0" i="0" dirty="0">
                          <a:effectLst/>
                          <a:latin typeface="arial" panose="020B0604020202020204" pitchFamily="34" charset="0"/>
                        </a:rPr>
                        <a:t>An innovative, productive and low carbon society which </a:t>
                      </a:r>
                      <a:r>
                        <a:rPr lang="en-US" sz="1600" b="0" i="0" dirty="0" err="1">
                          <a:effectLst/>
                          <a:latin typeface="arial" panose="020B0604020202020204" pitchFamily="34" charset="0"/>
                        </a:rPr>
                        <a:t>recognises</a:t>
                      </a:r>
                      <a:r>
                        <a:rPr lang="en-US" sz="1600" b="0" i="0" dirty="0">
                          <a:effectLst/>
                          <a:latin typeface="arial" panose="020B0604020202020204" pitchFamily="34" charset="0"/>
                        </a:rPr>
                        <a:t> the limits of the global environment and therefore uses resources efficiently and proportionately (including acting on climate change); and which develops a skilled and well-educated population in an economy which generates wealth and provides employment opportunities, allowing people to take advantage of the wealth generated through securing decent work.</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FFFF"/>
                    </a:solidFill>
                  </a:tcPr>
                </a:tc>
                <a:extLst>
                  <a:ext uri="{0D108BD9-81ED-4DB2-BD59-A6C34878D82A}">
                    <a16:rowId xmlns:a16="http://schemas.microsoft.com/office/drawing/2014/main" val="3069783189"/>
                  </a:ext>
                </a:extLst>
              </a:tr>
              <a:tr h="685224">
                <a:tc>
                  <a:txBody>
                    <a:bodyPr/>
                    <a:lstStyle/>
                    <a:p>
                      <a:pPr algn="l" fontAlgn="t"/>
                      <a:r>
                        <a:rPr lang="en-GB" sz="2000" b="1" i="0">
                          <a:effectLst/>
                          <a:latin typeface="arial" panose="020B0604020202020204" pitchFamily="34" charset="0"/>
                        </a:rPr>
                        <a:t>A resilient Wales.</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C000"/>
                    </a:solidFill>
                  </a:tcPr>
                </a:tc>
                <a:tc>
                  <a:txBody>
                    <a:bodyPr/>
                    <a:lstStyle/>
                    <a:p>
                      <a:pPr algn="l" fontAlgn="t"/>
                      <a:r>
                        <a:rPr lang="en-US" sz="1600" b="0" i="0" dirty="0">
                          <a:effectLst/>
                          <a:latin typeface="arial" panose="020B0604020202020204" pitchFamily="34" charset="0"/>
                        </a:rPr>
                        <a:t>A nation which maintains and enhances a biodiverse natural environment with healthy functioning ecosystems that support social, economic and ecological resilience and the capacity to adapt to change (for example climate change).</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FFFF"/>
                    </a:solidFill>
                  </a:tcPr>
                </a:tc>
                <a:extLst>
                  <a:ext uri="{0D108BD9-81ED-4DB2-BD59-A6C34878D82A}">
                    <a16:rowId xmlns:a16="http://schemas.microsoft.com/office/drawing/2014/main" val="1213980414"/>
                  </a:ext>
                </a:extLst>
              </a:tr>
              <a:tr h="442984">
                <a:tc>
                  <a:txBody>
                    <a:bodyPr/>
                    <a:lstStyle/>
                    <a:p>
                      <a:pPr algn="l" fontAlgn="t"/>
                      <a:r>
                        <a:rPr lang="en-GB" sz="2000" b="1" i="0">
                          <a:effectLst/>
                          <a:latin typeface="arial" panose="020B0604020202020204" pitchFamily="34" charset="0"/>
                        </a:rPr>
                        <a:t>A healthier Wales.</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C000"/>
                    </a:solidFill>
                  </a:tcPr>
                </a:tc>
                <a:tc>
                  <a:txBody>
                    <a:bodyPr/>
                    <a:lstStyle/>
                    <a:p>
                      <a:pPr algn="l" fontAlgn="t"/>
                      <a:r>
                        <a:rPr lang="en-US" sz="1600" b="0" i="0" dirty="0">
                          <a:effectLst/>
                          <a:latin typeface="arial" panose="020B0604020202020204" pitchFamily="34" charset="0"/>
                        </a:rPr>
                        <a:t>A society in which people’s physical and mental well-being is </a:t>
                      </a:r>
                      <a:r>
                        <a:rPr lang="en-US" sz="1600" b="0" i="0" dirty="0" err="1">
                          <a:effectLst/>
                          <a:latin typeface="arial" panose="020B0604020202020204" pitchFamily="34" charset="0"/>
                        </a:rPr>
                        <a:t>maximised</a:t>
                      </a:r>
                      <a:r>
                        <a:rPr lang="en-US" sz="1600" b="0" i="0" dirty="0">
                          <a:effectLst/>
                          <a:latin typeface="arial" panose="020B0604020202020204" pitchFamily="34" charset="0"/>
                        </a:rPr>
                        <a:t> and in which choices and </a:t>
                      </a:r>
                      <a:r>
                        <a:rPr lang="en-US" sz="1600" b="0" i="0" dirty="0" err="1">
                          <a:effectLst/>
                          <a:latin typeface="arial" panose="020B0604020202020204" pitchFamily="34" charset="0"/>
                        </a:rPr>
                        <a:t>behaviours</a:t>
                      </a:r>
                      <a:r>
                        <a:rPr lang="en-US" sz="1600" b="0" i="0" dirty="0">
                          <a:effectLst/>
                          <a:latin typeface="arial" panose="020B0604020202020204" pitchFamily="34" charset="0"/>
                        </a:rPr>
                        <a:t> that benefit future health are understood.</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FFFF"/>
                    </a:solidFill>
                  </a:tcPr>
                </a:tc>
                <a:extLst>
                  <a:ext uri="{0D108BD9-81ED-4DB2-BD59-A6C34878D82A}">
                    <a16:rowId xmlns:a16="http://schemas.microsoft.com/office/drawing/2014/main" val="609844472"/>
                  </a:ext>
                </a:extLst>
              </a:tr>
              <a:tr h="523731">
                <a:tc>
                  <a:txBody>
                    <a:bodyPr/>
                    <a:lstStyle/>
                    <a:p>
                      <a:pPr algn="l" fontAlgn="t"/>
                      <a:r>
                        <a:rPr lang="en-GB" sz="2000" b="1" i="0">
                          <a:effectLst/>
                          <a:latin typeface="arial" panose="020B0604020202020204" pitchFamily="34" charset="0"/>
                        </a:rPr>
                        <a:t>A more equal Wales.</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C000"/>
                    </a:solidFill>
                  </a:tcPr>
                </a:tc>
                <a:tc>
                  <a:txBody>
                    <a:bodyPr/>
                    <a:lstStyle/>
                    <a:p>
                      <a:pPr algn="l" fontAlgn="t"/>
                      <a:r>
                        <a:rPr lang="en-US" sz="1600" b="0" i="0" dirty="0">
                          <a:effectLst/>
                          <a:latin typeface="arial" panose="020B0604020202020204" pitchFamily="34" charset="0"/>
                        </a:rPr>
                        <a:t>A society that enables people to fulfil their potential no matter what their background or circumstances (including their socio economic background and circumstances).</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FFFF"/>
                    </a:solidFill>
                  </a:tcPr>
                </a:tc>
                <a:extLst>
                  <a:ext uri="{0D108BD9-81ED-4DB2-BD59-A6C34878D82A}">
                    <a16:rowId xmlns:a16="http://schemas.microsoft.com/office/drawing/2014/main" val="3516538915"/>
                  </a:ext>
                </a:extLst>
              </a:tr>
              <a:tr h="200745">
                <a:tc>
                  <a:txBody>
                    <a:bodyPr/>
                    <a:lstStyle/>
                    <a:p>
                      <a:pPr algn="l" fontAlgn="t"/>
                      <a:r>
                        <a:rPr lang="en-US" sz="2000" b="1" i="0">
                          <a:effectLst/>
                          <a:latin typeface="arial" panose="020B0604020202020204" pitchFamily="34" charset="0"/>
                        </a:rPr>
                        <a:t>A Wales of cohesive communities.</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C000"/>
                    </a:solidFill>
                  </a:tcPr>
                </a:tc>
                <a:tc>
                  <a:txBody>
                    <a:bodyPr/>
                    <a:lstStyle/>
                    <a:p>
                      <a:pPr algn="l" fontAlgn="t"/>
                      <a:r>
                        <a:rPr lang="en-US" sz="1600" b="0" i="0" dirty="0">
                          <a:effectLst/>
                          <a:latin typeface="arial" panose="020B0604020202020204" pitchFamily="34" charset="0"/>
                        </a:rPr>
                        <a:t>Attractive, viable, safe and well-connected communities.</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FFFF"/>
                    </a:solidFill>
                  </a:tcPr>
                </a:tc>
                <a:extLst>
                  <a:ext uri="{0D108BD9-81ED-4DB2-BD59-A6C34878D82A}">
                    <a16:rowId xmlns:a16="http://schemas.microsoft.com/office/drawing/2014/main" val="2754343379"/>
                  </a:ext>
                </a:extLst>
              </a:tr>
              <a:tr h="523731">
                <a:tc>
                  <a:txBody>
                    <a:bodyPr/>
                    <a:lstStyle/>
                    <a:p>
                      <a:pPr algn="l" fontAlgn="t"/>
                      <a:r>
                        <a:rPr lang="en-US" sz="2000" b="1" i="0">
                          <a:effectLst/>
                          <a:latin typeface="arial" panose="020B0604020202020204" pitchFamily="34" charset="0"/>
                        </a:rPr>
                        <a:t>A Wales of vibrant culture and thriving Welsh language.</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C000"/>
                    </a:solidFill>
                  </a:tcPr>
                </a:tc>
                <a:tc>
                  <a:txBody>
                    <a:bodyPr/>
                    <a:lstStyle/>
                    <a:p>
                      <a:pPr algn="l" fontAlgn="t"/>
                      <a:r>
                        <a:rPr lang="en-US" sz="1600" b="0" i="0" dirty="0">
                          <a:effectLst/>
                          <a:latin typeface="arial" panose="020B0604020202020204" pitchFamily="34" charset="0"/>
                        </a:rPr>
                        <a:t>A society that promotes and protects culture, heritage and the Welsh language, and which encourages people to participate in the arts, and sports and recreation.</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FFFF"/>
                    </a:solidFill>
                  </a:tcPr>
                </a:tc>
                <a:extLst>
                  <a:ext uri="{0D108BD9-81ED-4DB2-BD59-A6C34878D82A}">
                    <a16:rowId xmlns:a16="http://schemas.microsoft.com/office/drawing/2014/main" val="2387955226"/>
                  </a:ext>
                </a:extLst>
              </a:tr>
              <a:tr h="604477">
                <a:tc>
                  <a:txBody>
                    <a:bodyPr/>
                    <a:lstStyle/>
                    <a:p>
                      <a:pPr algn="l" fontAlgn="t"/>
                      <a:r>
                        <a:rPr lang="en-GB" sz="2000" b="1" i="0" dirty="0">
                          <a:effectLst/>
                          <a:latin typeface="arial" panose="020B0604020202020204" pitchFamily="34" charset="0"/>
                        </a:rPr>
                        <a:t>A globally responsible Wales.</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C000"/>
                    </a:solidFill>
                  </a:tcPr>
                </a:tc>
                <a:tc>
                  <a:txBody>
                    <a:bodyPr/>
                    <a:lstStyle/>
                    <a:p>
                      <a:pPr algn="l" fontAlgn="t"/>
                      <a:r>
                        <a:rPr lang="en-US" sz="1600" b="0" i="0" dirty="0">
                          <a:effectLst/>
                          <a:latin typeface="arial" panose="020B0604020202020204" pitchFamily="34" charset="0"/>
                        </a:rPr>
                        <a:t>A nation which, when doing anything to improve the economic, social, environmental and cultural well-being of Wales, takes account of whether doing such a thing may make a positive contribution to global well-being.</a:t>
                      </a:r>
                    </a:p>
                  </a:txBody>
                  <a:tcPr marL="19626" marR="19626" marT="19626" marB="19626">
                    <a:lnL w="4763" cap="flat" cmpd="sng" algn="ctr">
                      <a:solidFill>
                        <a:srgbClr val="CCCCCC"/>
                      </a:solidFill>
                      <a:prstDash val="dot"/>
                      <a:round/>
                      <a:headEnd type="none" w="med" len="med"/>
                      <a:tailEnd type="none" w="med" len="med"/>
                    </a:lnL>
                    <a:lnR w="4763" cap="flat" cmpd="sng" algn="ctr">
                      <a:solidFill>
                        <a:srgbClr val="CCCCCC"/>
                      </a:solidFill>
                      <a:prstDash val="dot"/>
                      <a:round/>
                      <a:headEnd type="none" w="med" len="med"/>
                      <a:tailEnd type="none" w="med" len="med"/>
                    </a:lnR>
                    <a:lnT w="4763" cap="flat" cmpd="sng" algn="ctr">
                      <a:solidFill>
                        <a:srgbClr val="CCCCCC"/>
                      </a:solidFill>
                      <a:prstDash val="dot"/>
                      <a:round/>
                      <a:headEnd type="none" w="med" len="med"/>
                      <a:tailEnd type="none" w="med" len="med"/>
                    </a:lnT>
                    <a:lnB w="4763" cap="flat" cmpd="sng" algn="ctr">
                      <a:solidFill>
                        <a:srgbClr val="CCCCCC"/>
                      </a:solidFill>
                      <a:prstDash val="dot"/>
                      <a:round/>
                      <a:headEnd type="none" w="med" len="med"/>
                      <a:tailEnd type="none" w="med" len="med"/>
                    </a:lnB>
                    <a:solidFill>
                      <a:srgbClr val="FFFFFF"/>
                    </a:solidFill>
                  </a:tcPr>
                </a:tc>
                <a:extLst>
                  <a:ext uri="{0D108BD9-81ED-4DB2-BD59-A6C34878D82A}">
                    <a16:rowId xmlns:a16="http://schemas.microsoft.com/office/drawing/2014/main" val="1141754499"/>
                  </a:ext>
                </a:extLst>
              </a:tr>
            </a:tbl>
          </a:graphicData>
        </a:graphic>
      </p:graphicFrame>
      <p:sp>
        <p:nvSpPr>
          <p:cNvPr id="5" name="Rectangle 4">
            <a:extLst>
              <a:ext uri="{FF2B5EF4-FFF2-40B4-BE49-F238E27FC236}">
                <a16:creationId xmlns:a16="http://schemas.microsoft.com/office/drawing/2014/main" id="{083B4326-6587-4469-B02B-E0E783F85132}"/>
              </a:ext>
            </a:extLst>
          </p:cNvPr>
          <p:cNvSpPr/>
          <p:nvPr/>
        </p:nvSpPr>
        <p:spPr>
          <a:xfrm>
            <a:off x="3142693" y="2404510"/>
            <a:ext cx="8700117" cy="7723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19FD45E-06E7-4C9F-B151-7BA2A2909F2D}"/>
              </a:ext>
            </a:extLst>
          </p:cNvPr>
          <p:cNvSpPr/>
          <p:nvPr/>
        </p:nvSpPr>
        <p:spPr>
          <a:xfrm>
            <a:off x="3142694" y="3697199"/>
            <a:ext cx="8700117" cy="5029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89DEC047-264B-4988-AB36-9F615C52090C}"/>
              </a:ext>
            </a:extLst>
          </p:cNvPr>
          <p:cNvSpPr/>
          <p:nvPr/>
        </p:nvSpPr>
        <p:spPr>
          <a:xfrm>
            <a:off x="3142695" y="4182723"/>
            <a:ext cx="8700117" cy="5877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7">
            <a:extLst>
              <a:ext uri="{FF2B5EF4-FFF2-40B4-BE49-F238E27FC236}">
                <a16:creationId xmlns:a16="http://schemas.microsoft.com/office/drawing/2014/main" id="{2BB7CDF8-CB5F-4095-B953-24A2D1ADB8C0}"/>
              </a:ext>
            </a:extLst>
          </p:cNvPr>
          <p:cNvSpPr/>
          <p:nvPr/>
        </p:nvSpPr>
        <p:spPr>
          <a:xfrm>
            <a:off x="3142695" y="4770485"/>
            <a:ext cx="8700117" cy="77235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a:extLst>
              <a:ext uri="{FF2B5EF4-FFF2-40B4-BE49-F238E27FC236}">
                <a16:creationId xmlns:a16="http://schemas.microsoft.com/office/drawing/2014/main" id="{0234E9EF-B44F-4247-9554-BDD534FE9050}"/>
              </a:ext>
            </a:extLst>
          </p:cNvPr>
          <p:cNvSpPr/>
          <p:nvPr/>
        </p:nvSpPr>
        <p:spPr>
          <a:xfrm>
            <a:off x="3142692" y="3185569"/>
            <a:ext cx="8700117" cy="5029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FE86F605-C816-4A03-88E5-853B6EC20767}"/>
              </a:ext>
            </a:extLst>
          </p:cNvPr>
          <p:cNvSpPr/>
          <p:nvPr/>
        </p:nvSpPr>
        <p:spPr>
          <a:xfrm>
            <a:off x="3142691" y="5542842"/>
            <a:ext cx="8700117" cy="10406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itle 10">
            <a:extLst>
              <a:ext uri="{FF2B5EF4-FFF2-40B4-BE49-F238E27FC236}">
                <a16:creationId xmlns:a16="http://schemas.microsoft.com/office/drawing/2014/main" id="{FEDD950E-FC92-4377-B93B-D3EB94BE1544}"/>
              </a:ext>
            </a:extLst>
          </p:cNvPr>
          <p:cNvSpPr>
            <a:spLocks noGrp="1"/>
          </p:cNvSpPr>
          <p:nvPr>
            <p:ph type="title"/>
          </p:nvPr>
        </p:nvSpPr>
        <p:spPr>
          <a:xfrm>
            <a:off x="838200" y="41213"/>
            <a:ext cx="10515600" cy="763655"/>
          </a:xfrm>
        </p:spPr>
        <p:txBody>
          <a:bodyPr>
            <a:noAutofit/>
          </a:bodyPr>
          <a:lstStyle/>
          <a:p>
            <a:pPr algn="r"/>
            <a:r>
              <a:rPr lang="en-GB" sz="5400" b="1" dirty="0"/>
              <a:t>Section 4 – The Well-being Goals</a:t>
            </a:r>
          </a:p>
        </p:txBody>
      </p:sp>
      <p:sp>
        <p:nvSpPr>
          <p:cNvPr id="2" name="Slide Number Placeholder 1"/>
          <p:cNvSpPr>
            <a:spLocks noGrp="1"/>
          </p:cNvSpPr>
          <p:nvPr>
            <p:ph type="sldNum" sz="quarter" idx="12"/>
          </p:nvPr>
        </p:nvSpPr>
        <p:spPr/>
        <p:txBody>
          <a:bodyPr/>
          <a:lstStyle/>
          <a:p>
            <a:fld id="{FE8C7D6C-C2F6-40D2-B529-A01F2268EA7F}" type="slidenum">
              <a:rPr lang="en-GB" smtClean="0"/>
              <a:t>6</a:t>
            </a:fld>
            <a:endParaRPr lang="en-GB"/>
          </a:p>
        </p:txBody>
      </p:sp>
    </p:spTree>
    <p:extLst>
      <p:ext uri="{BB962C8B-B14F-4D97-AF65-F5344CB8AC3E}">
        <p14:creationId xmlns:p14="http://schemas.microsoft.com/office/powerpoint/2010/main" val="954603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xit" presetSubtype="4" fill="hold" grpId="0" nodeType="clickEffect">
                                  <p:stCondLst>
                                    <p:cond delay="0"/>
                                  </p:stCondLst>
                                  <p:childTnLst>
                                    <p:animEffect transition="out" filter="wipe(down)">
                                      <p:cBhvr>
                                        <p:cTn id="12" dur="500"/>
                                        <p:tgtEl>
                                          <p:spTgt spid="5"/>
                                        </p:tgtEl>
                                      </p:cBhvr>
                                    </p:animEffect>
                                    <p:set>
                                      <p:cBhvr>
                                        <p:cTn id="13" dur="1" fill="hold">
                                          <p:stCondLst>
                                            <p:cond delay="499"/>
                                          </p:stCondLst>
                                        </p:cTn>
                                        <p:tgtEl>
                                          <p:spTgt spid="5"/>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2" presetClass="exit" presetSubtype="4" fill="hold" grpId="0" nodeType="clickEffect">
                                  <p:stCondLst>
                                    <p:cond delay="0"/>
                                  </p:stCondLst>
                                  <p:childTnLst>
                                    <p:animEffect transition="out" filter="wipe(down)">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22" presetClass="exit" presetSubtype="4" fill="hold" grpId="0" nodeType="clickEffect">
                                  <p:stCondLst>
                                    <p:cond delay="0"/>
                                  </p:stCondLst>
                                  <p:childTnLst>
                                    <p:animEffect transition="out" filter="wipe(down)">
                                      <p:cBhvr>
                                        <p:cTn id="22" dur="500"/>
                                        <p:tgtEl>
                                          <p:spTgt spid="6"/>
                                        </p:tgtEl>
                                      </p:cBhvr>
                                    </p:animEffect>
                                    <p:set>
                                      <p:cBhvr>
                                        <p:cTn id="23" dur="1" fill="hold">
                                          <p:stCondLst>
                                            <p:cond delay="499"/>
                                          </p:stCondLst>
                                        </p:cTn>
                                        <p:tgtEl>
                                          <p:spTgt spid="6"/>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22" presetClass="exit" presetSubtype="4" fill="hold" grpId="0" nodeType="clickEffect">
                                  <p:stCondLst>
                                    <p:cond delay="0"/>
                                  </p:stCondLst>
                                  <p:childTnLst>
                                    <p:animEffect transition="out" filter="wipe(down)">
                                      <p:cBhvr>
                                        <p:cTn id="27" dur="500"/>
                                        <p:tgtEl>
                                          <p:spTgt spid="7"/>
                                        </p:tgtEl>
                                      </p:cBhvr>
                                    </p:animEffect>
                                    <p:set>
                                      <p:cBhvr>
                                        <p:cTn id="28" dur="1" fill="hold">
                                          <p:stCondLst>
                                            <p:cond delay="499"/>
                                          </p:stCondLst>
                                        </p:cTn>
                                        <p:tgtEl>
                                          <p:spTgt spid="7"/>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22" presetClass="exit" presetSubtype="4" fill="hold" grpId="0" nodeType="clickEffect">
                                  <p:stCondLst>
                                    <p:cond delay="0"/>
                                  </p:stCondLst>
                                  <p:childTnLst>
                                    <p:animEffect transition="out" filter="wipe(down)">
                                      <p:cBhvr>
                                        <p:cTn id="32" dur="500"/>
                                        <p:tgtEl>
                                          <p:spTgt spid="8"/>
                                        </p:tgtEl>
                                      </p:cBhvr>
                                    </p:animEffect>
                                    <p:set>
                                      <p:cBhvr>
                                        <p:cTn id="33" dur="1" fill="hold">
                                          <p:stCondLst>
                                            <p:cond delay="499"/>
                                          </p:stCondLst>
                                        </p:cTn>
                                        <p:tgtEl>
                                          <p:spTgt spid="8"/>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22" presetClass="exit" presetSubtype="4" fill="hold" grpId="0" nodeType="clickEffect">
                                  <p:stCondLst>
                                    <p:cond delay="0"/>
                                  </p:stCondLst>
                                  <p:childTnLst>
                                    <p:animEffect transition="out" filter="wipe(down)">
                                      <p:cBhvr>
                                        <p:cTn id="37" dur="500"/>
                                        <p:tgtEl>
                                          <p:spTgt spid="10"/>
                                        </p:tgtEl>
                                      </p:cBhvr>
                                    </p:animEffect>
                                    <p:set>
                                      <p:cBhvr>
                                        <p:cTn id="38"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C5E6CFF1-2F42-4E10-9A97-F116F46F53FE}"/>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person holding a baby&#10;&#10;Description generated with high confidence">
            <a:extLst>
              <a:ext uri="{FF2B5EF4-FFF2-40B4-BE49-F238E27FC236}">
                <a16:creationId xmlns:a16="http://schemas.microsoft.com/office/drawing/2014/main" id="{0F8AEFC5-D447-43D9-AC9D-5B99E98AD89E}"/>
              </a:ext>
            </a:extLst>
          </p:cNvPr>
          <p:cNvPicPr>
            <a:picLocks noChangeAspect="1"/>
          </p:cNvPicPr>
          <p:nvPr/>
        </p:nvPicPr>
        <p:blipFill rotWithShape="1">
          <a:blip r:embed="rId2">
            <a:alphaModFix amt="35000"/>
            <a:extLst>
              <a:ext uri="{28A0092B-C50C-407E-A947-70E740481C1C}">
                <a14:useLocalDpi xmlns:a14="http://schemas.microsoft.com/office/drawing/2010/main" val="0"/>
              </a:ext>
            </a:extLst>
          </a:blip>
          <a:srcRect b="15730"/>
          <a:stretch/>
        </p:blipFill>
        <p:spPr>
          <a:xfrm>
            <a:off x="20" y="1"/>
            <a:ext cx="12191980" cy="6857999"/>
          </a:xfrm>
          <a:prstGeom prst="rect">
            <a:avLst/>
          </a:prstGeom>
        </p:spPr>
      </p:pic>
      <p:cxnSp>
        <p:nvCxnSpPr>
          <p:cNvPr id="18" name="Straight Connector 17">
            <a:extLst>
              <a:ext uri="{FF2B5EF4-FFF2-40B4-BE49-F238E27FC236}">
                <a16:creationId xmlns:a16="http://schemas.microsoft.com/office/drawing/2014/main" id="{67182200-4859-4C8D-BCBB-55B245C28BA3}"/>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64265725-BD81-4DC8-AEC5-D5FE6BF76FCD}"/>
              </a:ext>
            </a:extLst>
          </p:cNvPr>
          <p:cNvSpPr>
            <a:spLocks noGrp="1"/>
          </p:cNvSpPr>
          <p:nvPr>
            <p:ph type="title"/>
          </p:nvPr>
        </p:nvSpPr>
        <p:spPr>
          <a:xfrm>
            <a:off x="838201" y="1065862"/>
            <a:ext cx="3313164" cy="4726276"/>
          </a:xfrm>
        </p:spPr>
        <p:txBody>
          <a:bodyPr>
            <a:normAutofit/>
          </a:bodyPr>
          <a:lstStyle/>
          <a:p>
            <a:pPr algn="r"/>
            <a:r>
              <a:rPr lang="en-GB" sz="4000" b="1">
                <a:solidFill>
                  <a:srgbClr val="FFFFFF"/>
                </a:solidFill>
              </a:rPr>
              <a:t>Section 5 – The sustainable development principle</a:t>
            </a:r>
          </a:p>
        </p:txBody>
      </p:sp>
      <p:sp>
        <p:nvSpPr>
          <p:cNvPr id="3" name="Content Placeholder 2">
            <a:extLst>
              <a:ext uri="{FF2B5EF4-FFF2-40B4-BE49-F238E27FC236}">
                <a16:creationId xmlns:a16="http://schemas.microsoft.com/office/drawing/2014/main" id="{5175C6CD-9CEF-4EFB-B51A-B74A3F6EA307}"/>
              </a:ext>
            </a:extLst>
          </p:cNvPr>
          <p:cNvSpPr>
            <a:spLocks noGrp="1"/>
          </p:cNvSpPr>
          <p:nvPr>
            <p:ph idx="1"/>
          </p:nvPr>
        </p:nvSpPr>
        <p:spPr>
          <a:xfrm>
            <a:off x="5155379" y="1065862"/>
            <a:ext cx="5744685" cy="4726276"/>
          </a:xfrm>
        </p:spPr>
        <p:txBody>
          <a:bodyPr anchor="ctr">
            <a:normAutofit/>
          </a:bodyPr>
          <a:lstStyle/>
          <a:p>
            <a:r>
              <a:rPr lang="en-US" dirty="0">
                <a:solidFill>
                  <a:srgbClr val="FFFFFF"/>
                </a:solidFill>
              </a:rPr>
              <a:t>In this Act, any reference to a public body doing something “in accordance with the sustainable development principle” means that the body must act in a manner which seeks to ensure that the needs of the present are met without compromising the ability of future generations to meet their own needs.</a:t>
            </a:r>
            <a:endParaRPr lang="en-GB" dirty="0">
              <a:solidFill>
                <a:srgbClr val="FFFFFF"/>
              </a:solidFill>
            </a:endParaRPr>
          </a:p>
        </p:txBody>
      </p:sp>
      <p:sp>
        <p:nvSpPr>
          <p:cNvPr id="4" name="Slide Number Placeholder 3"/>
          <p:cNvSpPr>
            <a:spLocks noGrp="1"/>
          </p:cNvSpPr>
          <p:nvPr>
            <p:ph type="sldNum" sz="quarter" idx="12"/>
          </p:nvPr>
        </p:nvSpPr>
        <p:spPr/>
        <p:txBody>
          <a:bodyPr/>
          <a:lstStyle/>
          <a:p>
            <a:fld id="{FE8C7D6C-C2F6-40D2-B529-A01F2268EA7F}" type="slidenum">
              <a:rPr lang="en-GB" smtClean="0"/>
              <a:t>7</a:t>
            </a:fld>
            <a:endParaRPr lang="en-GB"/>
          </a:p>
        </p:txBody>
      </p:sp>
    </p:spTree>
    <p:extLst>
      <p:ext uri="{BB962C8B-B14F-4D97-AF65-F5344CB8AC3E}">
        <p14:creationId xmlns:p14="http://schemas.microsoft.com/office/powerpoint/2010/main" val="518440300"/>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D10817E9-B7E3-4871-A1F5-13E8A0DA850E}"/>
              </a:ext>
            </a:extLst>
          </p:cNvPr>
          <p:cNvPicPr>
            <a:picLocks noChangeAspect="1"/>
          </p:cNvPicPr>
          <p:nvPr/>
        </p:nvPicPr>
        <p:blipFill>
          <a:blip r:embed="rId3"/>
          <a:stretch>
            <a:fillRect/>
          </a:stretch>
        </p:blipFill>
        <p:spPr>
          <a:xfrm>
            <a:off x="7144351" y="2094760"/>
            <a:ext cx="4810125" cy="3733800"/>
          </a:xfrm>
          <a:prstGeom prst="rect">
            <a:avLst/>
          </a:prstGeom>
        </p:spPr>
      </p:pic>
      <p:sp>
        <p:nvSpPr>
          <p:cNvPr id="5" name="Title 4">
            <a:extLst>
              <a:ext uri="{FF2B5EF4-FFF2-40B4-BE49-F238E27FC236}">
                <a16:creationId xmlns:a16="http://schemas.microsoft.com/office/drawing/2014/main" id="{6985C7A0-53A5-4A26-9D11-D1A6D032151A}"/>
              </a:ext>
            </a:extLst>
          </p:cNvPr>
          <p:cNvSpPr>
            <a:spLocks noGrp="1"/>
          </p:cNvSpPr>
          <p:nvPr>
            <p:ph type="title"/>
          </p:nvPr>
        </p:nvSpPr>
        <p:spPr/>
        <p:txBody>
          <a:bodyPr>
            <a:noAutofit/>
          </a:bodyPr>
          <a:lstStyle/>
          <a:p>
            <a:pPr algn="ctr"/>
            <a:r>
              <a:rPr lang="en-GB" sz="6000" b="1" dirty="0"/>
              <a:t>United Nations Economic Commission for Europe</a:t>
            </a:r>
          </a:p>
        </p:txBody>
      </p:sp>
      <p:sp>
        <p:nvSpPr>
          <p:cNvPr id="6" name="Rectangle 5">
            <a:extLst>
              <a:ext uri="{FF2B5EF4-FFF2-40B4-BE49-F238E27FC236}">
                <a16:creationId xmlns:a16="http://schemas.microsoft.com/office/drawing/2014/main" id="{0B8DAAEC-DB79-40E9-8E67-B7A94191530E}"/>
              </a:ext>
            </a:extLst>
          </p:cNvPr>
          <p:cNvSpPr/>
          <p:nvPr/>
        </p:nvSpPr>
        <p:spPr>
          <a:xfrm>
            <a:off x="624396" y="2094760"/>
            <a:ext cx="6096000" cy="4154984"/>
          </a:xfrm>
          <a:prstGeom prst="rect">
            <a:avLst/>
          </a:prstGeom>
          <a:solidFill>
            <a:srgbClr val="FFC000"/>
          </a:solidFill>
        </p:spPr>
        <p:txBody>
          <a:bodyPr>
            <a:spAutoFit/>
          </a:bodyPr>
          <a:lstStyle/>
          <a:p>
            <a:r>
              <a:rPr lang="en-US" sz="2400" dirty="0"/>
              <a:t>The Brundtland Commission's report defined sustainable development as </a:t>
            </a:r>
          </a:p>
          <a:p>
            <a:endParaRPr lang="en-US" sz="2400" dirty="0"/>
          </a:p>
          <a:p>
            <a:pPr algn="ctr"/>
            <a:r>
              <a:rPr lang="en-US" sz="2400" dirty="0"/>
              <a:t>“development which meets the needs of current generations without compromising the ability of future generations to meet their own needs“ </a:t>
            </a:r>
          </a:p>
          <a:p>
            <a:endParaRPr lang="en-US" sz="2400" dirty="0"/>
          </a:p>
          <a:p>
            <a:r>
              <a:rPr lang="en-US" sz="2400" dirty="0"/>
              <a:t>Brundtland Commission 1987</a:t>
            </a:r>
          </a:p>
          <a:p>
            <a:r>
              <a:rPr lang="en-US" sz="2400" dirty="0"/>
              <a:t>(aka World Commission on Environment and Development)</a:t>
            </a:r>
            <a:endParaRPr lang="en-GB" sz="2400" dirty="0"/>
          </a:p>
        </p:txBody>
      </p:sp>
      <p:sp>
        <p:nvSpPr>
          <p:cNvPr id="2" name="Slide Number Placeholder 1"/>
          <p:cNvSpPr>
            <a:spLocks noGrp="1"/>
          </p:cNvSpPr>
          <p:nvPr>
            <p:ph type="sldNum" sz="quarter" idx="12"/>
          </p:nvPr>
        </p:nvSpPr>
        <p:spPr/>
        <p:txBody>
          <a:bodyPr/>
          <a:lstStyle/>
          <a:p>
            <a:fld id="{FE8C7D6C-C2F6-40D2-B529-A01F2268EA7F}" type="slidenum">
              <a:rPr lang="en-GB" smtClean="0"/>
              <a:t>8</a:t>
            </a:fld>
            <a:endParaRPr lang="en-GB"/>
          </a:p>
        </p:txBody>
      </p:sp>
    </p:spTree>
    <p:extLst>
      <p:ext uri="{BB962C8B-B14F-4D97-AF65-F5344CB8AC3E}">
        <p14:creationId xmlns:p14="http://schemas.microsoft.com/office/powerpoint/2010/main" val="1825370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fade">
                                      <p:cBhvr>
                                        <p:cTn id="14" dur="1000"/>
                                        <p:tgtEl>
                                          <p:spTgt spid="6">
                                            <p:txEl>
                                              <p:pRg st="0" end="0"/>
                                            </p:txEl>
                                          </p:spTgt>
                                        </p:tgtEl>
                                      </p:cBhvr>
                                    </p:animEffect>
                                    <p:anim calcmode="lin" valueType="num">
                                      <p:cBhvr>
                                        <p:cTn id="15"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6">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fade">
                                      <p:cBhvr>
                                        <p:cTn id="19" dur="1000"/>
                                        <p:tgtEl>
                                          <p:spTgt spid="6">
                                            <p:txEl>
                                              <p:pRg st="2" end="2"/>
                                            </p:txEl>
                                          </p:spTgt>
                                        </p:tgtEl>
                                      </p:cBhvr>
                                    </p:animEffect>
                                    <p:anim calcmode="lin" valueType="num">
                                      <p:cBhvr>
                                        <p:cTn id="20"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6">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6">
                                            <p:txEl>
                                              <p:pRg st="4" end="4"/>
                                            </p:txEl>
                                          </p:spTgt>
                                        </p:tgtEl>
                                        <p:attrNameLst>
                                          <p:attrName>style.visibility</p:attrName>
                                        </p:attrNameLst>
                                      </p:cBhvr>
                                      <p:to>
                                        <p:strVal val="visible"/>
                                      </p:to>
                                    </p:set>
                                    <p:animEffect transition="in" filter="fade">
                                      <p:cBhvr>
                                        <p:cTn id="24" dur="1000"/>
                                        <p:tgtEl>
                                          <p:spTgt spid="6">
                                            <p:txEl>
                                              <p:pRg st="4" end="4"/>
                                            </p:txEl>
                                          </p:spTgt>
                                        </p:tgtEl>
                                      </p:cBhvr>
                                    </p:animEffect>
                                    <p:anim calcmode="lin" valueType="num">
                                      <p:cBhvr>
                                        <p:cTn id="25" dur="1000" fill="hold"/>
                                        <p:tgtEl>
                                          <p:spTgt spid="6">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6">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6">
                                            <p:txEl>
                                              <p:pRg st="5" end="5"/>
                                            </p:txEl>
                                          </p:spTgt>
                                        </p:tgtEl>
                                        <p:attrNameLst>
                                          <p:attrName>style.visibility</p:attrName>
                                        </p:attrNameLst>
                                      </p:cBhvr>
                                      <p:to>
                                        <p:strVal val="visible"/>
                                      </p:to>
                                    </p:set>
                                    <p:animEffect transition="in" filter="fade">
                                      <p:cBhvr>
                                        <p:cTn id="29" dur="1000"/>
                                        <p:tgtEl>
                                          <p:spTgt spid="6">
                                            <p:txEl>
                                              <p:pRg st="5" end="5"/>
                                            </p:txEl>
                                          </p:spTgt>
                                        </p:tgtEl>
                                      </p:cBhvr>
                                    </p:animEffect>
                                    <p:anim calcmode="lin" valueType="num">
                                      <p:cBhvr>
                                        <p:cTn id="30" dur="1000" fill="hold"/>
                                        <p:tgtEl>
                                          <p:spTgt spid="6">
                                            <p:txEl>
                                              <p:pRg st="5" end="5"/>
                                            </p:txEl>
                                          </p:spTgt>
                                        </p:tgtEl>
                                        <p:attrNameLst>
                                          <p:attrName>ppt_x</p:attrName>
                                        </p:attrNameLst>
                                      </p:cBhvr>
                                      <p:tavLst>
                                        <p:tav tm="0">
                                          <p:val>
                                            <p:strVal val="#ppt_x"/>
                                          </p:val>
                                        </p:tav>
                                        <p:tav tm="100000">
                                          <p:val>
                                            <p:strVal val="#ppt_x"/>
                                          </p:val>
                                        </p:tav>
                                      </p:tavLst>
                                    </p:anim>
                                    <p:anim calcmode="lin" valueType="num">
                                      <p:cBhvr>
                                        <p:cTn id="31" dur="1000" fill="hold"/>
                                        <p:tgtEl>
                                          <p:spTgt spid="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065A5-F3F3-4959-B4A4-C1601F6CBE0A}"/>
              </a:ext>
            </a:extLst>
          </p:cNvPr>
          <p:cNvSpPr>
            <a:spLocks noGrp="1"/>
          </p:cNvSpPr>
          <p:nvPr>
            <p:ph type="title"/>
          </p:nvPr>
        </p:nvSpPr>
        <p:spPr>
          <a:xfrm>
            <a:off x="838200" y="214845"/>
            <a:ext cx="10515600" cy="974577"/>
          </a:xfrm>
        </p:spPr>
        <p:txBody>
          <a:bodyPr/>
          <a:lstStyle/>
          <a:p>
            <a:pPr algn="r"/>
            <a:r>
              <a:rPr lang="en-GB" b="1" dirty="0"/>
              <a:t>Section 6 – Meaning of ‘public body’</a:t>
            </a:r>
          </a:p>
        </p:txBody>
      </p:sp>
      <p:sp>
        <p:nvSpPr>
          <p:cNvPr id="3" name="Rectangle 1">
            <a:extLst>
              <a:ext uri="{FF2B5EF4-FFF2-40B4-BE49-F238E27FC236}">
                <a16:creationId xmlns:a16="http://schemas.microsoft.com/office/drawing/2014/main" id="{328CA5DF-5C59-44CC-8E3A-066AA38D3E72}"/>
              </a:ext>
            </a:extLst>
          </p:cNvPr>
          <p:cNvSpPr>
            <a:spLocks noChangeArrowheads="1"/>
          </p:cNvSpPr>
          <p:nvPr/>
        </p:nvSpPr>
        <p:spPr bwMode="auto">
          <a:xfrm>
            <a:off x="599559" y="1040538"/>
            <a:ext cx="8641661"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2000" b="0" i="0" u="none" strike="noStrike" cap="none" normalizeH="0" baseline="0" dirty="0">
                <a:ln>
                  <a:noFill/>
                </a:ln>
                <a:solidFill>
                  <a:srgbClr val="000000"/>
                </a:solidFill>
                <a:effectLst/>
                <a:cs typeface="Arial" panose="020B0604020202020204" pitchFamily="34" charset="0"/>
              </a:rPr>
              <a:t>For the purposes of this Part and Part 3 of this Act, each of the following persons is a “public body”— </a:t>
            </a:r>
            <a:endParaRPr kumimoji="0" lang="en-US" altLang="en-US" sz="2000" b="0" i="0" u="none" strike="noStrike" cap="none" normalizeH="0" baseline="0" dirty="0">
              <a:ln>
                <a:noFill/>
              </a:ln>
              <a:solidFill>
                <a:schemeClr val="tx1"/>
              </a:solidFill>
              <a:effectLst/>
            </a:endParaRPr>
          </a:p>
        </p:txBody>
      </p:sp>
      <p:sp>
        <p:nvSpPr>
          <p:cNvPr id="4" name="Rectangle 3">
            <a:extLst>
              <a:ext uri="{FF2B5EF4-FFF2-40B4-BE49-F238E27FC236}">
                <a16:creationId xmlns:a16="http://schemas.microsoft.com/office/drawing/2014/main" id="{20A1874A-3179-44A2-9186-72737031A961}"/>
              </a:ext>
            </a:extLst>
          </p:cNvPr>
          <p:cNvSpPr/>
          <p:nvPr/>
        </p:nvSpPr>
        <p:spPr>
          <a:xfrm>
            <a:off x="654822" y="2199846"/>
            <a:ext cx="2604239"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(a)the Welsh Ministers; </a:t>
            </a:r>
            <a:endParaRPr kumimoji="0" lang="en-US" altLang="en-US" sz="1600" b="0" i="0" u="none" strike="noStrike" cap="none" normalizeH="0" baseline="0" dirty="0">
              <a:ln>
                <a:noFill/>
              </a:ln>
              <a:solidFill>
                <a:schemeClr val="tx1"/>
              </a:solidFill>
              <a:effectLst/>
            </a:endParaRPr>
          </a:p>
        </p:txBody>
      </p:sp>
      <p:sp>
        <p:nvSpPr>
          <p:cNvPr id="5" name="Rectangle 4">
            <a:extLst>
              <a:ext uri="{FF2B5EF4-FFF2-40B4-BE49-F238E27FC236}">
                <a16:creationId xmlns:a16="http://schemas.microsoft.com/office/drawing/2014/main" id="{56753844-4D0C-4A65-9952-0B14B5E4D2C4}"/>
              </a:ext>
            </a:extLst>
          </p:cNvPr>
          <p:cNvSpPr/>
          <p:nvPr/>
        </p:nvSpPr>
        <p:spPr>
          <a:xfrm>
            <a:off x="2108763" y="2654641"/>
            <a:ext cx="2210862"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(b)a local authority; </a:t>
            </a:r>
            <a:endParaRPr kumimoji="0" lang="en-US" altLang="en-US" sz="1600" b="0" i="0" u="none" strike="noStrike" cap="none" normalizeH="0" baseline="0" dirty="0">
              <a:ln>
                <a:noFill/>
              </a:ln>
              <a:solidFill>
                <a:schemeClr val="tx1"/>
              </a:solidFill>
              <a:effectLst/>
            </a:endParaRPr>
          </a:p>
        </p:txBody>
      </p:sp>
      <p:sp>
        <p:nvSpPr>
          <p:cNvPr id="6" name="Rectangle 5">
            <a:extLst>
              <a:ext uri="{FF2B5EF4-FFF2-40B4-BE49-F238E27FC236}">
                <a16:creationId xmlns:a16="http://schemas.microsoft.com/office/drawing/2014/main" id="{5D50925F-26CD-49B5-B48B-040222CC05A9}"/>
              </a:ext>
            </a:extLst>
          </p:cNvPr>
          <p:cNvSpPr/>
          <p:nvPr/>
        </p:nvSpPr>
        <p:spPr>
          <a:xfrm>
            <a:off x="599559" y="3244334"/>
            <a:ext cx="2736647"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(c)a Local Health Board; </a:t>
            </a:r>
            <a:endParaRPr kumimoji="0" lang="en-US" altLang="en-US" sz="1600" b="0" i="0" u="none" strike="noStrike" cap="none" normalizeH="0" baseline="0" dirty="0">
              <a:ln>
                <a:noFill/>
              </a:ln>
              <a:solidFill>
                <a:schemeClr val="tx1"/>
              </a:solidFill>
              <a:effectLst/>
            </a:endParaRPr>
          </a:p>
        </p:txBody>
      </p:sp>
      <p:sp>
        <p:nvSpPr>
          <p:cNvPr id="7" name="Rectangle 6">
            <a:extLst>
              <a:ext uri="{FF2B5EF4-FFF2-40B4-BE49-F238E27FC236}">
                <a16:creationId xmlns:a16="http://schemas.microsoft.com/office/drawing/2014/main" id="{BDA2309E-749D-48E4-8AB4-FFE8F65F32A3}"/>
              </a:ext>
            </a:extLst>
          </p:cNvPr>
          <p:cNvSpPr/>
          <p:nvPr/>
        </p:nvSpPr>
        <p:spPr>
          <a:xfrm>
            <a:off x="2108763" y="3934330"/>
            <a:ext cx="3697233" cy="923330"/>
          </a:xfrm>
          <a:prstGeom prst="rect">
            <a:avLst/>
          </a:prstGeom>
        </p:spPr>
        <p:txBody>
          <a:bodyPr wrap="squar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(d)the following NHS Trusts— </a:t>
            </a:r>
            <a:endParaRPr kumimoji="0" lang="en-US" altLang="en-US" sz="1600" b="0" i="0" u="none" strike="noStrike" cap="none" normalizeH="0" baseline="0" dirty="0">
              <a:ln>
                <a:noFill/>
              </a:ln>
              <a:solidFill>
                <a:schemeClr val="tx1"/>
              </a:solidFill>
              <a:effectLst/>
            </a:endParaRPr>
          </a:p>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	(</a:t>
            </a:r>
            <a:r>
              <a:rPr lang="en-US" altLang="en-US" dirty="0" err="1">
                <a:solidFill>
                  <a:srgbClr val="000000"/>
                </a:solidFill>
                <a:latin typeface="Arial" panose="020B0604020202020204" pitchFamily="34" charset="0"/>
                <a:cs typeface="Arial" panose="020B0604020202020204" pitchFamily="34" charset="0"/>
              </a:rPr>
              <a:t>i</a:t>
            </a:r>
            <a:r>
              <a:rPr lang="en-US" altLang="en-US" dirty="0">
                <a:solidFill>
                  <a:srgbClr val="000000"/>
                </a:solidFill>
                <a:latin typeface="Arial" panose="020B0604020202020204" pitchFamily="34" charset="0"/>
                <a:cs typeface="Arial" panose="020B0604020202020204" pitchFamily="34" charset="0"/>
              </a:rPr>
              <a:t>)Public Health Wales; </a:t>
            </a:r>
            <a:endParaRPr kumimoji="0" lang="en-US" altLang="en-US" sz="1600" b="0" i="0" u="none" strike="noStrike" cap="none" normalizeH="0" baseline="0" dirty="0">
              <a:ln>
                <a:noFill/>
              </a:ln>
              <a:solidFill>
                <a:schemeClr val="tx1"/>
              </a:solidFill>
              <a:effectLst/>
            </a:endParaRPr>
          </a:p>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	(ii)</a:t>
            </a:r>
            <a:r>
              <a:rPr lang="en-US" altLang="en-US" dirty="0" err="1">
                <a:solidFill>
                  <a:srgbClr val="000000"/>
                </a:solidFill>
                <a:latin typeface="Arial" panose="020B0604020202020204" pitchFamily="34" charset="0"/>
                <a:cs typeface="Arial" panose="020B0604020202020204" pitchFamily="34" charset="0"/>
              </a:rPr>
              <a:t>Velindre</a:t>
            </a:r>
            <a:r>
              <a:rPr lang="en-US" altLang="en-US" dirty="0">
                <a:solidFill>
                  <a:srgbClr val="000000"/>
                </a:solidFill>
                <a:latin typeface="Arial" panose="020B0604020202020204" pitchFamily="34" charset="0"/>
                <a:cs typeface="Arial" panose="020B0604020202020204" pitchFamily="34" charset="0"/>
              </a:rPr>
              <a:t>; </a:t>
            </a:r>
            <a:endParaRPr kumimoji="0" lang="en-US" altLang="en-US" sz="1600" b="0" i="0" u="none" strike="noStrike" cap="none" normalizeH="0" baseline="0" dirty="0">
              <a:ln>
                <a:noFill/>
              </a:ln>
              <a:solidFill>
                <a:schemeClr val="tx1"/>
              </a:solidFill>
              <a:effectLst/>
            </a:endParaRPr>
          </a:p>
        </p:txBody>
      </p:sp>
      <p:sp>
        <p:nvSpPr>
          <p:cNvPr id="8" name="Rectangle 7">
            <a:extLst>
              <a:ext uri="{FF2B5EF4-FFF2-40B4-BE49-F238E27FC236}">
                <a16:creationId xmlns:a16="http://schemas.microsoft.com/office/drawing/2014/main" id="{BBD441AE-EB4A-49FE-A839-4F665B83CF71}"/>
              </a:ext>
            </a:extLst>
          </p:cNvPr>
          <p:cNvSpPr/>
          <p:nvPr/>
        </p:nvSpPr>
        <p:spPr>
          <a:xfrm>
            <a:off x="665764" y="4919410"/>
            <a:ext cx="3631028" cy="646331"/>
          </a:xfrm>
          <a:prstGeom prst="rect">
            <a:avLst/>
          </a:prstGeom>
        </p:spPr>
        <p:txBody>
          <a:bodyPr wrap="squar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(e)a National Park authority for a National Park in Wales; </a:t>
            </a:r>
            <a:endParaRPr kumimoji="0" lang="en-US" altLang="en-US" sz="1600" b="0" i="0" u="none" strike="noStrike" cap="none" normalizeH="0" baseline="0" dirty="0">
              <a:ln>
                <a:noFill/>
              </a:ln>
              <a:solidFill>
                <a:schemeClr val="tx1"/>
              </a:solidFill>
              <a:effectLst/>
            </a:endParaRPr>
          </a:p>
        </p:txBody>
      </p:sp>
      <p:sp>
        <p:nvSpPr>
          <p:cNvPr id="9" name="Rectangle 8">
            <a:extLst>
              <a:ext uri="{FF2B5EF4-FFF2-40B4-BE49-F238E27FC236}">
                <a16:creationId xmlns:a16="http://schemas.microsoft.com/office/drawing/2014/main" id="{24B5D79D-E8A9-4B15-8034-302E94D23FBC}"/>
              </a:ext>
            </a:extLst>
          </p:cNvPr>
          <p:cNvSpPr/>
          <p:nvPr/>
        </p:nvSpPr>
        <p:spPr>
          <a:xfrm>
            <a:off x="2135659" y="5747788"/>
            <a:ext cx="2401093" cy="646331"/>
          </a:xfrm>
          <a:prstGeom prst="rect">
            <a:avLst/>
          </a:prstGeom>
        </p:spPr>
        <p:txBody>
          <a:bodyPr wrap="squar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(f)a Welsh fire and rescue authority; </a:t>
            </a:r>
            <a:endParaRPr kumimoji="0" lang="en-US" altLang="en-US" sz="1600" b="0" i="0" u="none" strike="noStrike" cap="none" normalizeH="0" baseline="0" dirty="0">
              <a:ln>
                <a:noFill/>
              </a:ln>
              <a:solidFill>
                <a:schemeClr val="tx1"/>
              </a:solidFill>
              <a:effectLst/>
            </a:endParaRPr>
          </a:p>
        </p:txBody>
      </p:sp>
      <p:sp>
        <p:nvSpPr>
          <p:cNvPr id="10" name="Rectangle 9">
            <a:extLst>
              <a:ext uri="{FF2B5EF4-FFF2-40B4-BE49-F238E27FC236}">
                <a16:creationId xmlns:a16="http://schemas.microsoft.com/office/drawing/2014/main" id="{ED496A30-15AF-43C6-AD31-80FD46F23084}"/>
              </a:ext>
            </a:extLst>
          </p:cNvPr>
          <p:cNvSpPr/>
          <p:nvPr/>
        </p:nvSpPr>
        <p:spPr>
          <a:xfrm>
            <a:off x="5962466" y="1945191"/>
            <a:ext cx="4510594"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(g)the Natural Resources Body for Wales; </a:t>
            </a:r>
            <a:endParaRPr kumimoji="0" lang="en-US" altLang="en-US" sz="1600" b="0" i="0" u="none" strike="noStrike" cap="none" normalizeH="0" baseline="0" dirty="0">
              <a:ln>
                <a:noFill/>
              </a:ln>
              <a:solidFill>
                <a:schemeClr val="tx1"/>
              </a:solidFill>
              <a:effectLst/>
            </a:endParaRPr>
          </a:p>
        </p:txBody>
      </p:sp>
      <p:sp>
        <p:nvSpPr>
          <p:cNvPr id="11" name="Rectangle 10">
            <a:extLst>
              <a:ext uri="{FF2B5EF4-FFF2-40B4-BE49-F238E27FC236}">
                <a16:creationId xmlns:a16="http://schemas.microsoft.com/office/drawing/2014/main" id="{C2732A99-4FA0-43CD-B7D1-966814D14457}"/>
              </a:ext>
            </a:extLst>
          </p:cNvPr>
          <p:cNvSpPr/>
          <p:nvPr/>
        </p:nvSpPr>
        <p:spPr>
          <a:xfrm>
            <a:off x="5962466" y="2620423"/>
            <a:ext cx="5510868"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(h)the Higher Education Funding Council for Wales; </a:t>
            </a:r>
            <a:endParaRPr kumimoji="0" lang="en-US" altLang="en-US" sz="1600" b="0" i="0" u="none" strike="noStrike" cap="none" normalizeH="0" baseline="0" dirty="0">
              <a:ln>
                <a:noFill/>
              </a:ln>
              <a:solidFill>
                <a:schemeClr val="tx1"/>
              </a:solidFill>
              <a:effectLst/>
            </a:endParaRPr>
          </a:p>
        </p:txBody>
      </p:sp>
      <p:sp>
        <p:nvSpPr>
          <p:cNvPr id="12" name="Rectangle 11">
            <a:extLst>
              <a:ext uri="{FF2B5EF4-FFF2-40B4-BE49-F238E27FC236}">
                <a16:creationId xmlns:a16="http://schemas.microsoft.com/office/drawing/2014/main" id="{813F2AC6-9907-4F0E-9D24-CA55E6AA85BD}"/>
              </a:ext>
            </a:extLst>
          </p:cNvPr>
          <p:cNvSpPr/>
          <p:nvPr/>
        </p:nvSpPr>
        <p:spPr>
          <a:xfrm>
            <a:off x="5962466" y="3239146"/>
            <a:ext cx="3087192"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a:t>
            </a:r>
            <a:r>
              <a:rPr lang="en-US" altLang="en-US" dirty="0" err="1">
                <a:solidFill>
                  <a:srgbClr val="000000"/>
                </a:solidFill>
                <a:latin typeface="Arial" panose="020B0604020202020204" pitchFamily="34" charset="0"/>
                <a:cs typeface="Arial" panose="020B0604020202020204" pitchFamily="34" charset="0"/>
              </a:rPr>
              <a:t>i</a:t>
            </a:r>
            <a:r>
              <a:rPr lang="en-US" altLang="en-US" dirty="0">
                <a:solidFill>
                  <a:srgbClr val="000000"/>
                </a:solidFill>
                <a:latin typeface="Arial" panose="020B0604020202020204" pitchFamily="34" charset="0"/>
                <a:cs typeface="Arial" panose="020B0604020202020204" pitchFamily="34" charset="0"/>
              </a:rPr>
              <a:t>)the Arts Council of Wales; </a:t>
            </a:r>
            <a:endParaRPr kumimoji="0" lang="en-US" altLang="en-US" sz="1600" b="0" i="0" u="none" strike="noStrike" cap="none" normalizeH="0" baseline="0" dirty="0">
              <a:ln>
                <a:noFill/>
              </a:ln>
              <a:solidFill>
                <a:schemeClr val="tx1"/>
              </a:solidFill>
              <a:effectLst/>
            </a:endParaRPr>
          </a:p>
        </p:txBody>
      </p:sp>
      <p:sp>
        <p:nvSpPr>
          <p:cNvPr id="13" name="Rectangle 12">
            <a:extLst>
              <a:ext uri="{FF2B5EF4-FFF2-40B4-BE49-F238E27FC236}">
                <a16:creationId xmlns:a16="http://schemas.microsoft.com/office/drawing/2014/main" id="{E8FCD95C-B786-461F-92BF-BC0F30D5BD41}"/>
              </a:ext>
            </a:extLst>
          </p:cNvPr>
          <p:cNvSpPr/>
          <p:nvPr/>
        </p:nvSpPr>
        <p:spPr>
          <a:xfrm>
            <a:off x="5962466" y="3930190"/>
            <a:ext cx="3433376"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(j)the Sports Council for Wales; </a:t>
            </a:r>
            <a:endParaRPr kumimoji="0" lang="en-US" altLang="en-US" sz="1600" b="0" i="0" u="none" strike="noStrike" cap="none" normalizeH="0" baseline="0" dirty="0">
              <a:ln>
                <a:noFill/>
              </a:ln>
              <a:solidFill>
                <a:schemeClr val="tx1"/>
              </a:solidFill>
              <a:effectLst/>
            </a:endParaRPr>
          </a:p>
        </p:txBody>
      </p:sp>
      <p:sp>
        <p:nvSpPr>
          <p:cNvPr id="14" name="Rectangle 13">
            <a:extLst>
              <a:ext uri="{FF2B5EF4-FFF2-40B4-BE49-F238E27FC236}">
                <a16:creationId xmlns:a16="http://schemas.microsoft.com/office/drawing/2014/main" id="{B11B2FAB-9268-4EA8-93F4-FEEF60176115}"/>
              </a:ext>
            </a:extLst>
          </p:cNvPr>
          <p:cNvSpPr/>
          <p:nvPr/>
        </p:nvSpPr>
        <p:spPr>
          <a:xfrm>
            <a:off x="5962466" y="4689279"/>
            <a:ext cx="3535968"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(k)the National Library of Wales; </a:t>
            </a:r>
            <a:endParaRPr kumimoji="0" lang="en-US" altLang="en-US" sz="1600" b="0" i="0" u="none" strike="noStrike" cap="none" normalizeH="0" baseline="0" dirty="0">
              <a:ln>
                <a:noFill/>
              </a:ln>
              <a:solidFill>
                <a:schemeClr val="tx1"/>
              </a:solidFill>
              <a:effectLst/>
            </a:endParaRPr>
          </a:p>
        </p:txBody>
      </p:sp>
      <p:sp>
        <p:nvSpPr>
          <p:cNvPr id="15" name="Rectangle 14">
            <a:extLst>
              <a:ext uri="{FF2B5EF4-FFF2-40B4-BE49-F238E27FC236}">
                <a16:creationId xmlns:a16="http://schemas.microsoft.com/office/drawing/2014/main" id="{B69D548E-0846-429F-965A-F4478F4465E9}"/>
              </a:ext>
            </a:extLst>
          </p:cNvPr>
          <p:cNvSpPr/>
          <p:nvPr/>
        </p:nvSpPr>
        <p:spPr>
          <a:xfrm>
            <a:off x="6096000" y="5563122"/>
            <a:ext cx="3523144" cy="369332"/>
          </a:xfrm>
          <a:prstGeom prst="rect">
            <a:avLst/>
          </a:prstGeom>
        </p:spPr>
        <p:txBody>
          <a:bodyPr wrap="none">
            <a:spAutoFit/>
          </a:bodyPr>
          <a:lstStyle/>
          <a:p>
            <a:pPr lvl="0" algn="just" eaLnBrk="0" fontAlgn="base" hangingPunct="0">
              <a:spcBef>
                <a:spcPct val="0"/>
              </a:spcBef>
              <a:spcAft>
                <a:spcPct val="0"/>
              </a:spcAft>
            </a:pPr>
            <a:r>
              <a:rPr lang="en-US" altLang="en-US" dirty="0">
                <a:solidFill>
                  <a:srgbClr val="000000"/>
                </a:solidFill>
                <a:latin typeface="Arial" panose="020B0604020202020204" pitchFamily="34" charset="0"/>
                <a:cs typeface="Arial" panose="020B0604020202020204" pitchFamily="34" charset="0"/>
              </a:rPr>
              <a:t>(l)the National Museum of Wales</a:t>
            </a:r>
            <a:endParaRPr kumimoji="0" lang="en-US" altLang="en-US" sz="4400" b="0" i="0" u="none" strike="noStrike" cap="none" normalizeH="0" baseline="0" dirty="0">
              <a:ln>
                <a:noFill/>
              </a:ln>
              <a:solidFill>
                <a:schemeClr val="tx1"/>
              </a:solidFill>
              <a:effectLst/>
              <a:latin typeface="Arial" panose="020B0604020202020204" pitchFamily="34" charset="0"/>
            </a:endParaRPr>
          </a:p>
        </p:txBody>
      </p:sp>
      <p:sp>
        <p:nvSpPr>
          <p:cNvPr id="16" name="Slide Number Placeholder 15"/>
          <p:cNvSpPr>
            <a:spLocks noGrp="1"/>
          </p:cNvSpPr>
          <p:nvPr>
            <p:ph type="sldNum" sz="quarter" idx="12"/>
          </p:nvPr>
        </p:nvSpPr>
        <p:spPr/>
        <p:txBody>
          <a:bodyPr/>
          <a:lstStyle/>
          <a:p>
            <a:fld id="{FE8C7D6C-C2F6-40D2-B529-A01F2268EA7F}" type="slidenum">
              <a:rPr lang="en-GB" smtClean="0"/>
              <a:t>9</a:t>
            </a:fld>
            <a:endParaRPr lang="en-GB"/>
          </a:p>
        </p:txBody>
      </p:sp>
    </p:spTree>
    <p:extLst>
      <p:ext uri="{BB962C8B-B14F-4D97-AF65-F5344CB8AC3E}">
        <p14:creationId xmlns:p14="http://schemas.microsoft.com/office/powerpoint/2010/main" val="3779763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1000"/>
                                        <p:tgtEl>
                                          <p:spTgt spid="9"/>
                                        </p:tgtEl>
                                      </p:cBhvr>
                                    </p:animEffect>
                                    <p:anim calcmode="lin" valueType="num">
                                      <p:cBhvr>
                                        <p:cTn id="43" dur="1000" fill="hold"/>
                                        <p:tgtEl>
                                          <p:spTgt spid="9"/>
                                        </p:tgtEl>
                                        <p:attrNameLst>
                                          <p:attrName>ppt_x</p:attrName>
                                        </p:attrNameLst>
                                      </p:cBhvr>
                                      <p:tavLst>
                                        <p:tav tm="0">
                                          <p:val>
                                            <p:strVal val="#ppt_x"/>
                                          </p:val>
                                        </p:tav>
                                        <p:tav tm="100000">
                                          <p:val>
                                            <p:strVal val="#ppt_x"/>
                                          </p:val>
                                        </p:tav>
                                      </p:tavLst>
                                    </p:anim>
                                    <p:anim calcmode="lin" valueType="num">
                                      <p:cBhvr>
                                        <p:cTn id="4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fade">
                                      <p:cBhvr>
                                        <p:cTn id="56" dur="1000"/>
                                        <p:tgtEl>
                                          <p:spTgt spid="11"/>
                                        </p:tgtEl>
                                      </p:cBhvr>
                                    </p:animEffect>
                                    <p:anim calcmode="lin" valueType="num">
                                      <p:cBhvr>
                                        <p:cTn id="57" dur="1000" fill="hold"/>
                                        <p:tgtEl>
                                          <p:spTgt spid="11"/>
                                        </p:tgtEl>
                                        <p:attrNameLst>
                                          <p:attrName>ppt_x</p:attrName>
                                        </p:attrNameLst>
                                      </p:cBhvr>
                                      <p:tavLst>
                                        <p:tav tm="0">
                                          <p:val>
                                            <p:strVal val="#ppt_x"/>
                                          </p:val>
                                        </p:tav>
                                        <p:tav tm="100000">
                                          <p:val>
                                            <p:strVal val="#ppt_x"/>
                                          </p:val>
                                        </p:tav>
                                      </p:tavLst>
                                    </p:anim>
                                    <p:anim calcmode="lin" valueType="num">
                                      <p:cBhvr>
                                        <p:cTn id="5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12"/>
                                        </p:tgtEl>
                                        <p:attrNameLst>
                                          <p:attrName>style.visibility</p:attrName>
                                        </p:attrNameLst>
                                      </p:cBhvr>
                                      <p:to>
                                        <p:strVal val="visible"/>
                                      </p:to>
                                    </p:set>
                                    <p:animEffect transition="in" filter="fade">
                                      <p:cBhvr>
                                        <p:cTn id="63" dur="1000"/>
                                        <p:tgtEl>
                                          <p:spTgt spid="12"/>
                                        </p:tgtEl>
                                      </p:cBhvr>
                                    </p:animEffect>
                                    <p:anim calcmode="lin" valueType="num">
                                      <p:cBhvr>
                                        <p:cTn id="64" dur="1000" fill="hold"/>
                                        <p:tgtEl>
                                          <p:spTgt spid="12"/>
                                        </p:tgtEl>
                                        <p:attrNameLst>
                                          <p:attrName>ppt_x</p:attrName>
                                        </p:attrNameLst>
                                      </p:cBhvr>
                                      <p:tavLst>
                                        <p:tav tm="0">
                                          <p:val>
                                            <p:strVal val="#ppt_x"/>
                                          </p:val>
                                        </p:tav>
                                        <p:tav tm="100000">
                                          <p:val>
                                            <p:strVal val="#ppt_x"/>
                                          </p:val>
                                        </p:tav>
                                      </p:tavLst>
                                    </p:anim>
                                    <p:anim calcmode="lin" valueType="num">
                                      <p:cBhvr>
                                        <p:cTn id="6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fade">
                                      <p:cBhvr>
                                        <p:cTn id="70" dur="1000"/>
                                        <p:tgtEl>
                                          <p:spTgt spid="13"/>
                                        </p:tgtEl>
                                      </p:cBhvr>
                                    </p:animEffect>
                                    <p:anim calcmode="lin" valueType="num">
                                      <p:cBhvr>
                                        <p:cTn id="71" dur="1000" fill="hold"/>
                                        <p:tgtEl>
                                          <p:spTgt spid="13"/>
                                        </p:tgtEl>
                                        <p:attrNameLst>
                                          <p:attrName>ppt_x</p:attrName>
                                        </p:attrNameLst>
                                      </p:cBhvr>
                                      <p:tavLst>
                                        <p:tav tm="0">
                                          <p:val>
                                            <p:strVal val="#ppt_x"/>
                                          </p:val>
                                        </p:tav>
                                        <p:tav tm="100000">
                                          <p:val>
                                            <p:strVal val="#ppt_x"/>
                                          </p:val>
                                        </p:tav>
                                      </p:tavLst>
                                    </p:anim>
                                    <p:anim calcmode="lin" valueType="num">
                                      <p:cBhvr>
                                        <p:cTn id="7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1000"/>
                                        <p:tgtEl>
                                          <p:spTgt spid="14"/>
                                        </p:tgtEl>
                                      </p:cBhvr>
                                    </p:animEffect>
                                    <p:anim calcmode="lin" valueType="num">
                                      <p:cBhvr>
                                        <p:cTn id="78" dur="1000" fill="hold"/>
                                        <p:tgtEl>
                                          <p:spTgt spid="14"/>
                                        </p:tgtEl>
                                        <p:attrNameLst>
                                          <p:attrName>ppt_x</p:attrName>
                                        </p:attrNameLst>
                                      </p:cBhvr>
                                      <p:tavLst>
                                        <p:tav tm="0">
                                          <p:val>
                                            <p:strVal val="#ppt_x"/>
                                          </p:val>
                                        </p:tav>
                                        <p:tav tm="100000">
                                          <p:val>
                                            <p:strVal val="#ppt_x"/>
                                          </p:val>
                                        </p:tav>
                                      </p:tavLst>
                                    </p:anim>
                                    <p:anim calcmode="lin" valueType="num">
                                      <p:cBhvr>
                                        <p:cTn id="7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nodeType="clickEffect">
                                  <p:stCondLst>
                                    <p:cond delay="0"/>
                                  </p:stCondLst>
                                  <p:childTnLst>
                                    <p:set>
                                      <p:cBhvr>
                                        <p:cTn id="83" dur="1" fill="hold">
                                          <p:stCondLst>
                                            <p:cond delay="0"/>
                                          </p:stCondLst>
                                        </p:cTn>
                                        <p:tgtEl>
                                          <p:spTgt spid="15">
                                            <p:txEl>
                                              <p:pRg st="0" end="0"/>
                                            </p:txEl>
                                          </p:spTgt>
                                        </p:tgtEl>
                                        <p:attrNameLst>
                                          <p:attrName>style.visibility</p:attrName>
                                        </p:attrNameLst>
                                      </p:cBhvr>
                                      <p:to>
                                        <p:strVal val="visible"/>
                                      </p:to>
                                    </p:set>
                                    <p:animEffect transition="in" filter="fade">
                                      <p:cBhvr>
                                        <p:cTn id="84" dur="1000"/>
                                        <p:tgtEl>
                                          <p:spTgt spid="15">
                                            <p:txEl>
                                              <p:pRg st="0" end="0"/>
                                            </p:txEl>
                                          </p:spTgt>
                                        </p:tgtEl>
                                      </p:cBhvr>
                                    </p:animEffect>
                                    <p:anim calcmode="lin" valueType="num">
                                      <p:cBhvr>
                                        <p:cTn id="8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8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6C744-EB95-4DE1-861B-10D1627AD353}"/>
              </a:ext>
            </a:extLst>
          </p:cNvPr>
          <p:cNvSpPr>
            <a:spLocks noGrp="1"/>
          </p:cNvSpPr>
          <p:nvPr>
            <p:ph type="title"/>
          </p:nvPr>
        </p:nvSpPr>
        <p:spPr/>
        <p:txBody>
          <a:bodyPr/>
          <a:lstStyle/>
          <a:p>
            <a:pPr algn="r"/>
            <a:r>
              <a:rPr lang="en-GB" b="1" dirty="0"/>
              <a:t>Section 8 – Welsh Ministers well-being objectives</a:t>
            </a:r>
          </a:p>
        </p:txBody>
      </p:sp>
      <p:sp>
        <p:nvSpPr>
          <p:cNvPr id="3" name="Rectangle 2">
            <a:extLst>
              <a:ext uri="{FF2B5EF4-FFF2-40B4-BE49-F238E27FC236}">
                <a16:creationId xmlns:a16="http://schemas.microsoft.com/office/drawing/2014/main" id="{9A604A9F-0EA7-4232-BFAA-104A84E9C6CD}"/>
              </a:ext>
            </a:extLst>
          </p:cNvPr>
          <p:cNvSpPr/>
          <p:nvPr/>
        </p:nvSpPr>
        <p:spPr>
          <a:xfrm rot="21404093">
            <a:off x="375821" y="1481182"/>
            <a:ext cx="6096000" cy="3046988"/>
          </a:xfrm>
          <a:prstGeom prst="rect">
            <a:avLst/>
          </a:prstGeom>
          <a:solidFill>
            <a:srgbClr val="00B0F0"/>
          </a:solidFill>
        </p:spPr>
        <p:txBody>
          <a:bodyPr>
            <a:spAutoFit/>
          </a:bodyPr>
          <a:lstStyle/>
          <a:p>
            <a:pPr algn="r"/>
            <a:r>
              <a:rPr lang="en-US" sz="2400" b="1" i="0" u="none" strike="noStrike" dirty="0">
                <a:solidFill>
                  <a:srgbClr val="000000"/>
                </a:solidFill>
                <a:effectLst/>
                <a:latin typeface="arial" panose="020B0604020202020204" pitchFamily="34" charset="0"/>
              </a:rPr>
              <a:t>The Welsh Ministers’ well-being objectives must be set and published— </a:t>
            </a:r>
          </a:p>
          <a:p>
            <a:r>
              <a:rPr lang="en-US" sz="2400" b="0" i="0" u="none" strike="noStrike" dirty="0">
                <a:solidFill>
                  <a:srgbClr val="000000"/>
                </a:solidFill>
                <a:effectLst/>
                <a:latin typeface="arial" panose="020B0604020202020204" pitchFamily="34" charset="0"/>
              </a:rPr>
              <a:t>(a) no later than 6 months after the date on which the first general election is held following the commencement of this section, and </a:t>
            </a:r>
          </a:p>
          <a:p>
            <a:r>
              <a:rPr lang="en-US" sz="2400" b="0" i="0" u="none" strike="noStrike" dirty="0">
                <a:solidFill>
                  <a:srgbClr val="000000"/>
                </a:solidFill>
                <a:effectLst/>
                <a:latin typeface="arial" panose="020B0604020202020204" pitchFamily="34" charset="0"/>
              </a:rPr>
              <a:t>(b) no later than 6 months after the date of each subsequent general election.</a:t>
            </a:r>
          </a:p>
        </p:txBody>
      </p:sp>
      <p:sp>
        <p:nvSpPr>
          <p:cNvPr id="4" name="Rectangle 3">
            <a:extLst>
              <a:ext uri="{FF2B5EF4-FFF2-40B4-BE49-F238E27FC236}">
                <a16:creationId xmlns:a16="http://schemas.microsoft.com/office/drawing/2014/main" id="{2DBF3EB7-0CFC-4129-8671-3B1B743E6C80}"/>
              </a:ext>
            </a:extLst>
          </p:cNvPr>
          <p:cNvSpPr/>
          <p:nvPr/>
        </p:nvSpPr>
        <p:spPr>
          <a:xfrm>
            <a:off x="4382309" y="4824673"/>
            <a:ext cx="6971491" cy="1446550"/>
          </a:xfrm>
          <a:prstGeom prst="rect">
            <a:avLst/>
          </a:prstGeom>
        </p:spPr>
        <p:txBody>
          <a:bodyPr wrap="square">
            <a:spAutoFit/>
          </a:bodyPr>
          <a:lstStyle/>
          <a:p>
            <a:r>
              <a:rPr lang="en-US" sz="4400" b="1" i="0" u="none" strike="noStrike" dirty="0">
                <a:solidFill>
                  <a:srgbClr val="000000"/>
                </a:solidFill>
                <a:effectLst/>
              </a:rPr>
              <a:t>Section 9 - Other public bodies’ well-being objectives</a:t>
            </a:r>
            <a:endParaRPr lang="en-GB" sz="4400" b="1" dirty="0"/>
          </a:p>
        </p:txBody>
      </p:sp>
      <p:sp>
        <p:nvSpPr>
          <p:cNvPr id="5" name="Slide Number Placeholder 4"/>
          <p:cNvSpPr>
            <a:spLocks noGrp="1"/>
          </p:cNvSpPr>
          <p:nvPr>
            <p:ph type="sldNum" sz="quarter" idx="12"/>
          </p:nvPr>
        </p:nvSpPr>
        <p:spPr/>
        <p:txBody>
          <a:bodyPr/>
          <a:lstStyle/>
          <a:p>
            <a:fld id="{FE8C7D6C-C2F6-40D2-B529-A01F2268EA7F}" type="slidenum">
              <a:rPr lang="en-GB" smtClean="0"/>
              <a:t>10</a:t>
            </a:fld>
            <a:endParaRPr lang="en-GB"/>
          </a:p>
        </p:txBody>
      </p:sp>
    </p:spTree>
    <p:extLst>
      <p:ext uri="{BB962C8B-B14F-4D97-AF65-F5344CB8AC3E}">
        <p14:creationId xmlns:p14="http://schemas.microsoft.com/office/powerpoint/2010/main" val="1834096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FE8C7D6C-C2F6-40D2-B529-A01F2268EA7F}" type="slidenum">
              <a:rPr lang="en-GB" smtClean="0"/>
              <a:t>11</a:t>
            </a:fld>
            <a:endParaRPr lang="en-GB"/>
          </a:p>
        </p:txBody>
      </p:sp>
      <p:pic>
        <p:nvPicPr>
          <p:cNvPr id="4" name="Picture 3"/>
          <p:cNvPicPr>
            <a:picLocks noChangeAspect="1"/>
          </p:cNvPicPr>
          <p:nvPr/>
        </p:nvPicPr>
        <p:blipFill>
          <a:blip r:embed="rId2"/>
          <a:stretch>
            <a:fillRect/>
          </a:stretch>
        </p:blipFill>
        <p:spPr>
          <a:xfrm>
            <a:off x="6096000" y="431840"/>
            <a:ext cx="8362942" cy="5994318"/>
          </a:xfrm>
          <a:prstGeom prst="rect">
            <a:avLst/>
          </a:prstGeom>
        </p:spPr>
      </p:pic>
      <p:sp>
        <p:nvSpPr>
          <p:cNvPr id="5" name="Rectangle 4"/>
          <p:cNvSpPr/>
          <p:nvPr/>
        </p:nvSpPr>
        <p:spPr>
          <a:xfrm>
            <a:off x="486197" y="863682"/>
            <a:ext cx="5609803" cy="5130635"/>
          </a:xfrm>
          <a:prstGeom prst="rect">
            <a:avLst/>
          </a:prstGeom>
        </p:spPr>
        <p:txBody>
          <a:bodyPr wrap="square">
            <a:spAutoFit/>
          </a:bodyPr>
          <a:lstStyle/>
          <a:p>
            <a:pPr marL="228600" lvl="0" indent="-228600">
              <a:lnSpc>
                <a:spcPct val="90000"/>
              </a:lnSpc>
              <a:spcBef>
                <a:spcPts val="1000"/>
              </a:spcBef>
              <a:buFont typeface="Arial" panose="020B0604020202020204" pitchFamily="34" charset="0"/>
              <a:buChar char="•"/>
            </a:pPr>
            <a:r>
              <a:rPr lang="en-GB" sz="4800" b="1" dirty="0">
                <a:solidFill>
                  <a:prstClr val="black"/>
                </a:solidFill>
              </a:rPr>
              <a:t>Public Services Boards (PSBs)</a:t>
            </a:r>
          </a:p>
          <a:p>
            <a:pPr marL="228600" lvl="0" indent="-228600">
              <a:lnSpc>
                <a:spcPct val="90000"/>
              </a:lnSpc>
              <a:spcBef>
                <a:spcPts val="1000"/>
              </a:spcBef>
              <a:buFont typeface="Arial" panose="020B0604020202020204" pitchFamily="34" charset="0"/>
              <a:buChar char="•"/>
            </a:pPr>
            <a:r>
              <a:rPr lang="en-GB" sz="4800" dirty="0">
                <a:solidFill>
                  <a:prstClr val="black"/>
                </a:solidFill>
              </a:rPr>
              <a:t>Well-being </a:t>
            </a:r>
            <a:r>
              <a:rPr lang="en-GB" sz="4800" b="1" dirty="0">
                <a:solidFill>
                  <a:prstClr val="black"/>
                </a:solidFill>
              </a:rPr>
              <a:t>Duty</a:t>
            </a:r>
            <a:r>
              <a:rPr lang="en-GB" sz="4800" dirty="0">
                <a:solidFill>
                  <a:prstClr val="black"/>
                </a:solidFill>
              </a:rPr>
              <a:t> on PSBs</a:t>
            </a:r>
          </a:p>
          <a:p>
            <a:pPr marL="228600" lvl="0" indent="-228600">
              <a:lnSpc>
                <a:spcPct val="90000"/>
              </a:lnSpc>
              <a:spcBef>
                <a:spcPts val="1000"/>
              </a:spcBef>
              <a:buFont typeface="Arial" panose="020B0604020202020204" pitchFamily="34" charset="0"/>
              <a:buChar char="•"/>
            </a:pPr>
            <a:r>
              <a:rPr lang="en-GB" sz="4800" b="1" dirty="0">
                <a:solidFill>
                  <a:prstClr val="black"/>
                </a:solidFill>
              </a:rPr>
              <a:t>Assessments</a:t>
            </a:r>
            <a:r>
              <a:rPr lang="en-GB" sz="4800" dirty="0">
                <a:solidFill>
                  <a:prstClr val="black"/>
                </a:solidFill>
              </a:rPr>
              <a:t> of local well-being</a:t>
            </a:r>
          </a:p>
          <a:p>
            <a:pPr marL="228600" lvl="0" indent="-228600">
              <a:lnSpc>
                <a:spcPct val="90000"/>
              </a:lnSpc>
              <a:spcBef>
                <a:spcPts val="1000"/>
              </a:spcBef>
              <a:buFont typeface="Arial" panose="020B0604020202020204" pitchFamily="34" charset="0"/>
              <a:buChar char="•"/>
            </a:pPr>
            <a:r>
              <a:rPr lang="en-GB" sz="4800" dirty="0">
                <a:solidFill>
                  <a:prstClr val="black"/>
                </a:solidFill>
              </a:rPr>
              <a:t>Well-being </a:t>
            </a:r>
            <a:r>
              <a:rPr lang="en-GB" sz="4800" b="1" dirty="0">
                <a:solidFill>
                  <a:prstClr val="black"/>
                </a:solidFill>
              </a:rPr>
              <a:t>Plans</a:t>
            </a:r>
          </a:p>
        </p:txBody>
      </p:sp>
    </p:spTree>
    <p:extLst>
      <p:ext uri="{BB962C8B-B14F-4D97-AF65-F5344CB8AC3E}">
        <p14:creationId xmlns:p14="http://schemas.microsoft.com/office/powerpoint/2010/main" val="114505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7888" y="750725"/>
            <a:ext cx="4520184" cy="5477891"/>
          </a:xfrm>
        </p:spPr>
        <p:txBody>
          <a:bodyPr>
            <a:normAutofit/>
          </a:bodyPr>
          <a:lstStyle/>
          <a:p>
            <a:r>
              <a:rPr lang="en-GB" dirty="0"/>
              <a:t>National strategy to local action</a:t>
            </a:r>
            <a:br>
              <a:rPr lang="en-GB" dirty="0"/>
            </a:br>
            <a:br>
              <a:rPr lang="en-GB" dirty="0"/>
            </a:br>
            <a:r>
              <a:rPr lang="en-GB" dirty="0"/>
              <a:t>A golden thread to join national goals to local aspirations – First Minister</a:t>
            </a:r>
          </a:p>
        </p:txBody>
      </p:sp>
      <p:sp>
        <p:nvSpPr>
          <p:cNvPr id="3" name="Slide Number Placeholder 2"/>
          <p:cNvSpPr>
            <a:spLocks noGrp="1"/>
          </p:cNvSpPr>
          <p:nvPr>
            <p:ph type="sldNum" sz="quarter" idx="12"/>
          </p:nvPr>
        </p:nvSpPr>
        <p:spPr/>
        <p:txBody>
          <a:bodyPr/>
          <a:lstStyle/>
          <a:p>
            <a:fld id="{FE8C7D6C-C2F6-40D2-B529-A01F2268EA7F}" type="slidenum">
              <a:rPr lang="en-GB" smtClean="0"/>
              <a:t>12</a:t>
            </a:fld>
            <a:endParaRPr lang="en-GB"/>
          </a:p>
        </p:txBody>
      </p:sp>
      <p:pic>
        <p:nvPicPr>
          <p:cNvPr id="4" name="Picture 3"/>
          <p:cNvPicPr>
            <a:picLocks noChangeAspect="1"/>
          </p:cNvPicPr>
          <p:nvPr/>
        </p:nvPicPr>
        <p:blipFill>
          <a:blip r:embed="rId2"/>
          <a:stretch>
            <a:fillRect/>
          </a:stretch>
        </p:blipFill>
        <p:spPr>
          <a:xfrm>
            <a:off x="5279403" y="136841"/>
            <a:ext cx="6662394" cy="6705658"/>
          </a:xfrm>
          <a:prstGeom prst="rect">
            <a:avLst/>
          </a:prstGeom>
        </p:spPr>
      </p:pic>
    </p:spTree>
    <p:extLst>
      <p:ext uri="{BB962C8B-B14F-4D97-AF65-F5344CB8AC3E}">
        <p14:creationId xmlns:p14="http://schemas.microsoft.com/office/powerpoint/2010/main" val="4042485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C732598-4744-4F95-8B3B-BD665A99D8A2}"/>
              </a:ext>
            </a:extLst>
          </p:cNvPr>
          <p:cNvSpPr/>
          <p:nvPr/>
        </p:nvSpPr>
        <p:spPr>
          <a:xfrm>
            <a:off x="2626745" y="604821"/>
            <a:ext cx="9718842" cy="1323439"/>
          </a:xfrm>
          <a:prstGeom prst="rect">
            <a:avLst/>
          </a:prstGeom>
          <a:solidFill>
            <a:srgbClr val="00B0F0"/>
          </a:solidFill>
        </p:spPr>
        <p:txBody>
          <a:bodyPr wrap="square">
            <a:spAutoFit/>
          </a:bodyPr>
          <a:lstStyle/>
          <a:p>
            <a:r>
              <a:rPr lang="en-US" sz="4000" b="1" i="0" u="none" strike="noStrike" dirty="0">
                <a:solidFill>
                  <a:srgbClr val="000000"/>
                </a:solidFill>
                <a:effectLst/>
              </a:rPr>
              <a:t>Section 10 - National indicators and annual well-being report</a:t>
            </a:r>
            <a:endParaRPr lang="en-GB" sz="4000" dirty="0"/>
          </a:p>
        </p:txBody>
      </p:sp>
      <p:sp>
        <p:nvSpPr>
          <p:cNvPr id="4" name="Rectangle 3">
            <a:extLst>
              <a:ext uri="{FF2B5EF4-FFF2-40B4-BE49-F238E27FC236}">
                <a16:creationId xmlns:a16="http://schemas.microsoft.com/office/drawing/2014/main" id="{BE0523CC-1C1B-4A5D-91ED-CBE29D3A56E0}"/>
              </a:ext>
            </a:extLst>
          </p:cNvPr>
          <p:cNvSpPr/>
          <p:nvPr/>
        </p:nvSpPr>
        <p:spPr>
          <a:xfrm>
            <a:off x="591298" y="2561220"/>
            <a:ext cx="9267926" cy="1323439"/>
          </a:xfrm>
          <a:prstGeom prst="rect">
            <a:avLst/>
          </a:prstGeom>
          <a:solidFill>
            <a:srgbClr val="92D050"/>
          </a:solidFill>
        </p:spPr>
        <p:txBody>
          <a:bodyPr wrap="square">
            <a:spAutoFit/>
          </a:bodyPr>
          <a:lstStyle/>
          <a:p>
            <a:r>
              <a:rPr lang="en-GB" sz="4000" b="1" i="0" u="none" strike="noStrike" dirty="0">
                <a:solidFill>
                  <a:srgbClr val="000000"/>
                </a:solidFill>
                <a:effectLst/>
              </a:rPr>
              <a:t>Section 11 - Future trends report (linked to UN sustainable development goals) </a:t>
            </a:r>
            <a:endParaRPr lang="en-GB" sz="4000" dirty="0"/>
          </a:p>
        </p:txBody>
      </p:sp>
      <p:sp>
        <p:nvSpPr>
          <p:cNvPr id="5" name="Rectangle 4">
            <a:extLst>
              <a:ext uri="{FF2B5EF4-FFF2-40B4-BE49-F238E27FC236}">
                <a16:creationId xmlns:a16="http://schemas.microsoft.com/office/drawing/2014/main" id="{7C406F5B-5CDB-4523-AFAC-06AB1C30A852}"/>
              </a:ext>
            </a:extLst>
          </p:cNvPr>
          <p:cNvSpPr/>
          <p:nvPr/>
        </p:nvSpPr>
        <p:spPr>
          <a:xfrm>
            <a:off x="3003972" y="4517620"/>
            <a:ext cx="9188028" cy="1323439"/>
          </a:xfrm>
          <a:prstGeom prst="rect">
            <a:avLst/>
          </a:prstGeom>
          <a:solidFill>
            <a:srgbClr val="FFC000"/>
          </a:solidFill>
        </p:spPr>
        <p:txBody>
          <a:bodyPr wrap="square">
            <a:spAutoFit/>
          </a:bodyPr>
          <a:lstStyle/>
          <a:p>
            <a:r>
              <a:rPr lang="en-US" sz="4000" b="1" i="0" u="none" strike="noStrike" dirty="0">
                <a:solidFill>
                  <a:srgbClr val="000000"/>
                </a:solidFill>
                <a:effectLst/>
              </a:rPr>
              <a:t>Section 12 &amp; 13 - Annual reports by the Welsh Ministers and other public bodies</a:t>
            </a:r>
            <a:endParaRPr lang="en-GB" sz="4000" dirty="0"/>
          </a:p>
        </p:txBody>
      </p:sp>
      <p:sp>
        <p:nvSpPr>
          <p:cNvPr id="2" name="Slide Number Placeholder 1"/>
          <p:cNvSpPr>
            <a:spLocks noGrp="1"/>
          </p:cNvSpPr>
          <p:nvPr>
            <p:ph type="sldNum" sz="quarter" idx="12"/>
          </p:nvPr>
        </p:nvSpPr>
        <p:spPr/>
        <p:txBody>
          <a:bodyPr/>
          <a:lstStyle/>
          <a:p>
            <a:fld id="{FE8C7D6C-C2F6-40D2-B529-A01F2268EA7F}" type="slidenum">
              <a:rPr lang="en-GB" smtClean="0"/>
              <a:t>13</a:t>
            </a:fld>
            <a:endParaRPr lang="en-GB"/>
          </a:p>
        </p:txBody>
      </p:sp>
    </p:spTree>
    <p:extLst>
      <p:ext uri="{BB962C8B-B14F-4D97-AF65-F5344CB8AC3E}">
        <p14:creationId xmlns:p14="http://schemas.microsoft.com/office/powerpoint/2010/main" val="3016429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2FE75E-61F0-4293-A963-9844AE5497BD}"/>
              </a:ext>
            </a:extLst>
          </p:cNvPr>
          <p:cNvSpPr>
            <a:spLocks noGrp="1"/>
          </p:cNvSpPr>
          <p:nvPr>
            <p:ph type="title"/>
          </p:nvPr>
        </p:nvSpPr>
        <p:spPr>
          <a:xfrm>
            <a:off x="838200" y="365125"/>
            <a:ext cx="10515600" cy="1010627"/>
          </a:xfrm>
        </p:spPr>
        <p:txBody>
          <a:bodyPr/>
          <a:lstStyle/>
          <a:p>
            <a:r>
              <a:rPr lang="en-GB" b="1" dirty="0"/>
              <a:t>Section 29 – Public services boards (PSBs)</a:t>
            </a:r>
          </a:p>
        </p:txBody>
      </p:sp>
      <p:sp>
        <p:nvSpPr>
          <p:cNvPr id="4" name="Content Placeholder 3">
            <a:extLst>
              <a:ext uri="{FF2B5EF4-FFF2-40B4-BE49-F238E27FC236}">
                <a16:creationId xmlns:a16="http://schemas.microsoft.com/office/drawing/2014/main" id="{CA907C73-E620-4093-B2EA-5516CB087C13}"/>
              </a:ext>
            </a:extLst>
          </p:cNvPr>
          <p:cNvSpPr>
            <a:spLocks noGrp="1"/>
          </p:cNvSpPr>
          <p:nvPr>
            <p:ph idx="1"/>
          </p:nvPr>
        </p:nvSpPr>
        <p:spPr>
          <a:xfrm>
            <a:off x="838200" y="1825625"/>
            <a:ext cx="4657253" cy="4351338"/>
          </a:xfrm>
        </p:spPr>
        <p:txBody>
          <a:bodyPr>
            <a:normAutofit/>
          </a:bodyPr>
          <a:lstStyle/>
          <a:p>
            <a:pPr marL="0" indent="0">
              <a:buNone/>
            </a:pPr>
            <a:r>
              <a:rPr lang="en-US" sz="3600" dirty="0"/>
              <a:t>(1)There is to be a public services board for each local authority area in Wales. </a:t>
            </a:r>
          </a:p>
          <a:p>
            <a:pPr marL="0" indent="0">
              <a:buNone/>
            </a:pPr>
            <a:r>
              <a:rPr lang="en-US" sz="3600" dirty="0"/>
              <a:t>(2)The members of each board are— </a:t>
            </a:r>
          </a:p>
          <a:p>
            <a:pPr marL="0" indent="0">
              <a:buNone/>
            </a:pPr>
            <a:endParaRPr lang="en-US" dirty="0"/>
          </a:p>
          <a:p>
            <a:endParaRPr lang="en-GB" dirty="0"/>
          </a:p>
        </p:txBody>
      </p:sp>
      <p:sp>
        <p:nvSpPr>
          <p:cNvPr id="5" name="Rectangle 4">
            <a:extLst>
              <a:ext uri="{FF2B5EF4-FFF2-40B4-BE49-F238E27FC236}">
                <a16:creationId xmlns:a16="http://schemas.microsoft.com/office/drawing/2014/main" id="{E0D127F9-8592-4655-B4FD-6FAE6184CF49}"/>
              </a:ext>
            </a:extLst>
          </p:cNvPr>
          <p:cNvSpPr/>
          <p:nvPr/>
        </p:nvSpPr>
        <p:spPr>
          <a:xfrm>
            <a:off x="6219731" y="1511930"/>
            <a:ext cx="5658416" cy="3970318"/>
          </a:xfrm>
          <a:prstGeom prst="rect">
            <a:avLst/>
          </a:prstGeom>
        </p:spPr>
        <p:txBody>
          <a:bodyPr wrap="square">
            <a:spAutoFit/>
          </a:bodyPr>
          <a:lstStyle/>
          <a:p>
            <a:r>
              <a:rPr lang="en-US" sz="2800" dirty="0"/>
              <a:t>(a)the local authority; </a:t>
            </a:r>
          </a:p>
          <a:p>
            <a:r>
              <a:rPr lang="en-US" sz="2800" dirty="0"/>
              <a:t>(b)the Local Health Board for an area any part of which falls within the local authority area; </a:t>
            </a:r>
          </a:p>
          <a:p>
            <a:r>
              <a:rPr lang="en-US" sz="2800" dirty="0"/>
              <a:t>(c)the Welsh fire and rescue authority for an area any part of which falls within the local authority area; </a:t>
            </a:r>
          </a:p>
          <a:p>
            <a:r>
              <a:rPr lang="en-US" sz="2800" dirty="0"/>
              <a:t>(d)the Natural Resources Body for Wales.</a:t>
            </a:r>
          </a:p>
        </p:txBody>
      </p:sp>
      <p:sp>
        <p:nvSpPr>
          <p:cNvPr id="2" name="Slide Number Placeholder 1"/>
          <p:cNvSpPr>
            <a:spLocks noGrp="1"/>
          </p:cNvSpPr>
          <p:nvPr>
            <p:ph type="sldNum" sz="quarter" idx="12"/>
          </p:nvPr>
        </p:nvSpPr>
        <p:spPr/>
        <p:txBody>
          <a:bodyPr/>
          <a:lstStyle/>
          <a:p>
            <a:fld id="{FE8C7D6C-C2F6-40D2-B529-A01F2268EA7F}" type="slidenum">
              <a:rPr lang="en-GB" smtClean="0"/>
              <a:t>14</a:t>
            </a:fld>
            <a:endParaRPr lang="en-GB"/>
          </a:p>
        </p:txBody>
      </p:sp>
    </p:spTree>
    <p:extLst>
      <p:ext uri="{BB962C8B-B14F-4D97-AF65-F5344CB8AC3E}">
        <p14:creationId xmlns:p14="http://schemas.microsoft.com/office/powerpoint/2010/main" val="563421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1000"/>
                                        <p:tgtEl>
                                          <p:spTgt spid="4">
                                            <p:txEl>
                                              <p:pRg st="1" end="1"/>
                                            </p:txEl>
                                          </p:spTgt>
                                        </p:tgtEl>
                                      </p:cBhvr>
                                    </p:animEffect>
                                    <p:anim calcmode="lin" valueType="num">
                                      <p:cBhvr>
                                        <p:cTn id="1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 calcmode="lin" valueType="num">
                                      <p:cBhvr additive="base">
                                        <p:cTn id="1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1" end="1"/>
                                            </p:txEl>
                                          </p:spTgt>
                                        </p:tgtEl>
                                        <p:attrNameLst>
                                          <p:attrName>style.visibility</p:attrName>
                                        </p:attrNameLst>
                                      </p:cBhvr>
                                      <p:to>
                                        <p:strVal val="visible"/>
                                      </p:to>
                                    </p:set>
                                    <p:anim calcmode="lin" valueType="num">
                                      <p:cBhvr additive="base">
                                        <p:cTn id="25"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 calcmode="lin" valueType="num">
                                      <p:cBhvr additive="base">
                                        <p:cTn id="31"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 calcmode="lin" valueType="num">
                                      <p:cBhvr additive="base">
                                        <p:cTn id="37"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4A76A-5E4B-4ABA-ABDF-114BACDFDB8A}"/>
              </a:ext>
            </a:extLst>
          </p:cNvPr>
          <p:cNvSpPr>
            <a:spLocks noGrp="1"/>
          </p:cNvSpPr>
          <p:nvPr>
            <p:ph type="title"/>
          </p:nvPr>
        </p:nvSpPr>
        <p:spPr/>
        <p:txBody>
          <a:bodyPr/>
          <a:lstStyle/>
          <a:p>
            <a:pPr algn="r"/>
            <a:r>
              <a:rPr lang="en-GB" b="1" dirty="0"/>
              <a:t>Section 30 – Invitations to participate</a:t>
            </a:r>
          </a:p>
        </p:txBody>
      </p:sp>
      <p:pic>
        <p:nvPicPr>
          <p:cNvPr id="4" name="Picture 3">
            <a:extLst>
              <a:ext uri="{FF2B5EF4-FFF2-40B4-BE49-F238E27FC236}">
                <a16:creationId xmlns:a16="http://schemas.microsoft.com/office/drawing/2014/main" id="{DEBCDC53-CED8-4606-9A82-2EC3690129B4}"/>
              </a:ext>
            </a:extLst>
          </p:cNvPr>
          <p:cNvPicPr>
            <a:picLocks noChangeAspect="1"/>
          </p:cNvPicPr>
          <p:nvPr/>
        </p:nvPicPr>
        <p:blipFill>
          <a:blip r:embed="rId2"/>
          <a:stretch>
            <a:fillRect/>
          </a:stretch>
        </p:blipFill>
        <p:spPr>
          <a:xfrm>
            <a:off x="1511854" y="2145678"/>
            <a:ext cx="9638500" cy="2470710"/>
          </a:xfrm>
          <a:prstGeom prst="rect">
            <a:avLst/>
          </a:prstGeom>
        </p:spPr>
      </p:pic>
      <p:sp>
        <p:nvSpPr>
          <p:cNvPr id="5" name="Rectangle 4">
            <a:extLst>
              <a:ext uri="{FF2B5EF4-FFF2-40B4-BE49-F238E27FC236}">
                <a16:creationId xmlns:a16="http://schemas.microsoft.com/office/drawing/2014/main" id="{FA5B9B22-9041-4792-B730-0D8068A9CDF9}"/>
              </a:ext>
            </a:extLst>
          </p:cNvPr>
          <p:cNvSpPr/>
          <p:nvPr/>
        </p:nvSpPr>
        <p:spPr>
          <a:xfrm>
            <a:off x="2192784" y="2512381"/>
            <a:ext cx="2086253" cy="2663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8E3747A8-094C-4865-B5C6-B4313543E595}"/>
              </a:ext>
            </a:extLst>
          </p:cNvPr>
          <p:cNvSpPr/>
          <p:nvPr/>
        </p:nvSpPr>
        <p:spPr>
          <a:xfrm>
            <a:off x="2192784" y="2879084"/>
            <a:ext cx="8140824" cy="2663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72108F77-1701-43E3-B544-AFA27CE3531A}"/>
              </a:ext>
            </a:extLst>
          </p:cNvPr>
          <p:cNvSpPr/>
          <p:nvPr/>
        </p:nvSpPr>
        <p:spPr>
          <a:xfrm>
            <a:off x="2192784" y="3180426"/>
            <a:ext cx="8140824" cy="2663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46909D5-5C4F-46A6-9E30-5B9760B34CC2}"/>
              </a:ext>
            </a:extLst>
          </p:cNvPr>
          <p:cNvSpPr/>
          <p:nvPr/>
        </p:nvSpPr>
        <p:spPr>
          <a:xfrm>
            <a:off x="2192784" y="3519998"/>
            <a:ext cx="8833282" cy="457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B6DF42C4-3CD8-4739-B354-06ACFC336F61}"/>
              </a:ext>
            </a:extLst>
          </p:cNvPr>
          <p:cNvSpPr/>
          <p:nvPr/>
        </p:nvSpPr>
        <p:spPr>
          <a:xfrm>
            <a:off x="2192784" y="4062536"/>
            <a:ext cx="8833282" cy="45719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lide Number Placeholder 2"/>
          <p:cNvSpPr>
            <a:spLocks noGrp="1"/>
          </p:cNvSpPr>
          <p:nvPr>
            <p:ph type="sldNum" sz="quarter" idx="12"/>
          </p:nvPr>
        </p:nvSpPr>
        <p:spPr/>
        <p:txBody>
          <a:bodyPr/>
          <a:lstStyle/>
          <a:p>
            <a:fld id="{FE8C7D6C-C2F6-40D2-B529-A01F2268EA7F}" type="slidenum">
              <a:rPr lang="en-GB" smtClean="0"/>
              <a:t>15</a:t>
            </a:fld>
            <a:endParaRPr lang="en-GB"/>
          </a:p>
        </p:txBody>
      </p:sp>
    </p:spTree>
    <p:extLst>
      <p:ext uri="{BB962C8B-B14F-4D97-AF65-F5344CB8AC3E}">
        <p14:creationId xmlns:p14="http://schemas.microsoft.com/office/powerpoint/2010/main" val="4101782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2000"/>
                                        <p:tgtEl>
                                          <p:spTgt spid="5"/>
                                        </p:tgtEl>
                                      </p:cBhvr>
                                    </p:animEffect>
                                    <p:anim calcmode="lin" valueType="num">
                                      <p:cBhvr>
                                        <p:cTn id="7"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5"/>
                                        </p:tgtEl>
                                        <p:attrNameLst>
                                          <p:attrName>ppt_h</p:attrName>
                                        </p:attrNameLst>
                                      </p:cBhvr>
                                      <p:tavLst>
                                        <p:tav tm="0">
                                          <p:val>
                                            <p:strVal val="ppt_h"/>
                                          </p:val>
                                        </p:tav>
                                        <p:tav tm="100000">
                                          <p:val>
                                            <p:strVal val="ppt_h"/>
                                          </p:val>
                                        </p:tav>
                                      </p:tavLst>
                                    </p:anim>
                                    <p:set>
                                      <p:cBhvr>
                                        <p:cTn id="9" dur="1" fill="hold">
                                          <p:stCondLst>
                                            <p:cond delay="1999"/>
                                          </p:stCondLst>
                                        </p:cTn>
                                        <p:tgtEl>
                                          <p:spTgt spid="5"/>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5" presetClass="exit" presetSubtype="0" fill="hold" grpId="0" nodeType="clickEffect">
                                  <p:stCondLst>
                                    <p:cond delay="0"/>
                                  </p:stCondLst>
                                  <p:childTnLst>
                                    <p:animEffect transition="out" filter="fade">
                                      <p:cBhvr>
                                        <p:cTn id="13" dur="2000"/>
                                        <p:tgtEl>
                                          <p:spTgt spid="6"/>
                                        </p:tgtEl>
                                      </p:cBhvr>
                                    </p:animEffect>
                                    <p:anim calcmode="lin" valueType="num">
                                      <p:cBhvr>
                                        <p:cTn id="14"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 dur="2000"/>
                                        <p:tgtEl>
                                          <p:spTgt spid="6"/>
                                        </p:tgtEl>
                                        <p:attrNameLst>
                                          <p:attrName>ppt_h</p:attrName>
                                        </p:attrNameLst>
                                      </p:cBhvr>
                                      <p:tavLst>
                                        <p:tav tm="0">
                                          <p:val>
                                            <p:strVal val="ppt_h"/>
                                          </p:val>
                                        </p:tav>
                                        <p:tav tm="100000">
                                          <p:val>
                                            <p:strVal val="ppt_h"/>
                                          </p:val>
                                        </p:tav>
                                      </p:tavLst>
                                    </p:anim>
                                    <p:set>
                                      <p:cBhvr>
                                        <p:cTn id="16" dur="1" fill="hold">
                                          <p:stCondLst>
                                            <p:cond delay="1999"/>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5" presetClass="exit" presetSubtype="0" fill="hold" grpId="0" nodeType="clickEffect">
                                  <p:stCondLst>
                                    <p:cond delay="0"/>
                                  </p:stCondLst>
                                  <p:childTnLst>
                                    <p:animEffect transition="out" filter="fade">
                                      <p:cBhvr>
                                        <p:cTn id="20" dur="2000"/>
                                        <p:tgtEl>
                                          <p:spTgt spid="7"/>
                                        </p:tgtEl>
                                      </p:cBhvr>
                                    </p:animEffect>
                                    <p:anim calcmode="lin" valueType="num">
                                      <p:cBhvr>
                                        <p:cTn id="2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 dur="2000"/>
                                        <p:tgtEl>
                                          <p:spTgt spid="7"/>
                                        </p:tgtEl>
                                        <p:attrNameLst>
                                          <p:attrName>ppt_h</p:attrName>
                                        </p:attrNameLst>
                                      </p:cBhvr>
                                      <p:tavLst>
                                        <p:tav tm="0">
                                          <p:val>
                                            <p:strVal val="ppt_h"/>
                                          </p:val>
                                        </p:tav>
                                        <p:tav tm="100000">
                                          <p:val>
                                            <p:strVal val="ppt_h"/>
                                          </p:val>
                                        </p:tav>
                                      </p:tavLst>
                                    </p:anim>
                                    <p:set>
                                      <p:cBhvr>
                                        <p:cTn id="23" dur="1" fill="hold">
                                          <p:stCondLst>
                                            <p:cond delay="1999"/>
                                          </p:stCondLst>
                                        </p:cTn>
                                        <p:tgtEl>
                                          <p:spTgt spid="7"/>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45" presetClass="exit" presetSubtype="0" fill="hold" grpId="0" nodeType="clickEffect">
                                  <p:stCondLst>
                                    <p:cond delay="0"/>
                                  </p:stCondLst>
                                  <p:childTnLst>
                                    <p:animEffect transition="out" filter="fade">
                                      <p:cBhvr>
                                        <p:cTn id="27" dur="2000"/>
                                        <p:tgtEl>
                                          <p:spTgt spid="8"/>
                                        </p:tgtEl>
                                      </p:cBhvr>
                                    </p:animEffect>
                                    <p:anim calcmode="lin" valueType="num">
                                      <p:cBhvr>
                                        <p:cTn id="2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9" dur="2000"/>
                                        <p:tgtEl>
                                          <p:spTgt spid="8"/>
                                        </p:tgtEl>
                                        <p:attrNameLst>
                                          <p:attrName>ppt_h</p:attrName>
                                        </p:attrNameLst>
                                      </p:cBhvr>
                                      <p:tavLst>
                                        <p:tav tm="0">
                                          <p:val>
                                            <p:strVal val="ppt_h"/>
                                          </p:val>
                                        </p:tav>
                                        <p:tav tm="100000">
                                          <p:val>
                                            <p:strVal val="ppt_h"/>
                                          </p:val>
                                        </p:tav>
                                      </p:tavLst>
                                    </p:anim>
                                    <p:set>
                                      <p:cBhvr>
                                        <p:cTn id="30" dur="1" fill="hold">
                                          <p:stCondLst>
                                            <p:cond delay="1999"/>
                                          </p:stCondLst>
                                        </p:cTn>
                                        <p:tgtEl>
                                          <p:spTgt spid="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5" presetClass="exit" presetSubtype="0" fill="hold" grpId="0" nodeType="clickEffect">
                                  <p:stCondLst>
                                    <p:cond delay="0"/>
                                  </p:stCondLst>
                                  <p:childTnLst>
                                    <p:animEffect transition="out" filter="fade">
                                      <p:cBhvr>
                                        <p:cTn id="34" dur="2000"/>
                                        <p:tgtEl>
                                          <p:spTgt spid="9"/>
                                        </p:tgtEl>
                                      </p:cBhvr>
                                    </p:animEffect>
                                    <p:anim calcmode="lin" valueType="num">
                                      <p:cBhvr>
                                        <p:cTn id="35"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6" dur="2000"/>
                                        <p:tgtEl>
                                          <p:spTgt spid="9"/>
                                        </p:tgtEl>
                                        <p:attrNameLst>
                                          <p:attrName>ppt_h</p:attrName>
                                        </p:attrNameLst>
                                      </p:cBhvr>
                                      <p:tavLst>
                                        <p:tav tm="0">
                                          <p:val>
                                            <p:strVal val="ppt_h"/>
                                          </p:val>
                                        </p:tav>
                                        <p:tav tm="100000">
                                          <p:val>
                                            <p:strVal val="ppt_h"/>
                                          </p:val>
                                        </p:tav>
                                      </p:tavLst>
                                    </p:anim>
                                    <p:set>
                                      <p:cBhvr>
                                        <p:cTn id="37"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ACB19-03C6-46EF-9A6F-E71AB430401B}"/>
              </a:ext>
            </a:extLst>
          </p:cNvPr>
          <p:cNvSpPr>
            <a:spLocks noGrp="1"/>
          </p:cNvSpPr>
          <p:nvPr>
            <p:ph type="title"/>
          </p:nvPr>
        </p:nvSpPr>
        <p:spPr>
          <a:xfrm>
            <a:off x="838200" y="250963"/>
            <a:ext cx="10515600" cy="1445920"/>
          </a:xfrm>
        </p:spPr>
        <p:txBody>
          <a:bodyPr>
            <a:normAutofit/>
          </a:bodyPr>
          <a:lstStyle/>
          <a:p>
            <a:pPr algn="r"/>
            <a:r>
              <a:rPr lang="en-GB" b="1" dirty="0"/>
              <a:t>Section 36 – Well-being duty on public services boards</a:t>
            </a:r>
          </a:p>
        </p:txBody>
      </p:sp>
      <p:sp>
        <p:nvSpPr>
          <p:cNvPr id="4" name="Rectangle 3">
            <a:extLst>
              <a:ext uri="{FF2B5EF4-FFF2-40B4-BE49-F238E27FC236}">
                <a16:creationId xmlns:a16="http://schemas.microsoft.com/office/drawing/2014/main" id="{D0F40557-5F50-4356-944F-C12CD79919E5}"/>
              </a:ext>
            </a:extLst>
          </p:cNvPr>
          <p:cNvSpPr/>
          <p:nvPr/>
        </p:nvSpPr>
        <p:spPr>
          <a:xfrm>
            <a:off x="914399" y="1580225"/>
            <a:ext cx="10839635" cy="4893647"/>
          </a:xfrm>
          <a:prstGeom prst="rect">
            <a:avLst/>
          </a:prstGeom>
          <a:solidFill>
            <a:srgbClr val="00B0F0"/>
          </a:solidFill>
        </p:spPr>
        <p:txBody>
          <a:bodyPr wrap="square">
            <a:spAutoFit/>
          </a:bodyPr>
          <a:lstStyle/>
          <a:p>
            <a:r>
              <a:rPr lang="en-US" sz="2400" b="0" i="0" u="none" strike="noStrike" dirty="0">
                <a:solidFill>
                  <a:srgbClr val="000000"/>
                </a:solidFill>
                <a:effectLst/>
                <a:latin typeface="arial" panose="020B0604020202020204" pitchFamily="34" charset="0"/>
              </a:rPr>
              <a:t>(1)Each public services board must improve the economic, social, environmental and cultural well-being of its area by contributing to the achievement of the well-being goals. </a:t>
            </a:r>
          </a:p>
          <a:p>
            <a:endParaRPr lang="en-US" sz="2400" b="0" i="0" u="none" strike="noStrike" dirty="0">
              <a:solidFill>
                <a:srgbClr val="000000"/>
              </a:solidFill>
              <a:effectLst/>
              <a:latin typeface="arial" panose="020B0604020202020204" pitchFamily="34" charset="0"/>
            </a:endParaRPr>
          </a:p>
          <a:p>
            <a:r>
              <a:rPr lang="en-US" sz="2400" b="0" i="0" u="none" strike="noStrike" dirty="0">
                <a:solidFill>
                  <a:srgbClr val="000000"/>
                </a:solidFill>
                <a:effectLst/>
                <a:latin typeface="arial" panose="020B0604020202020204" pitchFamily="34" charset="0"/>
              </a:rPr>
              <a:t>(2)A public services board’s contribution to the achievement of the goals must include— </a:t>
            </a:r>
          </a:p>
          <a:p>
            <a:r>
              <a:rPr lang="en-US" sz="2400" b="0" i="0" u="none" strike="noStrike" dirty="0">
                <a:solidFill>
                  <a:srgbClr val="000000"/>
                </a:solidFill>
                <a:effectLst/>
                <a:latin typeface="arial" panose="020B0604020202020204" pitchFamily="34" charset="0"/>
              </a:rPr>
              <a:t>	(a)assessing the state of </a:t>
            </a:r>
            <a:r>
              <a:rPr lang="en-US" sz="2400" b="1" i="0" u="none" strike="noStrike" dirty="0">
                <a:solidFill>
                  <a:srgbClr val="000000"/>
                </a:solidFill>
                <a:effectLst/>
                <a:latin typeface="arial" panose="020B0604020202020204" pitchFamily="34" charset="0"/>
              </a:rPr>
              <a:t>economic</a:t>
            </a:r>
            <a:r>
              <a:rPr lang="en-US" sz="2400" b="0" i="0" u="none" strike="noStrike" dirty="0">
                <a:solidFill>
                  <a:srgbClr val="000000"/>
                </a:solidFill>
                <a:effectLst/>
                <a:latin typeface="arial" panose="020B0604020202020204" pitchFamily="34" charset="0"/>
              </a:rPr>
              <a:t>, </a:t>
            </a:r>
            <a:r>
              <a:rPr lang="en-US" sz="2400" b="1" i="0" u="none" strike="noStrike" dirty="0">
                <a:solidFill>
                  <a:srgbClr val="000000"/>
                </a:solidFill>
                <a:effectLst/>
                <a:latin typeface="arial" panose="020B0604020202020204" pitchFamily="34" charset="0"/>
              </a:rPr>
              <a:t>social, environmental </a:t>
            </a:r>
            <a:r>
              <a:rPr lang="en-US" sz="2400" b="0" i="0" u="none" strike="noStrike" dirty="0">
                <a:solidFill>
                  <a:srgbClr val="000000"/>
                </a:solidFill>
                <a:effectLst/>
                <a:latin typeface="arial" panose="020B0604020202020204" pitchFamily="34" charset="0"/>
              </a:rPr>
              <a:t>and 	</a:t>
            </a:r>
            <a:r>
              <a:rPr lang="en-US" sz="2400" b="1" i="0" u="none" strike="noStrike" dirty="0">
                <a:solidFill>
                  <a:srgbClr val="000000"/>
                </a:solidFill>
                <a:effectLst/>
                <a:latin typeface="arial" panose="020B0604020202020204" pitchFamily="34" charset="0"/>
              </a:rPr>
              <a:t>cultural well-being </a:t>
            </a:r>
            <a:r>
              <a:rPr lang="en-US" sz="2400" b="0" i="0" u="none" strike="noStrike" dirty="0">
                <a:solidFill>
                  <a:srgbClr val="000000"/>
                </a:solidFill>
                <a:effectLst/>
                <a:latin typeface="arial" panose="020B0604020202020204" pitchFamily="34" charset="0"/>
              </a:rPr>
              <a:t>in its area (see sections 37 and 38), </a:t>
            </a:r>
          </a:p>
          <a:p>
            <a:r>
              <a:rPr lang="en-US" sz="2400" b="0" i="0" u="none" strike="noStrike" dirty="0">
                <a:solidFill>
                  <a:srgbClr val="000000"/>
                </a:solidFill>
                <a:effectLst/>
                <a:latin typeface="arial" panose="020B0604020202020204" pitchFamily="34" charset="0"/>
              </a:rPr>
              <a:t>	(b)setting objectives </a:t>
            </a:r>
            <a:r>
              <a:rPr lang="en-US" sz="2400" b="1" i="0" u="none" strike="noStrike" dirty="0">
                <a:solidFill>
                  <a:srgbClr val="000000"/>
                </a:solidFill>
                <a:effectLst/>
                <a:latin typeface="arial" panose="020B0604020202020204" pitchFamily="34" charset="0"/>
              </a:rPr>
              <a:t>(“local objectives”) </a:t>
            </a:r>
            <a:r>
              <a:rPr lang="en-US" sz="2400" b="0" i="0" u="none" strike="noStrike" dirty="0">
                <a:solidFill>
                  <a:srgbClr val="000000"/>
                </a:solidFill>
                <a:effectLst/>
                <a:latin typeface="arial" panose="020B0604020202020204" pitchFamily="34" charset="0"/>
              </a:rPr>
              <a:t>that are designed to 	</a:t>
            </a:r>
            <a:r>
              <a:rPr lang="en-US" sz="2400" b="0" i="0" u="none" strike="noStrike" dirty="0" err="1">
                <a:solidFill>
                  <a:srgbClr val="000000"/>
                </a:solidFill>
                <a:effectLst/>
                <a:latin typeface="arial" panose="020B0604020202020204" pitchFamily="34" charset="0"/>
              </a:rPr>
              <a:t>maximise</a:t>
            </a:r>
            <a:r>
              <a:rPr lang="en-US" sz="2400" b="0" i="0" u="none" strike="noStrike" dirty="0">
                <a:solidFill>
                  <a:srgbClr val="000000"/>
                </a:solidFill>
                <a:effectLst/>
                <a:latin typeface="arial" panose="020B0604020202020204" pitchFamily="34" charset="0"/>
              </a:rPr>
              <a:t> its contribution within its area to achieving those goals, and </a:t>
            </a:r>
          </a:p>
          <a:p>
            <a:r>
              <a:rPr lang="en-US" sz="2400" b="0" i="0" u="none" strike="noStrike" dirty="0">
                <a:solidFill>
                  <a:srgbClr val="000000"/>
                </a:solidFill>
                <a:effectLst/>
                <a:latin typeface="arial" panose="020B0604020202020204" pitchFamily="34" charset="0"/>
              </a:rPr>
              <a:t>	(c)the taking of all </a:t>
            </a:r>
            <a:r>
              <a:rPr lang="en-US" sz="2400" b="1" i="0" u="none" strike="noStrike" dirty="0">
                <a:solidFill>
                  <a:srgbClr val="000000"/>
                </a:solidFill>
                <a:effectLst/>
                <a:latin typeface="arial" panose="020B0604020202020204" pitchFamily="34" charset="0"/>
              </a:rPr>
              <a:t>reasonable steps </a:t>
            </a:r>
            <a:r>
              <a:rPr lang="en-US" sz="2400" b="0" i="0" u="none" strike="noStrike" dirty="0">
                <a:solidFill>
                  <a:srgbClr val="000000"/>
                </a:solidFill>
                <a:effectLst/>
                <a:latin typeface="arial" panose="020B0604020202020204" pitchFamily="34" charset="0"/>
              </a:rPr>
              <a:t>by members of the board (in 	exercising their functions) to meet those objectives (but see 	section 	39(2)(b)).</a:t>
            </a:r>
          </a:p>
        </p:txBody>
      </p:sp>
      <p:sp>
        <p:nvSpPr>
          <p:cNvPr id="3" name="Slide Number Placeholder 2"/>
          <p:cNvSpPr>
            <a:spLocks noGrp="1"/>
          </p:cNvSpPr>
          <p:nvPr>
            <p:ph type="sldNum" sz="quarter" idx="12"/>
          </p:nvPr>
        </p:nvSpPr>
        <p:spPr/>
        <p:txBody>
          <a:bodyPr/>
          <a:lstStyle/>
          <a:p>
            <a:fld id="{FE8C7D6C-C2F6-40D2-B529-A01F2268EA7F}" type="slidenum">
              <a:rPr lang="en-GB" smtClean="0"/>
              <a:t>16</a:t>
            </a:fld>
            <a:endParaRPr lang="en-GB"/>
          </a:p>
        </p:txBody>
      </p:sp>
    </p:spTree>
    <p:extLst>
      <p:ext uri="{BB962C8B-B14F-4D97-AF65-F5344CB8AC3E}">
        <p14:creationId xmlns:p14="http://schemas.microsoft.com/office/powerpoint/2010/main" val="42736483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7F0386A-BD7F-4387-84F3-4F310D7E408B}"/>
              </a:ext>
            </a:extLst>
          </p:cNvPr>
          <p:cNvSpPr txBox="1"/>
          <p:nvPr/>
        </p:nvSpPr>
        <p:spPr>
          <a:xfrm>
            <a:off x="237744" y="250795"/>
            <a:ext cx="5638800" cy="2123658"/>
          </a:xfrm>
          <a:prstGeom prst="rect">
            <a:avLst/>
          </a:prstGeom>
          <a:solidFill>
            <a:srgbClr val="FFC000"/>
          </a:solidFill>
        </p:spPr>
        <p:txBody>
          <a:bodyPr wrap="square" rtlCol="0">
            <a:spAutoFit/>
          </a:bodyPr>
          <a:lstStyle/>
          <a:p>
            <a:pPr algn="ctr"/>
            <a:r>
              <a:rPr lang="en-GB" sz="4400" dirty="0"/>
              <a:t>Section 37 – Assessments of local well-being</a:t>
            </a:r>
          </a:p>
        </p:txBody>
      </p:sp>
      <p:sp>
        <p:nvSpPr>
          <p:cNvPr id="5" name="TextBox 4">
            <a:extLst>
              <a:ext uri="{FF2B5EF4-FFF2-40B4-BE49-F238E27FC236}">
                <a16:creationId xmlns:a16="http://schemas.microsoft.com/office/drawing/2014/main" id="{8F64DA6B-FB92-46DB-AB9B-99FEA5F478F0}"/>
              </a:ext>
            </a:extLst>
          </p:cNvPr>
          <p:cNvSpPr txBox="1"/>
          <p:nvPr/>
        </p:nvSpPr>
        <p:spPr>
          <a:xfrm>
            <a:off x="3257631" y="2539045"/>
            <a:ext cx="5237826" cy="2123658"/>
          </a:xfrm>
          <a:prstGeom prst="rect">
            <a:avLst/>
          </a:prstGeom>
          <a:solidFill>
            <a:srgbClr val="92D050"/>
          </a:solidFill>
        </p:spPr>
        <p:txBody>
          <a:bodyPr wrap="square" rtlCol="0">
            <a:spAutoFit/>
          </a:bodyPr>
          <a:lstStyle/>
          <a:p>
            <a:pPr algn="ctr"/>
            <a:r>
              <a:rPr lang="en-GB" sz="4400" dirty="0"/>
              <a:t>Section 38 – Preparation of Assessments </a:t>
            </a:r>
          </a:p>
        </p:txBody>
      </p:sp>
      <p:sp>
        <p:nvSpPr>
          <p:cNvPr id="6" name="TextBox 5">
            <a:extLst>
              <a:ext uri="{FF2B5EF4-FFF2-40B4-BE49-F238E27FC236}">
                <a16:creationId xmlns:a16="http://schemas.microsoft.com/office/drawing/2014/main" id="{AF19208B-9E7E-483A-B9B7-A314A0FA7B61}"/>
              </a:ext>
            </a:extLst>
          </p:cNvPr>
          <p:cNvSpPr txBox="1"/>
          <p:nvPr/>
        </p:nvSpPr>
        <p:spPr>
          <a:xfrm>
            <a:off x="6471198" y="4827295"/>
            <a:ext cx="5342849" cy="1754326"/>
          </a:xfrm>
          <a:prstGeom prst="rect">
            <a:avLst/>
          </a:prstGeom>
          <a:solidFill>
            <a:srgbClr val="00B0F0"/>
          </a:solidFill>
        </p:spPr>
        <p:txBody>
          <a:bodyPr wrap="square" rtlCol="0">
            <a:spAutoFit/>
          </a:bodyPr>
          <a:lstStyle/>
          <a:p>
            <a:pPr algn="ctr"/>
            <a:r>
              <a:rPr lang="en-GB" sz="4400" dirty="0"/>
              <a:t>Section 37 – Local well-being plans</a:t>
            </a:r>
            <a:endParaRPr lang="en-GB" sz="2000" dirty="0"/>
          </a:p>
          <a:p>
            <a:pPr algn="ctr"/>
            <a:endParaRPr lang="en-GB" sz="2000" dirty="0"/>
          </a:p>
        </p:txBody>
      </p:sp>
      <p:sp>
        <p:nvSpPr>
          <p:cNvPr id="2" name="Slide Number Placeholder 1"/>
          <p:cNvSpPr>
            <a:spLocks noGrp="1"/>
          </p:cNvSpPr>
          <p:nvPr>
            <p:ph type="sldNum" sz="quarter" idx="12"/>
          </p:nvPr>
        </p:nvSpPr>
        <p:spPr/>
        <p:txBody>
          <a:bodyPr/>
          <a:lstStyle/>
          <a:p>
            <a:fld id="{FE8C7D6C-C2F6-40D2-B529-A01F2268EA7F}" type="slidenum">
              <a:rPr lang="en-GB" smtClean="0"/>
              <a:t>17</a:t>
            </a:fld>
            <a:endParaRPr lang="en-GB"/>
          </a:p>
        </p:txBody>
      </p:sp>
    </p:spTree>
    <p:extLst>
      <p:ext uri="{BB962C8B-B14F-4D97-AF65-F5344CB8AC3E}">
        <p14:creationId xmlns:p14="http://schemas.microsoft.com/office/powerpoint/2010/main" val="2818380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98DED-12D7-41DA-BE50-1391E5E481DD}"/>
              </a:ext>
            </a:extLst>
          </p:cNvPr>
          <p:cNvSpPr>
            <a:spLocks noGrp="1"/>
          </p:cNvSpPr>
          <p:nvPr>
            <p:ph type="title"/>
          </p:nvPr>
        </p:nvSpPr>
        <p:spPr/>
        <p:txBody>
          <a:bodyPr/>
          <a:lstStyle/>
          <a:p>
            <a:r>
              <a:rPr lang="en-GB" b="1" dirty="0"/>
              <a:t>Section 47 – Merging public services boards</a:t>
            </a:r>
          </a:p>
        </p:txBody>
      </p:sp>
      <p:sp>
        <p:nvSpPr>
          <p:cNvPr id="3" name="Rectangle 2">
            <a:extLst>
              <a:ext uri="{FF2B5EF4-FFF2-40B4-BE49-F238E27FC236}">
                <a16:creationId xmlns:a16="http://schemas.microsoft.com/office/drawing/2014/main" id="{DA06914E-E317-4979-A5D0-A9859F927AA0}"/>
              </a:ext>
            </a:extLst>
          </p:cNvPr>
          <p:cNvSpPr/>
          <p:nvPr/>
        </p:nvSpPr>
        <p:spPr>
          <a:xfrm>
            <a:off x="943992" y="1756390"/>
            <a:ext cx="10579224" cy="4031873"/>
          </a:xfrm>
          <a:prstGeom prst="rect">
            <a:avLst/>
          </a:prstGeom>
        </p:spPr>
        <p:txBody>
          <a:bodyPr wrap="square">
            <a:spAutoFit/>
          </a:bodyPr>
          <a:lstStyle/>
          <a:p>
            <a:r>
              <a:rPr lang="en-US" sz="3200" b="0" i="0" u="none" strike="noStrike" dirty="0">
                <a:solidFill>
                  <a:srgbClr val="000000"/>
                </a:solidFill>
                <a:effectLst/>
                <a:latin typeface="arial" panose="020B0604020202020204" pitchFamily="34" charset="0"/>
              </a:rPr>
              <a:t>1)Two or more public services boards may agree to merge if they consider it would assist them in contributing to the achievement of the well-being goals. </a:t>
            </a:r>
          </a:p>
          <a:p>
            <a:endParaRPr lang="en-US" sz="3200" b="0" i="0" u="none" strike="noStrike" dirty="0">
              <a:solidFill>
                <a:srgbClr val="000000"/>
              </a:solidFill>
              <a:effectLst/>
              <a:latin typeface="arial" panose="020B0604020202020204" pitchFamily="34" charset="0"/>
            </a:endParaRPr>
          </a:p>
          <a:p>
            <a:r>
              <a:rPr lang="en-US" sz="3200" b="0" i="0" u="none" strike="noStrike" dirty="0">
                <a:solidFill>
                  <a:srgbClr val="000000"/>
                </a:solidFill>
                <a:effectLst/>
                <a:latin typeface="arial" panose="020B0604020202020204" pitchFamily="34" charset="0"/>
              </a:rPr>
              <a:t>(2)The Welsh Ministers may direct two or more public services boards to merge if the Welsh Ministers consider it would assist the boards in contributing to the achievement of the well-being goals﻿.</a:t>
            </a:r>
          </a:p>
        </p:txBody>
      </p:sp>
      <p:sp>
        <p:nvSpPr>
          <p:cNvPr id="4" name="Slide Number Placeholder 3"/>
          <p:cNvSpPr>
            <a:spLocks noGrp="1"/>
          </p:cNvSpPr>
          <p:nvPr>
            <p:ph type="sldNum" sz="quarter" idx="12"/>
          </p:nvPr>
        </p:nvSpPr>
        <p:spPr/>
        <p:txBody>
          <a:bodyPr/>
          <a:lstStyle/>
          <a:p>
            <a:fld id="{FE8C7D6C-C2F6-40D2-B529-A01F2268EA7F}" type="slidenum">
              <a:rPr lang="en-GB" smtClean="0"/>
              <a:t>18</a:t>
            </a:fld>
            <a:endParaRPr lang="en-GB"/>
          </a:p>
        </p:txBody>
      </p:sp>
    </p:spTree>
    <p:extLst>
      <p:ext uri="{BB962C8B-B14F-4D97-AF65-F5344CB8AC3E}">
        <p14:creationId xmlns:p14="http://schemas.microsoft.com/office/powerpoint/2010/main" val="290267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F528C-14FC-4294-8F47-69DECD0822BE}"/>
              </a:ext>
            </a:extLst>
          </p:cNvPr>
          <p:cNvSpPr>
            <a:spLocks noGrp="1"/>
          </p:cNvSpPr>
          <p:nvPr>
            <p:ph type="title"/>
          </p:nvPr>
        </p:nvSpPr>
        <p:spPr/>
        <p:txBody>
          <a:bodyPr/>
          <a:lstStyle/>
          <a:p>
            <a:pPr algn="r"/>
            <a:r>
              <a:rPr lang="en-GB" b="1" dirty="0"/>
              <a:t>Section 48 – Collaboration between public services boards</a:t>
            </a:r>
          </a:p>
        </p:txBody>
      </p:sp>
      <p:sp>
        <p:nvSpPr>
          <p:cNvPr id="3" name="Rectangle 2">
            <a:extLst>
              <a:ext uri="{FF2B5EF4-FFF2-40B4-BE49-F238E27FC236}">
                <a16:creationId xmlns:a16="http://schemas.microsoft.com/office/drawing/2014/main" id="{4935D0EA-A53B-44F9-B127-BE66A07AEA1D}"/>
              </a:ext>
            </a:extLst>
          </p:cNvPr>
          <p:cNvSpPr/>
          <p:nvPr/>
        </p:nvSpPr>
        <p:spPr>
          <a:xfrm>
            <a:off x="838201" y="2093742"/>
            <a:ext cx="10515599" cy="4031873"/>
          </a:xfrm>
          <a:prstGeom prst="rect">
            <a:avLst/>
          </a:prstGeom>
        </p:spPr>
        <p:txBody>
          <a:bodyPr wrap="square">
            <a:spAutoFit/>
          </a:bodyPr>
          <a:lstStyle/>
          <a:p>
            <a:r>
              <a:rPr lang="en-US" sz="3200" b="0" i="0" u="none" strike="noStrike" dirty="0">
                <a:solidFill>
                  <a:srgbClr val="000000"/>
                </a:solidFill>
                <a:effectLst/>
                <a:latin typeface="arial" panose="020B0604020202020204" pitchFamily="34" charset="0"/>
              </a:rPr>
              <a:t>(1)Two or more public services boards may agree to collaborate if they consider it would assist them in contributing to the achievement of the well-being goals.</a:t>
            </a:r>
          </a:p>
          <a:p>
            <a:r>
              <a:rPr lang="en-US" sz="3200" b="0" i="0" u="none" strike="noStrike" dirty="0">
                <a:solidFill>
                  <a:srgbClr val="000000"/>
                </a:solidFill>
                <a:effectLst/>
                <a:latin typeface="arial" panose="020B0604020202020204" pitchFamily="34" charset="0"/>
              </a:rPr>
              <a:t> </a:t>
            </a:r>
          </a:p>
          <a:p>
            <a:r>
              <a:rPr lang="en-US" sz="3200" b="0" i="0" u="none" strike="noStrike" dirty="0">
                <a:solidFill>
                  <a:srgbClr val="000000"/>
                </a:solidFill>
                <a:effectLst/>
                <a:latin typeface="arial" panose="020B0604020202020204" pitchFamily="34" charset="0"/>
              </a:rPr>
              <a:t>(2)The Welsh Ministers may direct two or more public services boards to collaborate in whatever way the Welsh Ministers consider would assist the boards in contributing to the achievement of the well-being goals.</a:t>
            </a:r>
          </a:p>
        </p:txBody>
      </p:sp>
      <p:sp>
        <p:nvSpPr>
          <p:cNvPr id="4" name="Slide Number Placeholder 3"/>
          <p:cNvSpPr>
            <a:spLocks noGrp="1"/>
          </p:cNvSpPr>
          <p:nvPr>
            <p:ph type="sldNum" sz="quarter" idx="12"/>
          </p:nvPr>
        </p:nvSpPr>
        <p:spPr/>
        <p:txBody>
          <a:bodyPr/>
          <a:lstStyle/>
          <a:p>
            <a:fld id="{FE8C7D6C-C2F6-40D2-B529-A01F2268EA7F}" type="slidenum">
              <a:rPr lang="en-GB" smtClean="0"/>
              <a:t>19</a:t>
            </a:fld>
            <a:endParaRPr lang="en-GB"/>
          </a:p>
        </p:txBody>
      </p:sp>
    </p:spTree>
    <p:extLst>
      <p:ext uri="{BB962C8B-B14F-4D97-AF65-F5344CB8AC3E}">
        <p14:creationId xmlns:p14="http://schemas.microsoft.com/office/powerpoint/2010/main" val="191657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hlinkClick r:id="rId2"/>
          </p:cNvPr>
          <p:cNvPicPr>
            <a:picLocks noChangeAspect="1"/>
          </p:cNvPicPr>
          <p:nvPr/>
        </p:nvPicPr>
        <p:blipFill>
          <a:blip r:embed="rId3"/>
          <a:stretch>
            <a:fillRect/>
          </a:stretch>
        </p:blipFill>
        <p:spPr>
          <a:xfrm>
            <a:off x="1247027" y="0"/>
            <a:ext cx="9697945" cy="6858000"/>
          </a:xfrm>
          <a:prstGeom prst="rect">
            <a:avLst/>
          </a:prstGeom>
        </p:spPr>
      </p:pic>
      <p:sp>
        <p:nvSpPr>
          <p:cNvPr id="3" name="Slide Number Placeholder 2"/>
          <p:cNvSpPr>
            <a:spLocks noGrp="1"/>
          </p:cNvSpPr>
          <p:nvPr>
            <p:ph type="sldNum" sz="quarter" idx="12"/>
          </p:nvPr>
        </p:nvSpPr>
        <p:spPr/>
        <p:txBody>
          <a:bodyPr/>
          <a:lstStyle/>
          <a:p>
            <a:fld id="{FE8C7D6C-C2F6-40D2-B529-A01F2268EA7F}" type="slidenum">
              <a:rPr lang="en-GB" smtClean="0"/>
              <a:t>20</a:t>
            </a:fld>
            <a:endParaRPr lang="en-GB"/>
          </a:p>
        </p:txBody>
      </p:sp>
    </p:spTree>
    <p:extLst>
      <p:ext uri="{BB962C8B-B14F-4D97-AF65-F5344CB8AC3E}">
        <p14:creationId xmlns:p14="http://schemas.microsoft.com/office/powerpoint/2010/main" val="20852222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FE8C7D6C-C2F6-40D2-B529-A01F2268EA7F}" type="slidenum">
              <a:rPr lang="en-GB" smtClean="0"/>
              <a:t>21</a:t>
            </a:fld>
            <a:endParaRPr lang="en-GB"/>
          </a:p>
        </p:txBody>
      </p:sp>
      <p:pic>
        <p:nvPicPr>
          <p:cNvPr id="4" name="Picture 3"/>
          <p:cNvPicPr>
            <a:picLocks noChangeAspect="1"/>
          </p:cNvPicPr>
          <p:nvPr/>
        </p:nvPicPr>
        <p:blipFill>
          <a:blip r:embed="rId2"/>
          <a:stretch>
            <a:fillRect/>
          </a:stretch>
        </p:blipFill>
        <p:spPr>
          <a:xfrm>
            <a:off x="900165" y="0"/>
            <a:ext cx="10391670" cy="6858000"/>
          </a:xfrm>
          <a:prstGeom prst="rect">
            <a:avLst/>
          </a:prstGeom>
        </p:spPr>
      </p:pic>
    </p:spTree>
    <p:extLst>
      <p:ext uri="{BB962C8B-B14F-4D97-AF65-F5344CB8AC3E}">
        <p14:creationId xmlns:p14="http://schemas.microsoft.com/office/powerpoint/2010/main" val="41713300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281</TotalTime>
  <Words>1344</Words>
  <Application>Microsoft Office PowerPoint</Application>
  <PresentationFormat>Widescreen</PresentationFormat>
  <Paragraphs>129</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Arial</vt:lpstr>
      <vt:lpstr>Calibri</vt:lpstr>
      <vt:lpstr>Calibri Light</vt:lpstr>
      <vt:lpstr>Office Theme</vt:lpstr>
      <vt:lpstr>PowerPoint Presentation</vt:lpstr>
      <vt:lpstr>Well-being of Future Generations Act 2015</vt:lpstr>
      <vt:lpstr>Key concepts of the Act</vt:lpstr>
      <vt:lpstr>Section 3 – The Well-being Duty</vt:lpstr>
      <vt:lpstr>Section 3 – The Well-being Duty</vt:lpstr>
      <vt:lpstr>Section 4 – The Well-being Goals</vt:lpstr>
      <vt:lpstr>Section 5 – The sustainable development principle</vt:lpstr>
      <vt:lpstr>United Nations Economic Commission for Europe</vt:lpstr>
      <vt:lpstr>Section 6 – Meaning of ‘public body’</vt:lpstr>
      <vt:lpstr>Section 8 – Welsh Ministers well-being objectives</vt:lpstr>
      <vt:lpstr>PowerPoint Presentation</vt:lpstr>
      <vt:lpstr>National strategy to local action  A golden thread to join national goals to local aspirations – First Minister</vt:lpstr>
      <vt:lpstr>PowerPoint Presentation</vt:lpstr>
      <vt:lpstr>Section 29 – Public services boards (PSBs)</vt:lpstr>
      <vt:lpstr>Section 30 – Invitations to participate</vt:lpstr>
      <vt:lpstr>Section 36 – Well-being duty on public services boards</vt:lpstr>
      <vt:lpstr>PowerPoint Presentation</vt:lpstr>
      <vt:lpstr>Section 47 – Merging public services boards</vt:lpstr>
      <vt:lpstr>Section 48 – Collaboration between public services boards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Well-being of Future Generations Act 2015</dc:title>
  <dc:creator>Mike Durke</dc:creator>
  <cp:lastModifiedBy>Mike Durke</cp:lastModifiedBy>
  <cp:revision>17</cp:revision>
  <dcterms:created xsi:type="dcterms:W3CDTF">2018-01-31T18:24:17Z</dcterms:created>
  <dcterms:modified xsi:type="dcterms:W3CDTF">2020-09-17T10:48:15Z</dcterms:modified>
</cp:coreProperties>
</file>