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4EEE0C-5D7C-4748-9547-60E159E71715}" v="1" dt="2026-07-07T12:41:59.6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64239" autoAdjust="0"/>
  </p:normalViewPr>
  <p:slideViewPr>
    <p:cSldViewPr snapToGrid="0">
      <p:cViewPr varScale="1">
        <p:scale>
          <a:sx n="71" d="100"/>
          <a:sy n="71" d="100"/>
        </p:scale>
        <p:origin x="61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ca Adam" userId="48942a50267a33d0" providerId="LiveId" clId="{1741CB68-D5C6-4619-8A0D-75BB67FAEE0B}"/>
    <pc:docChg chg="custSel modSld">
      <pc:chgData name="Rosca Adam" userId="48942a50267a33d0" providerId="LiveId" clId="{1741CB68-D5C6-4619-8A0D-75BB67FAEE0B}" dt="2026-07-07T12:42:17.061" v="8" actId="14100"/>
      <pc:docMkLst>
        <pc:docMk/>
      </pc:docMkLst>
      <pc:sldChg chg="addSp modSp mod">
        <pc:chgData name="Rosca Adam" userId="48942a50267a33d0" providerId="LiveId" clId="{1741CB68-D5C6-4619-8A0D-75BB67FAEE0B}" dt="2026-07-07T12:42:17.061" v="8" actId="14100"/>
        <pc:sldMkLst>
          <pc:docMk/>
          <pc:sldMk cId="4151896270" sldId="256"/>
        </pc:sldMkLst>
        <pc:spChg chg="mod">
          <ac:chgData name="Rosca Adam" userId="48942a50267a33d0" providerId="LiveId" clId="{1741CB68-D5C6-4619-8A0D-75BB67FAEE0B}" dt="2026-07-07T12:42:17.061" v="8" actId="14100"/>
          <ac:spMkLst>
            <pc:docMk/>
            <pc:sldMk cId="4151896270" sldId="256"/>
            <ac:spMk id="2" creationId="{D83C9563-82B7-F21C-B3F8-0E555D8C1D11}"/>
          </ac:spMkLst>
        </pc:spChg>
        <pc:spChg chg="mod">
          <ac:chgData name="Rosca Adam" userId="48942a50267a33d0" providerId="LiveId" clId="{1741CB68-D5C6-4619-8A0D-75BB67FAEE0B}" dt="2026-07-07T12:42:09.082" v="6" actId="113"/>
          <ac:spMkLst>
            <pc:docMk/>
            <pc:sldMk cId="4151896270" sldId="256"/>
            <ac:spMk id="3" creationId="{3B2D2D9E-C781-337B-4F25-1B053B5E6694}"/>
          </ac:spMkLst>
        </pc:spChg>
        <pc:picChg chg="add mod">
          <ac:chgData name="Rosca Adam" userId="48942a50267a33d0" providerId="LiveId" clId="{1741CB68-D5C6-4619-8A0D-75BB67FAEE0B}" dt="2026-07-07T12:42:04.149" v="5" actId="1076"/>
          <ac:picMkLst>
            <pc:docMk/>
            <pc:sldMk cId="4151896270" sldId="256"/>
            <ac:picMk id="4" creationId="{FAE1B236-AD31-B5F5-E7FE-740D4FA9C998}"/>
          </ac:picMkLst>
        </pc:picChg>
      </pc:sldChg>
      <pc:sldChg chg="modSp mod">
        <pc:chgData name="Rosca Adam" userId="48942a50267a33d0" providerId="LiveId" clId="{1741CB68-D5C6-4619-8A0D-75BB67FAEE0B}" dt="2026-07-07T12:11:02.465" v="1" actId="27636"/>
        <pc:sldMkLst>
          <pc:docMk/>
          <pc:sldMk cId="1921631155" sldId="259"/>
        </pc:sldMkLst>
        <pc:spChg chg="mod">
          <ac:chgData name="Rosca Adam" userId="48942a50267a33d0" providerId="LiveId" clId="{1741CB68-D5C6-4619-8A0D-75BB67FAEE0B}" dt="2026-07-07T12:11:02.465" v="1" actId="27636"/>
          <ac:spMkLst>
            <pc:docMk/>
            <pc:sldMk cId="1921631155" sldId="259"/>
            <ac:spMk id="3" creationId="{F8043C37-A7A5-FCA8-799A-9A2A135CECF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BB25647-1526-42CC-A9B9-EDDABDDB81B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BABC46E-0E8D-4BDF-93CA-F15044B8B6CD}">
      <dgm:prSet/>
      <dgm:spPr/>
      <dgm:t>
        <a:bodyPr/>
        <a:lstStyle/>
        <a:p>
          <a:r>
            <a:rPr lang="en-GB"/>
            <a:t>After 10 stamps a free item is available up to £15 value, one stamp is given for every £10 spent.</a:t>
          </a:r>
          <a:endParaRPr lang="en-US"/>
        </a:p>
      </dgm:t>
    </dgm:pt>
    <dgm:pt modelId="{62273651-6711-4F87-B089-8E523D7A2666}" type="parTrans" cxnId="{76A89BBE-966A-431B-89B6-55248E6B926C}">
      <dgm:prSet/>
      <dgm:spPr/>
      <dgm:t>
        <a:bodyPr/>
        <a:lstStyle/>
        <a:p>
          <a:endParaRPr lang="en-US"/>
        </a:p>
      </dgm:t>
    </dgm:pt>
    <dgm:pt modelId="{7B2E17E0-C844-489F-814E-23E449A7DD53}" type="sibTrans" cxnId="{76A89BBE-966A-431B-89B6-55248E6B926C}">
      <dgm:prSet/>
      <dgm:spPr/>
      <dgm:t>
        <a:bodyPr/>
        <a:lstStyle/>
        <a:p>
          <a:endParaRPr lang="en-US"/>
        </a:p>
      </dgm:t>
    </dgm:pt>
    <dgm:pt modelId="{5579DDC3-D5F4-4300-9177-0EE33C6E1F72}">
      <dgm:prSet/>
      <dgm:spPr/>
      <dgm:t>
        <a:bodyPr/>
        <a:lstStyle/>
        <a:p>
          <a:r>
            <a:rPr lang="en-GB"/>
            <a:t>Loyalty programs are more cost effective for small retailers for recurring customers, as they are more affordable to keep than acquire a new customer (Kotler and Keller, 2016).</a:t>
          </a:r>
          <a:endParaRPr lang="en-US"/>
        </a:p>
      </dgm:t>
    </dgm:pt>
    <dgm:pt modelId="{E419AC21-09BF-4362-BDDA-7476A6414E6E}" type="parTrans" cxnId="{16829DAF-CE56-4AF1-BC71-E697F3A97E83}">
      <dgm:prSet/>
      <dgm:spPr/>
      <dgm:t>
        <a:bodyPr/>
        <a:lstStyle/>
        <a:p>
          <a:endParaRPr lang="en-US"/>
        </a:p>
      </dgm:t>
    </dgm:pt>
    <dgm:pt modelId="{6606E65F-EB0C-4641-B3F0-97A20AA6787A}" type="sibTrans" cxnId="{16829DAF-CE56-4AF1-BC71-E697F3A97E83}">
      <dgm:prSet/>
      <dgm:spPr/>
      <dgm:t>
        <a:bodyPr/>
        <a:lstStyle/>
        <a:p>
          <a:endParaRPr lang="en-US"/>
        </a:p>
      </dgm:t>
    </dgm:pt>
    <dgm:pt modelId="{60F80913-DB9C-48C2-9511-80CC09F0BC4F}">
      <dgm:prSet/>
      <dgm:spPr/>
      <dgm:t>
        <a:bodyPr/>
        <a:lstStyle/>
        <a:p>
          <a:r>
            <a:rPr lang="en-GB"/>
            <a:t>Promote social goodwill, attract traffic and produce new social content every month with the garment swap.</a:t>
          </a:r>
          <a:endParaRPr lang="en-US"/>
        </a:p>
      </dgm:t>
    </dgm:pt>
    <dgm:pt modelId="{8FE532F2-7B37-43B4-A5E8-1346802AC022}" type="parTrans" cxnId="{D008B99C-CD57-430D-B495-41B6025F4B2D}">
      <dgm:prSet/>
      <dgm:spPr/>
      <dgm:t>
        <a:bodyPr/>
        <a:lstStyle/>
        <a:p>
          <a:endParaRPr lang="en-US"/>
        </a:p>
      </dgm:t>
    </dgm:pt>
    <dgm:pt modelId="{3AAF90F5-67FE-4E03-927C-D851ED9AB91B}" type="sibTrans" cxnId="{D008B99C-CD57-430D-B495-41B6025F4B2D}">
      <dgm:prSet/>
      <dgm:spPr/>
      <dgm:t>
        <a:bodyPr/>
        <a:lstStyle/>
        <a:p>
          <a:endParaRPr lang="en-US"/>
        </a:p>
      </dgm:t>
    </dgm:pt>
    <dgm:pt modelId="{2FD8CB05-6BD0-45AB-83CC-D703C739CFC1}">
      <dgm:prSet/>
      <dgm:spPr/>
      <dgm:t>
        <a:bodyPr/>
        <a:lstStyle/>
        <a:p>
          <a:r>
            <a:rPr lang="en-GB"/>
            <a:t>A 10% student discount is for the students at Ravensbourne University London and London Metropolitan University.</a:t>
          </a:r>
          <a:endParaRPr lang="en-US"/>
        </a:p>
      </dgm:t>
    </dgm:pt>
    <dgm:pt modelId="{5CEE3D5C-1BEB-4284-A105-2C047634AAB3}" type="parTrans" cxnId="{A92C0CD5-E89D-4BCF-A519-8345B5883972}">
      <dgm:prSet/>
      <dgm:spPr/>
      <dgm:t>
        <a:bodyPr/>
        <a:lstStyle/>
        <a:p>
          <a:endParaRPr lang="en-US"/>
        </a:p>
      </dgm:t>
    </dgm:pt>
    <dgm:pt modelId="{E08169B1-E38A-46B1-A26C-CBFE591C49DA}" type="sibTrans" cxnId="{A92C0CD5-E89D-4BCF-A519-8345B5883972}">
      <dgm:prSet/>
      <dgm:spPr/>
      <dgm:t>
        <a:bodyPr/>
        <a:lstStyle/>
        <a:p>
          <a:endParaRPr lang="en-US"/>
        </a:p>
      </dgm:t>
    </dgm:pt>
    <dgm:pt modelId="{BAED8019-970B-4A1A-8B31-F417AD94788D}">
      <dgm:prSet/>
      <dgm:spPr/>
      <dgm:t>
        <a:bodyPr/>
        <a:lstStyle/>
        <a:p>
          <a:r>
            <a:rPr lang="en-GB"/>
            <a:t>These flyers were put out at Shoreditch High Street station and Brick Lane Market to extend local reach.</a:t>
          </a:r>
          <a:endParaRPr lang="en-US"/>
        </a:p>
      </dgm:t>
    </dgm:pt>
    <dgm:pt modelId="{F80DEAAA-EFFA-44F5-ACCA-F7E41B50961C}" type="parTrans" cxnId="{A8B1B595-8FF2-4E9F-80A3-C830B9DA7C37}">
      <dgm:prSet/>
      <dgm:spPr/>
      <dgm:t>
        <a:bodyPr/>
        <a:lstStyle/>
        <a:p>
          <a:endParaRPr lang="en-US"/>
        </a:p>
      </dgm:t>
    </dgm:pt>
    <dgm:pt modelId="{FD8912E1-607D-4BF6-9E31-61D8CF92385F}" type="sibTrans" cxnId="{A8B1B595-8FF2-4E9F-80A3-C830B9DA7C37}">
      <dgm:prSet/>
      <dgm:spPr/>
      <dgm:t>
        <a:bodyPr/>
        <a:lstStyle/>
        <a:p>
          <a:endParaRPr lang="en-US"/>
        </a:p>
      </dgm:t>
    </dgm:pt>
    <dgm:pt modelId="{273EB84F-63EB-4EEE-8F69-A9C2D23A45DA}" type="pres">
      <dgm:prSet presAssocID="{9BB25647-1526-42CC-A9B9-EDDABDDB81BC}" presName="root" presStyleCnt="0">
        <dgm:presLayoutVars>
          <dgm:dir/>
          <dgm:resizeHandles val="exact"/>
        </dgm:presLayoutVars>
      </dgm:prSet>
      <dgm:spPr/>
    </dgm:pt>
    <dgm:pt modelId="{C19AD56B-D49D-460D-97F6-AAC19C038A89}" type="pres">
      <dgm:prSet presAssocID="{6BABC46E-0E8D-4BDF-93CA-F15044B8B6CD}" presName="compNode" presStyleCnt="0"/>
      <dgm:spPr/>
    </dgm:pt>
    <dgm:pt modelId="{CFE3E935-2132-4A77-BEF4-B586917649A6}" type="pres">
      <dgm:prSet presAssocID="{6BABC46E-0E8D-4BDF-93CA-F15044B8B6CD}" presName="bgRect" presStyleLbl="bgShp" presStyleIdx="0" presStyleCnt="5"/>
      <dgm:spPr/>
    </dgm:pt>
    <dgm:pt modelId="{8E10E01B-4D7C-4837-9EC2-3751F78DC222}" type="pres">
      <dgm:prSet presAssocID="{6BABC46E-0E8D-4BDF-93CA-F15044B8B6C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amp"/>
        </a:ext>
      </dgm:extLst>
    </dgm:pt>
    <dgm:pt modelId="{DB1C2329-7242-4365-8BE5-66CE33390FF0}" type="pres">
      <dgm:prSet presAssocID="{6BABC46E-0E8D-4BDF-93CA-F15044B8B6CD}" presName="spaceRect" presStyleCnt="0"/>
      <dgm:spPr/>
    </dgm:pt>
    <dgm:pt modelId="{32B6AF2B-F7B2-4AB0-99FD-069C1DDCA9FB}" type="pres">
      <dgm:prSet presAssocID="{6BABC46E-0E8D-4BDF-93CA-F15044B8B6CD}" presName="parTx" presStyleLbl="revTx" presStyleIdx="0" presStyleCnt="5">
        <dgm:presLayoutVars>
          <dgm:chMax val="0"/>
          <dgm:chPref val="0"/>
        </dgm:presLayoutVars>
      </dgm:prSet>
      <dgm:spPr/>
    </dgm:pt>
    <dgm:pt modelId="{1B867FEA-47E3-4ED6-95A8-98C0B7D0A42A}" type="pres">
      <dgm:prSet presAssocID="{7B2E17E0-C844-489F-814E-23E449A7DD53}" presName="sibTrans" presStyleCnt="0"/>
      <dgm:spPr/>
    </dgm:pt>
    <dgm:pt modelId="{97F93726-B5D1-454F-89D2-965B31CCAF34}" type="pres">
      <dgm:prSet presAssocID="{5579DDC3-D5F4-4300-9177-0EE33C6E1F72}" presName="compNode" presStyleCnt="0"/>
      <dgm:spPr/>
    </dgm:pt>
    <dgm:pt modelId="{C98BEAA7-C93D-4BF7-998A-9AF4582C4215}" type="pres">
      <dgm:prSet presAssocID="{5579DDC3-D5F4-4300-9177-0EE33C6E1F72}" presName="bgRect" presStyleLbl="bgShp" presStyleIdx="1" presStyleCnt="5"/>
      <dgm:spPr/>
    </dgm:pt>
    <dgm:pt modelId="{A7B74CB5-6365-4754-904D-1E4B0969D14C}" type="pres">
      <dgm:prSet presAssocID="{5579DDC3-D5F4-4300-9177-0EE33C6E1F7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806576CA-DA61-4B0A-B52F-4B71FB35C027}" type="pres">
      <dgm:prSet presAssocID="{5579DDC3-D5F4-4300-9177-0EE33C6E1F72}" presName="spaceRect" presStyleCnt="0"/>
      <dgm:spPr/>
    </dgm:pt>
    <dgm:pt modelId="{A77B2FCC-8CA0-4CF3-AD99-C80F7689D93F}" type="pres">
      <dgm:prSet presAssocID="{5579DDC3-D5F4-4300-9177-0EE33C6E1F72}" presName="parTx" presStyleLbl="revTx" presStyleIdx="1" presStyleCnt="5">
        <dgm:presLayoutVars>
          <dgm:chMax val="0"/>
          <dgm:chPref val="0"/>
        </dgm:presLayoutVars>
      </dgm:prSet>
      <dgm:spPr/>
    </dgm:pt>
    <dgm:pt modelId="{79C79A4E-96DA-4029-B39F-12BC1FCAFBAC}" type="pres">
      <dgm:prSet presAssocID="{6606E65F-EB0C-4641-B3F0-97A20AA6787A}" presName="sibTrans" presStyleCnt="0"/>
      <dgm:spPr/>
    </dgm:pt>
    <dgm:pt modelId="{C8DC0433-7E21-45A8-8DE1-77F756D0D591}" type="pres">
      <dgm:prSet presAssocID="{60F80913-DB9C-48C2-9511-80CC09F0BC4F}" presName="compNode" presStyleCnt="0"/>
      <dgm:spPr/>
    </dgm:pt>
    <dgm:pt modelId="{372C98D8-8F70-4E45-AD2D-FCC181E891A2}" type="pres">
      <dgm:prSet presAssocID="{60F80913-DB9C-48C2-9511-80CC09F0BC4F}" presName="bgRect" presStyleLbl="bgShp" presStyleIdx="2" presStyleCnt="5"/>
      <dgm:spPr/>
    </dgm:pt>
    <dgm:pt modelId="{209FC3E8-FE5F-4BEA-934C-B34271697E14}" type="pres">
      <dgm:prSet presAssocID="{60F80913-DB9C-48C2-9511-80CC09F0BC4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othes hanger"/>
        </a:ext>
      </dgm:extLst>
    </dgm:pt>
    <dgm:pt modelId="{221A2BF2-9BE6-4726-89A2-2BF40C3E849E}" type="pres">
      <dgm:prSet presAssocID="{60F80913-DB9C-48C2-9511-80CC09F0BC4F}" presName="spaceRect" presStyleCnt="0"/>
      <dgm:spPr/>
    </dgm:pt>
    <dgm:pt modelId="{62444FB1-9778-4EB3-AE46-63DE100ED090}" type="pres">
      <dgm:prSet presAssocID="{60F80913-DB9C-48C2-9511-80CC09F0BC4F}" presName="parTx" presStyleLbl="revTx" presStyleIdx="2" presStyleCnt="5">
        <dgm:presLayoutVars>
          <dgm:chMax val="0"/>
          <dgm:chPref val="0"/>
        </dgm:presLayoutVars>
      </dgm:prSet>
      <dgm:spPr/>
    </dgm:pt>
    <dgm:pt modelId="{631F91EA-D3E3-4D61-9739-EF8554AE2A4D}" type="pres">
      <dgm:prSet presAssocID="{3AAF90F5-67FE-4E03-927C-D851ED9AB91B}" presName="sibTrans" presStyleCnt="0"/>
      <dgm:spPr/>
    </dgm:pt>
    <dgm:pt modelId="{6520040B-D624-47D0-A634-22656ADC9CE6}" type="pres">
      <dgm:prSet presAssocID="{2FD8CB05-6BD0-45AB-83CC-D703C739CFC1}" presName="compNode" presStyleCnt="0"/>
      <dgm:spPr/>
    </dgm:pt>
    <dgm:pt modelId="{63345ED3-A347-424C-A458-69FE71290093}" type="pres">
      <dgm:prSet presAssocID="{2FD8CB05-6BD0-45AB-83CC-D703C739CFC1}" presName="bgRect" presStyleLbl="bgShp" presStyleIdx="3" presStyleCnt="5"/>
      <dgm:spPr/>
    </dgm:pt>
    <dgm:pt modelId="{FB1B886E-7B54-45BD-AD78-64FE1103C15F}" type="pres">
      <dgm:prSet presAssocID="{2FD8CB05-6BD0-45AB-83CC-D703C739CFC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AE07EBBF-18E6-4223-BF9F-D92B6FBF03E5}" type="pres">
      <dgm:prSet presAssocID="{2FD8CB05-6BD0-45AB-83CC-D703C739CFC1}" presName="spaceRect" presStyleCnt="0"/>
      <dgm:spPr/>
    </dgm:pt>
    <dgm:pt modelId="{15D3E777-A2C0-4EF7-AA6D-7F55C99EC22A}" type="pres">
      <dgm:prSet presAssocID="{2FD8CB05-6BD0-45AB-83CC-D703C739CFC1}" presName="parTx" presStyleLbl="revTx" presStyleIdx="3" presStyleCnt="5">
        <dgm:presLayoutVars>
          <dgm:chMax val="0"/>
          <dgm:chPref val="0"/>
        </dgm:presLayoutVars>
      </dgm:prSet>
      <dgm:spPr/>
    </dgm:pt>
    <dgm:pt modelId="{8B1E33D4-B75E-4F67-92E9-A3535E4816BC}" type="pres">
      <dgm:prSet presAssocID="{E08169B1-E38A-46B1-A26C-CBFE591C49DA}" presName="sibTrans" presStyleCnt="0"/>
      <dgm:spPr/>
    </dgm:pt>
    <dgm:pt modelId="{F1F81842-056B-4267-87FA-7B3FDBD536F2}" type="pres">
      <dgm:prSet presAssocID="{BAED8019-970B-4A1A-8B31-F417AD94788D}" presName="compNode" presStyleCnt="0"/>
      <dgm:spPr/>
    </dgm:pt>
    <dgm:pt modelId="{D19E0B8D-E3F8-40DF-A5FB-5EECA38E36E7}" type="pres">
      <dgm:prSet presAssocID="{BAED8019-970B-4A1A-8B31-F417AD94788D}" presName="bgRect" presStyleLbl="bgShp" presStyleIdx="4" presStyleCnt="5"/>
      <dgm:spPr/>
    </dgm:pt>
    <dgm:pt modelId="{755BEA1B-F44D-447D-A604-2D85D767018E}" type="pres">
      <dgm:prSet presAssocID="{BAED8019-970B-4A1A-8B31-F417AD94788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re"/>
        </a:ext>
      </dgm:extLst>
    </dgm:pt>
    <dgm:pt modelId="{124C7676-FDD1-43F3-A0D3-2862DC7AFE99}" type="pres">
      <dgm:prSet presAssocID="{BAED8019-970B-4A1A-8B31-F417AD94788D}" presName="spaceRect" presStyleCnt="0"/>
      <dgm:spPr/>
    </dgm:pt>
    <dgm:pt modelId="{F64B25D0-8F83-4EC4-82CD-C505212585E6}" type="pres">
      <dgm:prSet presAssocID="{BAED8019-970B-4A1A-8B31-F417AD94788D}" presName="parTx" presStyleLbl="revTx" presStyleIdx="4" presStyleCnt="5">
        <dgm:presLayoutVars>
          <dgm:chMax val="0"/>
          <dgm:chPref val="0"/>
        </dgm:presLayoutVars>
      </dgm:prSet>
      <dgm:spPr/>
    </dgm:pt>
  </dgm:ptLst>
  <dgm:cxnLst>
    <dgm:cxn modelId="{A084F106-342F-446D-B80A-B9F9E7915498}" type="presOf" srcId="{9BB25647-1526-42CC-A9B9-EDDABDDB81BC}" destId="{273EB84F-63EB-4EEE-8F69-A9C2D23A45DA}" srcOrd="0" destOrd="0" presId="urn:microsoft.com/office/officeart/2018/2/layout/IconVerticalSolidList"/>
    <dgm:cxn modelId="{C843F52B-671C-4727-8D40-2AAA9A37E18A}" type="presOf" srcId="{5579DDC3-D5F4-4300-9177-0EE33C6E1F72}" destId="{A77B2FCC-8CA0-4CF3-AD99-C80F7689D93F}" srcOrd="0" destOrd="0" presId="urn:microsoft.com/office/officeart/2018/2/layout/IconVerticalSolidList"/>
    <dgm:cxn modelId="{06F00B5D-4B42-4B0A-AD69-5358C7CC9D06}" type="presOf" srcId="{BAED8019-970B-4A1A-8B31-F417AD94788D}" destId="{F64B25D0-8F83-4EC4-82CD-C505212585E6}" srcOrd="0" destOrd="0" presId="urn:microsoft.com/office/officeart/2018/2/layout/IconVerticalSolidList"/>
    <dgm:cxn modelId="{1A6ACD5F-B381-4BEA-B926-89962363FBA5}" type="presOf" srcId="{2FD8CB05-6BD0-45AB-83CC-D703C739CFC1}" destId="{15D3E777-A2C0-4EF7-AA6D-7F55C99EC22A}" srcOrd="0" destOrd="0" presId="urn:microsoft.com/office/officeart/2018/2/layout/IconVerticalSolidList"/>
    <dgm:cxn modelId="{A8B1B595-8FF2-4E9F-80A3-C830B9DA7C37}" srcId="{9BB25647-1526-42CC-A9B9-EDDABDDB81BC}" destId="{BAED8019-970B-4A1A-8B31-F417AD94788D}" srcOrd="4" destOrd="0" parTransId="{F80DEAAA-EFFA-44F5-ACCA-F7E41B50961C}" sibTransId="{FD8912E1-607D-4BF6-9E31-61D8CF92385F}"/>
    <dgm:cxn modelId="{D008B99C-CD57-430D-B495-41B6025F4B2D}" srcId="{9BB25647-1526-42CC-A9B9-EDDABDDB81BC}" destId="{60F80913-DB9C-48C2-9511-80CC09F0BC4F}" srcOrd="2" destOrd="0" parTransId="{8FE532F2-7B37-43B4-A5E8-1346802AC022}" sibTransId="{3AAF90F5-67FE-4E03-927C-D851ED9AB91B}"/>
    <dgm:cxn modelId="{64B944AA-A419-4820-AD38-46FF60C5FFE4}" type="presOf" srcId="{60F80913-DB9C-48C2-9511-80CC09F0BC4F}" destId="{62444FB1-9778-4EB3-AE46-63DE100ED090}" srcOrd="0" destOrd="0" presId="urn:microsoft.com/office/officeart/2018/2/layout/IconVerticalSolidList"/>
    <dgm:cxn modelId="{16829DAF-CE56-4AF1-BC71-E697F3A97E83}" srcId="{9BB25647-1526-42CC-A9B9-EDDABDDB81BC}" destId="{5579DDC3-D5F4-4300-9177-0EE33C6E1F72}" srcOrd="1" destOrd="0" parTransId="{E419AC21-09BF-4362-BDDA-7476A6414E6E}" sibTransId="{6606E65F-EB0C-4641-B3F0-97A20AA6787A}"/>
    <dgm:cxn modelId="{76A89BBE-966A-431B-89B6-55248E6B926C}" srcId="{9BB25647-1526-42CC-A9B9-EDDABDDB81BC}" destId="{6BABC46E-0E8D-4BDF-93CA-F15044B8B6CD}" srcOrd="0" destOrd="0" parTransId="{62273651-6711-4F87-B089-8E523D7A2666}" sibTransId="{7B2E17E0-C844-489F-814E-23E449A7DD53}"/>
    <dgm:cxn modelId="{A92C0CD5-E89D-4BCF-A519-8345B5883972}" srcId="{9BB25647-1526-42CC-A9B9-EDDABDDB81BC}" destId="{2FD8CB05-6BD0-45AB-83CC-D703C739CFC1}" srcOrd="3" destOrd="0" parTransId="{5CEE3D5C-1BEB-4284-A105-2C047634AAB3}" sibTransId="{E08169B1-E38A-46B1-A26C-CBFE591C49DA}"/>
    <dgm:cxn modelId="{A42B43F3-2E92-4882-A2F1-1242461A3EC3}" type="presOf" srcId="{6BABC46E-0E8D-4BDF-93CA-F15044B8B6CD}" destId="{32B6AF2B-F7B2-4AB0-99FD-069C1DDCA9FB}" srcOrd="0" destOrd="0" presId="urn:microsoft.com/office/officeart/2018/2/layout/IconVerticalSolidList"/>
    <dgm:cxn modelId="{B719A6EF-0D60-44D6-BB57-DC4F77F053D8}" type="presParOf" srcId="{273EB84F-63EB-4EEE-8F69-A9C2D23A45DA}" destId="{C19AD56B-D49D-460D-97F6-AAC19C038A89}" srcOrd="0" destOrd="0" presId="urn:microsoft.com/office/officeart/2018/2/layout/IconVerticalSolidList"/>
    <dgm:cxn modelId="{B4AC0F38-0032-499B-AFDE-3A5839CD0D4E}" type="presParOf" srcId="{C19AD56B-D49D-460D-97F6-AAC19C038A89}" destId="{CFE3E935-2132-4A77-BEF4-B586917649A6}" srcOrd="0" destOrd="0" presId="urn:microsoft.com/office/officeart/2018/2/layout/IconVerticalSolidList"/>
    <dgm:cxn modelId="{E86707F5-00A1-4AEC-A9AF-B8FF2EA581C8}" type="presParOf" srcId="{C19AD56B-D49D-460D-97F6-AAC19C038A89}" destId="{8E10E01B-4D7C-4837-9EC2-3751F78DC222}" srcOrd="1" destOrd="0" presId="urn:microsoft.com/office/officeart/2018/2/layout/IconVerticalSolidList"/>
    <dgm:cxn modelId="{EB85751D-5B72-40D1-8A51-0F477607E594}" type="presParOf" srcId="{C19AD56B-D49D-460D-97F6-AAC19C038A89}" destId="{DB1C2329-7242-4365-8BE5-66CE33390FF0}" srcOrd="2" destOrd="0" presId="urn:microsoft.com/office/officeart/2018/2/layout/IconVerticalSolidList"/>
    <dgm:cxn modelId="{62E8E686-0673-4CCB-8CB3-245C4F8BB772}" type="presParOf" srcId="{C19AD56B-D49D-460D-97F6-AAC19C038A89}" destId="{32B6AF2B-F7B2-4AB0-99FD-069C1DDCA9FB}" srcOrd="3" destOrd="0" presId="urn:microsoft.com/office/officeart/2018/2/layout/IconVerticalSolidList"/>
    <dgm:cxn modelId="{AB64B5E0-F883-45F6-BA1E-67F92188B4F1}" type="presParOf" srcId="{273EB84F-63EB-4EEE-8F69-A9C2D23A45DA}" destId="{1B867FEA-47E3-4ED6-95A8-98C0B7D0A42A}" srcOrd="1" destOrd="0" presId="urn:microsoft.com/office/officeart/2018/2/layout/IconVerticalSolidList"/>
    <dgm:cxn modelId="{B219B1B3-E3D4-44AF-97E7-31CACBFF013E}" type="presParOf" srcId="{273EB84F-63EB-4EEE-8F69-A9C2D23A45DA}" destId="{97F93726-B5D1-454F-89D2-965B31CCAF34}" srcOrd="2" destOrd="0" presId="urn:microsoft.com/office/officeart/2018/2/layout/IconVerticalSolidList"/>
    <dgm:cxn modelId="{88960448-2437-44B0-BD57-7E4C21535775}" type="presParOf" srcId="{97F93726-B5D1-454F-89D2-965B31CCAF34}" destId="{C98BEAA7-C93D-4BF7-998A-9AF4582C4215}" srcOrd="0" destOrd="0" presId="urn:microsoft.com/office/officeart/2018/2/layout/IconVerticalSolidList"/>
    <dgm:cxn modelId="{0988B36C-2AEF-46FF-A814-339423956C9A}" type="presParOf" srcId="{97F93726-B5D1-454F-89D2-965B31CCAF34}" destId="{A7B74CB5-6365-4754-904D-1E4B0969D14C}" srcOrd="1" destOrd="0" presId="urn:microsoft.com/office/officeart/2018/2/layout/IconVerticalSolidList"/>
    <dgm:cxn modelId="{9DE9F768-3B9B-4642-B11F-534B588FE5ED}" type="presParOf" srcId="{97F93726-B5D1-454F-89D2-965B31CCAF34}" destId="{806576CA-DA61-4B0A-B52F-4B71FB35C027}" srcOrd="2" destOrd="0" presId="urn:microsoft.com/office/officeart/2018/2/layout/IconVerticalSolidList"/>
    <dgm:cxn modelId="{D82CCE54-959D-425A-8D20-5B33717AB696}" type="presParOf" srcId="{97F93726-B5D1-454F-89D2-965B31CCAF34}" destId="{A77B2FCC-8CA0-4CF3-AD99-C80F7689D93F}" srcOrd="3" destOrd="0" presId="urn:microsoft.com/office/officeart/2018/2/layout/IconVerticalSolidList"/>
    <dgm:cxn modelId="{10F9926C-E1CB-4809-A9F4-A615929E6B4E}" type="presParOf" srcId="{273EB84F-63EB-4EEE-8F69-A9C2D23A45DA}" destId="{79C79A4E-96DA-4029-B39F-12BC1FCAFBAC}" srcOrd="3" destOrd="0" presId="urn:microsoft.com/office/officeart/2018/2/layout/IconVerticalSolidList"/>
    <dgm:cxn modelId="{A3A81FFD-021B-4B95-8538-68B2DFE3AFE9}" type="presParOf" srcId="{273EB84F-63EB-4EEE-8F69-A9C2D23A45DA}" destId="{C8DC0433-7E21-45A8-8DE1-77F756D0D591}" srcOrd="4" destOrd="0" presId="urn:microsoft.com/office/officeart/2018/2/layout/IconVerticalSolidList"/>
    <dgm:cxn modelId="{EA5A3C39-24A9-448A-8F12-5CED8D12D22F}" type="presParOf" srcId="{C8DC0433-7E21-45A8-8DE1-77F756D0D591}" destId="{372C98D8-8F70-4E45-AD2D-FCC181E891A2}" srcOrd="0" destOrd="0" presId="urn:microsoft.com/office/officeart/2018/2/layout/IconVerticalSolidList"/>
    <dgm:cxn modelId="{4CDFCB0F-09C8-4A4B-AD9B-FF3AE2DB289D}" type="presParOf" srcId="{C8DC0433-7E21-45A8-8DE1-77F756D0D591}" destId="{209FC3E8-FE5F-4BEA-934C-B34271697E14}" srcOrd="1" destOrd="0" presId="urn:microsoft.com/office/officeart/2018/2/layout/IconVerticalSolidList"/>
    <dgm:cxn modelId="{7DC9871D-F431-4FD7-A1F6-B6BB35B1B9B9}" type="presParOf" srcId="{C8DC0433-7E21-45A8-8DE1-77F756D0D591}" destId="{221A2BF2-9BE6-4726-89A2-2BF40C3E849E}" srcOrd="2" destOrd="0" presId="urn:microsoft.com/office/officeart/2018/2/layout/IconVerticalSolidList"/>
    <dgm:cxn modelId="{A43EB07B-2F55-4357-956B-1E52B110D0A4}" type="presParOf" srcId="{C8DC0433-7E21-45A8-8DE1-77F756D0D591}" destId="{62444FB1-9778-4EB3-AE46-63DE100ED090}" srcOrd="3" destOrd="0" presId="urn:microsoft.com/office/officeart/2018/2/layout/IconVerticalSolidList"/>
    <dgm:cxn modelId="{838907FD-D3E7-46C4-843D-C836B49925AE}" type="presParOf" srcId="{273EB84F-63EB-4EEE-8F69-A9C2D23A45DA}" destId="{631F91EA-D3E3-4D61-9739-EF8554AE2A4D}" srcOrd="5" destOrd="0" presId="urn:microsoft.com/office/officeart/2018/2/layout/IconVerticalSolidList"/>
    <dgm:cxn modelId="{D2F3051D-4973-4412-8E6D-1742A5E571E0}" type="presParOf" srcId="{273EB84F-63EB-4EEE-8F69-A9C2D23A45DA}" destId="{6520040B-D624-47D0-A634-22656ADC9CE6}" srcOrd="6" destOrd="0" presId="urn:microsoft.com/office/officeart/2018/2/layout/IconVerticalSolidList"/>
    <dgm:cxn modelId="{476EF631-2936-49F1-96C5-CD03C34D10C9}" type="presParOf" srcId="{6520040B-D624-47D0-A634-22656ADC9CE6}" destId="{63345ED3-A347-424C-A458-69FE71290093}" srcOrd="0" destOrd="0" presId="urn:microsoft.com/office/officeart/2018/2/layout/IconVerticalSolidList"/>
    <dgm:cxn modelId="{99E920E0-C72C-4AC6-887F-514291CE1008}" type="presParOf" srcId="{6520040B-D624-47D0-A634-22656ADC9CE6}" destId="{FB1B886E-7B54-45BD-AD78-64FE1103C15F}" srcOrd="1" destOrd="0" presId="urn:microsoft.com/office/officeart/2018/2/layout/IconVerticalSolidList"/>
    <dgm:cxn modelId="{FF259B5A-E5B2-44F5-AF29-E570EC1E0032}" type="presParOf" srcId="{6520040B-D624-47D0-A634-22656ADC9CE6}" destId="{AE07EBBF-18E6-4223-BF9F-D92B6FBF03E5}" srcOrd="2" destOrd="0" presId="urn:microsoft.com/office/officeart/2018/2/layout/IconVerticalSolidList"/>
    <dgm:cxn modelId="{8D701802-B148-4FE2-B6A2-9777C02FE47F}" type="presParOf" srcId="{6520040B-D624-47D0-A634-22656ADC9CE6}" destId="{15D3E777-A2C0-4EF7-AA6D-7F55C99EC22A}" srcOrd="3" destOrd="0" presId="urn:microsoft.com/office/officeart/2018/2/layout/IconVerticalSolidList"/>
    <dgm:cxn modelId="{A65B6A59-280C-4485-8DE4-71F7FF234E7A}" type="presParOf" srcId="{273EB84F-63EB-4EEE-8F69-A9C2D23A45DA}" destId="{8B1E33D4-B75E-4F67-92E9-A3535E4816BC}" srcOrd="7" destOrd="0" presId="urn:microsoft.com/office/officeart/2018/2/layout/IconVerticalSolidList"/>
    <dgm:cxn modelId="{E7796021-E184-4621-9FD3-DF32765F5130}" type="presParOf" srcId="{273EB84F-63EB-4EEE-8F69-A9C2D23A45DA}" destId="{F1F81842-056B-4267-87FA-7B3FDBD536F2}" srcOrd="8" destOrd="0" presId="urn:microsoft.com/office/officeart/2018/2/layout/IconVerticalSolidList"/>
    <dgm:cxn modelId="{7959ACEB-FE3B-4DDA-958A-77B35639CCC7}" type="presParOf" srcId="{F1F81842-056B-4267-87FA-7B3FDBD536F2}" destId="{D19E0B8D-E3F8-40DF-A5FB-5EECA38E36E7}" srcOrd="0" destOrd="0" presId="urn:microsoft.com/office/officeart/2018/2/layout/IconVerticalSolidList"/>
    <dgm:cxn modelId="{BF81FAE7-F384-4949-ADB3-BBACC8424771}" type="presParOf" srcId="{F1F81842-056B-4267-87FA-7B3FDBD536F2}" destId="{755BEA1B-F44D-447D-A604-2D85D767018E}" srcOrd="1" destOrd="0" presId="urn:microsoft.com/office/officeart/2018/2/layout/IconVerticalSolidList"/>
    <dgm:cxn modelId="{E68AE497-7F9A-4784-BE43-E050442AE550}" type="presParOf" srcId="{F1F81842-056B-4267-87FA-7B3FDBD536F2}" destId="{124C7676-FDD1-43F3-A0D3-2862DC7AFE99}" srcOrd="2" destOrd="0" presId="urn:microsoft.com/office/officeart/2018/2/layout/IconVerticalSolidList"/>
    <dgm:cxn modelId="{102CC73C-DC20-4081-8EC0-402D8983D444}" type="presParOf" srcId="{F1F81842-056B-4267-87FA-7B3FDBD536F2}" destId="{F64B25D0-8F83-4EC4-82CD-C505212585E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3E935-2132-4A77-BEF4-B586917649A6}">
      <dsp:nvSpPr>
        <dsp:cNvPr id="0" name=""/>
        <dsp:cNvSpPr/>
      </dsp:nvSpPr>
      <dsp:spPr>
        <a:xfrm>
          <a:off x="0" y="3622"/>
          <a:ext cx="5913437" cy="7716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10E01B-4D7C-4837-9EC2-3751F78DC222}">
      <dsp:nvSpPr>
        <dsp:cNvPr id="0" name=""/>
        <dsp:cNvSpPr/>
      </dsp:nvSpPr>
      <dsp:spPr>
        <a:xfrm>
          <a:off x="233421" y="177241"/>
          <a:ext cx="424402" cy="424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B6AF2B-F7B2-4AB0-99FD-069C1DDCA9FB}">
      <dsp:nvSpPr>
        <dsp:cNvPr id="0" name=""/>
        <dsp:cNvSpPr/>
      </dsp:nvSpPr>
      <dsp:spPr>
        <a:xfrm>
          <a:off x="891244" y="3622"/>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After 10 stamps a free item is available up to £15 value, one stamp is given for every £10 spent.</a:t>
          </a:r>
          <a:endParaRPr lang="en-US" sz="1500" kern="1200"/>
        </a:p>
      </dsp:txBody>
      <dsp:txXfrm>
        <a:off x="891244" y="3622"/>
        <a:ext cx="5022192" cy="771640"/>
      </dsp:txXfrm>
    </dsp:sp>
    <dsp:sp modelId="{C98BEAA7-C93D-4BF7-998A-9AF4582C4215}">
      <dsp:nvSpPr>
        <dsp:cNvPr id="0" name=""/>
        <dsp:cNvSpPr/>
      </dsp:nvSpPr>
      <dsp:spPr>
        <a:xfrm>
          <a:off x="0" y="968173"/>
          <a:ext cx="5913437" cy="7716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B74CB5-6365-4754-904D-1E4B0969D14C}">
      <dsp:nvSpPr>
        <dsp:cNvPr id="0" name=""/>
        <dsp:cNvSpPr/>
      </dsp:nvSpPr>
      <dsp:spPr>
        <a:xfrm>
          <a:off x="233421" y="1141792"/>
          <a:ext cx="424402" cy="424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7B2FCC-8CA0-4CF3-AD99-C80F7689D93F}">
      <dsp:nvSpPr>
        <dsp:cNvPr id="0" name=""/>
        <dsp:cNvSpPr/>
      </dsp:nvSpPr>
      <dsp:spPr>
        <a:xfrm>
          <a:off x="891244" y="96817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Loyalty programs are more cost effective for small retailers for recurring customers, as they are more affordable to keep than acquire a new customer (Kotler and Keller, 2016).</a:t>
          </a:r>
          <a:endParaRPr lang="en-US" sz="1500" kern="1200"/>
        </a:p>
      </dsp:txBody>
      <dsp:txXfrm>
        <a:off x="891244" y="968173"/>
        <a:ext cx="5022192" cy="771640"/>
      </dsp:txXfrm>
    </dsp:sp>
    <dsp:sp modelId="{372C98D8-8F70-4E45-AD2D-FCC181E891A2}">
      <dsp:nvSpPr>
        <dsp:cNvPr id="0" name=""/>
        <dsp:cNvSpPr/>
      </dsp:nvSpPr>
      <dsp:spPr>
        <a:xfrm>
          <a:off x="0" y="1932723"/>
          <a:ext cx="5913437" cy="7716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9FC3E8-FE5F-4BEA-934C-B34271697E14}">
      <dsp:nvSpPr>
        <dsp:cNvPr id="0" name=""/>
        <dsp:cNvSpPr/>
      </dsp:nvSpPr>
      <dsp:spPr>
        <a:xfrm>
          <a:off x="233421" y="2106342"/>
          <a:ext cx="424402" cy="424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444FB1-9778-4EB3-AE46-63DE100ED090}">
      <dsp:nvSpPr>
        <dsp:cNvPr id="0" name=""/>
        <dsp:cNvSpPr/>
      </dsp:nvSpPr>
      <dsp:spPr>
        <a:xfrm>
          <a:off x="891244" y="193272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Promote social goodwill, attract traffic and produce new social content every month with the garment swap.</a:t>
          </a:r>
          <a:endParaRPr lang="en-US" sz="1500" kern="1200"/>
        </a:p>
      </dsp:txBody>
      <dsp:txXfrm>
        <a:off x="891244" y="1932723"/>
        <a:ext cx="5022192" cy="771640"/>
      </dsp:txXfrm>
    </dsp:sp>
    <dsp:sp modelId="{63345ED3-A347-424C-A458-69FE71290093}">
      <dsp:nvSpPr>
        <dsp:cNvPr id="0" name=""/>
        <dsp:cNvSpPr/>
      </dsp:nvSpPr>
      <dsp:spPr>
        <a:xfrm>
          <a:off x="0" y="2897274"/>
          <a:ext cx="5913437" cy="7716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1B886E-7B54-45BD-AD78-64FE1103C15F}">
      <dsp:nvSpPr>
        <dsp:cNvPr id="0" name=""/>
        <dsp:cNvSpPr/>
      </dsp:nvSpPr>
      <dsp:spPr>
        <a:xfrm>
          <a:off x="233421" y="3070893"/>
          <a:ext cx="424402" cy="424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D3E777-A2C0-4EF7-AA6D-7F55C99EC22A}">
      <dsp:nvSpPr>
        <dsp:cNvPr id="0" name=""/>
        <dsp:cNvSpPr/>
      </dsp:nvSpPr>
      <dsp:spPr>
        <a:xfrm>
          <a:off x="891244" y="289727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A 10% student discount is for the students at Ravensbourne University London and London Metropolitan University.</a:t>
          </a:r>
          <a:endParaRPr lang="en-US" sz="1500" kern="1200"/>
        </a:p>
      </dsp:txBody>
      <dsp:txXfrm>
        <a:off x="891244" y="2897274"/>
        <a:ext cx="5022192" cy="771640"/>
      </dsp:txXfrm>
    </dsp:sp>
    <dsp:sp modelId="{D19E0B8D-E3F8-40DF-A5FB-5EECA38E36E7}">
      <dsp:nvSpPr>
        <dsp:cNvPr id="0" name=""/>
        <dsp:cNvSpPr/>
      </dsp:nvSpPr>
      <dsp:spPr>
        <a:xfrm>
          <a:off x="0" y="3861824"/>
          <a:ext cx="5913437" cy="7716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5BEA1B-F44D-447D-A604-2D85D767018E}">
      <dsp:nvSpPr>
        <dsp:cNvPr id="0" name=""/>
        <dsp:cNvSpPr/>
      </dsp:nvSpPr>
      <dsp:spPr>
        <a:xfrm>
          <a:off x="233421" y="4035443"/>
          <a:ext cx="424402" cy="424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4B25D0-8F83-4EC4-82CD-C505212585E6}">
      <dsp:nvSpPr>
        <dsp:cNvPr id="0" name=""/>
        <dsp:cNvSpPr/>
      </dsp:nvSpPr>
      <dsp:spPr>
        <a:xfrm>
          <a:off x="891244" y="386182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These flyers were put out at Shoreditch High Street station and Brick Lane Market to extend local reach.</a:t>
          </a:r>
          <a:endParaRPr lang="en-US" sz="1500" kern="1200"/>
        </a:p>
      </dsp:txBody>
      <dsp:txXfrm>
        <a:off x="891244" y="3861824"/>
        <a:ext cx="5022192" cy="7716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6DBB34-0FF8-41CB-99DD-D4F3FFA3CB20}" type="datetimeFigureOut">
              <a:rPr lang="en-GB" smtClean="0"/>
              <a:t>07/07/2026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70EB93-ED7D-49F6-9BA2-8E5C3387C286}" type="slidenum">
              <a:rPr lang="en-GB" smtClean="0"/>
              <a:t>‹#›</a:t>
            </a:fld>
            <a:endParaRPr lang="en-GB"/>
          </a:p>
        </p:txBody>
      </p:sp>
    </p:spTree>
    <p:extLst>
      <p:ext uri="{BB962C8B-B14F-4D97-AF65-F5344CB8AC3E}">
        <p14:creationId xmlns:p14="http://schemas.microsoft.com/office/powerpoint/2010/main" val="3439554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uk.indeed.com/career-advice/career-development/sole-trader-vs-limited-company" TargetMode="External"/><Relationship Id="rId13" Type="http://schemas.openxmlformats.org/officeDocument/2006/relationships/hyperlink" Target="https://yougov.com/en-gb/articles/49572-british-attitudes-towards-sustainability-on-world-environment-day-2024" TargetMode="External"/><Relationship Id="rId3" Type="http://schemas.openxmlformats.org/officeDocument/2006/relationships/hyperlink" Target="https://www.bleckmann.com/resources/second-hand-fashion-scaling-uk" TargetMode="External"/><Relationship Id="rId7" Type="http://schemas.openxmlformats.org/officeDocument/2006/relationships/hyperlink" Target="https://www.business.hsbc.uk/en-gb/insights/starting-a-business/sole-trader-vs-limited-company" TargetMode="External"/><Relationship Id="rId12" Type="http://schemas.openxmlformats.org/officeDocument/2006/relationships/hyperlink" Target="https://www.xero.com/uk/guides/how-to-get-a-startup-business-loan/"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edie.net/uks-second-hand-retail-market-growing-rapidly-research-reveals/" TargetMode="External"/><Relationship Id="rId11" Type="http://schemas.openxmlformats.org/officeDocument/2006/relationships/hyperlink" Target="https://wastedirect.co.uk/blog/fashion-waste-statistics/" TargetMode="External"/><Relationship Id="rId5" Type="http://schemas.openxmlformats.org/officeDocument/2006/relationships/hyperlink" Target="https://earth.org/fast-fashions-detrimental-effect-on-the-environment/" TargetMode="External"/><Relationship Id="rId10" Type="http://schemas.openxmlformats.org/officeDocument/2006/relationships/hyperlink" Target="https://onlyshoreditch.com/articles/the-shoreditch-vintage-trail" TargetMode="External"/><Relationship Id="rId4" Type="http://schemas.openxmlformats.org/officeDocument/2006/relationships/hyperlink" Target="https://www.credenceresearch.com/report/united-kingdom-second-hand-apparel-market" TargetMode="External"/><Relationship Id="rId9" Type="http://schemas.openxmlformats.org/officeDocument/2006/relationships/hyperlink" Target="https://www.londonxlondon.com/vintage-shops-brick-lane-shoreditch/"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E70EB93-ED7D-49F6-9BA2-8E5C3387C286}" type="slidenum">
              <a:rPr lang="en-GB" smtClean="0"/>
              <a:t>1</a:t>
            </a:fld>
            <a:endParaRPr lang="en-GB"/>
          </a:p>
        </p:txBody>
      </p:sp>
    </p:spTree>
    <p:extLst>
      <p:ext uri="{BB962C8B-B14F-4D97-AF65-F5344CB8AC3E}">
        <p14:creationId xmlns:p14="http://schemas.microsoft.com/office/powerpoint/2010/main" val="3817439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ReThread Shoreditch sells everyday clothes, 80's to 2010's vintage, outerwear, accessories and footwear for between £5 and £60. The uniqueness of us is our community garment swap every month and our student loyalty programme. I'm a sole trader, and will run my day-to-day operations from launch, which will include buying, curating and social media, with a part time weekend assistant.</a:t>
            </a:r>
            <a:endParaRPr lang="en-GB" dirty="0"/>
          </a:p>
        </p:txBody>
      </p:sp>
      <p:sp>
        <p:nvSpPr>
          <p:cNvPr id="4" name="Slide Number Placeholder 3"/>
          <p:cNvSpPr>
            <a:spLocks noGrp="1"/>
          </p:cNvSpPr>
          <p:nvPr>
            <p:ph type="sldNum" sz="quarter" idx="5"/>
          </p:nvPr>
        </p:nvSpPr>
        <p:spPr/>
        <p:txBody>
          <a:bodyPr/>
          <a:lstStyle/>
          <a:p>
            <a:fld id="{EE70EB93-ED7D-49F6-9BA2-8E5C3387C286}" type="slidenum">
              <a:rPr lang="en-GB" smtClean="0"/>
              <a:t>2</a:t>
            </a:fld>
            <a:endParaRPr lang="en-GB"/>
          </a:p>
        </p:txBody>
      </p:sp>
    </p:spTree>
    <p:extLst>
      <p:ext uri="{BB962C8B-B14F-4D97-AF65-F5344CB8AC3E}">
        <p14:creationId xmlns:p14="http://schemas.microsoft.com/office/powerpoint/2010/main" val="3166765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Our SWOT tells us that we have low prices, a lot of footfall in Shoreditch and are a sole trader company so that costs are low. The biggest threat to us is unlimited personal liability, which I have taken into consideration when making my risk plan. The opportunity is huge – the UK second hand apparel market will expand from $3.1bn to $8.06bn by 2032. Our threats are the likeable and popular Rokit Vintage and Atika London, but due to our pricing and community we are different.</a:t>
            </a:r>
            <a:endParaRPr lang="en-GB" dirty="0"/>
          </a:p>
        </p:txBody>
      </p:sp>
      <p:sp>
        <p:nvSpPr>
          <p:cNvPr id="4" name="Slide Number Placeholder 3"/>
          <p:cNvSpPr>
            <a:spLocks noGrp="1"/>
          </p:cNvSpPr>
          <p:nvPr>
            <p:ph type="sldNum" sz="quarter" idx="5"/>
          </p:nvPr>
        </p:nvSpPr>
        <p:spPr/>
        <p:txBody>
          <a:bodyPr/>
          <a:lstStyle/>
          <a:p>
            <a:fld id="{EE70EB93-ED7D-49F6-9BA2-8E5C3387C286}" type="slidenum">
              <a:rPr lang="en-GB" smtClean="0"/>
              <a:t>3</a:t>
            </a:fld>
            <a:endParaRPr lang="en-GB"/>
          </a:p>
        </p:txBody>
      </p:sp>
    </p:spTree>
    <p:extLst>
      <p:ext uri="{BB962C8B-B14F-4D97-AF65-F5344CB8AC3E}">
        <p14:creationId xmlns:p14="http://schemas.microsoft.com/office/powerpoint/2010/main" val="4175812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There are three external influences that affect this business. From an economic point of view, the UK consumers saved £5.6 billion in 2024 when they opted for second hand rather than new products. Socially, 90% of Depop's users are under 26, which is a good indicator of the interest shown by our target age group. On the environmental side, 10% of the world's carbon emissions each year stem from fashion and only 15% of textiles are recycled. ReThread Shoreditch is solving this waste challenge by making it a business opportunity.</a:t>
            </a:r>
            <a:endParaRPr lang="en-GB" dirty="0"/>
          </a:p>
        </p:txBody>
      </p:sp>
      <p:sp>
        <p:nvSpPr>
          <p:cNvPr id="4" name="Slide Number Placeholder 3"/>
          <p:cNvSpPr>
            <a:spLocks noGrp="1"/>
          </p:cNvSpPr>
          <p:nvPr>
            <p:ph type="sldNum" sz="quarter" idx="5"/>
          </p:nvPr>
        </p:nvSpPr>
        <p:spPr/>
        <p:txBody>
          <a:bodyPr/>
          <a:lstStyle/>
          <a:p>
            <a:fld id="{EE70EB93-ED7D-49F6-9BA2-8E5C3387C286}" type="slidenum">
              <a:rPr lang="en-GB" smtClean="0"/>
              <a:t>4</a:t>
            </a:fld>
            <a:endParaRPr lang="en-GB"/>
          </a:p>
        </p:txBody>
      </p:sp>
    </p:spTree>
    <p:extLst>
      <p:ext uri="{BB962C8B-B14F-4D97-AF65-F5344CB8AC3E}">
        <p14:creationId xmlns:p14="http://schemas.microsoft.com/office/powerpoint/2010/main" val="3100985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Instagram and TikTok are our primary marketing channels because the target market of these social media is easily reached by our age group (16 to 35). Each day we will post new stock, styling videos and will be highlighting our swap events. Things such as thrift haul and what I already have work pretty well as second-hand items. We cut down on dead stock and create additional revenue by sending any stock that hasn't sold after 3 weeks to Depop and Vinted.</a:t>
            </a:r>
            <a:endParaRPr lang="en-GB" dirty="0"/>
          </a:p>
        </p:txBody>
      </p:sp>
      <p:sp>
        <p:nvSpPr>
          <p:cNvPr id="4" name="Slide Number Placeholder 3"/>
          <p:cNvSpPr>
            <a:spLocks noGrp="1"/>
          </p:cNvSpPr>
          <p:nvPr>
            <p:ph type="sldNum" sz="quarter" idx="5"/>
          </p:nvPr>
        </p:nvSpPr>
        <p:spPr/>
        <p:txBody>
          <a:bodyPr/>
          <a:lstStyle/>
          <a:p>
            <a:fld id="{EE70EB93-ED7D-49F6-9BA2-8E5C3387C286}" type="slidenum">
              <a:rPr lang="en-GB" smtClean="0"/>
              <a:t>5</a:t>
            </a:fld>
            <a:endParaRPr lang="en-GB"/>
          </a:p>
        </p:txBody>
      </p:sp>
    </p:spTree>
    <p:extLst>
      <p:ext uri="{BB962C8B-B14F-4D97-AF65-F5344CB8AC3E}">
        <p14:creationId xmlns:p14="http://schemas.microsoft.com/office/powerpoint/2010/main" val="1651164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Loyalty and community is our second approach. On each £10 spent, customers will get one stamp and after ten stamps, they will get a £15 or less item free of charge. According to Kotler and Keller, retaining customers is less expensive than acquiring new ones; thus, this scheme is cost effective. We have a monthly garment swap that connects us with the community while creating social content and have a student discount of 10% for students located at the nearby universities.</a:t>
            </a:r>
            <a:endParaRPr lang="en-GB" dirty="0"/>
          </a:p>
        </p:txBody>
      </p:sp>
      <p:sp>
        <p:nvSpPr>
          <p:cNvPr id="4" name="Slide Number Placeholder 3"/>
          <p:cNvSpPr>
            <a:spLocks noGrp="1"/>
          </p:cNvSpPr>
          <p:nvPr>
            <p:ph type="sldNum" sz="quarter" idx="5"/>
          </p:nvPr>
        </p:nvSpPr>
        <p:spPr/>
        <p:txBody>
          <a:bodyPr/>
          <a:lstStyle/>
          <a:p>
            <a:fld id="{EE70EB93-ED7D-49F6-9BA2-8E5C3387C286}" type="slidenum">
              <a:rPr lang="en-GB" smtClean="0"/>
              <a:t>6</a:t>
            </a:fld>
            <a:endParaRPr lang="en-GB"/>
          </a:p>
        </p:txBody>
      </p:sp>
    </p:spTree>
    <p:extLst>
      <p:ext uri="{BB962C8B-B14F-4D97-AF65-F5344CB8AC3E}">
        <p14:creationId xmlns:p14="http://schemas.microsoft.com/office/powerpoint/2010/main" val="2442358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ReThread Shoreditch is looking to raise £11,000 to launch, with £8,000 of this funding being provided by a British Business Bank Start Up Loan, which will also include 12 months of free mentoring. The rest of the £3,000 is my own private cash, thus avoiding secured loan and keeping 100% equity in the project. The biggest expenses are the shop's deposit (£3,500), the first month's rent (£3,500), and fit out, stock and having some working capital in reserve. We expect to make break even in 5 months or less.</a:t>
            </a:r>
            <a:endParaRPr lang="en-GB" dirty="0"/>
          </a:p>
        </p:txBody>
      </p:sp>
      <p:sp>
        <p:nvSpPr>
          <p:cNvPr id="4" name="Slide Number Placeholder 3"/>
          <p:cNvSpPr>
            <a:spLocks noGrp="1"/>
          </p:cNvSpPr>
          <p:nvPr>
            <p:ph type="sldNum" sz="quarter" idx="5"/>
          </p:nvPr>
        </p:nvSpPr>
        <p:spPr/>
        <p:txBody>
          <a:bodyPr/>
          <a:lstStyle/>
          <a:p>
            <a:fld id="{EE70EB93-ED7D-49F6-9BA2-8E5C3387C286}" type="slidenum">
              <a:rPr lang="en-GB" smtClean="0"/>
              <a:t>7</a:t>
            </a:fld>
            <a:endParaRPr lang="en-GB"/>
          </a:p>
        </p:txBody>
      </p:sp>
    </p:spTree>
    <p:extLst>
      <p:ext uri="{BB962C8B-B14F-4D97-AF65-F5344CB8AC3E}">
        <p14:creationId xmlns:p14="http://schemas.microsoft.com/office/powerpoint/2010/main" val="3094584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summarise: ReThread Shoreditch addresses the growing demand at a second-hand market growing at a similar rate, a sole trader format lowers costs and repeat business because it costs less to market to the right audience. The funding is £11,000 which will get us started, paid for our first month and break even in 5 months. Thank you for your time, I'm glad to answer any of your questions.</a:t>
            </a:r>
            <a:endParaRPr lang="en-GB" dirty="0"/>
          </a:p>
        </p:txBody>
      </p:sp>
      <p:sp>
        <p:nvSpPr>
          <p:cNvPr id="4" name="Slide Number Placeholder 3"/>
          <p:cNvSpPr>
            <a:spLocks noGrp="1"/>
          </p:cNvSpPr>
          <p:nvPr>
            <p:ph type="sldNum" sz="quarter" idx="5"/>
          </p:nvPr>
        </p:nvSpPr>
        <p:spPr/>
        <p:txBody>
          <a:bodyPr/>
          <a:lstStyle/>
          <a:p>
            <a:fld id="{EE70EB93-ED7D-49F6-9BA2-8E5C3387C286}" type="slidenum">
              <a:rPr lang="en-GB" smtClean="0"/>
              <a:t>8</a:t>
            </a:fld>
            <a:endParaRPr lang="en-GB"/>
          </a:p>
        </p:txBody>
      </p:sp>
    </p:spTree>
    <p:extLst>
      <p:ext uri="{BB962C8B-B14F-4D97-AF65-F5344CB8AC3E}">
        <p14:creationId xmlns:p14="http://schemas.microsoft.com/office/powerpoint/2010/main" val="22334302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Bleckmann (2026) UK resale market: from vintage culture to digital growth. Available at: </a:t>
            </a:r>
            <a:r>
              <a:rPr lang="en-GB" dirty="0">
                <a:hlinkClick r:id="rId3"/>
              </a:rPr>
              <a:t>https://www.bleckmann.com/resources/second-hand-fashion-scaling-uk</a:t>
            </a:r>
            <a:r>
              <a:rPr lang="en-GB" dirty="0"/>
              <a:t>.</a:t>
            </a:r>
          </a:p>
          <a:p>
            <a:r>
              <a:rPr lang="en-GB" dirty="0"/>
              <a:t>Credence Research (2024) UK second-hand apparel market size, growth and forecast 2032. Available at: </a:t>
            </a:r>
            <a:r>
              <a:rPr lang="en-GB" dirty="0">
                <a:hlinkClick r:id="rId4"/>
              </a:rPr>
              <a:t>https://www.credenceresearch.com/report/united-kingdom-second-hand-apparel-market</a:t>
            </a:r>
            <a:r>
              <a:rPr lang="en-GB" dirty="0"/>
              <a:t>.</a:t>
            </a:r>
          </a:p>
          <a:p>
            <a:r>
              <a:rPr lang="en-GB" dirty="0"/>
              <a:t>Earth.org (2026) Fast fashion and its environmental impact. Available at: </a:t>
            </a:r>
            <a:r>
              <a:rPr lang="en-GB" dirty="0">
                <a:hlinkClick r:id="rId5"/>
              </a:rPr>
              <a:t>https://earth.org/fast-fashions-detrimental-effect-on-the-environment/</a:t>
            </a:r>
            <a:r>
              <a:rPr lang="en-GB" dirty="0"/>
              <a:t>.</a:t>
            </a:r>
          </a:p>
          <a:p>
            <a:r>
              <a:rPr lang="en-GB" dirty="0"/>
              <a:t>Edie (2025) UK second-hand shopping grows to £4.3bn economy. Available at: </a:t>
            </a:r>
            <a:r>
              <a:rPr lang="en-GB" dirty="0">
                <a:hlinkClick r:id="rId6"/>
              </a:rPr>
              <a:t>https://www.edie.net/uks-second-hand-retail-market-growing-rapidly-research-reveals/</a:t>
            </a:r>
            <a:r>
              <a:rPr lang="en-GB" dirty="0"/>
              <a:t>.</a:t>
            </a:r>
          </a:p>
          <a:p>
            <a:r>
              <a:rPr lang="en-GB" dirty="0"/>
              <a:t>HSBC UK (2025) Choosing between sole trader vs limited company. Available at: </a:t>
            </a:r>
            <a:r>
              <a:rPr lang="en-GB" dirty="0">
                <a:hlinkClick r:id="rId7"/>
              </a:rPr>
              <a:t>https://www.business.hsbc.uk/en-gb/insights/starting-a-business/sole-trader-vs-limited-company</a:t>
            </a:r>
            <a:r>
              <a:rPr lang="en-GB" dirty="0"/>
              <a:t>.</a:t>
            </a:r>
          </a:p>
          <a:p>
            <a:r>
              <a:rPr lang="en-GB" dirty="0"/>
              <a:t>Indeed UK (2024) Sole trader vs. limited company: definition, pros and cons. Available at: </a:t>
            </a:r>
            <a:r>
              <a:rPr lang="en-GB" dirty="0">
                <a:hlinkClick r:id="rId8"/>
              </a:rPr>
              <a:t>https://uk.indeed.com/career-advice/career-development/sole-trader-vs-limited-company</a:t>
            </a:r>
            <a:r>
              <a:rPr lang="en-GB" dirty="0"/>
              <a:t>.</a:t>
            </a:r>
          </a:p>
          <a:p>
            <a:r>
              <a:rPr lang="en-GB" dirty="0"/>
              <a:t>Kotler, P. and Keller, K.L. (2016) Marketing management. 15th edn. Harlow: Pearson Education.</a:t>
            </a:r>
          </a:p>
          <a:p>
            <a:r>
              <a:rPr lang="en-GB" dirty="0"/>
              <a:t>London x London (2022) Vintage shops in Brick Lane and Shoreditch. Available at: </a:t>
            </a:r>
            <a:r>
              <a:rPr lang="en-GB" dirty="0">
                <a:hlinkClick r:id="rId9"/>
              </a:rPr>
              <a:t>https://www.londonxlondon.com/vintage-shops-brick-lane-shoreditch/</a:t>
            </a:r>
            <a:r>
              <a:rPr lang="en-GB" dirty="0"/>
              <a:t>.</a:t>
            </a:r>
          </a:p>
          <a:p>
            <a:r>
              <a:rPr lang="en-GB" dirty="0"/>
              <a:t>Only Shoreditch (2026) The Shoreditch vintage trail: your guide to the best second-hand fashion finds. Available at: </a:t>
            </a:r>
            <a:r>
              <a:rPr lang="en-GB" dirty="0">
                <a:hlinkClick r:id="rId10"/>
              </a:rPr>
              <a:t>https://onlyshoreditch.com/articles/the-shoreditch-vintage-trail</a:t>
            </a:r>
            <a:r>
              <a:rPr lang="en-GB" dirty="0"/>
              <a:t>.</a:t>
            </a:r>
          </a:p>
          <a:p>
            <a:r>
              <a:rPr lang="en-GB" dirty="0"/>
              <a:t>Waste Direct (2026) Fashion and textile waste statistics and trends. Available at: </a:t>
            </a:r>
            <a:r>
              <a:rPr lang="en-GB" dirty="0">
                <a:hlinkClick r:id="rId11"/>
              </a:rPr>
              <a:t>https://wastedirect.co.uk/blog/fashion-waste-statistics/</a:t>
            </a:r>
            <a:r>
              <a:rPr lang="en-GB" dirty="0"/>
              <a:t>.</a:t>
            </a:r>
          </a:p>
          <a:p>
            <a:r>
              <a:rPr lang="en-GB" dirty="0"/>
              <a:t>Xero UK (2025) Start up loan: rates, eligibility and how to apply. Available at: </a:t>
            </a:r>
            <a:r>
              <a:rPr lang="en-GB" dirty="0">
                <a:hlinkClick r:id="rId12"/>
              </a:rPr>
              <a:t>https://www.xero.com/uk/guides/how-to-get-a-startup-business-loan/</a:t>
            </a:r>
            <a:r>
              <a:rPr lang="en-GB" dirty="0"/>
              <a:t>.</a:t>
            </a:r>
          </a:p>
          <a:p>
            <a:r>
              <a:rPr lang="en-GB" dirty="0"/>
              <a:t>YouGov (2024) British attitudes towards sustainability in 2024. Available at: </a:t>
            </a:r>
            <a:r>
              <a:rPr lang="en-GB" dirty="0">
                <a:hlinkClick r:id="rId13"/>
              </a:rPr>
              <a:t>https://yougov.com/en-gb/articles/49572-british-attitudes-towards-sustainability-on-world-environment-day-2024</a:t>
            </a:r>
            <a:r>
              <a:rPr lang="en-GB" dirty="0"/>
              <a:t>.</a:t>
            </a:r>
          </a:p>
          <a:p>
            <a:endParaRPr lang="en-GB" dirty="0"/>
          </a:p>
        </p:txBody>
      </p:sp>
      <p:sp>
        <p:nvSpPr>
          <p:cNvPr id="4" name="Slide Number Placeholder 3"/>
          <p:cNvSpPr>
            <a:spLocks noGrp="1"/>
          </p:cNvSpPr>
          <p:nvPr>
            <p:ph type="sldNum" sz="quarter" idx="5"/>
          </p:nvPr>
        </p:nvSpPr>
        <p:spPr/>
        <p:txBody>
          <a:bodyPr/>
          <a:lstStyle/>
          <a:p>
            <a:fld id="{EE70EB93-ED7D-49F6-9BA2-8E5C3387C286}" type="slidenum">
              <a:rPr lang="en-GB" smtClean="0"/>
              <a:t>9</a:t>
            </a:fld>
            <a:endParaRPr lang="en-GB"/>
          </a:p>
        </p:txBody>
      </p:sp>
    </p:spTree>
    <p:extLst>
      <p:ext uri="{BB962C8B-B14F-4D97-AF65-F5344CB8AC3E}">
        <p14:creationId xmlns:p14="http://schemas.microsoft.com/office/powerpoint/2010/main" val="1790402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EC6EC01-2C93-46CC-BA20-AB82E2C4A192}" type="datetimeFigureOut">
              <a:rPr lang="en-GB" smtClean="0"/>
              <a:t>07/07/2026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22FEF77-1B3B-449C-85B4-169922CD36C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5427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EC6EC01-2C93-46CC-BA20-AB82E2C4A192}"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FEF77-1B3B-449C-85B4-169922CD36C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15925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C6EC01-2C93-46CC-BA20-AB82E2C4A192}"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FEF77-1B3B-449C-85B4-169922CD36C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191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EC6EC01-2C93-46CC-BA20-AB82E2C4A192}"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2FEF77-1B3B-449C-85B4-169922CD36C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993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EC6EC01-2C93-46CC-BA20-AB82E2C4A192}" type="datetimeFigureOut">
              <a:rPr lang="en-GB" smtClean="0"/>
              <a:t>07/07/2026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2FEF77-1B3B-449C-85B4-169922CD36C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4995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EC6EC01-2C93-46CC-BA20-AB82E2C4A192}" type="datetimeFigureOut">
              <a:rPr lang="en-GB" smtClean="0"/>
              <a:t>07/07/2026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2FEF77-1B3B-449C-85B4-169922CD36C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5737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6EC01-2C93-46CC-BA20-AB82E2C4A192}" type="datetimeFigureOut">
              <a:rPr lang="en-GB" smtClean="0"/>
              <a:t>07/07/2026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2FEF77-1B3B-449C-85B4-169922CD36C8}" type="slidenum">
              <a:rPr lang="en-GB" smtClean="0"/>
              <a:t>‹#›</a:t>
            </a:fld>
            <a:endParaRPr lang="en-GB"/>
          </a:p>
        </p:txBody>
      </p:sp>
    </p:spTree>
    <p:extLst>
      <p:ext uri="{BB962C8B-B14F-4D97-AF65-F5344CB8AC3E}">
        <p14:creationId xmlns:p14="http://schemas.microsoft.com/office/powerpoint/2010/main" val="2619787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EC6EC01-2C93-46CC-BA20-AB82E2C4A192}"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2FEF77-1B3B-449C-85B4-169922CD36C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6293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EC6EC01-2C93-46CC-BA20-AB82E2C4A192}" type="datetimeFigureOut">
              <a:rPr lang="en-GB" smtClean="0"/>
              <a:t>07/07/2026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22FEF77-1B3B-449C-85B4-169922CD36C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5573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EC6EC01-2C93-46CC-BA20-AB82E2C4A192}"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FEF77-1B3B-449C-85B4-169922CD36C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377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EC6EC01-2C93-46CC-BA20-AB82E2C4A192}"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FEF77-1B3B-449C-85B4-169922CD36C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91055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EC6EC01-2C93-46CC-BA20-AB82E2C4A192}" type="datetimeFigureOut">
              <a:rPr lang="en-GB" smtClean="0"/>
              <a:t>07/07/2026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22FEF77-1B3B-449C-85B4-169922CD36C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83463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uk.indeed.com/career-advice/career-development/sole-trader-vs-limited-company" TargetMode="External"/><Relationship Id="rId13" Type="http://schemas.openxmlformats.org/officeDocument/2006/relationships/hyperlink" Target="https://yougov.com/en-gb/articles/49572-british-attitudes-towards-sustainability-on-world-environment-day-2024" TargetMode="External"/><Relationship Id="rId3" Type="http://schemas.openxmlformats.org/officeDocument/2006/relationships/hyperlink" Target="https://www.bleckmann.com/resources/second-hand-fashion-scaling-uk" TargetMode="External"/><Relationship Id="rId7" Type="http://schemas.openxmlformats.org/officeDocument/2006/relationships/hyperlink" Target="https://www.business.hsbc.uk/en-gb/insights/starting-a-business/sole-trader-vs-limited-company" TargetMode="External"/><Relationship Id="rId12" Type="http://schemas.openxmlformats.org/officeDocument/2006/relationships/hyperlink" Target="https://www.xero.com/uk/guides/how-to-get-a-startup-business-loa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edie.net/uks-second-hand-retail-market-growing-rapidly-research-reveals/" TargetMode="External"/><Relationship Id="rId11" Type="http://schemas.openxmlformats.org/officeDocument/2006/relationships/hyperlink" Target="https://wastedirect.co.uk/blog/fashion-waste-statistics/" TargetMode="External"/><Relationship Id="rId5" Type="http://schemas.openxmlformats.org/officeDocument/2006/relationships/hyperlink" Target="https://earth.org/fast-fashions-detrimental-effect-on-the-environment/" TargetMode="External"/><Relationship Id="rId10" Type="http://schemas.openxmlformats.org/officeDocument/2006/relationships/hyperlink" Target="https://onlyshoreditch.com/articles/the-shoreditch-vintage-trail" TargetMode="External"/><Relationship Id="rId4" Type="http://schemas.openxmlformats.org/officeDocument/2006/relationships/hyperlink" Target="https://www.credenceresearch.com/report/united-kingdom-second-hand-apparel-market" TargetMode="External"/><Relationship Id="rId9" Type="http://schemas.openxmlformats.org/officeDocument/2006/relationships/hyperlink" Target="https://www.londonxlondon.com/vintage-shops-brick-lane-shoredit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83C9563-82B7-F21C-B3F8-0E555D8C1D11}"/>
              </a:ext>
            </a:extLst>
          </p:cNvPr>
          <p:cNvSpPr>
            <a:spLocks noGrp="1"/>
          </p:cNvSpPr>
          <p:nvPr>
            <p:ph type="ctrTitle"/>
          </p:nvPr>
        </p:nvSpPr>
        <p:spPr>
          <a:xfrm>
            <a:off x="62754" y="1138228"/>
            <a:ext cx="4591544" cy="3858767"/>
          </a:xfrm>
        </p:spPr>
        <p:txBody>
          <a:bodyPr vert="horz" lIns="91440" tIns="45720" rIns="91440" bIns="45720" rtlCol="0" anchor="ctr">
            <a:normAutofit/>
          </a:bodyPr>
          <a:lstStyle/>
          <a:p>
            <a:r>
              <a:rPr lang="en-US" sz="3100" b="1" i="0" kern="1200" cap="all" dirty="0">
                <a:solidFill>
                  <a:schemeClr val="tx1"/>
                </a:solidFill>
                <a:effectLst/>
                <a:latin typeface="+mj-lt"/>
                <a:ea typeface="+mj-ea"/>
                <a:cs typeface="+mj-cs"/>
              </a:rPr>
              <a:t>LCLM4006 Enterprise and Entrepreneurship</a:t>
            </a:r>
          </a:p>
        </p:txBody>
      </p:sp>
      <p:grpSp>
        <p:nvGrpSpPr>
          <p:cNvPr id="20" name="Group 19">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21" name="Rectangle 20">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B2D2D9E-C781-337B-4F25-1B053B5E6694}"/>
              </a:ext>
            </a:extLst>
          </p:cNvPr>
          <p:cNvSpPr>
            <a:spLocks noGrp="1"/>
          </p:cNvSpPr>
          <p:nvPr>
            <p:ph type="subTitle" idx="1"/>
          </p:nvPr>
        </p:nvSpPr>
        <p:spPr>
          <a:xfrm>
            <a:off x="5584483" y="1138228"/>
            <a:ext cx="5440680" cy="3858768"/>
          </a:xfrm>
        </p:spPr>
        <p:txBody>
          <a:bodyPr vert="horz" lIns="91440" tIns="45720" rIns="91440" bIns="45720" rtlCol="0" anchor="ctr">
            <a:normAutofit/>
          </a:bodyPr>
          <a:lstStyle/>
          <a:p>
            <a:pPr indent="-228600">
              <a:buFont typeface="Arial" panose="020B0604020202020204" pitchFamily="34" charset="0"/>
              <a:buChar char="•"/>
            </a:pPr>
            <a:r>
              <a:rPr lang="en-US" sz="2400" b="1" i="1" dirty="0">
                <a:solidFill>
                  <a:srgbClr val="000000"/>
                </a:solidFill>
              </a:rPr>
              <a:t>Individual Presentation Pitch</a:t>
            </a:r>
          </a:p>
          <a:p>
            <a:pPr indent="-228600">
              <a:buFont typeface="Arial" panose="020B0604020202020204" pitchFamily="34" charset="0"/>
              <a:buChar char="•"/>
            </a:pPr>
            <a:endParaRPr lang="en-US" b="1" dirty="0">
              <a:solidFill>
                <a:srgbClr val="000000"/>
              </a:solidFill>
            </a:endParaRPr>
          </a:p>
          <a:p>
            <a:pPr indent="-228600">
              <a:buFont typeface="Arial" panose="020B0604020202020204" pitchFamily="34" charset="0"/>
              <a:buChar char="•"/>
            </a:pPr>
            <a:r>
              <a:rPr lang="en-US" b="1" dirty="0">
                <a:solidFill>
                  <a:srgbClr val="000000"/>
                </a:solidFill>
              </a:rPr>
              <a:t>Student Name: Sanduta Andrian</a:t>
            </a:r>
          </a:p>
          <a:p>
            <a:pPr indent="-228600">
              <a:buFont typeface="Arial" panose="020B0604020202020204" pitchFamily="34" charset="0"/>
              <a:buChar char="•"/>
            </a:pPr>
            <a:r>
              <a:rPr lang="en-US" b="1" dirty="0">
                <a:solidFill>
                  <a:srgbClr val="000000"/>
                </a:solidFill>
              </a:rPr>
              <a:t>Student Id: 2513304</a:t>
            </a:r>
          </a:p>
          <a:p>
            <a:pPr indent="-228600">
              <a:buFont typeface="Arial" panose="020B0604020202020204" pitchFamily="34" charset="0"/>
              <a:buChar char="•"/>
            </a:pPr>
            <a:r>
              <a:rPr lang="en-US" b="1" dirty="0">
                <a:solidFill>
                  <a:srgbClr val="000000"/>
                </a:solidFill>
              </a:rPr>
              <a:t> </a:t>
            </a:r>
          </a:p>
          <a:p>
            <a:pPr indent="-228600">
              <a:buFont typeface="Arial" panose="020B0604020202020204" pitchFamily="34" charset="0"/>
              <a:buChar char="•"/>
            </a:pPr>
            <a:r>
              <a:rPr lang="en-US" b="1" dirty="0">
                <a:solidFill>
                  <a:srgbClr val="000000"/>
                </a:solidFill>
              </a:rPr>
              <a:t>Module Leader: Dr Charles Oham </a:t>
            </a:r>
          </a:p>
          <a:p>
            <a:pPr indent="-228600">
              <a:buFont typeface="Arial" panose="020B0604020202020204" pitchFamily="34" charset="0"/>
              <a:buChar char="•"/>
            </a:pPr>
            <a:endParaRPr lang="en-US" dirty="0">
              <a:solidFill>
                <a:srgbClr val="000000"/>
              </a:solidFill>
            </a:endParaRPr>
          </a:p>
        </p:txBody>
      </p:sp>
      <p:pic>
        <p:nvPicPr>
          <p:cNvPr id="26" name="Picture 25">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3" descr="University of Wales Trinity Saint David launches new digital healthcare  course - Digital Health and Care Wales">
            <a:extLst>
              <a:ext uri="{FF2B5EF4-FFF2-40B4-BE49-F238E27FC236}">
                <a16:creationId xmlns:a16="http://schemas.microsoft.com/office/drawing/2014/main" id="{FAE1B236-AD31-B5F5-E7FE-740D4FA9C99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7196" y="135023"/>
            <a:ext cx="2167416" cy="905090"/>
          </a:xfrm>
          <a:prstGeom prst="rect">
            <a:avLst/>
          </a:prstGeom>
          <a:noFill/>
          <a:ln>
            <a:noFill/>
          </a:ln>
        </p:spPr>
      </p:pic>
    </p:spTree>
    <p:extLst>
      <p:ext uri="{BB962C8B-B14F-4D97-AF65-F5344CB8AC3E}">
        <p14:creationId xmlns:p14="http://schemas.microsoft.com/office/powerpoint/2010/main" val="4151896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E2C4C2C-D5E5-A733-3EB8-B44A6835EB35}"/>
              </a:ext>
            </a:extLst>
          </p:cNvPr>
          <p:cNvSpPr>
            <a:spLocks noGrp="1"/>
          </p:cNvSpPr>
          <p:nvPr>
            <p:ph type="title"/>
          </p:nvPr>
        </p:nvSpPr>
        <p:spPr>
          <a:xfrm>
            <a:off x="1451580" y="804520"/>
            <a:ext cx="5550355" cy="1049235"/>
          </a:xfrm>
        </p:spPr>
        <p:txBody>
          <a:bodyPr>
            <a:normAutofit/>
          </a:bodyPr>
          <a:lstStyle/>
          <a:p>
            <a:r>
              <a:rPr lang="en-GB" dirty="0"/>
              <a:t>Business Overview</a:t>
            </a:r>
          </a:p>
        </p:txBody>
      </p:sp>
      <p:sp>
        <p:nvSpPr>
          <p:cNvPr id="14" name="Rectangle 13">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3FE8163D-ACBB-E1EB-109A-DC113488AD64}"/>
              </a:ext>
            </a:extLst>
          </p:cNvPr>
          <p:cNvSpPr>
            <a:spLocks noGrp="1"/>
          </p:cNvSpPr>
          <p:nvPr>
            <p:ph idx="1"/>
          </p:nvPr>
        </p:nvSpPr>
        <p:spPr>
          <a:xfrm>
            <a:off x="1451580" y="2015732"/>
            <a:ext cx="5550355" cy="3450613"/>
          </a:xfrm>
        </p:spPr>
        <p:txBody>
          <a:bodyPr>
            <a:normAutofit/>
          </a:bodyPr>
          <a:lstStyle/>
          <a:p>
            <a:pPr>
              <a:lnSpc>
                <a:spcPct val="110000"/>
              </a:lnSpc>
            </a:pPr>
            <a:r>
              <a:rPr lang="en-GB" sz="1700"/>
              <a:t>ReThread Shoreditch is a Shoreditch second hand shop in East London.</a:t>
            </a:r>
          </a:p>
          <a:p>
            <a:pPr>
              <a:lnSpc>
                <a:spcPct val="110000"/>
              </a:lnSpc>
            </a:pPr>
            <a:r>
              <a:rPr lang="en-GB" sz="1700"/>
              <a:t>The target market is the fashion-conscious customers aged 16-35, who like sustainable and affordable fashion.</a:t>
            </a:r>
          </a:p>
          <a:p>
            <a:pPr>
              <a:lnSpc>
                <a:spcPct val="110000"/>
              </a:lnSpc>
            </a:pPr>
            <a:r>
              <a:rPr lang="en-GB" sz="1700"/>
              <a:t>Their prices are £5 - £60 which is below most local competitors and fast fashion.</a:t>
            </a:r>
          </a:p>
          <a:p>
            <a:pPr>
              <a:lnSpc>
                <a:spcPct val="110000"/>
              </a:lnSpc>
            </a:pPr>
            <a:r>
              <a:rPr lang="en-GB" sz="1700"/>
              <a:t>A unique selling point was the monthly community swap of clothes, and a student loyalty programme.</a:t>
            </a:r>
          </a:p>
          <a:p>
            <a:pPr>
              <a:lnSpc>
                <a:spcPct val="110000"/>
              </a:lnSpc>
            </a:pPr>
            <a:r>
              <a:rPr lang="en-GB" sz="1700"/>
              <a:t>The legal structure is a sole trader, has flat management, with a part time weekend assistant.</a:t>
            </a:r>
          </a:p>
        </p:txBody>
      </p:sp>
      <p:grpSp>
        <p:nvGrpSpPr>
          <p:cNvPr id="16" name="Group 15">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7" name="Rectangle 16">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2249C585-1000-2C21-CA6A-2DCA7A781BC4}"/>
              </a:ext>
            </a:extLst>
          </p:cNvPr>
          <p:cNvPicPr>
            <a:picLocks noChangeAspect="1"/>
          </p:cNvPicPr>
          <p:nvPr/>
        </p:nvPicPr>
        <p:blipFill>
          <a:blip r:embed="rId3"/>
          <a:srcRect l="19833" r="31840"/>
          <a:stretch>
            <a:fillRect/>
          </a:stretch>
        </p:blipFill>
        <p:spPr>
          <a:xfrm>
            <a:off x="8116373" y="1116345"/>
            <a:ext cx="2799103" cy="3866172"/>
          </a:xfrm>
          <a:prstGeom prst="rect">
            <a:avLst/>
          </a:prstGeom>
        </p:spPr>
      </p:pic>
      <p:pic>
        <p:nvPicPr>
          <p:cNvPr id="20" name="Picture 19">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0169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E5E629-7060-41F9-8B50-02B2E85F7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6222D8-024F-7430-DAB3-560425A1ACD1}"/>
              </a:ext>
            </a:extLst>
          </p:cNvPr>
          <p:cNvSpPr>
            <a:spLocks noGrp="1"/>
          </p:cNvSpPr>
          <p:nvPr>
            <p:ph type="title"/>
          </p:nvPr>
        </p:nvSpPr>
        <p:spPr>
          <a:xfrm>
            <a:off x="941455" y="1268898"/>
            <a:ext cx="3441845" cy="4361688"/>
          </a:xfrm>
        </p:spPr>
        <p:txBody>
          <a:bodyPr anchor="ctr">
            <a:normAutofit/>
          </a:bodyPr>
          <a:lstStyle/>
          <a:p>
            <a:r>
              <a:rPr lang="en-GB" dirty="0"/>
              <a:t>SWOT Analysis</a:t>
            </a:r>
          </a:p>
        </p:txBody>
      </p:sp>
      <p:grpSp>
        <p:nvGrpSpPr>
          <p:cNvPr id="10" name="Group 9">
            <a:extLst>
              <a:ext uri="{FF2B5EF4-FFF2-40B4-BE49-F238E27FC236}">
                <a16:creationId xmlns:a16="http://schemas.microsoft.com/office/drawing/2014/main" id="{F0A74D93-ED7F-4633-8594-99D9FA43DA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3005" y="676656"/>
            <a:ext cx="6945528" cy="5546173"/>
            <a:chOff x="4603005" y="1286439"/>
            <a:chExt cx="6292376" cy="4289488"/>
          </a:xfrm>
        </p:grpSpPr>
        <p:sp>
          <p:nvSpPr>
            <p:cNvPr id="11" name="Rectangle 10">
              <a:extLst>
                <a:ext uri="{FF2B5EF4-FFF2-40B4-BE49-F238E27FC236}">
                  <a16:creationId xmlns:a16="http://schemas.microsoft.com/office/drawing/2014/main" id="{88493448-FE74-4227-AC61-AF38A22278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03005" y="1286439"/>
              <a:ext cx="6292376" cy="428948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DA5412-7A0F-451B-86FE-5B4B38E05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02049" y="1490915"/>
              <a:ext cx="5894288" cy="3880536"/>
            </a:xfrm>
            <a:prstGeom prst="rect">
              <a:avLst/>
            </a:prstGeom>
            <a:solidFill>
              <a:schemeClr val="bg1">
                <a:alpha val="98000"/>
              </a:schemeClr>
            </a:soli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D1598E19-BACC-4AD6-8E51-F08B186A0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5097" y="1104306"/>
            <a:ext cx="6181344" cy="4690872"/>
          </a:xfrm>
          <a:prstGeom prst="rect">
            <a:avLst/>
          </a:prstGeom>
          <a:solidFill>
            <a:schemeClr val="tx2"/>
          </a:solidFill>
          <a:ln w="6350">
            <a:solidFill>
              <a:schemeClr val="bg2"/>
            </a:solidFill>
          </a:ln>
          <a:effectLst>
            <a:innerShdw blurRad="114300">
              <a:prstClr val="black">
                <a:alpha val="78000"/>
              </a:prstClr>
            </a:innerShdw>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2F429C-842E-D2C3-76F9-8970BBBA02A4}"/>
              </a:ext>
            </a:extLst>
          </p:cNvPr>
          <p:cNvSpPr>
            <a:spLocks noGrp="1"/>
          </p:cNvSpPr>
          <p:nvPr>
            <p:ph idx="1"/>
          </p:nvPr>
        </p:nvSpPr>
        <p:spPr>
          <a:xfrm>
            <a:off x="5149689" y="1268898"/>
            <a:ext cx="5852160" cy="4361688"/>
          </a:xfrm>
        </p:spPr>
        <p:txBody>
          <a:bodyPr anchor="ctr">
            <a:normAutofit/>
          </a:bodyPr>
          <a:lstStyle/>
          <a:p>
            <a:pPr>
              <a:lnSpc>
                <a:spcPct val="110000"/>
              </a:lnSpc>
            </a:pPr>
            <a:r>
              <a:rPr lang="en-GB" sz="1600">
                <a:solidFill>
                  <a:schemeClr val="bg1"/>
                </a:solidFill>
              </a:rPr>
              <a:t>Strengths: low price points, high levels of footfall in Shoreditch, and a sole trader operation which provides speedy decision-making and low set up costs (HSBC UK, 2025).</a:t>
            </a:r>
          </a:p>
          <a:p>
            <a:pPr>
              <a:lnSpc>
                <a:spcPct val="110000"/>
              </a:lnSpc>
            </a:pPr>
            <a:r>
              <a:rPr lang="en-GB" sz="1600">
                <a:solidFill>
                  <a:schemeClr val="bg1"/>
                </a:solidFill>
              </a:rPr>
              <a:t>Weaknesses: They have unlimited personal liability, and the owner's assets can be at risk due to business debt (Indeed UK, 2024).</a:t>
            </a:r>
          </a:p>
          <a:p>
            <a:pPr>
              <a:lnSpc>
                <a:spcPct val="110000"/>
              </a:lnSpc>
            </a:pPr>
            <a:r>
              <a:rPr lang="en-GB" sz="1600">
                <a:solidFill>
                  <a:schemeClr val="bg1"/>
                </a:solidFill>
              </a:rPr>
              <a:t>Need improvements: Limited capacity due to one founder as stock curation and daily operations are reliant on one person.</a:t>
            </a:r>
          </a:p>
          <a:p>
            <a:pPr>
              <a:lnSpc>
                <a:spcPct val="110000"/>
              </a:lnSpc>
            </a:pPr>
            <a:r>
              <a:rPr lang="en-GB" sz="1600">
                <a:solidFill>
                  <a:schemeClr val="bg1"/>
                </a:solidFill>
              </a:rPr>
              <a:t>Opportunities: UK second hand apparel market is projected to witness increase from $3.1 billion in 2023 to $8.06 billion by 2032 (Credence Research, 2024).</a:t>
            </a:r>
          </a:p>
          <a:p>
            <a:pPr>
              <a:lnSpc>
                <a:spcPct val="110000"/>
              </a:lnSpc>
            </a:pPr>
            <a:r>
              <a:rPr lang="en-GB" sz="1600">
                <a:solidFill>
                  <a:schemeClr val="bg1"/>
                </a:solidFill>
              </a:rPr>
              <a:t>Threats: nearby established stores, such as Rokit Vintage, Brick Lane (£15 to £80) and warehouse style shops like Atika London (London x London, £2022).</a:t>
            </a:r>
          </a:p>
        </p:txBody>
      </p:sp>
    </p:spTree>
    <p:extLst>
      <p:ext uri="{BB962C8B-B14F-4D97-AF65-F5344CB8AC3E}">
        <p14:creationId xmlns:p14="http://schemas.microsoft.com/office/powerpoint/2010/main" val="2680743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2D37F-7851-15B9-2185-9BA85302C287}"/>
              </a:ext>
            </a:extLst>
          </p:cNvPr>
          <p:cNvSpPr>
            <a:spLocks noGrp="1"/>
          </p:cNvSpPr>
          <p:nvPr>
            <p:ph type="title"/>
          </p:nvPr>
        </p:nvSpPr>
        <p:spPr/>
        <p:txBody>
          <a:bodyPr/>
          <a:lstStyle/>
          <a:p>
            <a:r>
              <a:rPr lang="en-GB" dirty="0"/>
              <a:t>Three PESTEL Factors</a:t>
            </a:r>
          </a:p>
        </p:txBody>
      </p:sp>
      <p:sp>
        <p:nvSpPr>
          <p:cNvPr id="3" name="Content Placeholder 2">
            <a:extLst>
              <a:ext uri="{FF2B5EF4-FFF2-40B4-BE49-F238E27FC236}">
                <a16:creationId xmlns:a16="http://schemas.microsoft.com/office/drawing/2014/main" id="{F8043C37-A7A5-FCA8-799A-9A2A135CECFA}"/>
              </a:ext>
            </a:extLst>
          </p:cNvPr>
          <p:cNvSpPr>
            <a:spLocks noGrp="1"/>
          </p:cNvSpPr>
          <p:nvPr>
            <p:ph idx="1"/>
          </p:nvPr>
        </p:nvSpPr>
        <p:spPr>
          <a:xfrm>
            <a:off x="1451579" y="2015732"/>
            <a:ext cx="9603275" cy="4037749"/>
          </a:xfrm>
        </p:spPr>
        <p:txBody>
          <a:bodyPr>
            <a:normAutofit fontScale="92500"/>
          </a:bodyPr>
          <a:lstStyle/>
          <a:p>
            <a:r>
              <a:rPr lang="en-GB" dirty="0"/>
              <a:t>Economic: The UK consumers saved £5.6 billion in 2024 by purchasing second hand goods rather than new goods (Edie, 2025).</a:t>
            </a:r>
          </a:p>
          <a:p>
            <a:r>
              <a:rPr lang="en-GB" dirty="0"/>
              <a:t>Social: Depop saw 90% of its users under 26 in 2024 (Credence Research), and the company saw 85 million transactions that year.</a:t>
            </a:r>
          </a:p>
          <a:p>
            <a:r>
              <a:rPr lang="en-GB" dirty="0"/>
              <a:t>Social: Second hand fashion is very popular amongst the UK's younger generation, with 74% of the under 35s having purchased second hand clothing in the last year (Bleckmann, 2026).</a:t>
            </a:r>
          </a:p>
          <a:p>
            <a:r>
              <a:rPr lang="en-GB" dirty="0"/>
              <a:t>Environmental: 10% of all global carbon emissions are from fashion annually (Earth.org, 2026).</a:t>
            </a:r>
          </a:p>
          <a:p>
            <a:r>
              <a:rPr lang="en-GB" dirty="0"/>
              <a:t>Environmental: 15% of the world's textiles are recycled, the majority of which are waste (Waste Direct, 2026).</a:t>
            </a:r>
          </a:p>
        </p:txBody>
      </p:sp>
    </p:spTree>
    <p:extLst>
      <p:ext uri="{BB962C8B-B14F-4D97-AF65-F5344CB8AC3E}">
        <p14:creationId xmlns:p14="http://schemas.microsoft.com/office/powerpoint/2010/main" val="1921631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A042132-EF3E-4DCA-8B23-D054AFC9F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C6561942-7576-4906-820D-5DBB2DEE7B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4B0BEA0-D704-D0C0-A96B-54F0E89C5D08}"/>
              </a:ext>
            </a:extLst>
          </p:cNvPr>
          <p:cNvSpPr>
            <a:spLocks noGrp="1"/>
          </p:cNvSpPr>
          <p:nvPr>
            <p:ph type="title"/>
          </p:nvPr>
        </p:nvSpPr>
        <p:spPr>
          <a:xfrm>
            <a:off x="1451579" y="804519"/>
            <a:ext cx="5550357" cy="1049235"/>
          </a:xfrm>
        </p:spPr>
        <p:txBody>
          <a:bodyPr>
            <a:normAutofit/>
          </a:bodyPr>
          <a:lstStyle/>
          <a:p>
            <a:r>
              <a:rPr lang="en-GB" dirty="0"/>
              <a:t>Marketing Strategy One, Social Media</a:t>
            </a:r>
          </a:p>
        </p:txBody>
      </p:sp>
      <p:sp>
        <p:nvSpPr>
          <p:cNvPr id="22" name="Rectangle 21">
            <a:extLst>
              <a:ext uri="{FF2B5EF4-FFF2-40B4-BE49-F238E27FC236}">
                <a16:creationId xmlns:a16="http://schemas.microsoft.com/office/drawing/2014/main" id="{76E2642F-6025-4B22-A283-9B60F4765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4428E6A1-66AC-F825-CE6F-BFE4E0910C84}"/>
              </a:ext>
            </a:extLst>
          </p:cNvPr>
          <p:cNvSpPr>
            <a:spLocks noGrp="1"/>
          </p:cNvSpPr>
          <p:nvPr>
            <p:ph idx="1"/>
          </p:nvPr>
        </p:nvSpPr>
        <p:spPr>
          <a:xfrm>
            <a:off x="1451579" y="2015732"/>
            <a:ext cx="5550357" cy="3450613"/>
          </a:xfrm>
        </p:spPr>
        <p:txBody>
          <a:bodyPr>
            <a:normAutofit/>
          </a:bodyPr>
          <a:lstStyle/>
          <a:p>
            <a:pPr>
              <a:lnSpc>
                <a:spcPct val="110000"/>
              </a:lnSpc>
            </a:pPr>
            <a:r>
              <a:rPr lang="en-GB" sz="1400"/>
              <a:t>Instagram and TikTok are the primary media platforms through which the target audience (ages 16 – 35) can be reached.</a:t>
            </a:r>
          </a:p>
          <a:p>
            <a:pPr>
              <a:lnSpc>
                <a:spcPct val="110000"/>
              </a:lnSpc>
            </a:pPr>
            <a:r>
              <a:rPr lang="en-GB" sz="1400"/>
              <a:t>New arrivals, styling videos and highlights of the swaps are posted daily.</a:t>
            </a:r>
          </a:p>
          <a:p>
            <a:pPr>
              <a:lnSpc>
                <a:spcPct val="110000"/>
              </a:lnSpc>
            </a:pPr>
            <a:r>
              <a:rPr lang="en-GB" sz="1400"/>
              <a:t>Content forms that are effective for second hand fashion are thrift haul and what I found.</a:t>
            </a:r>
          </a:p>
          <a:p>
            <a:pPr>
              <a:lnSpc>
                <a:spcPct val="110000"/>
              </a:lnSpc>
            </a:pPr>
            <a:r>
              <a:rPr lang="en-GB" sz="1400"/>
              <a:t>When it comes to shopping, Gen Z consumers are motivated by their beliefs and values around the environment (YouGov, 2024).</a:t>
            </a:r>
          </a:p>
          <a:p>
            <a:pPr>
              <a:lnSpc>
                <a:spcPct val="110000"/>
              </a:lnSpc>
            </a:pPr>
            <a:r>
              <a:rPr lang="en-GB" sz="1400"/>
              <a:t>After 3 weeks, unsold products are transferred to Depop and Vinted, in order to reduce dead stocks and generate additional income.</a:t>
            </a:r>
          </a:p>
        </p:txBody>
      </p:sp>
      <p:grpSp>
        <p:nvGrpSpPr>
          <p:cNvPr id="24" name="Group 23">
            <a:extLst>
              <a:ext uri="{FF2B5EF4-FFF2-40B4-BE49-F238E27FC236}">
                <a16:creationId xmlns:a16="http://schemas.microsoft.com/office/drawing/2014/main" id="{447C2785-96A0-48E9-A4E1-3E0DD3C4B6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5" name="Rectangle 24">
              <a:extLst>
                <a:ext uri="{FF2B5EF4-FFF2-40B4-BE49-F238E27FC236}">
                  <a16:creationId xmlns:a16="http://schemas.microsoft.com/office/drawing/2014/main" id="{4719DBFA-503D-4176-91F9-F52649711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63365FB-D39D-4CCB-B9D7-70896EA52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2D87176B-036A-46E9-88B6-B602D3C1C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3869" y="976036"/>
            <a:ext cx="3122837" cy="4138331"/>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4174920-466B-1D36-8397-20BF21F6C150}"/>
              </a:ext>
            </a:extLst>
          </p:cNvPr>
          <p:cNvPicPr>
            <a:picLocks noChangeAspect="1"/>
          </p:cNvPicPr>
          <p:nvPr/>
        </p:nvPicPr>
        <p:blipFill>
          <a:blip r:embed="rId3"/>
          <a:stretch>
            <a:fillRect/>
          </a:stretch>
        </p:blipFill>
        <p:spPr>
          <a:xfrm>
            <a:off x="8590530" y="1116344"/>
            <a:ext cx="1761767" cy="1761767"/>
          </a:xfrm>
          <a:prstGeom prst="rect">
            <a:avLst/>
          </a:prstGeom>
        </p:spPr>
      </p:pic>
      <p:pic>
        <p:nvPicPr>
          <p:cNvPr id="7" name="Picture 6">
            <a:extLst>
              <a:ext uri="{FF2B5EF4-FFF2-40B4-BE49-F238E27FC236}">
                <a16:creationId xmlns:a16="http://schemas.microsoft.com/office/drawing/2014/main" id="{C5A827DA-9E2D-FB44-FDC7-E49258F7BC9B}"/>
              </a:ext>
            </a:extLst>
          </p:cNvPr>
          <p:cNvPicPr>
            <a:picLocks noChangeAspect="1"/>
          </p:cNvPicPr>
          <p:nvPr/>
        </p:nvPicPr>
        <p:blipFill>
          <a:blip r:embed="rId4"/>
          <a:stretch>
            <a:fillRect/>
          </a:stretch>
        </p:blipFill>
        <p:spPr>
          <a:xfrm>
            <a:off x="8590529" y="3131726"/>
            <a:ext cx="1850790" cy="1850790"/>
          </a:xfrm>
          <a:prstGeom prst="rect">
            <a:avLst/>
          </a:prstGeom>
        </p:spPr>
      </p:pic>
      <p:pic>
        <p:nvPicPr>
          <p:cNvPr id="30" name="Picture 29">
            <a:extLst>
              <a:ext uri="{FF2B5EF4-FFF2-40B4-BE49-F238E27FC236}">
                <a16:creationId xmlns:a16="http://schemas.microsoft.com/office/drawing/2014/main" id="{AC34D715-F6AF-42BD-B021-F46BF6B549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EA5196A3-0319-4C04-B5B6-D1359F52F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664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2935F8E-912D-D853-1CFC-D64F2E5D475A}"/>
              </a:ext>
            </a:extLst>
          </p:cNvPr>
          <p:cNvSpPr>
            <a:spLocks noGrp="1"/>
          </p:cNvSpPr>
          <p:nvPr>
            <p:ph type="title"/>
          </p:nvPr>
        </p:nvSpPr>
        <p:spPr>
          <a:xfrm>
            <a:off x="1451579" y="2303047"/>
            <a:ext cx="3272093" cy="2674198"/>
          </a:xfrm>
        </p:spPr>
        <p:txBody>
          <a:bodyPr anchor="t">
            <a:normAutofit/>
          </a:bodyPr>
          <a:lstStyle/>
          <a:p>
            <a:r>
              <a:rPr lang="en-GB" dirty="0"/>
              <a:t>Marketing Strategy Two, Loyalty and Community</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0518349-2A87-1E68-1967-0B7E9FBF9CB3}"/>
              </a:ext>
            </a:extLst>
          </p:cNvPr>
          <p:cNvGraphicFramePr>
            <a:graphicFrameLocks noGrp="1"/>
          </p:cNvGraphicFramePr>
          <p:nvPr>
            <p:ph idx="1"/>
            <p:extLst>
              <p:ext uri="{D42A27DB-BD31-4B8C-83A1-F6EECF244321}">
                <p14:modId xmlns:p14="http://schemas.microsoft.com/office/powerpoint/2010/main" val="380287293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36205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2C14A9-3617-46DD-9FC4-ED828A7D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19AB0109-1C89-41F0-9EDF-3DE017BE3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6617E1C-E8A0-87BC-2F44-A630ACD71A6F}"/>
              </a:ext>
            </a:extLst>
          </p:cNvPr>
          <p:cNvSpPr>
            <a:spLocks noGrp="1"/>
          </p:cNvSpPr>
          <p:nvPr>
            <p:ph type="title"/>
          </p:nvPr>
        </p:nvSpPr>
        <p:spPr>
          <a:xfrm>
            <a:off x="1451579" y="804519"/>
            <a:ext cx="5550357" cy="1049235"/>
          </a:xfrm>
        </p:spPr>
        <p:txBody>
          <a:bodyPr>
            <a:normAutofit/>
          </a:bodyPr>
          <a:lstStyle/>
          <a:p>
            <a:r>
              <a:rPr lang="en-GB" dirty="0"/>
              <a:t>Funding Requirements and Allocation</a:t>
            </a:r>
          </a:p>
        </p:txBody>
      </p:sp>
      <p:sp>
        <p:nvSpPr>
          <p:cNvPr id="16" name="Rectangle 15">
            <a:extLst>
              <a:ext uri="{FF2B5EF4-FFF2-40B4-BE49-F238E27FC236}">
                <a16:creationId xmlns:a16="http://schemas.microsoft.com/office/drawing/2014/main" id="{19E5CB6C-D5A1-44AB-BAD0-E76C67ED2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D2EC7206-BF8A-1A2A-5A9B-C4BF4B6455EA}"/>
              </a:ext>
            </a:extLst>
          </p:cNvPr>
          <p:cNvSpPr>
            <a:spLocks noGrp="1"/>
          </p:cNvSpPr>
          <p:nvPr>
            <p:ph idx="1"/>
          </p:nvPr>
        </p:nvSpPr>
        <p:spPr>
          <a:xfrm>
            <a:off x="1451579" y="2015732"/>
            <a:ext cx="5550357" cy="3450613"/>
          </a:xfrm>
        </p:spPr>
        <p:txBody>
          <a:bodyPr>
            <a:normAutofit/>
          </a:bodyPr>
          <a:lstStyle/>
          <a:p>
            <a:pPr>
              <a:lnSpc>
                <a:spcPct val="110000"/>
              </a:lnSpc>
            </a:pPr>
            <a:r>
              <a:rPr lang="en-GB" sz="1400"/>
              <a:t>Overall start up capital requirement: £11,000.</a:t>
            </a:r>
          </a:p>
          <a:p>
            <a:pPr>
              <a:lnSpc>
                <a:spcPct val="110000"/>
              </a:lnSpc>
            </a:pPr>
            <a:r>
              <a:rPr lang="en-GB" sz="1400"/>
              <a:t>This comes from a British Business Bank Start Up Loan, providing 12 months free mentoring for a year with Xero UK (2025).</a:t>
            </a:r>
          </a:p>
          <a:p>
            <a:pPr>
              <a:lnSpc>
                <a:spcPct val="110000"/>
              </a:lnSpc>
            </a:pPr>
            <a:r>
              <a:rPr lang="en-GB" sz="1400"/>
              <a:t>The founder retains 100% of the equity as £3,000 is his own money and he does not need to secure any loans.</a:t>
            </a:r>
          </a:p>
          <a:p>
            <a:pPr>
              <a:lnSpc>
                <a:spcPct val="110000"/>
              </a:lnSpc>
            </a:pPr>
            <a:r>
              <a:rPr lang="en-GB" sz="1400"/>
              <a:t>Main month one costs: £3,500 shop deposit, £3,500 rent, £2,500 fit out and signage, £1,800 stock, £1,500 held as working capital.</a:t>
            </a:r>
          </a:p>
          <a:p>
            <a:pPr>
              <a:lnSpc>
                <a:spcPct val="110000"/>
              </a:lnSpc>
            </a:pPr>
            <a:r>
              <a:rPr lang="en-GB" sz="1400"/>
              <a:t>In 5 months break even, based on an average of 20 transactions a day, at £18 per transaction.</a:t>
            </a:r>
          </a:p>
        </p:txBody>
      </p:sp>
      <p:pic>
        <p:nvPicPr>
          <p:cNvPr id="5" name="Picture 4">
            <a:extLst>
              <a:ext uri="{FF2B5EF4-FFF2-40B4-BE49-F238E27FC236}">
                <a16:creationId xmlns:a16="http://schemas.microsoft.com/office/drawing/2014/main" id="{E2687E88-1A2E-91E9-318A-981F70E4B33F}"/>
              </a:ext>
            </a:extLst>
          </p:cNvPr>
          <p:cNvPicPr>
            <a:picLocks noChangeAspect="1"/>
          </p:cNvPicPr>
          <p:nvPr/>
        </p:nvPicPr>
        <p:blipFill>
          <a:blip r:embed="rId3"/>
          <a:stretch>
            <a:fillRect/>
          </a:stretch>
        </p:blipFill>
        <p:spPr>
          <a:xfrm>
            <a:off x="8061638" y="481109"/>
            <a:ext cx="2898747" cy="2491906"/>
          </a:xfrm>
          <a:prstGeom prst="rect">
            <a:avLst/>
          </a:prstGeom>
        </p:spPr>
      </p:pic>
      <p:pic>
        <p:nvPicPr>
          <p:cNvPr id="7" name="Picture 6">
            <a:extLst>
              <a:ext uri="{FF2B5EF4-FFF2-40B4-BE49-F238E27FC236}">
                <a16:creationId xmlns:a16="http://schemas.microsoft.com/office/drawing/2014/main" id="{D355AB01-D3FE-9E1D-CCA4-1E3CF85584A0}"/>
              </a:ext>
            </a:extLst>
          </p:cNvPr>
          <p:cNvPicPr>
            <a:picLocks noChangeAspect="1"/>
          </p:cNvPicPr>
          <p:nvPr/>
        </p:nvPicPr>
        <p:blipFill>
          <a:blip r:embed="rId4"/>
          <a:stretch>
            <a:fillRect/>
          </a:stretch>
        </p:blipFill>
        <p:spPr>
          <a:xfrm>
            <a:off x="7473594" y="3396292"/>
            <a:ext cx="4074836" cy="1976294"/>
          </a:xfrm>
          <a:prstGeom prst="rect">
            <a:avLst/>
          </a:prstGeom>
        </p:spPr>
      </p:pic>
      <p:pic>
        <p:nvPicPr>
          <p:cNvPr id="18" name="Picture 17">
            <a:extLst>
              <a:ext uri="{FF2B5EF4-FFF2-40B4-BE49-F238E27FC236}">
                <a16:creationId xmlns:a16="http://schemas.microsoft.com/office/drawing/2014/main" id="{D5A16967-5C32-4A48-9F02-4F0228AC8D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942D078B-EF20-4DB1-AA1B-87F212C56A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4030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C3C34-3E83-CAE5-A298-5414058ADBC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BCA0106-076A-E4BA-BF27-BD73B024A9F9}"/>
              </a:ext>
            </a:extLst>
          </p:cNvPr>
          <p:cNvSpPr>
            <a:spLocks noGrp="1"/>
          </p:cNvSpPr>
          <p:nvPr>
            <p:ph idx="1"/>
          </p:nvPr>
        </p:nvSpPr>
        <p:spPr/>
        <p:txBody>
          <a:bodyPr>
            <a:normAutofit fontScale="85000" lnSpcReduction="10000"/>
          </a:bodyPr>
          <a:lstStyle/>
          <a:p>
            <a:r>
              <a:rPr lang="en-GB" dirty="0"/>
              <a:t>ReThread Shoreditch complies with the growing demand for second-hand clothes in the UK, which is expected to be worth $8.06 billion by 2032 (Credence Research, 2024).</a:t>
            </a:r>
          </a:p>
          <a:p>
            <a:r>
              <a:rPr lang="en-GB" dirty="0"/>
              <a:t>The sole trader format has low launch costs, and admin, as do 75.6% of the UK businesses using this format (Osome, 2024).</a:t>
            </a:r>
          </a:p>
          <a:p>
            <a:r>
              <a:rPr lang="en-GB" dirty="0"/>
              <a:t>In addition to helping to create repeat custom, low-cost social media marketing and a loyalty programme are also less expensive than to acquire new customers. (Kotler and Keller, 2016).</a:t>
            </a:r>
          </a:p>
          <a:p>
            <a:r>
              <a:rPr lang="en-GB" dirty="0"/>
              <a:t>Funding of £11,000, which is a mixture of Start Up Loan and personal funding, covers month one (and some working capital buffer).</a:t>
            </a:r>
          </a:p>
          <a:p>
            <a:r>
              <a:rPr lang="en-GB" dirty="0"/>
              <a:t>Maintaining strong footfall and a continued increased demand for sustainable fashion, the business is expected to break even within 5 months.</a:t>
            </a:r>
          </a:p>
        </p:txBody>
      </p:sp>
    </p:spTree>
    <p:extLst>
      <p:ext uri="{BB962C8B-B14F-4D97-AF65-F5344CB8AC3E}">
        <p14:creationId xmlns:p14="http://schemas.microsoft.com/office/powerpoint/2010/main" val="2457559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D5E34-D0BF-9D47-2624-27E6764308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BDD849C-4F8C-9A81-A557-EFD36127EC42}"/>
              </a:ext>
            </a:extLst>
          </p:cNvPr>
          <p:cNvSpPr>
            <a:spLocks noGrp="1"/>
          </p:cNvSpPr>
          <p:nvPr>
            <p:ph idx="1"/>
          </p:nvPr>
        </p:nvSpPr>
        <p:spPr/>
        <p:txBody>
          <a:bodyPr>
            <a:normAutofit fontScale="40000" lnSpcReduction="20000"/>
          </a:bodyPr>
          <a:lstStyle/>
          <a:p>
            <a:r>
              <a:rPr lang="en-GB" dirty="0"/>
              <a:t>Bleckmann (2026) UK resale market: from vintage culture to digital growth. Available at: </a:t>
            </a:r>
            <a:r>
              <a:rPr lang="en-GB" dirty="0">
                <a:hlinkClick r:id="rId3"/>
              </a:rPr>
              <a:t>https://www.bleckmann.com/resources/second-hand-fashion-scaling-uk</a:t>
            </a:r>
            <a:r>
              <a:rPr lang="en-GB" dirty="0"/>
              <a:t>.</a:t>
            </a:r>
          </a:p>
          <a:p>
            <a:r>
              <a:rPr lang="en-GB" dirty="0"/>
              <a:t>Credence Research (2024) UK second-hand apparel market size, growth and forecast 2032. Available at: </a:t>
            </a:r>
            <a:r>
              <a:rPr lang="en-GB" dirty="0">
                <a:hlinkClick r:id="rId4"/>
              </a:rPr>
              <a:t>https://www.credenceresearch.com/report/united-kingdom-second-hand-apparel-market</a:t>
            </a:r>
            <a:r>
              <a:rPr lang="en-GB" dirty="0"/>
              <a:t>.</a:t>
            </a:r>
          </a:p>
          <a:p>
            <a:r>
              <a:rPr lang="en-GB" dirty="0"/>
              <a:t>Earth.org (2026) Fast fashion and its environmental impact. Available at: </a:t>
            </a:r>
            <a:r>
              <a:rPr lang="en-GB" dirty="0">
                <a:hlinkClick r:id="rId5"/>
              </a:rPr>
              <a:t>https://earth.org/fast-fashions-detrimental-effect-on-the-environment/</a:t>
            </a:r>
            <a:r>
              <a:rPr lang="en-GB" dirty="0"/>
              <a:t>.</a:t>
            </a:r>
          </a:p>
          <a:p>
            <a:r>
              <a:rPr lang="en-GB" dirty="0"/>
              <a:t>Edie (2025) UK second-hand shopping grows to £4.3bn economy. Available at: </a:t>
            </a:r>
            <a:r>
              <a:rPr lang="en-GB" dirty="0">
                <a:hlinkClick r:id="rId6"/>
              </a:rPr>
              <a:t>https://www.edie.net/uks-second-hand-retail-market-growing-rapidly-research-reveals/</a:t>
            </a:r>
            <a:r>
              <a:rPr lang="en-GB" dirty="0"/>
              <a:t>.</a:t>
            </a:r>
          </a:p>
          <a:p>
            <a:r>
              <a:rPr lang="en-GB" dirty="0"/>
              <a:t>HSBC UK (2025) Choosing between sole trader vs limited company. Available at: </a:t>
            </a:r>
            <a:r>
              <a:rPr lang="en-GB" dirty="0">
                <a:hlinkClick r:id="rId7"/>
              </a:rPr>
              <a:t>https://www.business.hsbc.uk/en-gb/insights/starting-a-business/sole-trader-vs-limited-company</a:t>
            </a:r>
            <a:r>
              <a:rPr lang="en-GB" dirty="0"/>
              <a:t>.</a:t>
            </a:r>
          </a:p>
          <a:p>
            <a:r>
              <a:rPr lang="en-GB" dirty="0"/>
              <a:t>Indeed UK (2024) Sole trader vs. limited company: definition, pros and cons. Available at: </a:t>
            </a:r>
            <a:r>
              <a:rPr lang="en-GB" dirty="0">
                <a:hlinkClick r:id="rId8"/>
              </a:rPr>
              <a:t>https://uk.indeed.com/career-advice/career-development/sole-trader-vs-limited-company</a:t>
            </a:r>
            <a:r>
              <a:rPr lang="en-GB" dirty="0"/>
              <a:t>.</a:t>
            </a:r>
          </a:p>
          <a:p>
            <a:r>
              <a:rPr lang="en-GB" dirty="0"/>
              <a:t>Kotler, P. and Keller, K.L. (2016) Marketing management. 15th edn. Harlow: Pearson Education.</a:t>
            </a:r>
          </a:p>
          <a:p>
            <a:r>
              <a:rPr lang="en-GB" dirty="0"/>
              <a:t>London x London (2022) Vintage shops in Brick Lane and Shoreditch. Available at: </a:t>
            </a:r>
            <a:r>
              <a:rPr lang="en-GB" dirty="0">
                <a:hlinkClick r:id="rId9"/>
              </a:rPr>
              <a:t>https://www.londonxlondon.com/vintage-shops-brick-lane-shoreditch/</a:t>
            </a:r>
            <a:r>
              <a:rPr lang="en-GB" dirty="0"/>
              <a:t>.</a:t>
            </a:r>
          </a:p>
          <a:p>
            <a:r>
              <a:rPr lang="en-GB" dirty="0"/>
              <a:t>Only Shoreditch (2026) The Shoreditch vintage trail: your guide to the best second-hand fashion finds. Available at: </a:t>
            </a:r>
            <a:r>
              <a:rPr lang="en-GB" dirty="0">
                <a:hlinkClick r:id="rId10"/>
              </a:rPr>
              <a:t>https://onlyshoreditch.com/articles/the-shoreditch-vintage-trail</a:t>
            </a:r>
            <a:r>
              <a:rPr lang="en-GB" dirty="0"/>
              <a:t>.</a:t>
            </a:r>
          </a:p>
          <a:p>
            <a:r>
              <a:rPr lang="en-GB" dirty="0"/>
              <a:t>Waste Direct (2026) Fashion and textile waste statistics and trends. Available at: </a:t>
            </a:r>
            <a:r>
              <a:rPr lang="en-GB" dirty="0">
                <a:hlinkClick r:id="rId11"/>
              </a:rPr>
              <a:t>https://wastedirect.co.uk/blog/fashion-waste-statistics/</a:t>
            </a:r>
            <a:r>
              <a:rPr lang="en-GB" dirty="0"/>
              <a:t>.</a:t>
            </a:r>
          </a:p>
          <a:p>
            <a:r>
              <a:rPr lang="en-GB" dirty="0"/>
              <a:t>Xero UK (2025) Start up loan: rates, eligibility and how to apply. Available at: </a:t>
            </a:r>
            <a:r>
              <a:rPr lang="en-GB" dirty="0">
                <a:hlinkClick r:id="rId12"/>
              </a:rPr>
              <a:t>https://www.xero.com/uk/guides/how-to-get-a-startup-business-loan/</a:t>
            </a:r>
            <a:r>
              <a:rPr lang="en-GB" dirty="0"/>
              <a:t>.</a:t>
            </a:r>
          </a:p>
          <a:p>
            <a:r>
              <a:rPr lang="en-GB" dirty="0"/>
              <a:t>YouGov (2024) British attitudes towards sustainability in 2024. Available at: </a:t>
            </a:r>
            <a:r>
              <a:rPr lang="en-GB" dirty="0">
                <a:hlinkClick r:id="rId13"/>
              </a:rPr>
              <a:t>https://yougov.com/en-gb/articles/49572-british-attitudes-towards-sustainability-on-world-environment-day-2024</a:t>
            </a:r>
            <a:r>
              <a:rPr lang="en-GB" dirty="0"/>
              <a:t>.</a:t>
            </a:r>
          </a:p>
          <a:p>
            <a:endParaRPr lang="en-GB" dirty="0"/>
          </a:p>
        </p:txBody>
      </p:sp>
    </p:spTree>
    <p:extLst>
      <p:ext uri="{BB962C8B-B14F-4D97-AF65-F5344CB8AC3E}">
        <p14:creationId xmlns:p14="http://schemas.microsoft.com/office/powerpoint/2010/main" val="237731739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50</TotalTime>
  <Words>2224</Words>
  <PresentationFormat>Widescreen</PresentationFormat>
  <Paragraphs>90</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Gill Sans MT</vt:lpstr>
      <vt:lpstr>Gallery</vt:lpstr>
      <vt:lpstr>LCLM4006 Enterprise and Entrepreneurship</vt:lpstr>
      <vt:lpstr>Business Overview</vt:lpstr>
      <vt:lpstr>SWOT Analysis</vt:lpstr>
      <vt:lpstr>Three PESTEL Factors</vt:lpstr>
      <vt:lpstr>Marketing Strategy One, Social Media</vt:lpstr>
      <vt:lpstr>Marketing Strategy Two, Loyalty and Community</vt:lpstr>
      <vt:lpstr>Funding Requirements and Allocation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2026-07-07T11:20:57Z</dcterms:created>
  <dcterms:modified xsi:type="dcterms:W3CDTF">2026-07-07T12:42:17Z</dcterms:modified>
</cp:coreProperties>
</file>