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3"/>
  </p:notesMasterIdLst>
  <p:handoutMasterIdLst>
    <p:handoutMasterId r:id="rId44"/>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740" r:id="rId14"/>
    <p:sldId id="263" r:id="rId15"/>
    <p:sldId id="766" r:id="rId16"/>
    <p:sldId id="752" r:id="rId17"/>
    <p:sldId id="440" r:id="rId18"/>
    <p:sldId id="760" r:id="rId19"/>
    <p:sldId id="290" r:id="rId20"/>
    <p:sldId id="414" r:id="rId21"/>
    <p:sldId id="349" r:id="rId22"/>
    <p:sldId id="401" r:id="rId23"/>
    <p:sldId id="404" r:id="rId24"/>
    <p:sldId id="433" r:id="rId25"/>
    <p:sldId id="399" r:id="rId26"/>
    <p:sldId id="415" r:id="rId27"/>
    <p:sldId id="437" r:id="rId28"/>
    <p:sldId id="759" r:id="rId29"/>
    <p:sldId id="412" r:id="rId30"/>
    <p:sldId id="406" r:id="rId31"/>
    <p:sldId id="397" r:id="rId32"/>
    <p:sldId id="405" r:id="rId33"/>
    <p:sldId id="393" r:id="rId34"/>
    <p:sldId id="402" r:id="rId35"/>
    <p:sldId id="403" r:id="rId36"/>
    <p:sldId id="267" r:id="rId37"/>
    <p:sldId id="395" r:id="rId38"/>
    <p:sldId id="428" r:id="rId39"/>
    <p:sldId id="770" r:id="rId40"/>
    <p:sldId id="438" r:id="rId41"/>
    <p:sldId id="769" r:id="rId42"/>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93" autoAdjust="0"/>
    <p:restoredTop sz="93741" autoAdjust="0"/>
  </p:normalViewPr>
  <p:slideViewPr>
    <p:cSldViewPr>
      <p:cViewPr varScale="1">
        <p:scale>
          <a:sx n="120" d="100"/>
          <a:sy n="120" d="100"/>
        </p:scale>
        <p:origin x="1552"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25/03/2024</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25/03/2024</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15</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16</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17</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18</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 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24</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25</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28</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32</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34</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35</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38</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40</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41</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3A0FAC3D-B3D2-4B45-8C43-A2CF39E41EAA}" type="datetime1">
              <a:rPr lang="en-GB" smtClean="0"/>
              <a:t>25/03/2024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BB5894D1-360A-4E48-BB64-4CFAC98CA833}" type="datetime1">
              <a:rPr lang="en-GB" smtClean="0"/>
              <a:t>25/03/2024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29AD5EA-C606-2045-A361-901329E0B8FF}" type="datetime1">
              <a:rPr lang="en-GB" smtClean="0"/>
              <a:t>25/03/2024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CBB8387B-CA9C-1E43-8E28-97C859BC30C6}" type="datetime1">
              <a:rPr lang="en-GB" smtClean="0"/>
              <a:t>25/03/2024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000A55C9-5BF9-FF46-8BBC-7F95F8C7C87C}" type="datetime1">
              <a:rPr lang="en-GB" smtClean="0"/>
              <a:t>25/03/2024</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F2A47FD1-5DF9-784B-B219-F7E115B57D80}" type="datetime1">
              <a:rPr lang="en-GB" smtClean="0"/>
              <a:t>25/03/2024</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2E1DC9E-5771-4148-B7B4-B65EEAA9F647}" type="datetime1">
              <a:rPr lang="en-GB" smtClean="0"/>
              <a:t>25/03/2024</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FA934F5C-1664-0245-AA29-A07A18A8328D}" type="datetime1">
              <a:rPr lang="en-GB" smtClean="0"/>
              <a:t>25/03/2024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2AAF9AF5-CEDC-DC46-AAB8-4E261F571BC6}" type="datetime1">
              <a:rPr lang="en-GB" smtClean="0"/>
              <a:t>25/03/2024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D18F8269-5669-1844-8317-8CA85E193007}" type="datetime1">
              <a:rPr lang="en-GB" smtClean="0"/>
              <a:t>25/03/2024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2EA0B75-CDAB-DE46-A967-15733644B1E3}" type="datetime1">
              <a:rPr lang="en-GB" smtClean="0"/>
              <a:t>25/03/2024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0D2229D-5A0C-994C-A460-E744AA7B1494}" type="datetime1">
              <a:rPr lang="en-GB" smtClean="0"/>
              <a:t>25/03/2024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8.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9BD292A-4047-26CF-9375-749181D7BADB}"/>
              </a:ext>
            </a:extLst>
          </p:cNvPr>
          <p:cNvSpPr>
            <a:spLocks noGrp="1"/>
          </p:cNvSpPr>
          <p:nvPr>
            <p:ph type="ftr" sz="quarter" idx="11"/>
          </p:nvPr>
        </p:nvSpPr>
        <p:spPr>
          <a:xfrm>
            <a:off x="3028950" y="649224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5" name="Footer Placeholder 4">
            <a:extLst>
              <a:ext uri="{FF2B5EF4-FFF2-40B4-BE49-F238E27FC236}">
                <a16:creationId xmlns:a16="http://schemas.microsoft.com/office/drawing/2014/main" id="{B10D6CAA-8D48-4ED1-CF49-15F3215283C1}"/>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lnSpcReduction="1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some of the potential tensions and conflicts encounter in assessment of safeguarding</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5" name="Footer Placeholder 4">
            <a:extLst>
              <a:ext uri="{FF2B5EF4-FFF2-40B4-BE49-F238E27FC236}">
                <a16:creationId xmlns:a16="http://schemas.microsoft.com/office/drawing/2014/main" id="{49A94967-55D4-CAEE-7F64-3B37F92B784C}"/>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00869" y="0"/>
            <a:ext cx="8229600" cy="1143000"/>
          </a:xfrm>
        </p:spPr>
        <p:txBody>
          <a:bodyPr>
            <a:normAutofit/>
          </a:bodyPr>
          <a:lstStyle/>
          <a:p>
            <a:r>
              <a:rPr lang="en-US" sz="3200" b="1" dirty="0"/>
              <a:t>Task 3 - Safeguarding - The Portfolio Question</a:t>
            </a:r>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457200" y="1052735"/>
            <a:ext cx="8229600" cy="5303615"/>
          </a:xfrm>
        </p:spPr>
        <p:txBody>
          <a:bodyPr>
            <a:normAutofit lnSpcReduction="10000"/>
          </a:bodyPr>
          <a:lstStyle/>
          <a:p>
            <a:r>
              <a:rPr lang="en-GB" sz="2400" dirty="0"/>
              <a:t>Complete a critically reflective case study based on an assessment that you have undertaken with others,</a:t>
            </a:r>
            <a:r>
              <a:rPr lang="en-GB" sz="2400" b="1" dirty="0"/>
              <a:t> </a:t>
            </a:r>
            <a:r>
              <a:rPr lang="en-GB" sz="2400" dirty="0"/>
              <a:t>in your own area of work, concerning the safeguarding of either an adult or a child. </a:t>
            </a:r>
          </a:p>
          <a:p>
            <a:r>
              <a:rPr lang="en-GB" sz="2400" dirty="0"/>
              <a:t>You must demonstrate how the case relates to </a:t>
            </a:r>
            <a:r>
              <a:rPr lang="en-GB" sz="2400" b="1" dirty="0"/>
              <a:t>or could</a:t>
            </a:r>
            <a:r>
              <a:rPr lang="en-GB" sz="2400" dirty="0"/>
              <a:t> relate to safeguarding legislation, policies, strategies and procedures (including demonstrating an understanding of the interface between social services provision in Wales with the United Kingdom, the European Union (EU) and outside the EU). </a:t>
            </a:r>
          </a:p>
          <a:p>
            <a:r>
              <a:rPr lang="en-GB" sz="2400" dirty="0"/>
              <a:t>You must demonstrate your understanding of the integration of analysis in assessment, collaborative working and professional judgements in increasingly complex situations and the use of social work theories. </a:t>
            </a:r>
          </a:p>
          <a:p>
            <a:r>
              <a:rPr lang="en-GB" sz="2400" dirty="0"/>
              <a:t>You must refer to the specific dimensions of working in Wales. (</a:t>
            </a:r>
            <a:r>
              <a:rPr lang="en-GB" sz="2400" i="1" dirty="0"/>
              <a:t>4000 words +/- 10%).</a:t>
            </a:r>
            <a:endParaRPr lang="en-US" sz="2400" dirty="0"/>
          </a:p>
          <a:p>
            <a:endParaRPr lang="en-US" dirty="0"/>
          </a:p>
        </p:txBody>
      </p:sp>
      <p:sp>
        <p:nvSpPr>
          <p:cNvPr id="5" name="Footer Placeholder 4">
            <a:extLst>
              <a:ext uri="{FF2B5EF4-FFF2-40B4-BE49-F238E27FC236}">
                <a16:creationId xmlns:a16="http://schemas.microsoft.com/office/drawing/2014/main" id="{FF636AA0-0014-53DD-A6C4-07CD7F0CAF4C}"/>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C4E2A1E-5A0A-2458-FD1B-826B60414695}"/>
              </a:ext>
            </a:extLst>
          </p:cNvPr>
          <p:cNvSpPr>
            <a:spLocks noGrp="1"/>
          </p:cNvSpPr>
          <p:nvPr>
            <p:ph type="ftr" sz="quarter" idx="11"/>
          </p:nvPr>
        </p:nvSpPr>
        <p:spPr>
          <a:xfrm>
            <a:off x="3028950" y="6168506"/>
            <a:ext cx="3086100" cy="365125"/>
          </a:xfrm>
        </p:spPr>
        <p:txBody>
          <a:bodyPr>
            <a:normAutofit lnSpcReduction="10000"/>
          </a:bodyPr>
          <a:lstStyle/>
          <a:p>
            <a:pPr>
              <a:lnSpc>
                <a:spcPct val="90000"/>
              </a:lnSpc>
              <a:spcAft>
                <a:spcPts val="600"/>
              </a:spcAft>
              <a:defRPr/>
            </a:pPr>
            <a:r>
              <a:rPr lang="en-GB" sz="300" dirty="0">
                <a:solidFill>
                  <a:schemeClr val="tx1">
                    <a:alpha val="60000"/>
                  </a:schemeClr>
                </a:solidFill>
              </a:rPr>
              <a:t>PORTH AGORED Consolidation of Social Work Practice</a:t>
            </a:r>
          </a:p>
          <a:p>
            <a:pPr>
              <a:lnSpc>
                <a:spcPct val="90000"/>
              </a:lnSpc>
              <a:spcAft>
                <a:spcPts val="600"/>
              </a:spcAft>
              <a:defRPr/>
            </a:pPr>
            <a:r>
              <a:rPr lang="en-GB" sz="300" dirty="0">
                <a:solidFill>
                  <a:schemeClr val="tx1">
                    <a:alpha val="60000"/>
                  </a:schemeClr>
                </a:solidFill>
              </a:rPr>
              <a:t>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437985AF-F953-E94F-A855-83F1FB62944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72EFAC0B-ECA1-A3C9-768D-18252C29575D}"/>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4" name="Footer Placeholder 3">
            <a:extLst>
              <a:ext uri="{FF2B5EF4-FFF2-40B4-BE49-F238E27FC236}">
                <a16:creationId xmlns:a16="http://schemas.microsoft.com/office/drawing/2014/main" id="{869EBCBC-0A43-844D-B702-38DBACE2300E}"/>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57200" y="273050"/>
            <a:ext cx="8229600" cy="491654"/>
          </a:xfrm>
        </p:spPr>
        <p:txBody>
          <a:bodyPr>
            <a:normAutofit fontScale="90000"/>
          </a:bodyPr>
          <a:lstStyle/>
          <a:p>
            <a:pPr>
              <a:defRPr/>
            </a:pPr>
            <a:r>
              <a:rPr lang="en-GB" sz="4400"/>
              <a:t> </a:t>
            </a:r>
            <a:br>
              <a:rPr lang="en-GB" sz="4400"/>
            </a:br>
            <a:r>
              <a:rPr lang="en-GB" sz="2700"/>
              <a:t>Overarching Safeguarding Legislation, Policy and Procedure</a:t>
            </a:r>
            <a:br>
              <a:rPr lang="en-GB" altLang="en-US" sz="4400"/>
            </a:br>
            <a:endParaRPr lang="en-GB" dirty="0"/>
          </a:p>
        </p:txBody>
      </p:sp>
      <p:sp>
        <p:nvSpPr>
          <p:cNvPr id="2" name="Content Placeholder 1">
            <a:extLst>
              <a:ext uri="{FF2B5EF4-FFF2-40B4-BE49-F238E27FC236}">
                <a16:creationId xmlns:a16="http://schemas.microsoft.com/office/drawing/2014/main" id="{08AF0AB4-5398-49C0-AFAB-DC9CD50C8286}"/>
              </a:ext>
            </a:extLst>
          </p:cNvPr>
          <p:cNvSpPr>
            <a:spLocks noGrp="1"/>
          </p:cNvSpPr>
          <p:nvPr>
            <p:ph sz="half" idx="2"/>
          </p:nvPr>
        </p:nvSpPr>
        <p:spPr>
          <a:xfrm>
            <a:off x="457200" y="1124744"/>
            <a:ext cx="4040188" cy="4896544"/>
          </a:xfrm>
        </p:spPr>
        <p:txBody>
          <a:bodyPr>
            <a:normAutofit lnSpcReduction="10000"/>
          </a:bodyPr>
          <a:lstStyle/>
          <a:p>
            <a:r>
              <a:rPr lang="en-US" sz="1800"/>
              <a:t>The Social Services and Well-being (Wales) Act 2014 - Part 7 is specific to Safeguarding</a:t>
            </a:r>
          </a:p>
          <a:p>
            <a:r>
              <a:rPr lang="en-US" sz="1800"/>
              <a:t>Working Together to Safeguard People, 2019</a:t>
            </a:r>
          </a:p>
          <a:p>
            <a:r>
              <a:rPr lang="en-US" sz="1800"/>
              <a:t>Code of Practice under Part 10 of the Social Services and Well-being (Wales) Act 2014 </a:t>
            </a:r>
          </a:p>
          <a:p>
            <a:r>
              <a:rPr lang="en-GB" sz="1800"/>
              <a:t>Wales Safeguarding Procedures, 2019</a:t>
            </a:r>
            <a:endParaRPr lang="en-US" sz="1800"/>
          </a:p>
          <a:p>
            <a:pPr marL="342900" indent="-342900">
              <a:defRPr/>
            </a:pPr>
            <a:r>
              <a:rPr lang="en-GB" sz="1800"/>
              <a:t>Children Act 1989 and 2004 </a:t>
            </a:r>
          </a:p>
          <a:p>
            <a:pPr marL="342900" indent="-342900">
              <a:defRPr/>
            </a:pPr>
            <a:r>
              <a:rPr lang="en-GB" sz="1800"/>
              <a:t>Mental Capacity Act 2005 and the Mental Health Act 1983 </a:t>
            </a:r>
          </a:p>
          <a:p>
            <a:pPr marL="342900" indent="-342900">
              <a:defRPr/>
            </a:pPr>
            <a:r>
              <a:rPr lang="en-GB" sz="1800"/>
              <a:t>Equality Act 2010</a:t>
            </a:r>
          </a:p>
          <a:p>
            <a:pPr marL="342900" indent="-342900">
              <a:defRPr/>
            </a:pPr>
            <a:r>
              <a:rPr lang="en-GB" sz="1800"/>
              <a:t>Freedom of Information Act 2000 and General Data Protection Regulation , 2018 (GDPR). </a:t>
            </a:r>
            <a:endParaRPr lang="en-GB" sz="2000"/>
          </a:p>
          <a:p>
            <a:pPr>
              <a:buFont typeface="Wingdings 3" panose="05040102010807070707" pitchFamily="18" charset="2"/>
              <a:buNone/>
              <a:defRPr/>
            </a:pPr>
            <a:endParaRPr lang="en-GB" sz="2000"/>
          </a:p>
          <a:p>
            <a:pPr>
              <a:buFont typeface="Wingdings 3" panose="05040102010807070707" pitchFamily="18" charset="2"/>
              <a:buNone/>
              <a:defRPr/>
            </a:pPr>
            <a:endParaRPr lang="en-GB" sz="2000"/>
          </a:p>
          <a:p>
            <a:pPr>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noGrp="1"/>
          </p:cNvSpPr>
          <p:nvPr>
            <p:ph sz="quarter" idx="4"/>
          </p:nvPr>
        </p:nvSpPr>
        <p:spPr>
          <a:xfrm>
            <a:off x="4662450" y="1073115"/>
            <a:ext cx="4041774" cy="5532214"/>
          </a:xfrm>
        </p:spPr>
        <p:txBody>
          <a:bodyPr>
            <a:normAutofit lnSpcReduction="10000"/>
          </a:bodyPr>
          <a:lstStyle/>
          <a:p>
            <a:pPr marL="342900" indent="-342900">
              <a:defRPr/>
            </a:pPr>
            <a:r>
              <a:rPr lang="en-GB" sz="2000" dirty="0"/>
              <a:t>Welsh Language (Wales) Measures 2011 - </a:t>
            </a:r>
            <a:r>
              <a:rPr lang="en-US" sz="2000" dirty="0"/>
              <a:t>Welsh Language Standards </a:t>
            </a:r>
          </a:p>
          <a:p>
            <a:pPr marL="342900" indent="-342900">
              <a:defRPr/>
            </a:pPr>
            <a:r>
              <a:rPr lang="en-US" sz="2000" dirty="0"/>
              <a:t>“More than Just Words” Framework, 2022</a:t>
            </a:r>
            <a:endParaRPr lang="en-GB" sz="2000" dirty="0">
              <a:highlight>
                <a:srgbClr val="FFFF00"/>
              </a:highlight>
            </a:endParaRPr>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 (1991)</a:t>
            </a:r>
          </a:p>
          <a:p>
            <a:pPr marL="342900" indent="-342900">
              <a:defRPr/>
            </a:pPr>
            <a:r>
              <a:rPr lang="en-US" sz="2000" dirty="0"/>
              <a:t>The United Nations Convention on the Rights of the Child (1989)</a:t>
            </a:r>
            <a:endParaRPr lang="en-GB" sz="2000" dirty="0"/>
          </a:p>
          <a:p>
            <a:pPr marL="342900" indent="-342900">
              <a:defRPr/>
            </a:pPr>
            <a:r>
              <a:rPr lang="en-GB" sz="2000" dirty="0"/>
              <a:t>This list is not exhaustive – it is important to find the correct legislation/policy and procedure for your area of work and reference this correctly. </a:t>
            </a:r>
          </a:p>
          <a:p>
            <a:pPr marL="109537" indent="0">
              <a:buNone/>
            </a:pPr>
            <a:endParaRPr lang="en-US" dirty="0"/>
          </a:p>
        </p:txBody>
      </p:sp>
      <p:sp>
        <p:nvSpPr>
          <p:cNvPr id="5" name="Footer Placeholder 4">
            <a:extLst>
              <a:ext uri="{FF2B5EF4-FFF2-40B4-BE49-F238E27FC236}">
                <a16:creationId xmlns:a16="http://schemas.microsoft.com/office/drawing/2014/main" id="{908AB3D4-14CD-FD29-C095-5336A1B740E5}"/>
              </a:ext>
            </a:extLst>
          </p:cNvPr>
          <p:cNvSpPr>
            <a:spLocks noGrp="1"/>
          </p:cNvSpPr>
          <p:nvPr>
            <p:ph type="ftr" sz="quarter" idx="11"/>
          </p:nvPr>
        </p:nvSpPr>
        <p:spPr/>
        <p:txBody>
          <a:bodyPr/>
          <a:lstStyle/>
          <a:p>
            <a:r>
              <a:rPr lang="en-GB"/>
              <a:t>PORTH AGORED Consolidation of Social Work Practice</a:t>
            </a:r>
          </a:p>
          <a:p>
            <a:r>
              <a:rPr lang="en-GB"/>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7" name="Footer Placeholder 6">
            <a:extLst>
              <a:ext uri="{FF2B5EF4-FFF2-40B4-BE49-F238E27FC236}">
                <a16:creationId xmlns:a16="http://schemas.microsoft.com/office/drawing/2014/main" id="{760F0237-6CDC-D478-F16B-F8793DDC3505}"/>
              </a:ext>
            </a:extLst>
          </p:cNvPr>
          <p:cNvSpPr>
            <a:spLocks noGrp="1"/>
          </p:cNvSpPr>
          <p:nvPr>
            <p:ph type="ftr" sz="quarter" idx="11"/>
          </p:nvPr>
        </p:nvSpPr>
        <p:spPr/>
        <p:txBody>
          <a:bodyPr/>
          <a:lstStyle/>
          <a:p>
            <a:r>
              <a:rPr lang="en-GB"/>
              <a:t>PORTH AGORED Consolidation of Social Work Practice</a:t>
            </a:r>
          </a:p>
          <a:p>
            <a:r>
              <a:rPr lang="en-GB"/>
              <a:t>
</a:t>
            </a:r>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a:t>
            </a:r>
          </a:p>
          <a:p>
            <a:pPr marL="0" indent="0">
              <a:buNone/>
              <a:defRPr/>
            </a:pPr>
            <a:r>
              <a:rPr lang="en-GB" sz="2000" dirty="0"/>
              <a:t>Wales is the first and only country in UK to do this: </a:t>
            </a:r>
          </a:p>
          <a:p>
            <a:pPr marL="109537"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p>
          <a:p>
            <a:pPr>
              <a:defRPr/>
            </a:pPr>
            <a:r>
              <a:rPr lang="en-GB" sz="2000" dirty="0"/>
              <a:t>Learning outcome – 1.2</a:t>
            </a:r>
          </a:p>
          <a:p>
            <a:pPr>
              <a:defRPr/>
            </a:pPr>
            <a:endParaRPr lang="en-GB" sz="900" dirty="0"/>
          </a:p>
        </p:txBody>
      </p:sp>
      <p:sp>
        <p:nvSpPr>
          <p:cNvPr id="5" name="Footer Placeholder 4">
            <a:extLst>
              <a:ext uri="{FF2B5EF4-FFF2-40B4-BE49-F238E27FC236}">
                <a16:creationId xmlns:a16="http://schemas.microsoft.com/office/drawing/2014/main" id="{E23E2CFA-7A03-6B3E-74C9-E875DAC343B5}"/>
              </a:ext>
            </a:extLst>
          </p:cNvPr>
          <p:cNvSpPr>
            <a:spLocks noGrp="1"/>
          </p:cNvSpPr>
          <p:nvPr>
            <p:ph type="ftr" sz="quarter" idx="11"/>
          </p:nvPr>
        </p:nvSpPr>
        <p:spPr>
          <a:xfrm>
            <a:off x="827895" y="6367463"/>
            <a:ext cx="3670627" cy="273844"/>
          </a:xfrm>
        </p:spPr>
        <p:txBody>
          <a:bodyPr>
            <a:normAutofit fontScale="25000" lnSpcReduction="20000"/>
          </a:bodyPr>
          <a:lstStyle/>
          <a:p>
            <a:pPr algn="l">
              <a:lnSpc>
                <a:spcPct val="90000"/>
              </a:lnSpc>
              <a:spcAft>
                <a:spcPts val="600"/>
              </a:spcAft>
            </a:pPr>
            <a:r>
              <a:rPr lang="en-GB" sz="200">
                <a:solidFill>
                  <a:schemeClr val="tx1">
                    <a:lumMod val="75000"/>
                    <a:lumOff val="25000"/>
                  </a:schemeClr>
                </a:solidFill>
              </a:rPr>
              <a:t>PORTH AGORED Consolidation of Social Work Practice</a:t>
            </a:r>
          </a:p>
          <a:p>
            <a:pPr algn="l">
              <a:lnSpc>
                <a:spcPct val="90000"/>
              </a:lnSpc>
              <a:spcAft>
                <a:spcPts val="600"/>
              </a:spcAft>
            </a:pPr>
            <a:r>
              <a:rPr lang="en-GB" sz="200">
                <a:solidFill>
                  <a:schemeClr val="tx1">
                    <a:lumMod val="75000"/>
                    <a:lumOff val="25000"/>
                  </a:schemeClr>
                </a:solidFill>
              </a:rPr>
              <a:t>
</a:t>
            </a:r>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Wales Safeguarding Procedures (WSP) 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replace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sp>
        <p:nvSpPr>
          <p:cNvPr id="3" name="Footer Placeholder 2">
            <a:extLst>
              <a:ext uri="{FF2B5EF4-FFF2-40B4-BE49-F238E27FC236}">
                <a16:creationId xmlns:a16="http://schemas.microsoft.com/office/drawing/2014/main" id="{4DFF6AFB-F576-FFF2-7994-26A5055DF07E}"/>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chemeClr val="tx1"/>
                </a:solidFill>
              </a:rPr>
              <a:t>All Wales Practice Guides</a:t>
            </a: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Sections</a:t>
            </a: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Sections</a:t>
            </a:r>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chemeClr val="tx1"/>
                </a:solidFill>
              </a:rPr>
              <a:t>Pointers for Practice</a:t>
            </a: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Procedures for safeguarding </a:t>
            </a:r>
            <a:br>
              <a:rPr lang="en-US" sz="2400" dirty="0"/>
            </a:br>
            <a:r>
              <a:rPr lang="en-US" sz="2400" dirty="0"/>
              <a:t>ADULTS AT RISK</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ysClr val="windowText" lastClr="000000"/>
                </a:solidFill>
              </a:rPr>
              <a:t>Pointers for Practice</a:t>
            </a: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Procedures for Safeguarding </a:t>
            </a:r>
            <a:br>
              <a:rPr lang="en-US" sz="2400" dirty="0"/>
            </a:br>
            <a:r>
              <a:rPr lang="en-US" sz="2400" dirty="0"/>
              <a:t>CHILDREN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Wales Safeguarding Procedures</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
        <p:nvSpPr>
          <p:cNvPr id="2" name="Footer Placeholder 1">
            <a:extLst>
              <a:ext uri="{FF2B5EF4-FFF2-40B4-BE49-F238E27FC236}">
                <a16:creationId xmlns:a16="http://schemas.microsoft.com/office/drawing/2014/main" id="{B99D409D-A881-103B-C8B5-F6AB56836CAC}"/>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a:t>The Wales Safeguarding Procedures – Adults (principles also applies to children) </a:t>
            </a:r>
            <a:br>
              <a:rPr lang="en-GB" sz="2900"/>
            </a:br>
            <a:endParaRPr lang="en-GB" sz="29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2" name="Footer Placeholder 1">
            <a:extLst>
              <a:ext uri="{FF2B5EF4-FFF2-40B4-BE49-F238E27FC236}">
                <a16:creationId xmlns:a16="http://schemas.microsoft.com/office/drawing/2014/main" id="{DC4BD456-E7D2-1B01-7B39-AC3356CEF6C2}"/>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7" name="Footer Placeholder 6">
            <a:extLst>
              <a:ext uri="{FF2B5EF4-FFF2-40B4-BE49-F238E27FC236}">
                <a16:creationId xmlns:a16="http://schemas.microsoft.com/office/drawing/2014/main" id="{7765EEED-0BB9-4CA7-97C5-D146DE4D1228}"/>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1200328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341168" y="639763"/>
            <a:ext cx="8229600" cy="490066"/>
          </a:xfrm>
        </p:spPr>
        <p:txBody>
          <a:bodyPr>
            <a:normAutofit fontScale="90000"/>
          </a:bodyPr>
          <a:lstStyle/>
          <a:p>
            <a:r>
              <a:rPr lang="en-GB"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4" name="Footer Placeholder 3">
            <a:extLst>
              <a:ext uri="{FF2B5EF4-FFF2-40B4-BE49-F238E27FC236}">
                <a16:creationId xmlns:a16="http://schemas.microsoft.com/office/drawing/2014/main" id="{1AEDEE10-E2C3-6AFD-4970-213C639DF16A}"/>
              </a:ext>
            </a:extLst>
          </p:cNvPr>
          <p:cNvSpPr>
            <a:spLocks noGrp="1"/>
          </p:cNvSpPr>
          <p:nvPr>
            <p:ph type="ftr" sz="quarter" idx="11"/>
          </p:nvPr>
        </p:nvSpPr>
        <p:spPr/>
        <p:txBody>
          <a:bodyPr/>
          <a:lstStyle/>
          <a:p>
            <a:r>
              <a:rPr lang="en-GB" dirty="0"/>
              <a:t>PORTH AGORED Consolidation of Social Work Practice</a:t>
            </a:r>
          </a:p>
          <a:p>
            <a:r>
              <a:rPr lang="en-GB" dirty="0"/>
              <a:t>
</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Tree>
    <p:extLst>
      <p:ext uri="{BB962C8B-B14F-4D97-AF65-F5344CB8AC3E}">
        <p14:creationId xmlns:p14="http://schemas.microsoft.com/office/powerpoint/2010/main" val="2177111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dirty="0"/>
              <a:t>Assessment: Some theory and practice –Surviving  safeguarding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Footer Placeholder 4">
            <a:extLst>
              <a:ext uri="{FF2B5EF4-FFF2-40B4-BE49-F238E27FC236}">
                <a16:creationId xmlns:a16="http://schemas.microsoft.com/office/drawing/2014/main" id="{3059EF93-EFB9-70D8-7147-FFAA200E8D7F}"/>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96238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7886700" cy="1325563"/>
          </a:xfrm>
        </p:spPr>
        <p:txBody>
          <a:bodyPr>
            <a:normAutofit/>
          </a:bodyPr>
          <a:lstStyle/>
          <a:p>
            <a:r>
              <a:rPr lang="en-GB" sz="2200" b="1" dirty="0">
                <a:effectLst/>
                <a:latin typeface="Arial" panose="020B0604020202020204" pitchFamily="34" charset="0"/>
              </a:rPr>
              <a:t>Learning Outcome - 2</a:t>
            </a:r>
            <a:br>
              <a:rPr lang="en-GB" sz="2200" b="1" dirty="0">
                <a:effectLst/>
                <a:latin typeface="Arial" panose="020B0604020202020204" pitchFamily="34" charset="0"/>
              </a:rPr>
            </a:br>
            <a:r>
              <a:rPr lang="en-GB" sz="2200" b="1" dirty="0">
                <a:effectLst/>
                <a:latin typeface="Arial" panose="020B0604020202020204" pitchFamily="34" charset="0"/>
              </a:rPr>
              <a:t>2. Working collaboratively with people in need of care and support, their carers other</a:t>
            </a:r>
            <a:r>
              <a:rPr lang="en-GB" sz="2200" dirty="0">
                <a:latin typeface="Arial" panose="020B0604020202020204" pitchFamily="34" charset="0"/>
              </a:rPr>
              <a:t> </a:t>
            </a:r>
            <a:r>
              <a:rPr lang="en-GB" sz="22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7" name="Footer Placeholder 6">
            <a:extLst>
              <a:ext uri="{FF2B5EF4-FFF2-40B4-BE49-F238E27FC236}">
                <a16:creationId xmlns:a16="http://schemas.microsoft.com/office/drawing/2014/main" id="{2F7ADB1C-17DD-F14D-E97D-4C76AE01748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4170887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564730" y="609600"/>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864207"/>
            <a:ext cx="4833760" cy="3908587"/>
          </a:xfrm>
        </p:spPr>
        <p:txBody>
          <a:bodyPr vert="horz" lIns="91440" tIns="45720" rIns="91440" bIns="45720" rtlCol="0">
            <a:normAutofit lnSpcReduction="10000"/>
          </a:bodyPr>
          <a:lstStyle/>
          <a:p>
            <a:pPr marL="265510" indent="-228600" defTabSz="914400"/>
            <a:r>
              <a:rPr lang="en-US" sz="1700" dirty="0"/>
              <a:t>Builds trust</a:t>
            </a:r>
          </a:p>
          <a:p>
            <a:pPr marL="265510" indent="-228600" defTabSz="914400"/>
            <a:r>
              <a:rPr lang="en-US" sz="1700" dirty="0"/>
              <a:t>Less ‘siloed’ working – work together for a common cause </a:t>
            </a:r>
          </a:p>
          <a:p>
            <a:pPr marL="265510" indent="-228600" defTabSz="914400"/>
            <a:r>
              <a:rPr lang="en-US" sz="1700" dirty="0"/>
              <a:t>Uses respectful challenge </a:t>
            </a:r>
          </a:p>
          <a:p>
            <a:pPr marL="265510" indent="-228600" defTabSz="914400"/>
            <a:r>
              <a:rPr lang="en-US" sz="1700" dirty="0"/>
              <a:t>Maintains a person-</a:t>
            </a:r>
            <a:r>
              <a:rPr lang="en-US" sz="1700" dirty="0" err="1"/>
              <a:t>centred</a:t>
            </a:r>
            <a:r>
              <a:rPr lang="en-US" sz="1700" dirty="0"/>
              <a:t> attitude</a:t>
            </a:r>
          </a:p>
          <a:p>
            <a:pPr marL="265510" indent="-228600" defTabSz="914400"/>
            <a:r>
              <a:rPr lang="en-US" sz="1700" dirty="0"/>
              <a:t>Ensures clarity of purpose with clear and honest explanations</a:t>
            </a:r>
          </a:p>
          <a:p>
            <a:pPr marL="265510" indent="-228600" defTabSz="914400"/>
            <a:r>
              <a:rPr lang="en-US" sz="1700" dirty="0"/>
              <a:t>Understands the lived experience of those involved</a:t>
            </a:r>
          </a:p>
          <a:p>
            <a:pPr marL="265510" indent="-228600" defTabSz="914400"/>
            <a:r>
              <a:rPr lang="en-US" sz="1700" dirty="0"/>
              <a:t>Works collaboratively to define and resolve difficulties</a:t>
            </a:r>
          </a:p>
          <a:p>
            <a:pPr marL="265510" indent="-228600" defTabSz="914400"/>
            <a:r>
              <a:rPr lang="en-US" sz="1700" dirty="0"/>
              <a:t>Operates from a strengths-based/outcome focused approach. </a:t>
            </a:r>
          </a:p>
        </p:txBody>
      </p:sp>
      <p:sp>
        <p:nvSpPr>
          <p:cNvPr id="5" name="Footer Placeholder 4">
            <a:extLst>
              <a:ext uri="{FF2B5EF4-FFF2-40B4-BE49-F238E27FC236}">
                <a16:creationId xmlns:a16="http://schemas.microsoft.com/office/drawing/2014/main" id="{720F108E-9C9E-662D-A14E-2BF630758722}"/>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200" kern="1200">
                <a:solidFill>
                  <a:schemeClr val="tx1">
                    <a:tint val="75000"/>
                  </a:schemeClr>
                </a:solidFill>
                <a:latin typeface="+mn-lt"/>
                <a:ea typeface="+mn-ea"/>
                <a:cs typeface="+mn-cs"/>
              </a:rPr>
              <a:t>PORTH AGORED Consolidation of Social Work Practice</a:t>
            </a:r>
          </a:p>
          <a:p>
            <a:pPr>
              <a:lnSpc>
                <a:spcPct val="90000"/>
              </a:lnSpc>
              <a:spcAft>
                <a:spcPts val="600"/>
              </a:spcAft>
            </a:pPr>
            <a:r>
              <a:rPr lang="en-US" sz="200" kern="1200">
                <a:solidFill>
                  <a:schemeClr val="tx1">
                    <a:tint val="75000"/>
                  </a:schemeClr>
                </a:solidFill>
                <a:latin typeface="+mn-lt"/>
                <a:ea typeface="+mn-ea"/>
                <a:cs typeface="+mn-cs"/>
              </a:rPr>
              <a:t>
</a:t>
            </a:r>
          </a:p>
        </p:txBody>
      </p:sp>
    </p:spTree>
    <p:extLst>
      <p:ext uri="{BB962C8B-B14F-4D97-AF65-F5344CB8AC3E}">
        <p14:creationId xmlns:p14="http://schemas.microsoft.com/office/powerpoint/2010/main" val="96075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5" name="Freeform: Shape 3482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8119814" cy="1325563"/>
          </a:xfrm>
        </p:spPr>
        <p:txBody>
          <a:bodyPr>
            <a:normAutofit/>
          </a:bodyPr>
          <a:lstStyle/>
          <a:p>
            <a:pPr>
              <a:defRPr/>
            </a:pPr>
            <a:r>
              <a:rPr lang="en-GB" sz="4000" dirty="0"/>
              <a:t>Tensions and Conflicts</a:t>
            </a:r>
            <a:br>
              <a:rPr lang="en-GB" sz="4000" dirty="0"/>
            </a:br>
            <a:r>
              <a:rPr lang="en-GB" sz="4000" dirty="0"/>
              <a:t>Exercise 2 </a:t>
            </a:r>
          </a:p>
        </p:txBody>
      </p:sp>
      <p:sp>
        <p:nvSpPr>
          <p:cNvPr id="34827" name="Arc 348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825625"/>
            <a:ext cx="7886700" cy="4351338"/>
          </a:xfrm>
        </p:spPr>
        <p:txBody>
          <a:bodyPr>
            <a:normAutofit/>
          </a:bodyPr>
          <a:lstStyle/>
          <a:p>
            <a:r>
              <a:rPr lang="en-GB" altLang="en-US" dirty="0"/>
              <a:t>Reflect on some of the potential </a:t>
            </a:r>
            <a:r>
              <a:rPr lang="en-GB" altLang="en-US" b="1" dirty="0"/>
              <a:t>tensions and conflicts </a:t>
            </a:r>
            <a:r>
              <a:rPr lang="en-GB" altLang="en-US" dirty="0"/>
              <a:t>inherent in using legislation/policy and procedure in your area of practice when trying to work collaboratively.</a:t>
            </a:r>
          </a:p>
          <a:p>
            <a:r>
              <a:rPr lang="en-GB" altLang="en-US" dirty="0"/>
              <a:t>These may include conflicts of interest, clashes of values and the potential impact of legislation on the individuals we work with and working collaboratively with other organisations/agencies/families/carers etc . </a:t>
            </a:r>
          </a:p>
          <a:p>
            <a:endParaRPr lang="en-GB" altLang="en-US" dirty="0"/>
          </a:p>
        </p:txBody>
      </p:sp>
      <p:sp>
        <p:nvSpPr>
          <p:cNvPr id="4" name="Footer Placeholder 3">
            <a:extLst>
              <a:ext uri="{FF2B5EF4-FFF2-40B4-BE49-F238E27FC236}">
                <a16:creationId xmlns:a16="http://schemas.microsoft.com/office/drawing/2014/main" id="{8865B250-B2B9-6A4D-9E8E-8C74DF41EBC8}"/>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7" name="Footer Placeholder 6">
            <a:extLst>
              <a:ext uri="{FF2B5EF4-FFF2-40B4-BE49-F238E27FC236}">
                <a16:creationId xmlns:a16="http://schemas.microsoft.com/office/drawing/2014/main" id="{60E440C9-D9D2-B862-AE64-6524B7FC0456}"/>
              </a:ext>
            </a:extLst>
          </p:cNvPr>
          <p:cNvSpPr>
            <a:spLocks noGrp="1"/>
          </p:cNvSpPr>
          <p:nvPr>
            <p:ph type="ftr" sz="quarter" idx="11"/>
          </p:nvPr>
        </p:nvSpPr>
        <p:spPr/>
        <p:txBody>
          <a:bodyPr/>
          <a:lstStyle/>
          <a:p>
            <a:r>
              <a:rPr lang="en-GB"/>
              <a:t>PORTH AGORED Consolidation of Social Work Practice</a:t>
            </a:r>
          </a:p>
          <a:p>
            <a:r>
              <a:rPr lang="en-GB"/>
              <a:t>
</a:t>
            </a: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4" name="Footer Placeholder 3">
            <a:extLst>
              <a:ext uri="{FF2B5EF4-FFF2-40B4-BE49-F238E27FC236}">
                <a16:creationId xmlns:a16="http://schemas.microsoft.com/office/drawing/2014/main" id="{D497497C-7A5E-A5BA-3389-560C17AF5D5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4" name="Footer Placeholder 3">
            <a:extLst>
              <a:ext uri="{FF2B5EF4-FFF2-40B4-BE49-F238E27FC236}">
                <a16:creationId xmlns:a16="http://schemas.microsoft.com/office/drawing/2014/main" id="{B04A3EA8-2939-6269-B3EE-E211492F1713}"/>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sp>
        <p:nvSpPr>
          <p:cNvPr id="2" name="Footer Placeholder 1">
            <a:extLst>
              <a:ext uri="{FF2B5EF4-FFF2-40B4-BE49-F238E27FC236}">
                <a16:creationId xmlns:a16="http://schemas.microsoft.com/office/drawing/2014/main" id="{F727C4A8-9E35-3243-E58B-F70361F34E78}"/>
              </a:ext>
            </a:extLst>
          </p:cNvPr>
          <p:cNvSpPr>
            <a:spLocks noGrp="1"/>
          </p:cNvSpPr>
          <p:nvPr>
            <p:ph type="ftr" sz="quarter" idx="11"/>
          </p:nvPr>
        </p:nvSpPr>
        <p:spPr/>
        <p:txBody>
          <a:bodyPr/>
          <a:lstStyle/>
          <a:p>
            <a:r>
              <a:rPr lang="en-GB"/>
              <a:t>PORTH AGORED Consolidation of Social Work Practice</a:t>
            </a:r>
          </a:p>
          <a:p>
            <a:r>
              <a:rPr lang="en-GB"/>
              <a:t>
</a:t>
            </a:r>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0" name="Rectangle 5325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3259" name="Arc 5325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1907704" y="260648"/>
            <a:ext cx="6607646" cy="2279858"/>
          </a:xfrm>
        </p:spPr>
        <p:txBody>
          <a:bodyPr anchor="t">
            <a:normAutofit/>
          </a:bodyPr>
          <a:lstStyle/>
          <a:p>
            <a:pPr>
              <a:defRPr/>
            </a:pPr>
            <a:r>
              <a:rPr lang="en-GB" sz="2800" b="1" dirty="0"/>
              <a:t>Exercise 3- Safeguarding</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5537" y="2174910"/>
            <a:ext cx="3435134" cy="27775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3263" name="Straight Connector 5326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4053"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3261" name="Freeform: Shape 5326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3257" name="Straight Connector 5325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4053"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3912352" y="1340773"/>
            <a:ext cx="4487634" cy="4801611"/>
          </a:xfrm>
        </p:spPr>
        <p:txBody>
          <a:bodyPr>
            <a:normAutofit/>
          </a:bodyPr>
          <a:lstStyle/>
          <a:p>
            <a:pPr marL="109537" indent="0">
              <a:buFont typeface="Wingdings 3" panose="05040102010807070707" pitchFamily="18" charset="2"/>
              <a:buNone/>
              <a:defRPr/>
            </a:pPr>
            <a:r>
              <a:rPr lang="en-GB" sz="1700" dirty="0"/>
              <a:t> </a:t>
            </a:r>
          </a:p>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must be a case you have worked on since commencing this programme.</a:t>
            </a:r>
            <a:endParaRPr lang="en-GB" altLang="en-US" sz="2400" dirty="0"/>
          </a:p>
        </p:txBody>
      </p:sp>
      <p:sp>
        <p:nvSpPr>
          <p:cNvPr id="4" name="Footer Placeholder 3">
            <a:extLst>
              <a:ext uri="{FF2B5EF4-FFF2-40B4-BE49-F238E27FC236}">
                <a16:creationId xmlns:a16="http://schemas.microsoft.com/office/drawing/2014/main" id="{937D71E6-E94C-7181-77CF-695A511B2620}"/>
              </a:ext>
            </a:extLst>
          </p:cNvPr>
          <p:cNvSpPr>
            <a:spLocks noGrp="1"/>
          </p:cNvSpPr>
          <p:nvPr>
            <p:ph type="ftr" sz="quarter" idx="11"/>
          </p:nvPr>
        </p:nvSpPr>
        <p:spPr>
          <a:xfrm>
            <a:off x="4316698" y="6356350"/>
            <a:ext cx="2440767" cy="365125"/>
          </a:xfrm>
        </p:spPr>
        <p:txBody>
          <a:bodyPr>
            <a:normAutofit lnSpcReduction="10000"/>
          </a:bodyPr>
          <a:lstStyle/>
          <a:p>
            <a:pPr algn="l">
              <a:lnSpc>
                <a:spcPct val="90000"/>
              </a:lnSpc>
              <a:spcAft>
                <a:spcPts val="600"/>
              </a:spcAft>
            </a:pPr>
            <a:r>
              <a:rPr lang="en-GB" sz="300">
                <a:solidFill>
                  <a:schemeClr val="tx1">
                    <a:lumMod val="50000"/>
                    <a:lumOff val="50000"/>
                  </a:schemeClr>
                </a:solidFill>
              </a:rPr>
              <a:t>PORTH AGORED Consolidation of Social Work Practice</a:t>
            </a:r>
          </a:p>
          <a:p>
            <a:pPr algn="l">
              <a:lnSpc>
                <a:spcPct val="90000"/>
              </a:lnSpc>
              <a:spcAft>
                <a:spcPts val="600"/>
              </a:spcAft>
            </a:pPr>
            <a:r>
              <a:rPr lang="en-GB" sz="300">
                <a:solidFill>
                  <a:schemeClr val="tx1">
                    <a:lumMod val="50000"/>
                    <a:lumOff val="50000"/>
                  </a:schemeClr>
                </a:solidFill>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Therefore, extremely important that the influences and biases that affect these decision-making processes are better understood.  </a:t>
            </a:r>
          </a:p>
          <a:p>
            <a:pPr eaLnBrk="1" hangingPunct="1">
              <a:spcBef>
                <a:spcPct val="0"/>
              </a:spcBef>
              <a:buClrTx/>
              <a:buSzTx/>
              <a:buFontTx/>
              <a:buNone/>
              <a:defRPr/>
            </a:pPr>
            <a:r>
              <a:rPr lang="en-GB" altLang="en-US" sz="2400" i="1" dirty="0" err="1">
                <a:latin typeface="+mj-lt"/>
              </a:rPr>
              <a:t>Kershall</a:t>
            </a:r>
            <a:r>
              <a:rPr lang="en-GB" altLang="en-US" sz="2400" i="1" dirty="0">
                <a:latin typeface="+mj-lt"/>
              </a:rPr>
              <a:t>, H and Pritchard, J (2007) “Good Practice in Risk Assessment &amp; Risk Management”, London: Jessica Kingsley.</a:t>
            </a:r>
          </a:p>
          <a:p>
            <a:pPr>
              <a:defRPr/>
            </a:pPr>
            <a:endParaRPr lang="en-GB" sz="2400" dirty="0"/>
          </a:p>
        </p:txBody>
      </p:sp>
      <p:sp>
        <p:nvSpPr>
          <p:cNvPr id="5" name="Footer Placeholder 4">
            <a:extLst>
              <a:ext uri="{FF2B5EF4-FFF2-40B4-BE49-F238E27FC236}">
                <a16:creationId xmlns:a16="http://schemas.microsoft.com/office/drawing/2014/main" id="{BA8FCEEB-671F-5BD4-0C4B-605529C234CA}"/>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a:bodyPr>
          <a:lstStyle/>
          <a:p>
            <a:r>
              <a:rPr lang="en-US" sz="1900"/>
              <a:t>Professional curiosity is the capacity to explore and understand what is happening within a family rather than making assumptions or accepting things at face value.</a:t>
            </a:r>
          </a:p>
          <a:p>
            <a:r>
              <a:rPr lang="en-US" sz="1900"/>
              <a:t>The views and feelings of children/adults are actually very difficult to ascertain </a:t>
            </a:r>
          </a:p>
          <a:p>
            <a:r>
              <a:rPr lang="en-US" sz="1900"/>
              <a:t>Professionals do not always listen to adults who tried to speak on behalf of an individual/child</a:t>
            </a:r>
          </a:p>
          <a:p>
            <a:r>
              <a:rPr lang="en-US" sz="1900"/>
              <a:t>Professionals can be fooled with stories we want to believe are true</a:t>
            </a:r>
          </a:p>
          <a:p>
            <a:r>
              <a:rPr lang="en-US" sz="1900"/>
              <a:t>Effective multi agency work needs to be coordinated</a:t>
            </a:r>
          </a:p>
          <a:p>
            <a:r>
              <a:rPr lang="en-US" sz="1900"/>
              <a:t>Challenging parents/individuals (and colleagues) requires expertise, confidence, time and a considerable amount of emotional energy</a:t>
            </a:r>
          </a:p>
          <a:p>
            <a:r>
              <a:rPr lang="en-GB" sz="1900">
                <a:effectLst/>
                <a:latin typeface="Arial" panose="020B0604020202020204" pitchFamily="34" charset="0"/>
                <a:hlinkClick r:id="rId3"/>
              </a:rPr>
              <a:t>worcestershiresafeguarding.org.uk</a:t>
            </a:r>
            <a:r>
              <a:rPr lang="en-GB" sz="1900">
                <a:effectLst/>
                <a:latin typeface="Arial" panose="020B0604020202020204" pitchFamily="34" charset="0"/>
              </a:rPr>
              <a:t> </a:t>
            </a:r>
            <a:endParaRPr lang="en-GB" sz="1900"/>
          </a:p>
        </p:txBody>
      </p:sp>
      <p:sp>
        <p:nvSpPr>
          <p:cNvPr id="5" name="Footer Placeholder 4">
            <a:extLst>
              <a:ext uri="{FF2B5EF4-FFF2-40B4-BE49-F238E27FC236}">
                <a16:creationId xmlns:a16="http://schemas.microsoft.com/office/drawing/2014/main" id="{9D803F4C-835A-6F57-4C8B-2B990041B0CC}"/>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635480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fontScale="92500" lnSpcReduction="20000"/>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r>
              <a:rPr lang="en-GB" sz="1800" b="1" dirty="0">
                <a:effectLst/>
                <a:latin typeface="Arial" panose="020B0604020202020204" pitchFamily="34" charset="0"/>
              </a:rPr>
              <a:t>EITHER, </a:t>
            </a:r>
            <a:r>
              <a:rPr lang="en-GB" sz="1800" dirty="0">
                <a:effectLst/>
                <a:latin typeface="Arial" panose="020B0604020202020204" pitchFamily="34" charset="0"/>
              </a:rPr>
              <a:t>IF YOUR CASE STUDYIS ABOUT ADULT SAFEGUARDING</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effectLst/>
                <a:latin typeface="Arial" panose="020B0604020202020204" pitchFamily="34" charset="0"/>
              </a:rPr>
              <a:t>OR,</a:t>
            </a:r>
            <a:r>
              <a:rPr lang="en-GB" sz="1800" dirty="0">
                <a:effectLst/>
                <a:latin typeface="Arial" panose="020B0604020202020204" pitchFamily="34" charset="0"/>
              </a:rPr>
              <a:t> IF THE CASE STUDY IS ABOUT SAFEGUARDING CHILDREN</a:t>
            </a:r>
          </a:p>
          <a:p>
            <a:r>
              <a:rPr lang="en-GB" sz="1800" dirty="0">
                <a:effectLst/>
                <a:latin typeface="Arial" panose="020B0604020202020204" pitchFamily="34" charset="0"/>
              </a:rPr>
              <a:t>3.4. Understand the professional social work role in relation to safeguarding children at risk.</a:t>
            </a:r>
          </a:p>
          <a:p>
            <a:pPr marL="0" indent="0">
              <a:buNone/>
            </a:pPr>
            <a:r>
              <a:rPr lang="en-GB" sz="1800" dirty="0">
                <a:solidFill>
                  <a:srgbClr val="000000"/>
                </a:solidFill>
                <a:latin typeface="Arial" panose="020B0604020202020204" pitchFamily="34" charset="0"/>
              </a:rPr>
              <a:t>Please see handbook appendix 4 for the more detailed breakdown in the  “Assessment Criteria". </a:t>
            </a:r>
            <a:endParaRPr lang="en-GB" sz="1800" dirty="0">
              <a:solidFill>
                <a:srgbClr val="000000"/>
              </a:solidFill>
              <a:effectLst/>
              <a:latin typeface="Arial" panose="020B0604020202020204" pitchFamily="34" charset="0"/>
            </a:endParaRPr>
          </a:p>
          <a:p>
            <a:endParaRPr lang="en-GB" sz="1800" dirty="0">
              <a:effectLst/>
              <a:latin typeface="Arial" panose="020B0604020202020204" pitchFamily="34" charset="0"/>
            </a:endParaRPr>
          </a:p>
          <a:p>
            <a:endParaRPr lang="en-US" sz="1500" dirty="0"/>
          </a:p>
        </p:txBody>
      </p:sp>
      <p:sp>
        <p:nvSpPr>
          <p:cNvPr id="4" name="Footer Placeholder 3">
            <a:extLst>
              <a:ext uri="{FF2B5EF4-FFF2-40B4-BE49-F238E27FC236}">
                <a16:creationId xmlns:a16="http://schemas.microsoft.com/office/drawing/2014/main" id="{C3045A87-414E-C4F3-058F-904EB4EC465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dirty="0"/>
              <a:t>PORTH AGORED Consolidation of Social Work Practice</a:t>
            </a:r>
          </a:p>
          <a:p>
            <a:pPr>
              <a:lnSpc>
                <a:spcPct val="90000"/>
              </a:lnSpc>
              <a:spcAft>
                <a:spcPts val="600"/>
              </a:spcAft>
              <a:defRPr/>
            </a:pPr>
            <a:r>
              <a:rPr lang="en-GB" sz="300" dirty="0"/>
              <a:t>
</a:t>
            </a:r>
          </a:p>
        </p:txBody>
      </p:sp>
    </p:spTree>
    <p:extLst>
      <p:ext uri="{BB962C8B-B14F-4D97-AF65-F5344CB8AC3E}">
        <p14:creationId xmlns:p14="http://schemas.microsoft.com/office/powerpoint/2010/main" val="2124659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p:txBody>
          <a:bodyPr anchor="ctr">
            <a:normAutofit/>
          </a:bodyPr>
          <a:lstStyle/>
          <a:p>
            <a:pPr>
              <a:defRPr/>
            </a:pPr>
            <a:r>
              <a:rPr lang="en-GB"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825625"/>
            <a:ext cx="4447406" cy="4351338"/>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a:lnSpc>
                <a:spcPct val="90000"/>
              </a:lnSpc>
              <a:defRPr/>
            </a:pPr>
            <a:endParaRPr lang="en-GB" altLang="en-US" sz="2000" dirty="0"/>
          </a:p>
        </p:txBody>
      </p:sp>
      <p:sp>
        <p:nvSpPr>
          <p:cNvPr id="4" name="Footer Placeholder 3">
            <a:extLst>
              <a:ext uri="{FF2B5EF4-FFF2-40B4-BE49-F238E27FC236}">
                <a16:creationId xmlns:a16="http://schemas.microsoft.com/office/drawing/2014/main" id="{5DC303E4-A7F3-50C9-F8CC-19D0AF8B17B1}"/>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4144" y="1715995"/>
            <a:ext cx="3712655" cy="3729229"/>
          </a:xfrm>
          <a:prstGeom prst="rect">
            <a:avLst/>
          </a:prstGeom>
          <a:solidFill>
            <a:srgbClr val="FFFFFF"/>
          </a:solid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r>
              <a:rPr lang="en-GB" sz="2000" dirty="0"/>
              <a:t>What do these rights mean? </a:t>
            </a:r>
          </a:p>
          <a:p>
            <a:pPr>
              <a:lnSpc>
                <a:spcPct val="90000"/>
              </a:lnSpc>
              <a:defRPr/>
            </a:pPr>
            <a:endParaRPr lang="en-GB" sz="1500" dirty="0"/>
          </a:p>
        </p:txBody>
      </p:sp>
      <p:sp>
        <p:nvSpPr>
          <p:cNvPr id="5" name="Footer Placeholder 4">
            <a:extLst>
              <a:ext uri="{FF2B5EF4-FFF2-40B4-BE49-F238E27FC236}">
                <a16:creationId xmlns:a16="http://schemas.microsoft.com/office/drawing/2014/main" id="{1364564F-0B13-C69F-1722-B42AA0570B07}"/>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sp>
        <p:nvSpPr>
          <p:cNvPr id="5" name="Footer Placeholder 4">
            <a:extLst>
              <a:ext uri="{FF2B5EF4-FFF2-40B4-BE49-F238E27FC236}">
                <a16:creationId xmlns:a16="http://schemas.microsoft.com/office/drawing/2014/main" id="{D1CB5BE9-E042-F6E7-A17A-7E07C42205C2}"/>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pPr>
            <a:r>
              <a:rPr lang="en-GB" sz="300">
                <a:solidFill>
                  <a:srgbClr val="FFFFFF"/>
                </a:solidFill>
              </a:rPr>
              <a:t>PORTH AGORED Consolidation of Social Work Practice</a:t>
            </a:r>
          </a:p>
          <a:p>
            <a:pPr algn="l">
              <a:lnSpc>
                <a:spcPct val="90000"/>
              </a:lnSpc>
              <a:spcAft>
                <a:spcPts val="600"/>
              </a:spcAft>
            </a:pPr>
            <a:r>
              <a:rPr lang="en-GB" sz="300">
                <a:solidFill>
                  <a:srgbClr val="FFFFFF"/>
                </a:solidFill>
              </a:rPr>
              <a:t>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dirty="0"/>
              <a:t>You MUST include use of “theories” in task 3 i.e. more than one theory. </a:t>
            </a:r>
          </a:p>
        </p:txBody>
      </p:sp>
      <p:sp>
        <p:nvSpPr>
          <p:cNvPr id="3" name="Footer Placeholder 2">
            <a:extLst>
              <a:ext uri="{FF2B5EF4-FFF2-40B4-BE49-F238E27FC236}">
                <a16:creationId xmlns:a16="http://schemas.microsoft.com/office/drawing/2014/main" id="{45D9C93D-D67A-AA87-D30D-BE89446308B2}"/>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73202" y="640080"/>
            <a:ext cx="5178918" cy="1481328"/>
          </a:xfrm>
        </p:spPr>
        <p:txBody>
          <a:bodyPr vert="horz" lIns="91440" tIns="45720" rIns="91440" bIns="45720" rtlCol="0" anchor="b">
            <a:normAutofit/>
          </a:bodyPr>
          <a:lstStyle/>
          <a:p>
            <a:pPr>
              <a:defRPr/>
            </a:pPr>
            <a:r>
              <a:rPr lang="en-US" sz="3600" kern="1200" dirty="0">
                <a:solidFill>
                  <a:schemeClr val="tx1"/>
                </a:solidFill>
                <a:latin typeface="+mj-lt"/>
                <a:ea typeface="+mj-ea"/>
                <a:cs typeface="+mj-cs"/>
              </a:rPr>
              <a:t>Theories (including Models)</a:t>
            </a:r>
          </a:p>
        </p:txBody>
      </p:sp>
      <p:sp>
        <p:nvSpPr>
          <p:cNvPr id="3789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73202" y="2660904"/>
            <a:ext cx="4458838" cy="3547872"/>
          </a:xfrm>
        </p:spPr>
        <p:txBody>
          <a:bodyPr vert="horz" lIns="91440" tIns="45720" rIns="91440" bIns="45720" rtlCol="0" anchor="t">
            <a:normAutofit/>
          </a:bodyPr>
          <a:lstStyle/>
          <a:p>
            <a:pPr marL="0" indent="0">
              <a:buNone/>
              <a:defRPr/>
            </a:pPr>
            <a:r>
              <a:rPr lang="en-US" altLang="en-US" sz="2400" b="1" dirty="0"/>
              <a:t>Exercise 4:</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5413" y="3283564"/>
            <a:ext cx="3449516" cy="2302551"/>
          </a:xfrm>
          <a:prstGeom prst="rect">
            <a:avLst/>
          </a:prstGeom>
        </p:spPr>
      </p:pic>
      <p:sp>
        <p:nvSpPr>
          <p:cNvPr id="4" name="Footer Placeholder 3">
            <a:extLst>
              <a:ext uri="{FF2B5EF4-FFF2-40B4-BE49-F238E27FC236}">
                <a16:creationId xmlns:a16="http://schemas.microsoft.com/office/drawing/2014/main" id="{78556FFE-5139-A283-ADF2-EE66F9BAC770}"/>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pPr>
            <a:r>
              <a:rPr lang="en-US" sz="300" kern="1200">
                <a:solidFill>
                  <a:schemeClr val="tx1">
                    <a:tint val="75000"/>
                  </a:schemeClr>
                </a:solidFill>
                <a:latin typeface="+mn-lt"/>
                <a:ea typeface="+mn-ea"/>
                <a:cs typeface="+mn-cs"/>
              </a:rPr>
              <a:t>PORTH AGORED Consolidation of Social Work Practice</a:t>
            </a:r>
          </a:p>
          <a:p>
            <a:pPr defTabSz="914400">
              <a:lnSpc>
                <a:spcPct val="90000"/>
              </a:lnSpc>
              <a:spcAft>
                <a:spcPts val="600"/>
              </a:spcAft>
            </a:pPr>
            <a:r>
              <a:rPr lang="en-US" sz="300" kern="1200">
                <a:solidFill>
                  <a:schemeClr val="tx1">
                    <a:tint val="75000"/>
                  </a:schemeClr>
                </a:solidFill>
                <a:latin typeface="+mn-lt"/>
                <a:ea typeface="+mn-ea"/>
                <a:cs typeface="+mn-cs"/>
              </a:rPr>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4" name="Footer Placeholder 3">
            <a:extLst>
              <a:ext uri="{FF2B5EF4-FFF2-40B4-BE49-F238E27FC236}">
                <a16:creationId xmlns:a16="http://schemas.microsoft.com/office/drawing/2014/main" id="{4DFBB49E-B019-44E6-2349-DBD9286B1A7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39" name="Rectangle 5633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490722" y="329184"/>
            <a:ext cx="5170932" cy="1783080"/>
          </a:xfrm>
        </p:spPr>
        <p:txBody>
          <a:bodyPr anchor="b">
            <a:normAutofit/>
          </a:bodyPr>
          <a:lstStyle/>
          <a:p>
            <a:pPr>
              <a:defRPr/>
            </a:pPr>
            <a:r>
              <a:rPr lang="en-GB" sz="4700" dirty="0"/>
              <a:t>Complex Thinking</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39440" r="30977" b="-2"/>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4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490722" y="2706624"/>
            <a:ext cx="5170932" cy="3483864"/>
          </a:xfrm>
        </p:spPr>
        <p:txBody>
          <a:bodyPr>
            <a:normAutofit/>
          </a:bodyPr>
          <a:lstStyle/>
          <a:p>
            <a:pPr marL="109537" indent="0">
              <a:buFont typeface="Wingdings 3" panose="05040102010807070707" pitchFamily="18" charset="2"/>
              <a:buNone/>
              <a:defRPr/>
            </a:pPr>
            <a:r>
              <a:rPr lang="en-GB" altLang="en-US" sz="1800" dirty="0"/>
              <a:t>Complex thinking involves:</a:t>
            </a:r>
          </a:p>
          <a:p>
            <a:pPr>
              <a:defRPr/>
            </a:pPr>
            <a:r>
              <a:rPr lang="en-GB" altLang="en-US" sz="18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800" dirty="0"/>
              <a:t>It allows us to test and change ideas about situations that face us </a:t>
            </a:r>
          </a:p>
          <a:p>
            <a:pPr>
              <a:defRPr/>
            </a:pPr>
            <a:r>
              <a:rPr lang="en-GB" altLang="en-US" sz="1800" dirty="0"/>
              <a:t>Practice involves a complex combination of practical skills, knowledge, values, thoughts, feelings and action</a:t>
            </a:r>
          </a:p>
        </p:txBody>
      </p:sp>
      <p:sp>
        <p:nvSpPr>
          <p:cNvPr id="4" name="Footer Placeholder 3">
            <a:extLst>
              <a:ext uri="{FF2B5EF4-FFF2-40B4-BE49-F238E27FC236}">
                <a16:creationId xmlns:a16="http://schemas.microsoft.com/office/drawing/2014/main" id="{5D22069B-5101-1340-A178-29E7DA8941C4}"/>
              </a:ext>
            </a:extLst>
          </p:cNvPr>
          <p:cNvSpPr>
            <a:spLocks noGrp="1"/>
          </p:cNvSpPr>
          <p:nvPr>
            <p:ph type="ftr" sz="quarter" idx="11"/>
          </p:nvPr>
        </p:nvSpPr>
        <p:spPr>
          <a:xfrm>
            <a:off x="3490722" y="6356350"/>
            <a:ext cx="3086100" cy="365125"/>
          </a:xfrm>
        </p:spPr>
        <p:txBody>
          <a:bodyPr>
            <a:normAutofit lnSpcReduction="10000"/>
          </a:bodyPr>
          <a:lstStyle/>
          <a:p>
            <a:pPr algn="l">
              <a:lnSpc>
                <a:spcPct val="90000"/>
              </a:lnSpc>
              <a:spcAft>
                <a:spcPts val="600"/>
              </a:spcAft>
            </a:pPr>
            <a:r>
              <a:rPr lang="en-GB" sz="300"/>
              <a:t>PORTH AGORED Consolidation of Social Work Practice</a:t>
            </a:r>
          </a:p>
          <a:p>
            <a:pPr algn="l">
              <a:lnSpc>
                <a:spcPct val="90000"/>
              </a:lnSpc>
              <a:spcAft>
                <a:spcPts val="600"/>
              </a:spcAft>
            </a:pPr>
            <a:r>
              <a:rPr lang="en-GB" sz="30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3" name="Footer Placeholder 2">
            <a:extLst>
              <a:ext uri="{FF2B5EF4-FFF2-40B4-BE49-F238E27FC236}">
                <a16:creationId xmlns:a16="http://schemas.microsoft.com/office/drawing/2014/main" id="{5E11D5BE-9D4F-065D-941C-5E7E0F3D58C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a:t>Professional Judgement Bases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t>
            </a:r>
            <a:r>
              <a:rPr lang="en-GB" altLang="en-US" sz="1900" dirty="0" err="1"/>
              <a:t>analysisng</a:t>
            </a:r>
            <a:r>
              <a:rPr lang="en-GB" altLang="en-US" sz="1900" dirty="0"/>
              <a:t>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4" name="Footer Placeholder 3">
            <a:extLst>
              <a:ext uri="{FF2B5EF4-FFF2-40B4-BE49-F238E27FC236}">
                <a16:creationId xmlns:a16="http://schemas.microsoft.com/office/drawing/2014/main" id="{AFA9EBFF-DCE3-D1EF-7D4A-3E78FCDD09CE}"/>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5" name="Footer Placeholder 4">
            <a:extLst>
              <a:ext uri="{FF2B5EF4-FFF2-40B4-BE49-F238E27FC236}">
                <a16:creationId xmlns:a16="http://schemas.microsoft.com/office/drawing/2014/main" id="{35D5908C-B88E-B6F1-E6CD-112149082015}"/>
              </a:ext>
            </a:extLst>
          </p:cNvPr>
          <p:cNvSpPr>
            <a:spLocks/>
          </p:cNvSpPr>
          <p:nvPr/>
        </p:nvSpPr>
        <p:spPr>
          <a:xfrm>
            <a:off x="3360795" y="5890361"/>
            <a:ext cx="2422409" cy="286602"/>
          </a:xfrm>
          <a:prstGeom prst="rect">
            <a:avLst/>
          </a:prstGeom>
        </p:spPr>
        <p:txBody>
          <a:bodyPr/>
          <a:lstStyle/>
          <a:p>
            <a:pPr defTabSz="356616">
              <a:spcAft>
                <a:spcPts val="600"/>
              </a:spcAft>
            </a:pPr>
            <a:r>
              <a:rPr lang="en-GB" sz="1404" kern="1200" dirty="0">
                <a:solidFill>
                  <a:schemeClr val="tx1"/>
                </a:solidFill>
                <a:latin typeface="+mn-lt"/>
                <a:ea typeface="+mn-ea"/>
                <a:cs typeface="+mn-cs"/>
              </a:rPr>
              <a:t>PORTH AGORED Consolidation of Social Work Practice</a:t>
            </a:r>
          </a:p>
          <a:p>
            <a:pPr defTabSz="356616">
              <a:spcAft>
                <a:spcPts val="600"/>
              </a:spcAft>
            </a:pPr>
            <a:r>
              <a:rPr lang="en-GB" sz="1404" kern="1200" dirty="0">
                <a:solidFill>
                  <a:schemeClr val="tx1"/>
                </a:solidFill>
                <a:latin typeface="+mn-lt"/>
                <a:ea typeface="+mn-ea"/>
                <a:cs typeface="+mn-cs"/>
              </a:rPr>
              <a:t>
</a:t>
            </a: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fld id="{B279AC3C-9A7B-46D6-8EDB-3083219B5F49}" type="slidenum">
              <a:rPr lang="en-GB" altLang="en-US" sz="1404" kern="1200">
                <a:solidFill>
                  <a:schemeClr val="tx1"/>
                </a:solidFill>
                <a:latin typeface="+mn-lt"/>
                <a:ea typeface="+mn-ea"/>
                <a:cs typeface="+mn-cs"/>
              </a:rPr>
              <a:pPr defTabSz="356616">
                <a:spcAft>
                  <a:spcPts val="600"/>
                </a:spcAft>
                <a:defRPr/>
              </a:pPr>
              <a:t>38</a:t>
            </a:fld>
            <a:endParaRPr lang="en-GB" altLang="en-US"/>
          </a:p>
        </p:txBody>
      </p:sp>
      <p:sp>
        <p:nvSpPr>
          <p:cNvPr id="6" name="Footer Placeholder 5">
            <a:extLst>
              <a:ext uri="{FF2B5EF4-FFF2-40B4-BE49-F238E27FC236}">
                <a16:creationId xmlns:a16="http://schemas.microsoft.com/office/drawing/2014/main" id="{C555DF30-D690-41B1-19E6-2EC9D0BBCD1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380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48650" y="152548"/>
            <a:ext cx="8263890" cy="1434415"/>
          </a:xfrm>
        </p:spPr>
        <p:txBody>
          <a:bodyPr anchor="b">
            <a:normAutofit fontScale="90000"/>
          </a:bodyPr>
          <a:lstStyle/>
          <a:p>
            <a:pPr>
              <a:defRPr/>
            </a:pPr>
            <a:br>
              <a:rPr lang="en-GB" sz="2200" dirty="0"/>
            </a:br>
            <a:r>
              <a:rPr lang="en-GB" sz="4000" b="1" dirty="0"/>
              <a:t>Safeguarding Task 3</a:t>
            </a:r>
            <a:br>
              <a:rPr lang="en-GB" sz="4000" b="1" dirty="0"/>
            </a:br>
            <a:r>
              <a:rPr lang="en-GB" sz="4000" b="1" dirty="0"/>
              <a:t>Hints and Tips</a:t>
            </a:r>
            <a:br>
              <a:rPr lang="en-GB" sz="2200" dirty="0"/>
            </a:br>
            <a:endParaRPr lang="en-GB"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8" y="1412776"/>
            <a:ext cx="5791522" cy="5040560"/>
          </a:xfrm>
        </p:spPr>
        <p:txBody>
          <a:bodyPr anchor="t">
            <a:normAutofit fontScale="92500" lnSpcReduction="20000"/>
          </a:bodyPr>
          <a:lstStyle/>
          <a:p>
            <a:r>
              <a:rPr lang="en-GB" altLang="en-US" sz="2000" dirty="0"/>
              <a:t>Fully answer the question, meet the marking criteria, evidence learning outcomes and NOS, intergrade social work values and the </a:t>
            </a:r>
            <a:r>
              <a:rPr lang="en-GB" altLang="en-US" sz="2000" dirty="0" err="1"/>
              <a:t>CoPP</a:t>
            </a:r>
            <a:r>
              <a:rPr lang="en-GB" altLang="en-US" sz="2000" dirty="0"/>
              <a:t>. </a:t>
            </a:r>
          </a:p>
          <a:p>
            <a:r>
              <a:rPr lang="en-GB" altLang="en-US" sz="2000" dirty="0"/>
              <a:t>Set the scene - Identify the geographical context to the case e.g. age, ethnicity, language needs etc. </a:t>
            </a:r>
          </a:p>
          <a:p>
            <a:r>
              <a:rPr lang="en-GB" altLang="en-US" sz="2000" dirty="0"/>
              <a:t>Include references to</a:t>
            </a:r>
            <a:r>
              <a:rPr lang="en-GB" altLang="en-US" sz="2000" b="1" dirty="0"/>
              <a:t> theories </a:t>
            </a:r>
            <a:r>
              <a:rPr lang="en-GB" altLang="en-US" sz="2000" dirty="0"/>
              <a:t>and recent research.</a:t>
            </a:r>
          </a:p>
          <a:p>
            <a:r>
              <a:rPr lang="en-GB" altLang="en-US" sz="2000" dirty="0"/>
              <a:t>Be </a:t>
            </a:r>
            <a:r>
              <a:rPr lang="en-GB" altLang="en-US" sz="2000" b="1" dirty="0"/>
              <a:t>critically reflective </a:t>
            </a:r>
            <a:r>
              <a:rPr lang="en-GB" altLang="en-US" sz="2000" dirty="0"/>
              <a:t>– It can help to include and integrate a model of reflection (you </a:t>
            </a:r>
            <a:r>
              <a:rPr lang="en-GB" altLang="en-US" sz="2000" b="1" dirty="0"/>
              <a:t>do not </a:t>
            </a:r>
            <a:r>
              <a:rPr lang="en-GB" altLang="en-US" sz="2000" dirty="0"/>
              <a:t>need a referenced model as a requirement of this task).  </a:t>
            </a:r>
          </a:p>
          <a:p>
            <a:r>
              <a:rPr lang="en-GB" altLang="en-US" sz="2000" dirty="0"/>
              <a:t>Avoid being overly detailed, provide a </a:t>
            </a:r>
            <a:r>
              <a:rPr lang="en-GB" altLang="en-US" sz="2000" b="1" dirty="0"/>
              <a:t>critical reflection </a:t>
            </a:r>
            <a:r>
              <a:rPr lang="en-GB" altLang="en-US" sz="2000" dirty="0"/>
              <a:t>and analysis of the intervention give enough detail to make it understandable and give context, the critically reflect.</a:t>
            </a:r>
          </a:p>
          <a:p>
            <a:r>
              <a:rPr lang="en-GB" altLang="en-US" sz="2000" dirty="0"/>
              <a:t>Make sure you write Task 3 in your designated area of work (either children or adults) not a mix of both.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6710133" y="2093976"/>
            <a:ext cx="2002407" cy="277518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a:xfrm>
            <a:off x="3018264" y="6492875"/>
            <a:ext cx="3086100"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41</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16519</TotalTime>
  <Words>4106</Words>
  <Application>Microsoft Macintosh PowerPoint</Application>
  <PresentationFormat>On-screen Show (4:3)</PresentationFormat>
  <Paragraphs>457</Paragraphs>
  <Slides>41</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PowerPoint Presentation</vt:lpstr>
      <vt:lpstr>The Wales Safeguarding Procedures – Adults (principles also applies to children)  </vt:lpstr>
      <vt:lpstr>The Wales Safeguarding Procedures – Adults (principles also applies to children)</vt:lpstr>
      <vt:lpstr>Children At Risk</vt:lpstr>
      <vt:lpstr>  Assessment: Some theory and practice –Surviving  safeguarding  </vt:lpstr>
      <vt:lpstr>Learning Outcome - 2 2. Working collaboratively with people in need of care and support, their carers other Professionals </vt:lpstr>
      <vt:lpstr>PowerPoint Presentation</vt:lpstr>
      <vt:lpstr>Tensions and Conflicts Exercise 2 </vt:lpstr>
      <vt:lpstr>  </vt:lpstr>
      <vt:lpstr>Risk, Protection and Values</vt:lpstr>
      <vt:lpstr>Ethics and Effective Practice</vt:lpstr>
      <vt:lpstr>Advocacy - Principles</vt:lpstr>
      <vt:lpstr>Exercise 3- Safeguarding</vt:lpstr>
      <vt:lpstr> Appreciating Biases within the Risk Assessment Process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(including Models)</vt:lpstr>
      <vt:lpstr>Consider Complexity</vt:lpstr>
      <vt:lpstr>Complex Thinking</vt:lpstr>
      <vt:lpstr>Decision-Making and Planning</vt:lpstr>
      <vt:lpstr>Professional Judgement Bases on Assessment Information </vt:lpstr>
      <vt:lpstr>Safeguarding Task 3 Recap – What to include</vt:lpstr>
      <vt:lpstr> Safeguarding Task 3 Hints and Tips </vt:lpstr>
      <vt:lpstr>Workshop 4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31</cp:revision>
  <cp:lastPrinted>2024-03-13T16:08:23Z</cp:lastPrinted>
  <dcterms:created xsi:type="dcterms:W3CDTF">2021-01-05T17:31:28Z</dcterms:created>
  <dcterms:modified xsi:type="dcterms:W3CDTF">2024-03-25T12:32:29Z</dcterms:modified>
</cp:coreProperties>
</file>