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handoutMasterIdLst>
    <p:handoutMasterId r:id="rId13"/>
  </p:handoutMasterIdLst>
  <p:sldIdLst>
    <p:sldId id="268" r:id="rId2"/>
    <p:sldId id="269" r:id="rId3"/>
    <p:sldId id="270" r:id="rId4"/>
    <p:sldId id="271" r:id="rId5"/>
    <p:sldId id="279" r:id="rId6"/>
    <p:sldId id="280" r:id="rId7"/>
    <p:sldId id="281" r:id="rId8"/>
    <p:sldId id="282" r:id="rId9"/>
    <p:sldId id="283" r:id="rId10"/>
    <p:sldId id="27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3" y="67"/>
      </p:cViewPr>
      <p:guideLst>
        <p:guide pos="3840"/>
        <p:guide orient="horz" pos="2160"/>
      </p:guideLst>
    </p:cSldViewPr>
  </p:slideViewPr>
  <p:notesTextViewPr>
    <p:cViewPr>
      <p:scale>
        <a:sx n="1" d="1"/>
        <a:sy n="1" d="1"/>
      </p:scale>
      <p:origin x="0" y="0"/>
    </p:cViewPr>
  </p:notesTextViewPr>
  <p:notesViewPr>
    <p:cSldViewPr snapToGrid="0">
      <p:cViewPr varScale="1">
        <p:scale>
          <a:sx n="82" d="100"/>
          <a:sy n="82" d="100"/>
        </p:scale>
        <p:origin x="3852" y="8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AC4FB8F-ED15-48AB-97BD-17129D4E699D}" type="datetimeFigureOut">
              <a:rPr lang="en-US" smtClean="0"/>
              <a:t>12/30/2017</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E6B3739-9081-478F-812E-AE7CE140632E}" type="slidenum">
              <a:rPr lang="en-US" smtClean="0"/>
              <a:t>‹#›</a:t>
            </a:fld>
            <a:endParaRPr lang="en-US" dirty="0"/>
          </a:p>
        </p:txBody>
      </p:sp>
    </p:spTree>
    <p:extLst>
      <p:ext uri="{BB962C8B-B14F-4D97-AF65-F5344CB8AC3E}">
        <p14:creationId xmlns:p14="http://schemas.microsoft.com/office/powerpoint/2010/main" val="41121049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C9D437-CD83-4825-AD0D-5E7B341BC79B}" type="datetimeFigureOut">
              <a:rPr lang="en-US" smtClean="0"/>
              <a:t>12/30/2017</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0CF8BB-EBC7-4B8F-9632-A5A136FBB880}" type="slidenum">
              <a:rPr lang="en-US" smtClean="0"/>
              <a:t>‹#›</a:t>
            </a:fld>
            <a:endParaRPr lang="en-US" dirty="0"/>
          </a:p>
        </p:txBody>
      </p:sp>
    </p:spTree>
    <p:extLst>
      <p:ext uri="{BB962C8B-B14F-4D97-AF65-F5344CB8AC3E}">
        <p14:creationId xmlns:p14="http://schemas.microsoft.com/office/powerpoint/2010/main" val="1170369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9600" y="755780"/>
            <a:ext cx="6858000" cy="3200400"/>
          </a:xfrm>
        </p:spPr>
        <p:txBody>
          <a:bodyPr anchor="b">
            <a:normAutofit/>
          </a:bodyPr>
          <a:lstStyle>
            <a:lvl1pPr algn="l">
              <a:lnSpc>
                <a:spcPct val="75000"/>
              </a:lnSpc>
              <a:defRPr sz="80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609600" y="3956180"/>
            <a:ext cx="6858000" cy="1097280"/>
          </a:xfrm>
        </p:spPr>
        <p:txBody>
          <a:bodyPr>
            <a:normAutofit/>
          </a:bodyPr>
          <a:lstStyle>
            <a:lvl1pPr marL="0" indent="0" algn="l">
              <a:spcBef>
                <a:spcPts val="0"/>
              </a:spcBef>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D2465DD-9819-4ABC-A784-477AFBA19C86}" type="datetime1">
              <a:rPr lang="en-US" smtClean="0"/>
              <a:t>12/30/2017</a:t>
            </a:fld>
            <a:endParaRPr lang="en-US" dirty="0"/>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pPr/>
              <a:t>‹#›</a:t>
            </a:fld>
            <a:endParaRPr lang="en-US" dirty="0"/>
          </a:p>
        </p:txBody>
      </p:sp>
    </p:spTree>
    <p:extLst>
      <p:ext uri="{BB962C8B-B14F-4D97-AF65-F5344CB8AC3E}">
        <p14:creationId xmlns:p14="http://schemas.microsoft.com/office/powerpoint/2010/main" val="798862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solidFill>
                  <a:schemeClr val="tx2">
                    <a:lumMod val="65000"/>
                    <a:lumOff val="35000"/>
                  </a:schemeClr>
                </a:solidFill>
              </a:defRPr>
            </a:lvl1pPr>
          </a:lstStyle>
          <a:p>
            <a:fld id="{9729644A-97F2-4BC4-BBF7-FC141F507563}" type="datetime1">
              <a:rPr lang="en-US" smtClean="0"/>
              <a:t>12/30/2017</a:t>
            </a:fld>
            <a:endParaRPr lang="en-US" dirty="0"/>
          </a:p>
        </p:txBody>
      </p:sp>
      <p:sp>
        <p:nvSpPr>
          <p:cNvPr id="5" name="Footer Placeholder 4"/>
          <p:cNvSpPr>
            <a:spLocks noGrp="1"/>
          </p:cNvSpPr>
          <p:nvPr>
            <p:ph type="ftr" sz="quarter" idx="11"/>
          </p:nvPr>
        </p:nvSpPr>
        <p:spPr/>
        <p:txBody>
          <a:bodyPr/>
          <a:lstStyle>
            <a:lvl1pPr>
              <a:defRPr>
                <a:solidFill>
                  <a:schemeClr val="tx2">
                    <a:lumMod val="65000"/>
                    <a:lumOff val="35000"/>
                  </a:schemeClr>
                </a:solidFill>
              </a:defRPr>
            </a:lvl1pPr>
          </a:lstStyle>
          <a:p>
            <a:r>
              <a:rPr lang="en-US"/>
              <a:t>Add a footer</a:t>
            </a:r>
            <a:endParaRPr lang="en-US" dirty="0"/>
          </a:p>
        </p:txBody>
      </p:sp>
      <p:sp>
        <p:nvSpPr>
          <p:cNvPr id="6" name="Slide Number Placeholder 5"/>
          <p:cNvSpPr>
            <a:spLocks noGrp="1"/>
          </p:cNvSpPr>
          <p:nvPr>
            <p:ph type="sldNum" sz="quarter" idx="12"/>
          </p:nvPr>
        </p:nvSpPr>
        <p:spPr/>
        <p:txBody>
          <a:bodyPr/>
          <a:lstStyle>
            <a:lvl1pPr>
              <a:defRPr>
                <a:solidFill>
                  <a:schemeClr val="tx2">
                    <a:lumMod val="65000"/>
                    <a:lumOff val="35000"/>
                  </a:schemeClr>
                </a:solidFill>
              </a:defRPr>
            </a:lvl1pPr>
          </a:lstStyle>
          <a:p>
            <a:fld id="{E31375A4-56A4-47D6-9801-1991572033F7}" type="slidenum">
              <a:rPr lang="en-US" smtClean="0"/>
              <a:pPr/>
              <a:t>‹#›</a:t>
            </a:fld>
            <a:endParaRPr lang="en-US" dirty="0"/>
          </a:p>
        </p:txBody>
      </p:sp>
    </p:spTree>
    <p:extLst>
      <p:ext uri="{BB962C8B-B14F-4D97-AF65-F5344CB8AC3E}">
        <p14:creationId xmlns:p14="http://schemas.microsoft.com/office/powerpoint/2010/main" val="3112444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822960"/>
            <a:ext cx="8686800" cy="2011680"/>
          </a:xfrm>
        </p:spPr>
        <p:txBody>
          <a:bodyPr anchor="b">
            <a:normAutofit/>
          </a:bodyPr>
          <a:lstStyle>
            <a:lvl1pPr>
              <a:defRPr sz="6600"/>
            </a:lvl1pPr>
          </a:lstStyle>
          <a:p>
            <a:r>
              <a:rPr lang="en-US"/>
              <a:t>Click to edit Master title style</a:t>
            </a:r>
          </a:p>
        </p:txBody>
      </p:sp>
      <p:sp>
        <p:nvSpPr>
          <p:cNvPr id="3" name="Text Placeholder 2"/>
          <p:cNvSpPr>
            <a:spLocks noGrp="1"/>
          </p:cNvSpPr>
          <p:nvPr>
            <p:ph type="body" idx="1"/>
          </p:nvPr>
        </p:nvSpPr>
        <p:spPr>
          <a:xfrm>
            <a:off x="609600" y="2834640"/>
            <a:ext cx="8686800" cy="1097280"/>
          </a:xfrm>
        </p:spPr>
        <p:txBody>
          <a:bodyPr>
            <a:normAutofit/>
          </a:bodyPr>
          <a:lstStyle>
            <a:lvl1pPr marL="0" indent="0">
              <a:spcBef>
                <a:spcPts val="0"/>
              </a:spcBef>
              <a:buNone/>
              <a:defRPr sz="28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3506778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981200" y="1981200"/>
            <a:ext cx="4572000" cy="4480560"/>
          </a:xfrm>
        </p:spPr>
        <p:txBody>
          <a:bodyPr>
            <a:normAutofit/>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781800" y="1981200"/>
            <a:ext cx="4572000" cy="4480560"/>
          </a:xfrm>
        </p:spPr>
        <p:txBody>
          <a:bodyPr>
            <a:normAutofit/>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2104EB7-77EC-481E-BDC6-73CA182AC952}" type="datetime1">
              <a:rPr lang="en-US" smtClean="0"/>
              <a:t>12/30/2017</a:t>
            </a:fld>
            <a:endParaRPr lang="en-US" dirty="0"/>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4044567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981200" y="1679448"/>
            <a:ext cx="4572000" cy="830487"/>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981200" y="2509935"/>
            <a:ext cx="4572000" cy="39670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781800" y="1679448"/>
            <a:ext cx="4572000" cy="830487"/>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781800" y="2509935"/>
            <a:ext cx="4572000" cy="39670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0016069-A392-4E44-934F-6743D63E2A4F}" type="datetime1">
              <a:rPr lang="en-US" smtClean="0"/>
              <a:t>12/30/2017</a:t>
            </a:fld>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3397906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81F9843-3551-47D6-BD3E-346FBDF458AF}" type="datetime1">
              <a:rPr lang="en-US" smtClean="0"/>
              <a:t>12/30/2017</a:t>
            </a:fld>
            <a:endParaRPr lang="en-US" dirty="0"/>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3238976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8C2989-19D5-42F7-8321-FE6B75231AF4}" type="datetime1">
              <a:rPr lang="en-US" smtClean="0"/>
              <a:t>12/30/2017</a:t>
            </a:fld>
            <a:endParaRPr lang="en-US" dirty="0"/>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2146817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59420" y="408993"/>
            <a:ext cx="4800937" cy="1828800"/>
          </a:xfrm>
        </p:spPr>
        <p:txBody>
          <a:bodyPr anchor="b">
            <a:noAutofit/>
          </a:bodyPr>
          <a:lstStyle>
            <a:lvl1pPr>
              <a:defRPr sz="4400"/>
            </a:lvl1pPr>
          </a:lstStyle>
          <a:p>
            <a:r>
              <a:rPr lang="en-US"/>
              <a:t>Click to edit Master title style</a:t>
            </a:r>
          </a:p>
        </p:txBody>
      </p:sp>
      <p:sp>
        <p:nvSpPr>
          <p:cNvPr id="3" name="Content Placeholder 2"/>
          <p:cNvSpPr>
            <a:spLocks noGrp="1"/>
          </p:cNvSpPr>
          <p:nvPr>
            <p:ph idx="1"/>
          </p:nvPr>
        </p:nvSpPr>
        <p:spPr>
          <a:xfrm>
            <a:off x="606491" y="381000"/>
            <a:ext cx="5489510" cy="57912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559420" y="2237793"/>
            <a:ext cx="4800937" cy="1828800"/>
          </a:xfrm>
        </p:spPr>
        <p:txBody>
          <a:bodyPr>
            <a:normAutofit/>
          </a:bodyPr>
          <a:lstStyle>
            <a:lvl1pPr marL="0" indent="0">
              <a:spcBef>
                <a:spcPts val="1200"/>
              </a:spcBef>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0F9C03C-1F27-412D-AD0B-6423348F1B9B}" type="datetime1">
              <a:rPr lang="en-US" smtClean="0"/>
              <a:t>12/30/2017</a:t>
            </a:fld>
            <a:endParaRPr lang="en-US" dirty="0"/>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1667374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angle 7"/>
          <p:cNvSpPr/>
          <p:nvPr userDrawn="1"/>
        </p:nvSpPr>
        <p:spPr>
          <a:xfrm>
            <a:off x="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556248" y="384048"/>
            <a:ext cx="4800600" cy="1828800"/>
          </a:xfrm>
        </p:spPr>
        <p:txBody>
          <a:bodyPr anchor="b">
            <a:noAutofit/>
          </a:bodyPr>
          <a:lstStyle>
            <a:lvl1pPr>
              <a:defRPr sz="4400">
                <a:solidFill>
                  <a:schemeClr val="bg1"/>
                </a:solidFill>
              </a:defRPr>
            </a:lvl1pPr>
          </a:lstStyle>
          <a:p>
            <a:r>
              <a:rPr lang="en-US"/>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a:off x="0" y="0"/>
            <a:ext cx="6096000" cy="6858000"/>
          </a:xfrm>
          <a:ln>
            <a:noFill/>
          </a:ln>
        </p:spPr>
        <p:txBody>
          <a:bodyPr tIns="4572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556249" y="2240280"/>
            <a:ext cx="4799140" cy="1828800"/>
          </a:xfrm>
        </p:spPr>
        <p:txBody>
          <a:bodyPr>
            <a:normAutofit/>
          </a:bodyPr>
          <a:lstStyle>
            <a:lvl1pPr marL="0" indent="0">
              <a:spcBef>
                <a:spcPts val="1200"/>
              </a:spcBef>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571200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161E545-DA4D-4588-A168-A47EEF327FC2}" type="datetime1">
              <a:rPr lang="en-US" smtClean="0"/>
              <a:t>12/30/2017</a:t>
            </a:fld>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2477154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42120" y="380999"/>
            <a:ext cx="2011680" cy="6096001"/>
          </a:xfrm>
        </p:spPr>
        <p:txBody>
          <a:bodyPr vert="eaVert"/>
          <a:lstStyle>
            <a:lvl1pP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981199" y="380999"/>
            <a:ext cx="7074859" cy="60960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FB26042-7092-4D96-B3CE-E8E6CFEE88C8}" type="datetime1">
              <a:rPr lang="en-US" smtClean="0"/>
              <a:t>12/30/2017</a:t>
            </a:fld>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25246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81200" y="381000"/>
            <a:ext cx="9372600" cy="12954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81200" y="1987419"/>
            <a:ext cx="9372600" cy="448310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631790" y="5586761"/>
            <a:ext cx="280731" cy="883759"/>
          </a:xfrm>
          <a:prstGeom prst="rect">
            <a:avLst/>
          </a:prstGeom>
        </p:spPr>
        <p:txBody>
          <a:bodyPr vert="vert270" lIns="91440" tIns="45720" rIns="91440" bIns="45720" rtlCol="0" anchor="ctr"/>
          <a:lstStyle>
            <a:lvl1pPr algn="l">
              <a:defRPr sz="1200">
                <a:solidFill>
                  <a:schemeClr val="tx2">
                    <a:lumMod val="65000"/>
                    <a:lumOff val="35000"/>
                  </a:schemeClr>
                </a:solidFill>
              </a:defRPr>
            </a:lvl1pPr>
          </a:lstStyle>
          <a:p>
            <a:fld id="{619CFDC2-5630-4611-9BF0-0EF7C8C4398D}" type="datetime1">
              <a:rPr lang="en-US" smtClean="0"/>
              <a:t>12/30/2017</a:t>
            </a:fld>
            <a:endParaRPr lang="en-US" dirty="0"/>
          </a:p>
        </p:txBody>
      </p:sp>
      <p:sp>
        <p:nvSpPr>
          <p:cNvPr id="5" name="Footer Placeholder 4"/>
          <p:cNvSpPr>
            <a:spLocks noGrp="1"/>
          </p:cNvSpPr>
          <p:nvPr>
            <p:ph type="ftr" sz="quarter" idx="3"/>
          </p:nvPr>
        </p:nvSpPr>
        <p:spPr>
          <a:xfrm>
            <a:off x="11631790" y="365125"/>
            <a:ext cx="280730" cy="5139936"/>
          </a:xfrm>
          <a:prstGeom prst="rect">
            <a:avLst/>
          </a:prstGeom>
        </p:spPr>
        <p:txBody>
          <a:bodyPr vert="vert270" lIns="91440" tIns="45720" rIns="91440" bIns="45720" rtlCol="0" anchor="ctr"/>
          <a:lstStyle>
            <a:lvl1pPr algn="ctr">
              <a:defRPr sz="1200">
                <a:solidFill>
                  <a:schemeClr val="tx2">
                    <a:lumMod val="65000"/>
                    <a:lumOff val="35000"/>
                  </a:schemeClr>
                </a:solidFill>
              </a:defRPr>
            </a:lvl1pPr>
          </a:lstStyle>
          <a:p>
            <a:r>
              <a:rPr lang="en-US" dirty="0"/>
              <a:t>Add a footer</a:t>
            </a:r>
          </a:p>
        </p:txBody>
      </p:sp>
      <p:sp>
        <p:nvSpPr>
          <p:cNvPr id="6" name="Slide Number Placeholder 5"/>
          <p:cNvSpPr>
            <a:spLocks noGrp="1"/>
          </p:cNvSpPr>
          <p:nvPr>
            <p:ph type="sldNum" sz="quarter" idx="4"/>
          </p:nvPr>
        </p:nvSpPr>
        <p:spPr>
          <a:xfrm>
            <a:off x="313321" y="6268940"/>
            <a:ext cx="722377" cy="201580"/>
          </a:xfrm>
          <a:prstGeom prst="rect">
            <a:avLst/>
          </a:prstGeom>
        </p:spPr>
        <p:txBody>
          <a:bodyPr vert="horz" lIns="91440" tIns="45720" rIns="91440" bIns="45720" rtlCol="0" anchor="ctr"/>
          <a:lstStyle>
            <a:lvl1pPr algn="l">
              <a:defRPr sz="1200">
                <a:solidFill>
                  <a:schemeClr val="tx2">
                    <a:lumMod val="65000"/>
                    <a:lumOff val="35000"/>
                  </a:schemeClr>
                </a:solidFill>
              </a:defRPr>
            </a:lvl1pPr>
          </a:lstStyle>
          <a:p>
            <a:fld id="{E31375A4-56A4-47D6-9801-1991572033F7}" type="slidenum">
              <a:rPr lang="en-US" smtClean="0"/>
              <a:pPr/>
              <a:t>‹#›</a:t>
            </a:fld>
            <a:endParaRPr lang="en-US" dirty="0"/>
          </a:p>
        </p:txBody>
      </p:sp>
    </p:spTree>
    <p:extLst>
      <p:ext uri="{BB962C8B-B14F-4D97-AF65-F5344CB8AC3E}">
        <p14:creationId xmlns:p14="http://schemas.microsoft.com/office/powerpoint/2010/main" val="19432598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85000"/>
        </a:lnSpc>
        <a:spcBef>
          <a:spcPct val="0"/>
        </a:spcBef>
        <a:buNone/>
        <a:defRPr sz="4400" kern="1200" cap="all" baseline="0">
          <a:solidFill>
            <a:schemeClr val="accent1">
              <a:lumMod val="50000"/>
            </a:schemeClr>
          </a:solidFill>
          <a:latin typeface="+mj-lt"/>
          <a:ea typeface="+mj-ea"/>
          <a:cs typeface="+mj-cs"/>
        </a:defRPr>
      </a:lvl1pPr>
    </p:titleStyle>
    <p:bodyStyle>
      <a:lvl1pPr marL="274320" indent="-274320" algn="l" defTabSz="914400" rtl="0" eaLnBrk="1" latinLnBrk="0" hangingPunct="1">
        <a:lnSpc>
          <a:spcPct val="90000"/>
        </a:lnSpc>
        <a:spcBef>
          <a:spcPts val="1800"/>
        </a:spcBef>
        <a:buSzPct val="100000"/>
        <a:buFont typeface="Arial" pitchFamily="34" charset="0"/>
        <a:buChar char="▪"/>
        <a:defRPr sz="2400" kern="1200">
          <a:solidFill>
            <a:schemeClr val="tx1"/>
          </a:solidFill>
          <a:latin typeface="+mn-lt"/>
          <a:ea typeface="+mn-ea"/>
          <a:cs typeface="+mn-cs"/>
        </a:defRPr>
      </a:lvl1pPr>
      <a:lvl2pPr marL="685800" indent="-274320" algn="l" defTabSz="914400" rtl="0" eaLnBrk="1" latinLnBrk="0" hangingPunct="1">
        <a:lnSpc>
          <a:spcPct val="90000"/>
        </a:lnSpc>
        <a:spcBef>
          <a:spcPts val="1200"/>
        </a:spcBef>
        <a:buSzPct val="100000"/>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lnSpc>
          <a:spcPct val="90000"/>
        </a:lnSpc>
        <a:spcBef>
          <a:spcPts val="800"/>
        </a:spcBef>
        <a:buSzPct val="100000"/>
        <a:buFont typeface="Arial" pitchFamily="34" charset="0"/>
        <a:buChar char="▪"/>
        <a:defRPr sz="1800" kern="1200">
          <a:solidFill>
            <a:schemeClr val="tx1"/>
          </a:solidFill>
          <a:latin typeface="+mn-lt"/>
          <a:ea typeface="+mn-ea"/>
          <a:cs typeface="+mn-cs"/>
        </a:defRPr>
      </a:lvl3pPr>
      <a:lvl4pPr marL="1234440" indent="-18288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4pPr>
      <a:lvl5pPr marL="1463040" indent="-18288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5pPr>
      <a:lvl6pPr marL="1691640" indent="-18288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6pPr>
      <a:lvl7pPr marL="1874520" indent="-18288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7pPr>
      <a:lvl8pPr marL="2103120" indent="-18288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8pPr>
      <a:lvl9pPr marL="2331720" indent="-18288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99843" y="2180488"/>
            <a:ext cx="9756531" cy="1820012"/>
          </a:xfrm>
        </p:spPr>
        <p:txBody>
          <a:bodyPr>
            <a:normAutofit fontScale="90000"/>
          </a:bodyPr>
          <a:lstStyle/>
          <a:p>
            <a:pPr algn="r"/>
            <a:r>
              <a:rPr lang="en-US" sz="4000" b="1" dirty="0">
                <a:solidFill>
                  <a:srgbClr val="002060"/>
                </a:solidFill>
                <a:latin typeface="Times New Roman" panose="02020603050405020304" pitchFamily="18" charset="0"/>
                <a:cs typeface="Times New Roman" panose="02020603050405020304" pitchFamily="18" charset="0"/>
              </a:rPr>
              <a:t>Entrepreneurial Activities and</a:t>
            </a:r>
            <a:br>
              <a:rPr lang="en-US" sz="4000" b="1" dirty="0">
                <a:solidFill>
                  <a:srgbClr val="002060"/>
                </a:solidFill>
                <a:latin typeface="Times New Roman" panose="02020603050405020304" pitchFamily="18" charset="0"/>
                <a:cs typeface="Times New Roman" panose="02020603050405020304" pitchFamily="18" charset="0"/>
              </a:rPr>
            </a:br>
            <a:r>
              <a:rPr lang="en-US" sz="4000" b="1" dirty="0">
                <a:solidFill>
                  <a:srgbClr val="002060"/>
                </a:solidFill>
                <a:latin typeface="Times New Roman" panose="02020603050405020304" pitchFamily="18" charset="0"/>
                <a:cs typeface="Times New Roman" panose="02020603050405020304" pitchFamily="18" charset="0"/>
              </a:rPr>
              <a:t> </a:t>
            </a:r>
            <a:br>
              <a:rPr lang="en-US" sz="4000" b="1" dirty="0">
                <a:solidFill>
                  <a:srgbClr val="002060"/>
                </a:solidFill>
                <a:latin typeface="Times New Roman" panose="02020603050405020304" pitchFamily="18" charset="0"/>
                <a:cs typeface="Times New Roman" panose="02020603050405020304" pitchFamily="18" charset="0"/>
              </a:rPr>
            </a:br>
            <a:r>
              <a:rPr lang="en-US" sz="4000" b="1" dirty="0">
                <a:solidFill>
                  <a:srgbClr val="002060"/>
                </a:solidFill>
                <a:latin typeface="Times New Roman" panose="02020603050405020304" pitchFamily="18" charset="0"/>
                <a:cs typeface="Times New Roman" panose="02020603050405020304" pitchFamily="18" charset="0"/>
              </a:rPr>
              <a:t>impact on Economic Development </a:t>
            </a:r>
          </a:p>
        </p:txBody>
      </p:sp>
      <p:sp>
        <p:nvSpPr>
          <p:cNvPr id="3" name="Subtitle 2"/>
          <p:cNvSpPr>
            <a:spLocks noGrp="1"/>
          </p:cNvSpPr>
          <p:nvPr>
            <p:ph type="subTitle" idx="1"/>
          </p:nvPr>
        </p:nvSpPr>
        <p:spPr>
          <a:xfrm>
            <a:off x="4838694" y="5213480"/>
            <a:ext cx="6858000" cy="1097280"/>
          </a:xfrm>
        </p:spPr>
        <p:txBody>
          <a:bodyPr/>
          <a:lstStyle/>
          <a:p>
            <a:pPr algn="r"/>
            <a:r>
              <a:rPr lang="en-US" b="1" dirty="0">
                <a:solidFill>
                  <a:srgbClr val="000066"/>
                </a:solidFill>
                <a:latin typeface="Times New Roman" panose="02020603050405020304" pitchFamily="18" charset="0"/>
                <a:cs typeface="Times New Roman" panose="02020603050405020304" pitchFamily="18" charset="0"/>
              </a:rPr>
              <a:t>Don Manage</a:t>
            </a:r>
          </a:p>
          <a:p>
            <a:pPr algn="r"/>
            <a:r>
              <a:rPr lang="en-US" b="1" dirty="0">
                <a:solidFill>
                  <a:srgbClr val="000066"/>
                </a:solidFill>
                <a:latin typeface="Times New Roman" panose="02020603050405020304" pitchFamily="18" charset="0"/>
                <a:cs typeface="Times New Roman" panose="02020603050405020304" pitchFamily="18" charset="0"/>
              </a:rPr>
              <a:t>Assignment – 2 Presentation</a:t>
            </a:r>
          </a:p>
        </p:txBody>
      </p:sp>
    </p:spTree>
    <p:extLst>
      <p:ext uri="{BB962C8B-B14F-4D97-AF65-F5344CB8AC3E}">
        <p14:creationId xmlns:p14="http://schemas.microsoft.com/office/powerpoint/2010/main" val="2413251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dirty="0">
                <a:solidFill>
                  <a:srgbClr val="002060"/>
                </a:solidFill>
                <a:latin typeface="Times New Roman" panose="02020603050405020304" pitchFamily="18" charset="0"/>
                <a:cs typeface="Times New Roman" panose="02020603050405020304" pitchFamily="18" charset="0"/>
              </a:rPr>
              <a:t>Entrepreneurial strate</a:t>
            </a:r>
            <a:r>
              <a:rPr lang="en-US" sz="4000" b="1" dirty="0">
                <a:solidFill>
                  <a:srgbClr val="002060"/>
                </a:solidFill>
              </a:rPr>
              <a:t>gy</a:t>
            </a:r>
          </a:p>
        </p:txBody>
      </p:sp>
      <p:sp>
        <p:nvSpPr>
          <p:cNvPr id="3" name="Content Placeholder 2"/>
          <p:cNvSpPr>
            <a:spLocks noGrp="1"/>
          </p:cNvSpPr>
          <p:nvPr>
            <p:ph idx="1"/>
          </p:nvPr>
        </p:nvSpPr>
        <p:spPr/>
        <p:txBody>
          <a:bodyPr/>
          <a:lstStyle/>
          <a:p>
            <a:pPr marL="0" indent="0">
              <a:buNone/>
            </a:pPr>
            <a:endParaRPr lang="en-CA" dirty="0">
              <a:latin typeface="Times New Roman" panose="02020603050405020304" pitchFamily="18" charset="0"/>
              <a:cs typeface="Times New Roman" panose="02020603050405020304" pitchFamily="18" charset="0"/>
            </a:endParaRPr>
          </a:p>
          <a:p>
            <a:pPr algn="just"/>
            <a:r>
              <a:rPr lang="en-CA" dirty="0">
                <a:latin typeface="Times New Roman" panose="02020603050405020304" pitchFamily="18" charset="0"/>
                <a:cs typeface="Times New Roman" panose="02020603050405020304" pitchFamily="18" charset="0"/>
              </a:rPr>
              <a:t>A partnership with three principals. </a:t>
            </a:r>
          </a:p>
          <a:p>
            <a:pPr algn="just"/>
            <a:r>
              <a:rPr lang="en-CA" dirty="0">
                <a:latin typeface="Times New Roman" panose="02020603050405020304" pitchFamily="18" charset="0"/>
                <a:cs typeface="Times New Roman" panose="02020603050405020304" pitchFamily="18" charset="0"/>
              </a:rPr>
              <a:t>Focus in investing in debt and equity of companies that are experiencing operational or financial distress, are in out-of-favour sectors or are otherwise in need of a short-term catalyst. </a:t>
            </a:r>
          </a:p>
          <a:p>
            <a:pPr algn="just"/>
            <a:r>
              <a:rPr lang="en-CA" dirty="0">
                <a:latin typeface="Times New Roman" panose="02020603050405020304" pitchFamily="18" charset="0"/>
                <a:cs typeface="Times New Roman" panose="02020603050405020304" pitchFamily="18" charset="0"/>
              </a:rPr>
              <a:t>They believe  that distressed investing currently presents an attractive investment opportunity while giving hand to distressed companies facing bankruptcy to get back in their own feet.</a:t>
            </a:r>
          </a:p>
          <a:p>
            <a:pPr algn="just"/>
            <a:r>
              <a:rPr lang="en-US" dirty="0">
                <a:latin typeface="Times New Roman" panose="02020603050405020304" pitchFamily="18" charset="0"/>
                <a:cs typeface="Times New Roman" panose="02020603050405020304" pitchFamily="18" charset="0"/>
              </a:rPr>
              <a:t>They were acting as venture capitalists to earn high returns as well as to contribute to the regional economic growth.</a:t>
            </a:r>
          </a:p>
        </p:txBody>
      </p:sp>
    </p:spTree>
    <p:extLst>
      <p:ext uri="{BB962C8B-B14F-4D97-AF65-F5344CB8AC3E}">
        <p14:creationId xmlns:p14="http://schemas.microsoft.com/office/powerpoint/2010/main" val="2523332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17233"/>
            <a:ext cx="9372600" cy="1295400"/>
          </a:xfrm>
        </p:spPr>
        <p:txBody>
          <a:bodyPr>
            <a:normAutofit/>
          </a:bodyPr>
          <a:lstStyle/>
          <a:p>
            <a:pPr algn="ctr"/>
            <a:r>
              <a:rPr lang="en-US" sz="4000" b="1" dirty="0">
                <a:solidFill>
                  <a:srgbClr val="002060"/>
                </a:solidFill>
                <a:latin typeface="Times New Roman" panose="02020603050405020304" pitchFamily="18" charset="0"/>
                <a:cs typeface="Times New Roman" panose="02020603050405020304" pitchFamily="18" charset="0"/>
              </a:rPr>
              <a:t>types  of  investments</a:t>
            </a:r>
            <a:endParaRPr lang="en-US" sz="4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4A3CD76-7642-4E93-A386-FC76E6B50F33}"/>
              </a:ext>
            </a:extLst>
          </p:cNvPr>
          <p:cNvSpPr>
            <a:spLocks noGrp="1"/>
          </p:cNvSpPr>
          <p:nvPr>
            <p:ph idx="1"/>
          </p:nvPr>
        </p:nvSpPr>
        <p:spPr>
          <a:xfrm>
            <a:off x="1443990" y="1486258"/>
            <a:ext cx="9909810" cy="5160727"/>
          </a:xfrm>
        </p:spPr>
        <p:txBody>
          <a:bodyPr>
            <a:normAutofit fontScale="77500" lnSpcReduction="20000"/>
          </a:bodyPr>
          <a:lstStyle/>
          <a:p>
            <a:endParaRPr lang="en-US" dirty="0"/>
          </a:p>
          <a:p>
            <a:pPr marL="0" indent="0">
              <a:buNone/>
            </a:pPr>
            <a:r>
              <a:rPr lang="en-US" dirty="0">
                <a:solidFill>
                  <a:schemeClr val="tx2"/>
                </a:solidFill>
                <a:latin typeface="Times New Roman" panose="02020603050405020304" pitchFamily="18" charset="0"/>
                <a:cs typeface="Times New Roman" panose="02020603050405020304" pitchFamily="18" charset="0"/>
              </a:rPr>
              <a:t>Invest in mainly two types of businesses.</a:t>
            </a:r>
          </a:p>
          <a:p>
            <a:pPr marL="0" indent="0">
              <a:lnSpc>
                <a:spcPct val="100000"/>
              </a:lnSpc>
              <a:spcBef>
                <a:spcPts val="0"/>
              </a:spcBef>
              <a:buNone/>
            </a:pPr>
            <a:endParaRPr lang="en-US" dirty="0">
              <a:latin typeface="Times New Roman" panose="02020603050405020304" pitchFamily="18" charset="0"/>
              <a:cs typeface="Times New Roman" panose="02020603050405020304" pitchFamily="18" charset="0"/>
            </a:endParaRPr>
          </a:p>
          <a:p>
            <a:pPr lvl="1" algn="just">
              <a:lnSpc>
                <a:spcPct val="120000"/>
              </a:lnSpc>
              <a:spcBef>
                <a:spcPts val="0"/>
              </a:spcBef>
              <a:buFont typeface="Wingdings" panose="05000000000000000000" pitchFamily="2" charset="2"/>
              <a:buChar char="§"/>
            </a:pPr>
            <a:r>
              <a:rPr lang="en-US" sz="2300" b="1" dirty="0">
                <a:solidFill>
                  <a:schemeClr val="tx2"/>
                </a:solidFill>
                <a:latin typeface="Times New Roman" panose="02020603050405020304" pitchFamily="18" charset="0"/>
                <a:cs typeface="Times New Roman" panose="02020603050405020304" pitchFamily="18" charset="0"/>
              </a:rPr>
              <a:t>Credit Opportunities: </a:t>
            </a:r>
            <a:r>
              <a:rPr lang="en-US" sz="2300" dirty="0">
                <a:solidFill>
                  <a:schemeClr val="tx2"/>
                </a:solidFill>
                <a:latin typeface="Times New Roman" panose="02020603050405020304" pitchFamily="18" charset="0"/>
                <a:cs typeface="Times New Roman" panose="02020603050405020304" pitchFamily="18" charset="0"/>
              </a:rPr>
              <a:t>These companies are either financially distressed or </a:t>
            </a:r>
            <a:r>
              <a:rPr lang="en-CA" sz="2300" dirty="0">
                <a:solidFill>
                  <a:schemeClr val="tx2"/>
                </a:solidFill>
                <a:latin typeface="Times New Roman" panose="02020603050405020304" pitchFamily="18" charset="0"/>
                <a:cs typeface="Times New Roman" panose="02020603050405020304" pitchFamily="18" charset="0"/>
              </a:rPr>
              <a:t>that </a:t>
            </a:r>
            <a:r>
              <a:rPr lang="en-US" sz="2300" dirty="0">
                <a:solidFill>
                  <a:schemeClr val="tx2"/>
                </a:solidFill>
                <a:latin typeface="Times New Roman" panose="02020603050405020304" pitchFamily="18" charset="0"/>
                <a:cs typeface="Times New Roman" panose="02020603050405020304" pitchFamily="18" charset="0"/>
              </a:rPr>
              <a:t>do not otherwise have access to conventional sources of capital. His team will seek to identify fundamentally sound companies that, as a consequence of poor management decisions (primarily excess leverage), have debt and debt-like securities that are trading at a substantial discount to their face value. While each situation will be unique, they generally expect to make the investment at an embedded 40-60% discount </a:t>
            </a:r>
            <a:r>
              <a:rPr lang="en-CA" sz="2300" dirty="0">
                <a:solidFill>
                  <a:schemeClr val="tx2"/>
                </a:solidFill>
                <a:latin typeface="Times New Roman" panose="02020603050405020304" pitchFamily="18" charset="0"/>
                <a:cs typeface="Times New Roman" panose="02020603050405020304" pitchFamily="18" charset="0"/>
              </a:rPr>
              <a:t>to </a:t>
            </a:r>
            <a:r>
              <a:rPr lang="en-US" sz="2300" dirty="0">
                <a:solidFill>
                  <a:schemeClr val="tx2"/>
                </a:solidFill>
                <a:latin typeface="Times New Roman" panose="02020603050405020304" pitchFamily="18" charset="0"/>
                <a:cs typeface="Times New Roman" panose="02020603050405020304" pitchFamily="18" charset="0"/>
              </a:rPr>
              <a:t>face value and a 20%</a:t>
            </a:r>
            <a:r>
              <a:rPr lang="en-CA" sz="2300" dirty="0">
                <a:solidFill>
                  <a:schemeClr val="tx2"/>
                </a:solidFill>
                <a:latin typeface="Times New Roman" panose="02020603050405020304" pitchFamily="18" charset="0"/>
                <a:cs typeface="Times New Roman" panose="02020603050405020304" pitchFamily="18" charset="0"/>
              </a:rPr>
              <a:t> or more</a:t>
            </a:r>
            <a:r>
              <a:rPr lang="en-US" sz="2300" dirty="0">
                <a:solidFill>
                  <a:schemeClr val="tx2"/>
                </a:solidFill>
                <a:latin typeface="Times New Roman" panose="02020603050405020304" pitchFamily="18" charset="0"/>
                <a:cs typeface="Times New Roman" panose="02020603050405020304" pitchFamily="18" charset="0"/>
              </a:rPr>
              <a:t> discount to “normalized” or intrinsic value.  Once a Credit Opportunity investment is made, they will assume an active role in the financial restructuring process of the issuer.</a:t>
            </a:r>
          </a:p>
          <a:p>
            <a:pPr lvl="3" algn="just">
              <a:lnSpc>
                <a:spcPct val="110000"/>
              </a:lnSpc>
              <a:spcBef>
                <a:spcPts val="0"/>
              </a:spcBef>
              <a:buFont typeface="Wingdings" panose="05000000000000000000" pitchFamily="2" charset="2"/>
              <a:buChar char="q"/>
            </a:pPr>
            <a:endParaRPr lang="en-US" sz="1900" dirty="0">
              <a:latin typeface="Times New Roman" panose="02020603050405020304" pitchFamily="18" charset="0"/>
              <a:cs typeface="Times New Roman" panose="02020603050405020304" pitchFamily="18" charset="0"/>
            </a:endParaRPr>
          </a:p>
          <a:p>
            <a:pPr lvl="3" algn="just">
              <a:lnSpc>
                <a:spcPct val="110000"/>
              </a:lnSpc>
              <a:spcBef>
                <a:spcPts val="0"/>
              </a:spcBef>
              <a:buFont typeface="Wingdings" panose="05000000000000000000" pitchFamily="2" charset="2"/>
              <a:buChar char="q"/>
            </a:pPr>
            <a:endParaRPr lang="en-US" sz="1900" dirty="0">
              <a:latin typeface="Times New Roman" panose="02020603050405020304" pitchFamily="18" charset="0"/>
              <a:cs typeface="Times New Roman" panose="02020603050405020304" pitchFamily="18" charset="0"/>
            </a:endParaRPr>
          </a:p>
          <a:p>
            <a:pPr lvl="1" algn="just">
              <a:lnSpc>
                <a:spcPct val="120000"/>
              </a:lnSpc>
              <a:spcBef>
                <a:spcPts val="0"/>
              </a:spcBef>
              <a:buFont typeface="Wingdings" panose="05000000000000000000" pitchFamily="2" charset="2"/>
              <a:buChar char="§"/>
            </a:pPr>
            <a:r>
              <a:rPr lang="en-US" sz="2300" b="1" dirty="0">
                <a:latin typeface="Times New Roman" panose="02020603050405020304" pitchFamily="18" charset="0"/>
                <a:cs typeface="Times New Roman" panose="02020603050405020304" pitchFamily="18" charset="0"/>
              </a:rPr>
              <a:t>Special situations: </a:t>
            </a:r>
            <a:r>
              <a:rPr lang="en-US" sz="2300" dirty="0">
                <a:solidFill>
                  <a:schemeClr val="tx2"/>
                </a:solidFill>
                <a:latin typeface="Times New Roman" panose="02020603050405020304" pitchFamily="18" charset="0"/>
                <a:cs typeface="Times New Roman" panose="02020603050405020304" pitchFamily="18" charset="0"/>
              </a:rPr>
              <a:t>Under special situations they will seek to accumulate positions in distressed and undervalued equity securities and use influence and constructive engagement to unlock and create value. They have identified number of companies </a:t>
            </a:r>
            <a:r>
              <a:rPr lang="en-CA" sz="2300" dirty="0">
                <a:solidFill>
                  <a:schemeClr val="tx2"/>
                </a:solidFill>
                <a:latin typeface="Times New Roman" panose="02020603050405020304" pitchFamily="18" charset="0"/>
                <a:cs typeface="Times New Roman" panose="02020603050405020304" pitchFamily="18" charset="0"/>
              </a:rPr>
              <a:t>in a variety of sectors that are potential targets</a:t>
            </a:r>
            <a:r>
              <a:rPr lang="en-US" sz="2300" dirty="0">
                <a:solidFill>
                  <a:schemeClr val="tx2"/>
                </a:solidFill>
                <a:latin typeface="Times New Roman" panose="02020603050405020304" pitchFamily="18" charset="0"/>
                <a:cs typeface="Times New Roman" panose="02020603050405020304" pitchFamily="18" charset="0"/>
              </a:rPr>
              <a:t>. These potential investment opportunities represent issuers that have exhibited bottom quartile returns over an extended period of time.   </a:t>
            </a:r>
          </a:p>
          <a:p>
            <a:pPr marL="1051560" lvl="3" indent="0" algn="just">
              <a:lnSpc>
                <a:spcPct val="120000"/>
              </a:lnSpc>
              <a:spcBef>
                <a:spcPts val="0"/>
              </a:spcBef>
              <a:buNone/>
            </a:pPr>
            <a:r>
              <a:rPr lang="en-US" dirty="0">
                <a:solidFill>
                  <a:schemeClr val="tx2"/>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936955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66704"/>
            <a:ext cx="9372600" cy="1295400"/>
          </a:xfrm>
        </p:spPr>
        <p:txBody>
          <a:bodyPr>
            <a:normAutofit/>
          </a:bodyPr>
          <a:lstStyle/>
          <a:p>
            <a:pPr algn="r"/>
            <a:r>
              <a:rPr lang="en-US" sz="4000" b="1" dirty="0">
                <a:solidFill>
                  <a:srgbClr val="002060"/>
                </a:solidFill>
                <a:latin typeface="Times New Roman" panose="02020603050405020304" pitchFamily="18" charset="0"/>
                <a:cs typeface="Times New Roman" panose="02020603050405020304" pitchFamily="18" charset="0"/>
              </a:rPr>
              <a:t>Key strategic considerations</a:t>
            </a:r>
          </a:p>
        </p:txBody>
      </p:sp>
      <p:sp>
        <p:nvSpPr>
          <p:cNvPr id="6" name="Content Placeholder 5">
            <a:extLst>
              <a:ext uri="{FF2B5EF4-FFF2-40B4-BE49-F238E27FC236}">
                <a16:creationId xmlns:a16="http://schemas.microsoft.com/office/drawing/2014/main" id="{3DCA612A-E5C1-46DE-9E54-10C43F37D954}"/>
              </a:ext>
            </a:extLst>
          </p:cNvPr>
          <p:cNvSpPr>
            <a:spLocks noGrp="1"/>
          </p:cNvSpPr>
          <p:nvPr>
            <p:ph sz="half" idx="2"/>
          </p:nvPr>
        </p:nvSpPr>
        <p:spPr>
          <a:xfrm>
            <a:off x="1890346" y="1881554"/>
            <a:ext cx="9463454" cy="4844561"/>
          </a:xfrm>
        </p:spPr>
        <p:txBody>
          <a:bodyPr>
            <a:noAutofit/>
          </a:bodyPr>
          <a:lstStyle/>
          <a:p>
            <a:pPr marL="182563" indent="-182563">
              <a:spcBef>
                <a:spcPts val="600"/>
              </a:spcBef>
              <a:buFont typeface="Wingdings" panose="05000000000000000000" pitchFamily="2" charset="2"/>
              <a:buChar char="§"/>
            </a:pPr>
            <a:r>
              <a:rPr lang="en-CA" sz="1800" b="1" dirty="0">
                <a:latin typeface="Times New Roman" panose="02020603050405020304" pitchFamily="18" charset="0"/>
                <a:cs typeface="Times New Roman" panose="02020603050405020304" pitchFamily="18" charset="0"/>
              </a:rPr>
              <a:t>Attractive Target Investment Returns</a:t>
            </a:r>
          </a:p>
          <a:p>
            <a:pPr marL="0" indent="0">
              <a:lnSpc>
                <a:spcPct val="110000"/>
              </a:lnSpc>
              <a:spcBef>
                <a:spcPts val="0"/>
              </a:spcBef>
              <a:buNone/>
            </a:pPr>
            <a:endParaRPr lang="en-US" sz="1800" dirty="0">
              <a:latin typeface="Times New Roman" panose="02020603050405020304" pitchFamily="18" charset="0"/>
              <a:cs typeface="Times New Roman" panose="02020603050405020304" pitchFamily="18" charset="0"/>
            </a:endParaRPr>
          </a:p>
          <a:p>
            <a:pPr marL="628650" lvl="1" indent="-171450">
              <a:spcBef>
                <a:spcPts val="600"/>
              </a:spcBef>
            </a:pPr>
            <a:r>
              <a:rPr lang="en-US" sz="1800" dirty="0">
                <a:latin typeface="Times New Roman" panose="02020603050405020304" pitchFamily="18" charset="0"/>
                <a:cs typeface="Times New Roman" panose="02020603050405020304" pitchFamily="18" charset="0"/>
              </a:rPr>
              <a:t>Targeting levered, risk-adjusted returns of 25% - 55%; uncorrelated with existing portfolio.</a:t>
            </a:r>
          </a:p>
          <a:p>
            <a:pPr marL="457200" lvl="1" indent="0">
              <a:spcBef>
                <a:spcPts val="600"/>
              </a:spcBef>
              <a:buNone/>
            </a:pPr>
            <a:endParaRPr lang="en-US" sz="1800" dirty="0">
              <a:latin typeface="Times New Roman" panose="02020603050405020304" pitchFamily="18" charset="0"/>
              <a:cs typeface="Times New Roman" panose="02020603050405020304" pitchFamily="18" charset="0"/>
            </a:endParaRPr>
          </a:p>
          <a:p>
            <a:pPr marL="182563" indent="-182563">
              <a:spcBef>
                <a:spcPts val="600"/>
              </a:spcBef>
              <a:buFont typeface="Wingdings" panose="05000000000000000000" pitchFamily="2" charset="2"/>
              <a:buChar char="§"/>
            </a:pPr>
            <a:r>
              <a:rPr lang="en-US" sz="1800" b="1" dirty="0">
                <a:latin typeface="Times New Roman" panose="02020603050405020304" pitchFamily="18" charset="0"/>
                <a:cs typeface="Times New Roman" panose="02020603050405020304" pitchFamily="18" charset="0"/>
              </a:rPr>
              <a:t>Arms-length Relationships with Businesses</a:t>
            </a:r>
          </a:p>
          <a:p>
            <a:pPr marL="0" indent="0">
              <a:spcBef>
                <a:spcPts val="600"/>
              </a:spcBef>
              <a:buNone/>
            </a:pPr>
            <a:endParaRPr lang="en-US" sz="1800" dirty="0">
              <a:latin typeface="Times New Roman" panose="02020603050405020304" pitchFamily="18" charset="0"/>
              <a:cs typeface="Times New Roman" panose="02020603050405020304" pitchFamily="18" charset="0"/>
            </a:endParaRPr>
          </a:p>
          <a:p>
            <a:pPr marL="594043" lvl="1" indent="-182563">
              <a:spcBef>
                <a:spcPts val="600"/>
              </a:spcBef>
              <a:buFont typeface="Wingdings" panose="05000000000000000000" pitchFamily="2" charset="2"/>
              <a:buChar char="§"/>
            </a:pPr>
            <a:r>
              <a:rPr lang="en-US" sz="1800" dirty="0">
                <a:latin typeface="Times New Roman" panose="02020603050405020304" pitchFamily="18" charset="0"/>
                <a:cs typeface="Times New Roman" panose="02020603050405020304" pitchFamily="18" charset="0"/>
              </a:rPr>
              <a:t>Partners mandate is to identify, develop and manage arms-length relationships.</a:t>
            </a:r>
          </a:p>
          <a:p>
            <a:pPr marL="914400" lvl="2" indent="0">
              <a:spcBef>
                <a:spcPts val="600"/>
              </a:spcBef>
              <a:buNone/>
            </a:pPr>
            <a:endParaRPr lang="en-US" dirty="0">
              <a:latin typeface="Times New Roman" panose="02020603050405020304" pitchFamily="18" charset="0"/>
              <a:cs typeface="Times New Roman" panose="02020603050405020304" pitchFamily="18" charset="0"/>
            </a:endParaRPr>
          </a:p>
          <a:p>
            <a:pPr marL="182563" indent="-182563">
              <a:spcBef>
                <a:spcPts val="600"/>
              </a:spcBef>
              <a:buFont typeface="Wingdings" panose="05000000000000000000" pitchFamily="2" charset="2"/>
              <a:buChar char="§"/>
            </a:pPr>
            <a:r>
              <a:rPr lang="en-CA" sz="1800" b="1" dirty="0">
                <a:latin typeface="Times New Roman" panose="02020603050405020304" pitchFamily="18" charset="0"/>
                <a:cs typeface="Times New Roman" panose="02020603050405020304" pitchFamily="18" charset="0"/>
              </a:rPr>
              <a:t>Compelling Market Opportunity     </a:t>
            </a:r>
          </a:p>
          <a:p>
            <a:pPr marL="0" indent="0">
              <a:spcBef>
                <a:spcPts val="600"/>
              </a:spcBef>
              <a:buNone/>
            </a:pPr>
            <a:r>
              <a:rPr lang="en-CA" sz="1800" b="1" dirty="0">
                <a:latin typeface="Times New Roman" panose="02020603050405020304" pitchFamily="18" charset="0"/>
                <a:cs typeface="Times New Roman" panose="02020603050405020304" pitchFamily="18" charset="0"/>
              </a:rPr>
              <a:t>     </a:t>
            </a:r>
            <a:endParaRPr lang="en-US" sz="1800" b="1" dirty="0">
              <a:latin typeface="Times New Roman" panose="02020603050405020304" pitchFamily="18" charset="0"/>
              <a:cs typeface="Times New Roman" panose="02020603050405020304" pitchFamily="18" charset="0"/>
            </a:endParaRPr>
          </a:p>
          <a:p>
            <a:pPr marL="594043" lvl="1" indent="-182563">
              <a:spcBef>
                <a:spcPts val="600"/>
              </a:spcBef>
              <a:buFont typeface="Wingdings" panose="05000000000000000000" pitchFamily="2" charset="2"/>
              <a:buChar char="§"/>
            </a:pPr>
            <a:r>
              <a:rPr lang="en-CA" sz="1800" dirty="0">
                <a:latin typeface="Times New Roman" panose="02020603050405020304" pitchFamily="18" charset="0"/>
                <a:cs typeface="Times New Roman" panose="02020603050405020304" pitchFamily="18" charset="0"/>
              </a:rPr>
              <a:t>Weak  current </a:t>
            </a:r>
            <a:r>
              <a:rPr lang="en-US" sz="1800" dirty="0">
                <a:latin typeface="Times New Roman" panose="02020603050405020304" pitchFamily="18" charset="0"/>
                <a:cs typeface="Times New Roman" panose="02020603050405020304" pitchFamily="18" charset="0"/>
              </a:rPr>
              <a:t>macroeconomic conditions &amp; many companies may require help of catalysts.   </a:t>
            </a:r>
            <a:r>
              <a:rPr lang="en-CA" sz="1800" dirty="0">
                <a:latin typeface="Times New Roman" panose="02020603050405020304" pitchFamily="18" charset="0"/>
                <a:cs typeface="Times New Roman" panose="02020603050405020304" pitchFamily="18" charset="0"/>
              </a:rPr>
              <a:t> </a:t>
            </a:r>
          </a:p>
          <a:p>
            <a:pPr marL="457200" lvl="1" indent="0">
              <a:spcBef>
                <a:spcPts val="600"/>
              </a:spcBef>
              <a:buNone/>
            </a:pPr>
            <a:endParaRPr lang="en-CA" sz="1800" b="1" dirty="0">
              <a:latin typeface="Times New Roman" panose="02020603050405020304" pitchFamily="18" charset="0"/>
              <a:cs typeface="Times New Roman" panose="02020603050405020304" pitchFamily="18" charset="0"/>
            </a:endParaRPr>
          </a:p>
          <a:p>
            <a:pPr marL="182563" indent="-182563">
              <a:spcBef>
                <a:spcPts val="600"/>
              </a:spcBef>
              <a:buFont typeface="Wingdings" panose="05000000000000000000" pitchFamily="2" charset="2"/>
              <a:buChar char="§"/>
            </a:pPr>
            <a:r>
              <a:rPr lang="en-CA" sz="1800" b="1" dirty="0">
                <a:latin typeface="Times New Roman" panose="02020603050405020304" pitchFamily="18" charset="0"/>
                <a:cs typeface="Times New Roman" panose="02020603050405020304" pitchFamily="18" charset="0"/>
              </a:rPr>
              <a:t>Partnership with Talented Entrepreneurs</a:t>
            </a:r>
          </a:p>
          <a:p>
            <a:pPr marL="0" indent="0">
              <a:spcBef>
                <a:spcPts val="600"/>
              </a:spcBef>
              <a:buNone/>
            </a:pPr>
            <a:endParaRPr lang="en-US" sz="1800" b="1" dirty="0">
              <a:latin typeface="Times New Roman" panose="02020603050405020304" pitchFamily="18" charset="0"/>
              <a:cs typeface="Times New Roman" panose="02020603050405020304" pitchFamily="18" charset="0"/>
            </a:endParaRPr>
          </a:p>
          <a:p>
            <a:pPr marL="594043" lvl="1" indent="-182563">
              <a:spcBef>
                <a:spcPts val="600"/>
              </a:spcBef>
              <a:buFont typeface="Wingdings" panose="05000000000000000000" pitchFamily="2" charset="2"/>
              <a:buChar char="§"/>
            </a:pPr>
            <a:r>
              <a:rPr lang="en-US" sz="1800" dirty="0">
                <a:latin typeface="Times New Roman" panose="02020603050405020304" pitchFamily="18" charset="0"/>
                <a:cs typeface="Times New Roman" panose="02020603050405020304" pitchFamily="18" charset="0"/>
              </a:rPr>
              <a:t>Distressed companies have the opportunity to partner with talented venture capitalists. </a:t>
            </a:r>
            <a:endParaRPr lang="en-CA" sz="1800" dirty="0">
              <a:latin typeface="Times New Roman" panose="02020603050405020304" pitchFamily="18" charset="0"/>
              <a:cs typeface="Times New Roman" panose="02020603050405020304" pitchFamily="18" charset="0"/>
            </a:endParaRPr>
          </a:p>
          <a:p>
            <a:pPr marL="639763" lvl="1" indent="-182563">
              <a:spcBef>
                <a:spcPts val="600"/>
              </a:spcBef>
              <a:buFont typeface="Courier New" pitchFamily="49" charset="0"/>
              <a:buChar char="o"/>
            </a:pPr>
            <a:endParaRPr lang="en-CA" sz="1800" dirty="0">
              <a:latin typeface="Times New Roman" panose="02020603050405020304" pitchFamily="18" charset="0"/>
              <a:cs typeface="Times New Roman" panose="02020603050405020304" pitchFamily="18" charset="0"/>
            </a:endParaRPr>
          </a:p>
          <a:p>
            <a:pPr marL="182563" indent="-182563">
              <a:spcBef>
                <a:spcPts val="600"/>
              </a:spcBef>
              <a:buFont typeface="Wingdings" panose="05000000000000000000" pitchFamily="2" charset="2"/>
              <a:buChar char="§"/>
            </a:pPr>
            <a:endParaRPr lang="en-CA" sz="1800" b="1"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9838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55320"/>
            <a:ext cx="9372600" cy="1295400"/>
          </a:xfrm>
        </p:spPr>
        <p:txBody>
          <a:bodyPr>
            <a:normAutofit/>
          </a:bodyPr>
          <a:lstStyle/>
          <a:p>
            <a:pPr algn="r"/>
            <a:r>
              <a:rPr lang="en-US" sz="4000" b="1" dirty="0">
                <a:solidFill>
                  <a:srgbClr val="002060"/>
                </a:solidFill>
                <a:latin typeface="Times New Roman" panose="02020603050405020304" pitchFamily="18" charset="0"/>
                <a:cs typeface="Times New Roman" panose="02020603050405020304" pitchFamily="18" charset="0"/>
              </a:rPr>
              <a:t>Contribution to the economy</a:t>
            </a:r>
          </a:p>
        </p:txBody>
      </p:sp>
      <p:sp>
        <p:nvSpPr>
          <p:cNvPr id="6" name="Content Placeholder 5">
            <a:extLst>
              <a:ext uri="{FF2B5EF4-FFF2-40B4-BE49-F238E27FC236}">
                <a16:creationId xmlns:a16="http://schemas.microsoft.com/office/drawing/2014/main" id="{3DCA612A-E5C1-46DE-9E54-10C43F37D954}"/>
              </a:ext>
            </a:extLst>
          </p:cNvPr>
          <p:cNvSpPr>
            <a:spLocks noGrp="1"/>
          </p:cNvSpPr>
          <p:nvPr>
            <p:ph sz="half" idx="2"/>
          </p:nvPr>
        </p:nvSpPr>
        <p:spPr>
          <a:xfrm>
            <a:off x="1890346" y="1005838"/>
            <a:ext cx="9463454" cy="5623562"/>
          </a:xfrm>
        </p:spPr>
        <p:txBody>
          <a:bodyPr>
            <a:noAutofit/>
          </a:bodyPr>
          <a:lstStyle/>
          <a:p>
            <a:pPr marL="0" indent="0">
              <a:spcBef>
                <a:spcPts val="600"/>
              </a:spcBef>
              <a:buNone/>
            </a:pPr>
            <a:endParaRPr lang="en-US" sz="1800" dirty="0">
              <a:latin typeface="Times New Roman" panose="02020603050405020304" pitchFamily="18" charset="0"/>
              <a:cs typeface="Times New Roman" panose="02020603050405020304" pitchFamily="18" charset="0"/>
            </a:endParaRPr>
          </a:p>
          <a:p>
            <a:pPr marL="628650" lvl="1" indent="-171450" algn="just">
              <a:lnSpc>
                <a:spcPct val="120000"/>
              </a:lnSpc>
              <a:spcBef>
                <a:spcPts val="600"/>
              </a:spcBef>
            </a:pPr>
            <a:r>
              <a:rPr lang="en-US" sz="1800" b="1" dirty="0">
                <a:latin typeface="Times New Roman" panose="02020603050405020304" pitchFamily="18" charset="0"/>
                <a:cs typeface="Times New Roman" panose="02020603050405020304" pitchFamily="18" charset="0"/>
              </a:rPr>
              <a:t>Sharing Entrepreneurial Knowledge and Skills: </a:t>
            </a:r>
            <a:r>
              <a:rPr lang="en-US" sz="1800" dirty="0">
                <a:latin typeface="Times New Roman" panose="02020603050405020304" pitchFamily="18" charset="0"/>
                <a:cs typeface="Times New Roman" panose="02020603050405020304" pitchFamily="18" charset="0"/>
              </a:rPr>
              <a:t>Their contribution extended beyond providing monitory capital.  The strategy encouraged collaborative action and generates local initiatives that help enhance and diversify the business strategies of the small businesses through their special skills. </a:t>
            </a:r>
          </a:p>
          <a:p>
            <a:pPr marL="628650" lvl="1" indent="-171450" algn="just">
              <a:lnSpc>
                <a:spcPct val="150000"/>
              </a:lnSpc>
              <a:spcBef>
                <a:spcPts val="600"/>
              </a:spcBef>
            </a:pPr>
            <a:r>
              <a:rPr lang="en-US" sz="1800" b="1" dirty="0">
                <a:latin typeface="Times New Roman" panose="02020603050405020304" pitchFamily="18" charset="0"/>
                <a:cs typeface="Times New Roman" panose="02020603050405020304" pitchFamily="18" charset="0"/>
              </a:rPr>
              <a:t>Accelerated the Structural Changes in Sclerotic Firms:  </a:t>
            </a:r>
            <a:r>
              <a:rPr lang="en-US" sz="1800" dirty="0">
                <a:latin typeface="Times New Roman" panose="02020603050405020304" pitchFamily="18" charset="0"/>
                <a:cs typeface="Times New Roman" panose="02020603050405020304" pitchFamily="18" charset="0"/>
              </a:rPr>
              <a:t>Accelerated the structural changes in sclerotic firms which led to an accelerating growth of the small companies. This had an accelerating growth of production employing new technology, hiring manpower, training, etc. </a:t>
            </a:r>
          </a:p>
          <a:p>
            <a:pPr marL="628650" lvl="1" indent="-171450" algn="just">
              <a:lnSpc>
                <a:spcPct val="150000"/>
              </a:lnSpc>
              <a:spcBef>
                <a:spcPts val="600"/>
              </a:spcBef>
            </a:pPr>
            <a:r>
              <a:rPr lang="en-US" sz="1800" b="1" dirty="0">
                <a:latin typeface="Times New Roman" panose="02020603050405020304" pitchFamily="18" charset="0"/>
                <a:cs typeface="Times New Roman" panose="02020603050405020304" pitchFamily="18" charset="0"/>
              </a:rPr>
              <a:t>Access to Capital: </a:t>
            </a:r>
            <a:r>
              <a:rPr lang="en-US" sz="1800" dirty="0">
                <a:latin typeface="Times New Roman" panose="02020603050405020304" pitchFamily="18" charset="0"/>
                <a:cs typeface="Times New Roman" panose="02020603050405020304" pitchFamily="18" charset="0"/>
              </a:rPr>
              <a:t>These companies were not having any access to borrowing or attracting further investments as the they were on the verge of collapse. Banks were not supporting them in granting loans due to the fears existed in the recovery of loans.</a:t>
            </a:r>
          </a:p>
          <a:p>
            <a:pPr marL="628650" lvl="1" indent="-171450" algn="just">
              <a:lnSpc>
                <a:spcPct val="150000"/>
              </a:lnSpc>
              <a:spcBef>
                <a:spcPts val="600"/>
              </a:spcBef>
            </a:pPr>
            <a:r>
              <a:rPr lang="en-US" sz="1800" b="1" dirty="0">
                <a:latin typeface="Times New Roman" panose="02020603050405020304" pitchFamily="18" charset="0"/>
                <a:cs typeface="Times New Roman" panose="02020603050405020304" pitchFamily="18" charset="0"/>
              </a:rPr>
              <a:t>Promoted Capital Formulation: </a:t>
            </a:r>
            <a:r>
              <a:rPr lang="en-US" sz="1800" dirty="0">
                <a:latin typeface="Times New Roman" panose="02020603050405020304" pitchFamily="18" charset="0"/>
                <a:cs typeface="Times New Roman" panose="02020603050405020304" pitchFamily="18" charset="0"/>
              </a:rPr>
              <a:t>Access to new capital has resulted in capital formulation within the companies. Capital formulation has a value-added impact on the economic development.                                                                                           </a:t>
            </a:r>
            <a:r>
              <a:rPr lang="en-US" sz="1800" b="1" i="1" dirty="0">
                <a:solidFill>
                  <a:srgbClr val="002060"/>
                </a:solidFill>
                <a:latin typeface="Times New Roman" panose="02020603050405020304" pitchFamily="18" charset="0"/>
                <a:cs typeface="Times New Roman" panose="02020603050405020304" pitchFamily="18" charset="0"/>
              </a:rPr>
              <a:t>Continued to next page</a:t>
            </a:r>
            <a:endParaRPr lang="en-CA" sz="1800" dirty="0">
              <a:latin typeface="Times New Roman" panose="02020603050405020304" pitchFamily="18" charset="0"/>
              <a:cs typeface="Times New Roman" panose="02020603050405020304" pitchFamily="18" charset="0"/>
            </a:endParaRPr>
          </a:p>
          <a:p>
            <a:pPr marL="639763" lvl="1" indent="-182563">
              <a:spcBef>
                <a:spcPts val="600"/>
              </a:spcBef>
              <a:buFont typeface="Courier New" pitchFamily="49" charset="0"/>
              <a:buChar char="o"/>
            </a:pPr>
            <a:endParaRPr lang="en-CA" sz="1800" dirty="0">
              <a:latin typeface="Times New Roman" panose="02020603050405020304" pitchFamily="18" charset="0"/>
              <a:cs typeface="Times New Roman" panose="02020603050405020304" pitchFamily="18" charset="0"/>
            </a:endParaRPr>
          </a:p>
          <a:p>
            <a:pPr marL="182563" indent="-182563">
              <a:spcBef>
                <a:spcPts val="600"/>
              </a:spcBef>
              <a:buFont typeface="Wingdings" panose="05000000000000000000" pitchFamily="2" charset="2"/>
              <a:buChar char="§"/>
            </a:pPr>
            <a:endParaRPr lang="en-CA" sz="1800" b="1"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6114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961" y="249120"/>
            <a:ext cx="9372600" cy="1295400"/>
          </a:xfrm>
        </p:spPr>
        <p:txBody>
          <a:bodyPr>
            <a:normAutofit/>
          </a:bodyPr>
          <a:lstStyle/>
          <a:p>
            <a:pPr algn="r"/>
            <a:r>
              <a:rPr lang="en-US" sz="4000" b="1" dirty="0">
                <a:solidFill>
                  <a:srgbClr val="002060"/>
                </a:solidFill>
                <a:latin typeface="Times New Roman" panose="02020603050405020304" pitchFamily="18" charset="0"/>
                <a:cs typeface="Times New Roman" panose="02020603050405020304" pitchFamily="18" charset="0"/>
              </a:rPr>
              <a:t>Contribution to the economy </a:t>
            </a:r>
            <a:r>
              <a:rPr lang="en-US" sz="1200" b="1" i="1" dirty="0">
                <a:solidFill>
                  <a:srgbClr val="002060"/>
                </a:solidFill>
                <a:latin typeface="Times New Roman" panose="02020603050405020304" pitchFamily="18" charset="0"/>
                <a:cs typeface="Times New Roman" panose="02020603050405020304" pitchFamily="18" charset="0"/>
              </a:rPr>
              <a:t>Continued from previous page</a:t>
            </a:r>
          </a:p>
        </p:txBody>
      </p:sp>
      <p:sp>
        <p:nvSpPr>
          <p:cNvPr id="6" name="Content Placeholder 5">
            <a:extLst>
              <a:ext uri="{FF2B5EF4-FFF2-40B4-BE49-F238E27FC236}">
                <a16:creationId xmlns:a16="http://schemas.microsoft.com/office/drawing/2014/main" id="{3DCA612A-E5C1-46DE-9E54-10C43F37D954}"/>
              </a:ext>
            </a:extLst>
          </p:cNvPr>
          <p:cNvSpPr>
            <a:spLocks noGrp="1"/>
          </p:cNvSpPr>
          <p:nvPr>
            <p:ph sz="half" idx="2"/>
          </p:nvPr>
        </p:nvSpPr>
        <p:spPr>
          <a:xfrm>
            <a:off x="1890346" y="1521062"/>
            <a:ext cx="9463454" cy="5055579"/>
          </a:xfrm>
        </p:spPr>
        <p:txBody>
          <a:bodyPr>
            <a:normAutofit fontScale="92500" lnSpcReduction="20000"/>
          </a:bodyPr>
          <a:lstStyle/>
          <a:p>
            <a:pPr marL="0" indent="0">
              <a:spcBef>
                <a:spcPts val="600"/>
              </a:spcBef>
              <a:buNone/>
            </a:pPr>
            <a:endParaRPr lang="en-US" sz="1900" dirty="0">
              <a:latin typeface="Times New Roman" panose="02020603050405020304" pitchFamily="18" charset="0"/>
              <a:cs typeface="Times New Roman" panose="02020603050405020304" pitchFamily="18" charset="0"/>
            </a:endParaRPr>
          </a:p>
          <a:p>
            <a:pPr marL="628650" lvl="1" indent="-171450" algn="just">
              <a:lnSpc>
                <a:spcPct val="120000"/>
              </a:lnSpc>
              <a:spcBef>
                <a:spcPts val="600"/>
              </a:spcBef>
            </a:pPr>
            <a:r>
              <a:rPr lang="en-US" sz="1900" b="1" dirty="0">
                <a:latin typeface="Times New Roman" panose="02020603050405020304" pitchFamily="18" charset="0"/>
                <a:cs typeface="Times New Roman" panose="02020603050405020304" pitchFamily="18" charset="0"/>
              </a:rPr>
              <a:t>Creation of Employment Within the Region</a:t>
            </a:r>
            <a:r>
              <a:rPr lang="en-US" sz="1900" dirty="0">
                <a:latin typeface="Times New Roman" panose="02020603050405020304" pitchFamily="18" charset="0"/>
                <a:cs typeface="Times New Roman" panose="02020603050405020304" pitchFamily="18" charset="0"/>
              </a:rPr>
              <a:t>: Generally, capital injections by the partners are significant and may range from 2-10 million dollars. This strategy has created significant employment opportunities within the region.     </a:t>
            </a:r>
          </a:p>
          <a:p>
            <a:pPr marL="628650" lvl="1" indent="-171450" algn="just">
              <a:lnSpc>
                <a:spcPct val="100000"/>
              </a:lnSpc>
              <a:spcBef>
                <a:spcPts val="0"/>
              </a:spcBef>
            </a:pPr>
            <a:endParaRPr lang="en-US" sz="1900" dirty="0">
              <a:latin typeface="Times New Roman" panose="02020603050405020304" pitchFamily="18" charset="0"/>
              <a:cs typeface="Times New Roman" panose="02020603050405020304" pitchFamily="18" charset="0"/>
            </a:endParaRPr>
          </a:p>
          <a:p>
            <a:pPr marL="628650" lvl="1" indent="-171450" algn="just">
              <a:lnSpc>
                <a:spcPct val="120000"/>
              </a:lnSpc>
              <a:spcBef>
                <a:spcPts val="600"/>
              </a:spcBef>
            </a:pPr>
            <a:r>
              <a:rPr lang="en-US" sz="1900" b="1" dirty="0">
                <a:latin typeface="Times New Roman" panose="02020603050405020304" pitchFamily="18" charset="0"/>
                <a:cs typeface="Times New Roman" panose="02020603050405020304" pitchFamily="18" charset="0"/>
              </a:rPr>
              <a:t>Entrepreneurial Activity has Raised the Productivity of Firms and Economies: </a:t>
            </a:r>
            <a:r>
              <a:rPr lang="en-US" sz="1900" dirty="0">
                <a:latin typeface="Times New Roman" panose="02020603050405020304" pitchFamily="18" charset="0"/>
                <a:cs typeface="Times New Roman" panose="02020603050405020304" pitchFamily="18" charset="0"/>
              </a:rPr>
              <a:t>Many of the proprietors of these firms within the regions lacks many skills such as exploring markets, formulating marketing strategies, optimal inventory management, budgeting and forecasting, </a:t>
            </a:r>
          </a:p>
          <a:p>
            <a:pPr marL="457200" lvl="1" indent="0" algn="just">
              <a:lnSpc>
                <a:spcPct val="100000"/>
              </a:lnSpc>
              <a:spcBef>
                <a:spcPts val="0"/>
              </a:spcBef>
              <a:buNone/>
            </a:pPr>
            <a:endParaRPr lang="en-US" sz="1900" dirty="0">
              <a:latin typeface="Times New Roman" panose="02020603050405020304" pitchFamily="18" charset="0"/>
              <a:cs typeface="Times New Roman" panose="02020603050405020304" pitchFamily="18" charset="0"/>
            </a:endParaRPr>
          </a:p>
          <a:p>
            <a:pPr marL="628650" lvl="1" indent="-171450" algn="just">
              <a:lnSpc>
                <a:spcPct val="120000"/>
              </a:lnSpc>
              <a:spcBef>
                <a:spcPts val="600"/>
              </a:spcBef>
            </a:pPr>
            <a:r>
              <a:rPr lang="en-US" sz="1900" b="1" dirty="0">
                <a:latin typeface="Times New Roman" panose="02020603050405020304" pitchFamily="18" charset="0"/>
                <a:cs typeface="Times New Roman" panose="02020603050405020304" pitchFamily="18" charset="0"/>
              </a:rPr>
              <a:t>Technological Innovation Within the Regions: </a:t>
            </a:r>
            <a:r>
              <a:rPr lang="en-US" sz="1900" dirty="0">
                <a:latin typeface="Times New Roman" panose="02020603050405020304" pitchFamily="18" charset="0"/>
                <a:cs typeface="Times New Roman" panose="02020603050405020304" pitchFamily="18" charset="0"/>
              </a:rPr>
              <a:t>Their venture capital strategy has supported innovation, applied research and development, international business development and commercialization which has helped in boosting the economic growth. </a:t>
            </a:r>
          </a:p>
          <a:p>
            <a:pPr marL="628650" lvl="1" indent="-171450" algn="just">
              <a:lnSpc>
                <a:spcPct val="100000"/>
              </a:lnSpc>
              <a:spcBef>
                <a:spcPts val="600"/>
              </a:spcBef>
            </a:pPr>
            <a:endParaRPr lang="en-US" sz="1900" dirty="0">
              <a:latin typeface="Times New Roman" panose="02020603050405020304" pitchFamily="18" charset="0"/>
              <a:cs typeface="Times New Roman" panose="02020603050405020304" pitchFamily="18" charset="0"/>
            </a:endParaRPr>
          </a:p>
          <a:p>
            <a:pPr marL="628650" lvl="1" indent="-171450" algn="just">
              <a:lnSpc>
                <a:spcPct val="120000"/>
              </a:lnSpc>
              <a:spcBef>
                <a:spcPts val="600"/>
              </a:spcBef>
            </a:pPr>
            <a:r>
              <a:rPr lang="en-US" sz="1900" b="1" dirty="0">
                <a:latin typeface="Times New Roman" panose="02020603050405020304" pitchFamily="18" charset="0"/>
                <a:cs typeface="Times New Roman" panose="02020603050405020304" pitchFamily="18" charset="0"/>
              </a:rPr>
              <a:t>Additional Tax Contribution to Local Authorities: </a:t>
            </a:r>
            <a:r>
              <a:rPr lang="en-US" sz="1900" dirty="0">
                <a:latin typeface="Times New Roman" panose="02020603050405020304" pitchFamily="18" charset="0"/>
                <a:cs typeface="Times New Roman" panose="02020603050405020304" pitchFamily="18" charset="0"/>
              </a:rPr>
              <a:t>The economic performance of this venture also means additional revenues for the local authorities. The positive impacts resulting from increased job creation, payroll, sales figures and the survival rate of businesses unquestionably translated into new tax revenues. </a:t>
            </a:r>
            <a:endParaRPr lang="en-CA" sz="1900" dirty="0">
              <a:latin typeface="Times New Roman" panose="02020603050405020304" pitchFamily="18" charset="0"/>
              <a:cs typeface="Times New Roman" panose="02020603050405020304" pitchFamily="18" charset="0"/>
            </a:endParaRPr>
          </a:p>
          <a:p>
            <a:pPr marL="0" indent="0">
              <a:spcBef>
                <a:spcPts val="600"/>
              </a:spcBef>
              <a:buNone/>
            </a:pPr>
            <a:endParaRPr lang="en-CA" sz="2100" b="1" dirty="0"/>
          </a:p>
          <a:p>
            <a:endParaRPr lang="en-US" dirty="0"/>
          </a:p>
        </p:txBody>
      </p:sp>
    </p:spTree>
    <p:extLst>
      <p:ext uri="{BB962C8B-B14F-4D97-AF65-F5344CB8AC3E}">
        <p14:creationId xmlns:p14="http://schemas.microsoft.com/office/powerpoint/2010/main" val="3115195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961" y="653567"/>
            <a:ext cx="9372600" cy="1295400"/>
          </a:xfrm>
        </p:spPr>
        <p:txBody>
          <a:bodyPr>
            <a:normAutofit fontScale="90000"/>
          </a:bodyPr>
          <a:lstStyle/>
          <a:p>
            <a:pPr algn="r">
              <a:lnSpc>
                <a:spcPct val="100000"/>
              </a:lnSpc>
            </a:pPr>
            <a:r>
              <a:rPr lang="en-US" sz="4000" b="1" dirty="0">
                <a:solidFill>
                  <a:srgbClr val="002060"/>
                </a:solidFill>
                <a:latin typeface="Times New Roman" panose="02020603050405020304" pitchFamily="18" charset="0"/>
                <a:cs typeface="Times New Roman" panose="02020603050405020304" pitchFamily="18" charset="0"/>
              </a:rPr>
              <a:t> Contribution to the wellbeing of the community</a:t>
            </a:r>
            <a:endParaRPr lang="en-US" sz="1200" b="1" i="1" dirty="0">
              <a:solidFill>
                <a:srgbClr val="002060"/>
              </a:solidFill>
              <a:latin typeface="Times New Roman" panose="02020603050405020304" pitchFamily="18" charset="0"/>
              <a:cs typeface="Times New Roman" panose="02020603050405020304" pitchFamily="18" charset="0"/>
            </a:endParaRPr>
          </a:p>
        </p:txBody>
      </p:sp>
      <p:sp>
        <p:nvSpPr>
          <p:cNvPr id="6" name="Content Placeholder 5">
            <a:extLst>
              <a:ext uri="{FF2B5EF4-FFF2-40B4-BE49-F238E27FC236}">
                <a16:creationId xmlns:a16="http://schemas.microsoft.com/office/drawing/2014/main" id="{3DCA612A-E5C1-46DE-9E54-10C43F37D954}"/>
              </a:ext>
            </a:extLst>
          </p:cNvPr>
          <p:cNvSpPr>
            <a:spLocks noGrp="1"/>
          </p:cNvSpPr>
          <p:nvPr>
            <p:ph sz="half" idx="2"/>
          </p:nvPr>
        </p:nvSpPr>
        <p:spPr>
          <a:xfrm>
            <a:off x="1890346" y="1521062"/>
            <a:ext cx="9463454" cy="5055579"/>
          </a:xfrm>
        </p:spPr>
        <p:txBody>
          <a:bodyPr>
            <a:normAutofit/>
          </a:bodyPr>
          <a:lstStyle/>
          <a:p>
            <a:pPr marL="0" indent="0">
              <a:spcBef>
                <a:spcPts val="600"/>
              </a:spcBef>
              <a:buNone/>
            </a:pPr>
            <a:endParaRPr lang="en-US" sz="1600" dirty="0">
              <a:latin typeface="Times New Roman" panose="02020603050405020304" pitchFamily="18" charset="0"/>
              <a:cs typeface="Times New Roman" panose="02020603050405020304" pitchFamily="18" charset="0"/>
            </a:endParaRPr>
          </a:p>
          <a:p>
            <a:pPr marL="0" indent="0">
              <a:spcBef>
                <a:spcPts val="600"/>
              </a:spcBef>
              <a:buNone/>
            </a:pPr>
            <a:endParaRPr lang="en-US" sz="1600" dirty="0">
              <a:latin typeface="Times New Roman" panose="02020603050405020304" pitchFamily="18" charset="0"/>
              <a:cs typeface="Times New Roman" panose="02020603050405020304" pitchFamily="18" charset="0"/>
            </a:endParaRPr>
          </a:p>
          <a:p>
            <a:pPr marL="0" indent="0">
              <a:spcBef>
                <a:spcPts val="600"/>
              </a:spcBef>
              <a:buNone/>
            </a:pPr>
            <a:endParaRPr lang="en-US" sz="1800" dirty="0">
              <a:latin typeface="Times New Roman" panose="02020603050405020304" pitchFamily="18" charset="0"/>
              <a:cs typeface="Times New Roman" panose="02020603050405020304" pitchFamily="18" charset="0"/>
            </a:endParaRPr>
          </a:p>
          <a:p>
            <a:pPr marL="628650" lvl="1" indent="-171450" algn="just">
              <a:lnSpc>
                <a:spcPct val="120000"/>
              </a:lnSpc>
              <a:spcBef>
                <a:spcPts val="600"/>
              </a:spcBef>
            </a:pPr>
            <a:r>
              <a:rPr lang="en-US" sz="1800" b="1" dirty="0">
                <a:latin typeface="Times New Roman" panose="02020603050405020304" pitchFamily="18" charset="0"/>
                <a:cs typeface="Times New Roman" panose="02020603050405020304" pitchFamily="18" charset="0"/>
              </a:rPr>
              <a:t>Improvement of Wellbeing of Employees and Families: </a:t>
            </a:r>
            <a:r>
              <a:rPr lang="en-US" sz="1800" dirty="0">
                <a:latin typeface="Times New Roman" panose="02020603050405020304" pitchFamily="18" charset="0"/>
                <a:cs typeface="Times New Roman" panose="02020603050405020304" pitchFamily="18" charset="0"/>
              </a:rPr>
              <a:t>The strategy has led to new welfare for employees and encourage their employees to be healthy and emotionally resilient. It has also increased the social welfare and the standard of living of the employee families. </a:t>
            </a:r>
          </a:p>
          <a:p>
            <a:pPr marL="628650" lvl="1" indent="-171450" algn="just">
              <a:lnSpc>
                <a:spcPct val="120000"/>
              </a:lnSpc>
              <a:spcBef>
                <a:spcPts val="600"/>
              </a:spcBef>
            </a:pPr>
            <a:endParaRPr lang="en-US" sz="1800" dirty="0">
              <a:latin typeface="Times New Roman" panose="02020603050405020304" pitchFamily="18" charset="0"/>
              <a:cs typeface="Times New Roman" panose="02020603050405020304" pitchFamily="18" charset="0"/>
            </a:endParaRPr>
          </a:p>
          <a:p>
            <a:pPr marL="628650" lvl="1" indent="-171450" algn="just">
              <a:lnSpc>
                <a:spcPct val="120000"/>
              </a:lnSpc>
              <a:spcBef>
                <a:spcPts val="600"/>
              </a:spcBef>
            </a:pPr>
            <a:r>
              <a:rPr lang="en-US" sz="1800" b="1" dirty="0">
                <a:latin typeface="Times New Roman" panose="02020603050405020304" pitchFamily="18" charset="0"/>
                <a:cs typeface="Times New Roman" panose="02020603050405020304" pitchFamily="18" charset="0"/>
              </a:rPr>
              <a:t>Regional Community Development:  </a:t>
            </a:r>
            <a:r>
              <a:rPr lang="en-US" sz="1800" dirty="0">
                <a:latin typeface="Times New Roman" panose="02020603050405020304" pitchFamily="18" charset="0"/>
                <a:cs typeface="Times New Roman" panose="02020603050405020304" pitchFamily="18" charset="0"/>
              </a:rPr>
              <a:t>The strategy encouraged collaborative action and generated local initiatives that help diversify the local economy. In this way, the ventures foster economic stability creation of more sustainable businesses new businesses, affordable housing, health care, education,  transportation, etc. </a:t>
            </a:r>
            <a:endParaRPr lang="en-CA" sz="1800" dirty="0">
              <a:latin typeface="Times New Roman" panose="02020603050405020304" pitchFamily="18" charset="0"/>
              <a:cs typeface="Times New Roman" panose="02020603050405020304" pitchFamily="18" charset="0"/>
            </a:endParaRPr>
          </a:p>
          <a:p>
            <a:pPr marL="0" indent="0">
              <a:spcBef>
                <a:spcPts val="600"/>
              </a:spcBef>
              <a:buNone/>
            </a:pPr>
            <a:endParaRPr lang="en-CA" sz="2100" b="1" dirty="0"/>
          </a:p>
          <a:p>
            <a:endParaRPr lang="en-US" dirty="0"/>
          </a:p>
        </p:txBody>
      </p:sp>
    </p:spTree>
    <p:extLst>
      <p:ext uri="{BB962C8B-B14F-4D97-AF65-F5344CB8AC3E}">
        <p14:creationId xmlns:p14="http://schemas.microsoft.com/office/powerpoint/2010/main" val="1050717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961" y="249120"/>
            <a:ext cx="9372600" cy="1295400"/>
          </a:xfrm>
        </p:spPr>
        <p:txBody>
          <a:bodyPr>
            <a:normAutofit/>
          </a:bodyPr>
          <a:lstStyle/>
          <a:p>
            <a:pPr algn="r"/>
            <a:r>
              <a:rPr lang="en-US" sz="4000" b="1" dirty="0">
                <a:solidFill>
                  <a:srgbClr val="002060"/>
                </a:solidFill>
                <a:latin typeface="Times New Roman" panose="02020603050405020304" pitchFamily="18" charset="0"/>
                <a:cs typeface="Times New Roman" panose="02020603050405020304" pitchFamily="18" charset="0"/>
              </a:rPr>
              <a:t> potential negative impacts</a:t>
            </a:r>
            <a:endParaRPr lang="en-US" sz="1200" b="1" i="1" dirty="0">
              <a:solidFill>
                <a:srgbClr val="002060"/>
              </a:solidFill>
              <a:latin typeface="Times New Roman" panose="02020603050405020304" pitchFamily="18" charset="0"/>
              <a:cs typeface="Times New Roman" panose="02020603050405020304" pitchFamily="18" charset="0"/>
            </a:endParaRPr>
          </a:p>
        </p:txBody>
      </p:sp>
      <p:sp>
        <p:nvSpPr>
          <p:cNvPr id="6" name="Content Placeholder 5">
            <a:extLst>
              <a:ext uri="{FF2B5EF4-FFF2-40B4-BE49-F238E27FC236}">
                <a16:creationId xmlns:a16="http://schemas.microsoft.com/office/drawing/2014/main" id="{3DCA612A-E5C1-46DE-9E54-10C43F37D954}"/>
              </a:ext>
            </a:extLst>
          </p:cNvPr>
          <p:cNvSpPr>
            <a:spLocks noGrp="1"/>
          </p:cNvSpPr>
          <p:nvPr>
            <p:ph sz="half" idx="2"/>
          </p:nvPr>
        </p:nvSpPr>
        <p:spPr>
          <a:xfrm>
            <a:off x="1890346" y="1521062"/>
            <a:ext cx="9463454" cy="5055579"/>
          </a:xfrm>
        </p:spPr>
        <p:txBody>
          <a:bodyPr>
            <a:normAutofit/>
          </a:bodyPr>
          <a:lstStyle/>
          <a:p>
            <a:pPr marL="0" indent="0">
              <a:spcBef>
                <a:spcPts val="600"/>
              </a:spcBef>
              <a:buNone/>
            </a:pPr>
            <a:endParaRPr lang="en-US" sz="1800" dirty="0">
              <a:latin typeface="Times New Roman" panose="02020603050405020304" pitchFamily="18" charset="0"/>
              <a:cs typeface="Times New Roman" panose="02020603050405020304" pitchFamily="18" charset="0"/>
            </a:endParaRPr>
          </a:p>
          <a:p>
            <a:pPr marL="628650" lvl="1" indent="-171450" algn="just">
              <a:lnSpc>
                <a:spcPct val="120000"/>
              </a:lnSpc>
              <a:spcBef>
                <a:spcPts val="600"/>
              </a:spcBef>
            </a:pPr>
            <a:r>
              <a:rPr lang="en-US" sz="1800" b="1" dirty="0">
                <a:latin typeface="Times New Roman" panose="02020603050405020304" pitchFamily="18" charset="0"/>
                <a:cs typeface="Times New Roman" panose="02020603050405020304" pitchFamily="18" charset="0"/>
              </a:rPr>
              <a:t>Focus on profitability of acquired ventures: </a:t>
            </a:r>
            <a:r>
              <a:rPr lang="en-US" sz="1800" dirty="0">
                <a:latin typeface="Times New Roman" panose="02020603050405020304" pitchFamily="18" charset="0"/>
                <a:cs typeface="Times New Roman" panose="02020603050405020304" pitchFamily="18" charset="0"/>
              </a:rPr>
              <a:t>They supported only potentially profitable businesses. There were many similar businesses that were struggling in the process during the recessionary periods in the economy. As a result, the entrepreneurial knowledge and the capital were directed towards potentially profitable small companies</a:t>
            </a:r>
            <a:r>
              <a:rPr lang="en-US" sz="1800" b="1" dirty="0">
                <a:latin typeface="Times New Roman" panose="02020603050405020304" pitchFamily="18" charset="0"/>
                <a:cs typeface="Times New Roman" panose="02020603050405020304" pitchFamily="18" charset="0"/>
              </a:rPr>
              <a:t>. </a:t>
            </a:r>
          </a:p>
          <a:p>
            <a:pPr marL="457200" lvl="1" indent="0" algn="just">
              <a:lnSpc>
                <a:spcPct val="100000"/>
              </a:lnSpc>
              <a:spcBef>
                <a:spcPts val="0"/>
              </a:spcBef>
              <a:buNone/>
            </a:pPr>
            <a:endParaRPr lang="en-US" sz="1800" b="1" dirty="0">
              <a:latin typeface="Times New Roman" panose="02020603050405020304" pitchFamily="18" charset="0"/>
              <a:cs typeface="Times New Roman" panose="02020603050405020304" pitchFamily="18" charset="0"/>
            </a:endParaRPr>
          </a:p>
          <a:p>
            <a:pPr marL="628650" lvl="1" indent="-171450" algn="just">
              <a:lnSpc>
                <a:spcPct val="120000"/>
              </a:lnSpc>
              <a:spcBef>
                <a:spcPts val="600"/>
              </a:spcBef>
            </a:pPr>
            <a:r>
              <a:rPr lang="en-US" sz="1800" b="1" dirty="0">
                <a:latin typeface="Times New Roman" panose="02020603050405020304" pitchFamily="18" charset="0"/>
              </a:rPr>
              <a:t>Undue influence or taking advantage of troubled small business:</a:t>
            </a:r>
            <a:r>
              <a:rPr lang="en-US" sz="1800" dirty="0">
                <a:latin typeface="Times New Roman" panose="02020603050405020304" pitchFamily="18" charset="0"/>
              </a:rPr>
              <a:t> They targeted companies at an embedded 40-60% discount </a:t>
            </a:r>
            <a:r>
              <a:rPr lang="en-CA" sz="1800" dirty="0">
                <a:latin typeface="Times New Roman" panose="02020603050405020304" pitchFamily="18" charset="0"/>
              </a:rPr>
              <a:t>to </a:t>
            </a:r>
            <a:r>
              <a:rPr lang="en-US" sz="1800" dirty="0">
                <a:latin typeface="Times New Roman" panose="02020603050405020304" pitchFamily="18" charset="0"/>
              </a:rPr>
              <a:t>face value and a 20%</a:t>
            </a:r>
            <a:r>
              <a:rPr lang="en-CA" sz="1800" dirty="0">
                <a:latin typeface="Times New Roman" panose="02020603050405020304" pitchFamily="18" charset="0"/>
              </a:rPr>
              <a:t> or more</a:t>
            </a:r>
            <a:r>
              <a:rPr lang="en-US" sz="1800" dirty="0">
                <a:latin typeface="Times New Roman" panose="02020603050405020304" pitchFamily="18" charset="0"/>
              </a:rPr>
              <a:t> discount to “normalized” or intrinsic value.</a:t>
            </a:r>
            <a:r>
              <a:rPr lang="en-US" sz="1800" dirty="0">
                <a:solidFill>
                  <a:srgbClr val="000000"/>
                </a:solidFill>
                <a:latin typeface="Times New Roman" panose="02020603050405020304" pitchFamily="18" charset="0"/>
              </a:rPr>
              <a:t> Sometimes they acquired these companies well below the targeted levels through the use of their negotiation skills. </a:t>
            </a:r>
          </a:p>
          <a:p>
            <a:pPr marL="628650" lvl="1" indent="-171450" algn="just">
              <a:lnSpc>
                <a:spcPct val="120000"/>
              </a:lnSpc>
              <a:spcBef>
                <a:spcPts val="600"/>
              </a:spcBef>
            </a:pPr>
            <a:endParaRPr lang="en-US" sz="1800" dirty="0">
              <a:solidFill>
                <a:srgbClr val="000000"/>
              </a:solidFill>
              <a:latin typeface="Times New Roman" panose="02020603050405020304" pitchFamily="18" charset="0"/>
            </a:endParaRPr>
          </a:p>
          <a:p>
            <a:pPr marL="628650" lvl="1" indent="-171450" algn="just">
              <a:lnSpc>
                <a:spcPct val="120000"/>
              </a:lnSpc>
              <a:spcBef>
                <a:spcPts val="600"/>
              </a:spcBef>
            </a:pPr>
            <a:r>
              <a:rPr lang="en-US" sz="1800" b="1" dirty="0">
                <a:solidFill>
                  <a:srgbClr val="000000"/>
                </a:solidFill>
                <a:latin typeface="Times New Roman" panose="02020603050405020304" pitchFamily="18" charset="0"/>
              </a:rPr>
              <a:t>Excessive return clauses: </a:t>
            </a:r>
            <a:r>
              <a:rPr lang="en-US" sz="1800" dirty="0">
                <a:solidFill>
                  <a:srgbClr val="000000"/>
                </a:solidFill>
                <a:latin typeface="Times New Roman" panose="02020603050405020304" pitchFamily="18" charset="0"/>
              </a:rPr>
              <a:t>Usually venture capital style investments demand high returns ranging from 45% to 55% leaving the rest for the company owners, around 45%, portion of which needed to be employed for company’s future growth as well. </a:t>
            </a:r>
          </a:p>
          <a:p>
            <a:pPr marL="628650" lvl="1" indent="-171450">
              <a:lnSpc>
                <a:spcPct val="120000"/>
              </a:lnSpc>
              <a:spcBef>
                <a:spcPts val="600"/>
              </a:spcBef>
            </a:pPr>
            <a:endParaRPr lang="en-US" sz="18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809217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961" y="249120"/>
            <a:ext cx="9372600" cy="1295400"/>
          </a:xfrm>
        </p:spPr>
        <p:txBody>
          <a:bodyPr>
            <a:normAutofit/>
          </a:bodyPr>
          <a:lstStyle/>
          <a:p>
            <a:pPr algn="ctr"/>
            <a:r>
              <a:rPr lang="en-US" sz="4000" b="1" dirty="0">
                <a:solidFill>
                  <a:srgbClr val="002060"/>
                </a:solidFill>
                <a:latin typeface="Times New Roman" panose="02020603050405020304" pitchFamily="18" charset="0"/>
                <a:cs typeface="Times New Roman" panose="02020603050405020304" pitchFamily="18" charset="0"/>
              </a:rPr>
              <a:t> Conclusion</a:t>
            </a:r>
            <a:endParaRPr lang="en-US" sz="1200" b="1" i="1" dirty="0">
              <a:solidFill>
                <a:srgbClr val="002060"/>
              </a:solidFill>
              <a:latin typeface="Times New Roman" panose="02020603050405020304" pitchFamily="18" charset="0"/>
              <a:cs typeface="Times New Roman" panose="02020603050405020304" pitchFamily="18" charset="0"/>
            </a:endParaRPr>
          </a:p>
        </p:txBody>
      </p:sp>
      <p:sp>
        <p:nvSpPr>
          <p:cNvPr id="6" name="Content Placeholder 5">
            <a:extLst>
              <a:ext uri="{FF2B5EF4-FFF2-40B4-BE49-F238E27FC236}">
                <a16:creationId xmlns:a16="http://schemas.microsoft.com/office/drawing/2014/main" id="{3DCA612A-E5C1-46DE-9E54-10C43F37D954}"/>
              </a:ext>
            </a:extLst>
          </p:cNvPr>
          <p:cNvSpPr>
            <a:spLocks noGrp="1"/>
          </p:cNvSpPr>
          <p:nvPr>
            <p:ph sz="half" idx="2"/>
          </p:nvPr>
        </p:nvSpPr>
        <p:spPr>
          <a:xfrm>
            <a:off x="1890346" y="1521062"/>
            <a:ext cx="9463454" cy="5055579"/>
          </a:xfrm>
        </p:spPr>
        <p:txBody>
          <a:bodyPr>
            <a:normAutofit/>
          </a:bodyPr>
          <a:lstStyle/>
          <a:p>
            <a:pPr marL="0" indent="0">
              <a:spcBef>
                <a:spcPts val="600"/>
              </a:spcBef>
              <a:buNone/>
            </a:pPr>
            <a:endParaRPr lang="en-US" sz="1800" dirty="0">
              <a:latin typeface="Times New Roman" panose="02020603050405020304" pitchFamily="18" charset="0"/>
              <a:cs typeface="Times New Roman" panose="02020603050405020304" pitchFamily="18" charset="0"/>
            </a:endParaRPr>
          </a:p>
          <a:p>
            <a:pPr marL="457200" lvl="1" indent="0">
              <a:lnSpc>
                <a:spcPct val="120000"/>
              </a:lnSpc>
              <a:spcBef>
                <a:spcPts val="600"/>
              </a:spcBef>
              <a:buNone/>
            </a:pPr>
            <a:endParaRPr lang="en-US" sz="1800" dirty="0">
              <a:solidFill>
                <a:srgbClr val="000000"/>
              </a:solidFill>
              <a:latin typeface="Times New Roman" panose="02020603050405020304" pitchFamily="18" charset="0"/>
            </a:endParaRPr>
          </a:p>
          <a:p>
            <a:pPr marL="628650" lvl="1" indent="-171450">
              <a:lnSpc>
                <a:spcPct val="120000"/>
              </a:lnSpc>
              <a:spcBef>
                <a:spcPts val="600"/>
              </a:spcBef>
            </a:pPr>
            <a:endParaRPr lang="en-US" sz="1800" dirty="0">
              <a:solidFill>
                <a:srgbClr val="000000"/>
              </a:solidFill>
              <a:latin typeface="Times New Roman" panose="02020603050405020304" pitchFamily="18" charset="0"/>
            </a:endParaRPr>
          </a:p>
        </p:txBody>
      </p:sp>
      <p:sp>
        <p:nvSpPr>
          <p:cNvPr id="3" name="TextBox 2">
            <a:extLst>
              <a:ext uri="{FF2B5EF4-FFF2-40B4-BE49-F238E27FC236}">
                <a16:creationId xmlns:a16="http://schemas.microsoft.com/office/drawing/2014/main" id="{96D4EBA0-5F9D-47DD-A617-5A1F811CE10B}"/>
              </a:ext>
            </a:extLst>
          </p:cNvPr>
          <p:cNvSpPr txBox="1"/>
          <p:nvPr/>
        </p:nvSpPr>
        <p:spPr>
          <a:xfrm>
            <a:off x="1506414" y="1865142"/>
            <a:ext cx="9785839" cy="4801314"/>
          </a:xfrm>
          <a:prstGeom prst="rect">
            <a:avLst/>
          </a:prstGeom>
          <a:noFill/>
        </p:spPr>
        <p:txBody>
          <a:bodyPr wrap="square" rtlCol="0">
            <a:spAutoFit/>
          </a:bodyPr>
          <a:lstStyle/>
          <a:p>
            <a:pPr marL="285750" indent="-285750">
              <a:lnSpc>
                <a:spcPts val="24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Professional Intrapleural Guidance: </a:t>
            </a:r>
            <a:r>
              <a:rPr lang="en-US" dirty="0">
                <a:latin typeface="Times New Roman" panose="02020603050405020304" pitchFamily="18" charset="0"/>
                <a:cs typeface="Times New Roman" panose="02020603050405020304" pitchFamily="18" charset="0"/>
              </a:rPr>
              <a:t>Support form Canada's highly capable venture capitalists to protect the future of the distressed companies. This will eventually create jobs and contribute to economic growth.    </a:t>
            </a:r>
          </a:p>
          <a:p>
            <a:r>
              <a:rPr lang="en-US" dirty="0">
                <a:latin typeface="Times New Roman" panose="02020603050405020304" pitchFamily="18" charset="0"/>
                <a:cs typeface="Times New Roman" panose="02020603050405020304" pitchFamily="18" charset="0"/>
              </a:rPr>
              <a:t> </a:t>
            </a:r>
          </a:p>
          <a:p>
            <a:pPr marL="285750" indent="-285750">
              <a:lnSpc>
                <a:spcPts val="24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Making Great Ideas Implemented. </a:t>
            </a:r>
            <a:r>
              <a:rPr lang="en-US" dirty="0">
                <a:latin typeface="Times New Roman" panose="02020603050405020304" pitchFamily="18" charset="0"/>
                <a:cs typeface="Times New Roman" panose="02020603050405020304" pitchFamily="18" charset="0"/>
              </a:rPr>
              <a:t>Making things possible for the distress companies to protect the bright futures. This will result in jobs and economic growth.</a:t>
            </a:r>
          </a:p>
          <a:p>
            <a:r>
              <a:rPr lang="en-US" dirty="0">
                <a:latin typeface="Times New Roman" panose="02020603050405020304" pitchFamily="18" charset="0"/>
                <a:cs typeface="Times New Roman" panose="02020603050405020304" pitchFamily="18" charset="0"/>
              </a:rPr>
              <a:t> </a:t>
            </a:r>
            <a:endParaRPr lang="en-US" b="1" dirty="0">
              <a:latin typeface="Times New Roman" panose="02020603050405020304" pitchFamily="18" charset="0"/>
              <a:cs typeface="Times New Roman" panose="02020603050405020304" pitchFamily="18" charset="0"/>
            </a:endParaRPr>
          </a:p>
          <a:p>
            <a:pPr marL="285750" indent="-285750">
              <a:lnSpc>
                <a:spcPts val="24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Better Performance</a:t>
            </a:r>
            <a:r>
              <a:rPr lang="en-US" dirty="0">
                <a:latin typeface="Times New Roman" panose="02020603050405020304" pitchFamily="18" charset="0"/>
                <a:cs typeface="Times New Roman" panose="02020603050405020304" pitchFamily="18" charset="0"/>
              </a:rPr>
              <a:t>. Contribute to better performance of both the companies and  economy  though the injection of capital and technology. Helping small companies to become big.</a:t>
            </a:r>
          </a:p>
          <a:p>
            <a:pPr marL="28575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nSpc>
                <a:spcPts val="24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Big Connections: </a:t>
            </a:r>
            <a:r>
              <a:rPr lang="en-US" dirty="0">
                <a:latin typeface="Times New Roman" panose="02020603050405020304" pitchFamily="18" charset="0"/>
                <a:cs typeface="Times New Roman" panose="02020603050405020304" pitchFamily="18" charset="0"/>
              </a:rPr>
              <a:t>The partners have close relationships with Canada’s prominent retail chains and business agents who can provide help in taking these companies to next level. </a:t>
            </a:r>
          </a:p>
          <a:p>
            <a:pPr marL="28575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Much More!!!</a:t>
            </a:r>
          </a:p>
          <a:p>
            <a:r>
              <a:rPr lang="en-US" dirty="0">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 Win-Win Situation </a:t>
            </a:r>
            <a:r>
              <a:rPr lang="en-US" dirty="0">
                <a:latin typeface="Times New Roman" panose="02020603050405020304" pitchFamily="18" charset="0"/>
                <a:cs typeface="Times New Roman" panose="02020603050405020304" pitchFamily="18" charset="0"/>
              </a:rPr>
              <a:t>for both parties.                                                                                                                            </a:t>
            </a:r>
          </a:p>
        </p:txBody>
      </p:sp>
    </p:spTree>
    <p:extLst>
      <p:ext uri="{BB962C8B-B14F-4D97-AF65-F5344CB8AC3E}">
        <p14:creationId xmlns:p14="http://schemas.microsoft.com/office/powerpoint/2010/main" val="4242213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000066"/>
                </a:solidFill>
                <a:latin typeface="Times New Roman" panose="02020603050405020304" pitchFamily="18" charset="0"/>
                <a:cs typeface="Times New Roman" panose="02020603050405020304" pitchFamily="18" charset="0"/>
              </a:rPr>
              <a:t>questions</a:t>
            </a:r>
          </a:p>
        </p:txBody>
      </p:sp>
      <p:sp>
        <p:nvSpPr>
          <p:cNvPr id="4" name="Text Placeholder 3"/>
          <p:cNvSpPr>
            <a:spLocks noGrp="1"/>
          </p:cNvSpPr>
          <p:nvPr>
            <p:ph type="body" sz="half" idx="2"/>
          </p:nvPr>
        </p:nvSpPr>
        <p:spPr>
          <a:xfrm>
            <a:off x="6556249" y="3137091"/>
            <a:ext cx="4799140" cy="1828800"/>
          </a:xfrm>
        </p:spPr>
        <p:txBody>
          <a:bodyPr>
            <a:normAutofit/>
          </a:bodyPr>
          <a:lstStyle/>
          <a:p>
            <a:pPr algn="ctr"/>
            <a:r>
              <a:rPr lang="en-US" sz="9600" b="1" dirty="0">
                <a:solidFill>
                  <a:srgbClr val="002060"/>
                </a:solidFill>
                <a:latin typeface="Times New Roman" panose="02020603050405020304" pitchFamily="18" charset="0"/>
                <a:cs typeface="Times New Roman" panose="02020603050405020304" pitchFamily="18" charset="0"/>
              </a:rPr>
              <a:t>? ? ?</a:t>
            </a:r>
          </a:p>
          <a:p>
            <a:pPr algn="ctr"/>
            <a:endParaRPr lang="en-US" sz="9600" dirty="0"/>
          </a:p>
          <a:p>
            <a:pPr algn="ctr"/>
            <a:endParaRPr lang="en-US" sz="9600" dirty="0"/>
          </a:p>
        </p:txBody>
      </p:sp>
      <p:pic>
        <p:nvPicPr>
          <p:cNvPr id="7" name="Picture Placeholder 6">
            <a:extLst>
              <a:ext uri="{FF2B5EF4-FFF2-40B4-BE49-F238E27FC236}">
                <a16:creationId xmlns:a16="http://schemas.microsoft.com/office/drawing/2014/main" id="{15209C66-8462-4B28-882E-917F75CC8917}"/>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l="20531" r="20531"/>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2490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ireframe Building 16x9">
  <a:themeElements>
    <a:clrScheme name="WireframeBuilding">
      <a:dk1>
        <a:srgbClr val="404040"/>
      </a:dk1>
      <a:lt1>
        <a:sysClr val="window" lastClr="FFFFFF"/>
      </a:lt1>
      <a:dk2>
        <a:srgbClr val="000000"/>
      </a:dk2>
      <a:lt2>
        <a:srgbClr val="E4F9F9"/>
      </a:lt2>
      <a:accent1>
        <a:srgbClr val="1BDCFF"/>
      </a:accent1>
      <a:accent2>
        <a:srgbClr val="3AC673"/>
      </a:accent2>
      <a:accent3>
        <a:srgbClr val="F6BD1E"/>
      </a:accent3>
      <a:accent4>
        <a:srgbClr val="C74167"/>
      </a:accent4>
      <a:accent5>
        <a:srgbClr val="F17E1F"/>
      </a:accent5>
      <a:accent6>
        <a:srgbClr val="6681CC"/>
      </a:accent6>
      <a:hlink>
        <a:srgbClr val="F17E1F"/>
      </a:hlink>
      <a:folHlink>
        <a:srgbClr val="969696"/>
      </a:folHlink>
    </a:clrScheme>
    <a:fontScheme name="Calibri">
      <a:majorFont>
        <a:latin typeface="Calibri"/>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siness wireframe building presentation (widescreen).potx" id="{58CE74E2-616B-447D-963B-87527DA5909A}" vid="{49D84436-E293-416F-BC4D-7976A1E115A4}"/>
    </a:ext>
  </a:extLst>
</a:theme>
</file>

<file path=ppt/theme/theme2.xml><?xml version="1.0" encoding="utf-8"?>
<a:theme xmlns:a="http://schemas.openxmlformats.org/drawingml/2006/main" name="Office Theme">
  <a:themeElements>
    <a:clrScheme name="WireframeBuilding">
      <a:dk1>
        <a:srgbClr val="404040"/>
      </a:dk1>
      <a:lt1>
        <a:sysClr val="window" lastClr="FFFFFF"/>
      </a:lt1>
      <a:dk2>
        <a:srgbClr val="000000"/>
      </a:dk2>
      <a:lt2>
        <a:srgbClr val="E4F9F9"/>
      </a:lt2>
      <a:accent1>
        <a:srgbClr val="1BDCFF"/>
      </a:accent1>
      <a:accent2>
        <a:srgbClr val="3AC673"/>
      </a:accent2>
      <a:accent3>
        <a:srgbClr val="F6BD1E"/>
      </a:accent3>
      <a:accent4>
        <a:srgbClr val="C74167"/>
      </a:accent4>
      <a:accent5>
        <a:srgbClr val="F17E1F"/>
      </a:accent5>
      <a:accent6>
        <a:srgbClr val="6681CC"/>
      </a:accent6>
      <a:hlink>
        <a:srgbClr val="F17E1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WireframeBuilding">
      <a:dk1>
        <a:srgbClr val="404040"/>
      </a:dk1>
      <a:lt1>
        <a:sysClr val="window" lastClr="FFFFFF"/>
      </a:lt1>
      <a:dk2>
        <a:srgbClr val="000000"/>
      </a:dk2>
      <a:lt2>
        <a:srgbClr val="E4F9F9"/>
      </a:lt2>
      <a:accent1>
        <a:srgbClr val="1BDCFF"/>
      </a:accent1>
      <a:accent2>
        <a:srgbClr val="3AC673"/>
      </a:accent2>
      <a:accent3>
        <a:srgbClr val="F6BD1E"/>
      </a:accent3>
      <a:accent4>
        <a:srgbClr val="C74167"/>
      </a:accent4>
      <a:accent5>
        <a:srgbClr val="F17E1F"/>
      </a:accent5>
      <a:accent6>
        <a:srgbClr val="6681CC"/>
      </a:accent6>
      <a:hlink>
        <a:srgbClr val="F17E1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Business wireframe building presentation (widescreen)</Template>
  <TotalTime>622</TotalTime>
  <Words>1088</Words>
  <Application>Microsoft Office PowerPoint</Application>
  <PresentationFormat>Widescreen</PresentationFormat>
  <Paragraphs>80</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Courier New</vt:lpstr>
      <vt:lpstr>Times New Roman</vt:lpstr>
      <vt:lpstr>Wingdings</vt:lpstr>
      <vt:lpstr>Wireframe Building 16x9</vt:lpstr>
      <vt:lpstr>Entrepreneurial Activities and   impact on Economic Development </vt:lpstr>
      <vt:lpstr>Entrepreneurial strategy</vt:lpstr>
      <vt:lpstr>types  of  investments</vt:lpstr>
      <vt:lpstr>Key strategic considerations</vt:lpstr>
      <vt:lpstr>Contribution to the economy</vt:lpstr>
      <vt:lpstr>Contribution to the economy Continued from previous page</vt:lpstr>
      <vt:lpstr> Contribution to the wellbeing of the community</vt:lpstr>
      <vt:lpstr> potential negative impacts</vt:lpstr>
      <vt:lpstr> Conclusion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Don Manage</dc:creator>
  <cp:lastModifiedBy>Don Manage</cp:lastModifiedBy>
  <cp:revision>38</cp:revision>
  <dcterms:created xsi:type="dcterms:W3CDTF">2017-12-19T22:36:44Z</dcterms:created>
  <dcterms:modified xsi:type="dcterms:W3CDTF">2017-12-31T02:20:07Z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