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259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336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76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04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05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32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234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915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300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8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653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DFB2F-3DBE-4AE2-9445-C40D3E1C7A9E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2DCE6-7044-4582-8EEE-FE4B320FB6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2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p.org.uk/tagged/code-conduc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mc.org.uk/globalassets/sitedocuments/nmc-publications/nmc-code-poster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mc-uk.org/Professional_behaviour_and_fitness_to_practise_0816.pdf_66085925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alityadvocacy.org.uk/wp-content/uploads/2014/03/Code-of-Practice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p.org.uk/publications/code-members-professional-values-behaviour" TargetMode="External"/><Relationship Id="rId2" Type="http://schemas.openxmlformats.org/officeDocument/2006/relationships/hyperlink" Target="http://www.qualityadvocacy.org.uk/wp-content/uploads/2014/03/Code-of-Practic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mc.org.uk/globalassets/sitedocuments/nmc-publications/nmc-code-poster.pdf" TargetMode="External"/><Relationship Id="rId4" Type="http://schemas.openxmlformats.org/officeDocument/2006/relationships/hyperlink" Target="https://www.gmc-uk.org/Professional_behaviour_and_fitness_to_practise_0816.pdf_6608592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Professional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February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73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Taking responsibility for your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Demonstrate appropriate professional autonomy and accountability</a:t>
            </a:r>
          </a:p>
          <a:p>
            <a:r>
              <a:rPr lang="en-GB" dirty="0" smtClean="0"/>
              <a:t>Act within their individual scope of practice</a:t>
            </a:r>
          </a:p>
          <a:p>
            <a:r>
              <a:rPr lang="en-GB" dirty="0" smtClean="0"/>
              <a:t>Make informed decisions.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980349" y="5782614"/>
            <a:ext cx="4373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(Chartered Society of Physiotherapy,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29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Behaving ethically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Adhere to legal, regulatory and ethical requirements</a:t>
            </a:r>
          </a:p>
          <a:p>
            <a:r>
              <a:rPr lang="en-GB" dirty="0" smtClean="0"/>
              <a:t>Act with integrity, honesty and openness</a:t>
            </a:r>
          </a:p>
          <a:p>
            <a:r>
              <a:rPr lang="en-GB" dirty="0" smtClean="0"/>
              <a:t>Engage with relevant professional and social contexts.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903398" y="5575410"/>
            <a:ext cx="4180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(Chartered Society of Physiotherapy,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Delivering an effective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the needs of service users at the centre of their decision-making</a:t>
            </a:r>
          </a:p>
          <a:p>
            <a:r>
              <a:rPr lang="en-GB" dirty="0" smtClean="0"/>
              <a:t>Respect and support individuals’ autonomy</a:t>
            </a:r>
          </a:p>
          <a:p>
            <a:r>
              <a:rPr lang="en-GB" dirty="0" smtClean="0"/>
              <a:t>Communicate effectively</a:t>
            </a:r>
          </a:p>
          <a:p>
            <a:r>
              <a:rPr lang="en-GB" dirty="0" smtClean="0"/>
              <a:t>Work effectively with others.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504154" y="5549653"/>
            <a:ext cx="4180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(Chartered Society of Physiotherapy,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95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Striving to achieve excellence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Seek to continuously improve</a:t>
            </a:r>
          </a:p>
          <a:p>
            <a:r>
              <a:rPr lang="en-GB" dirty="0" smtClean="0"/>
              <a:t>Demonstrate innovation and leadership</a:t>
            </a:r>
          </a:p>
          <a:p>
            <a:r>
              <a:rPr lang="en-GB" dirty="0" smtClean="0"/>
              <a:t>Support others’ learning and development</a:t>
            </a:r>
          </a:p>
          <a:p>
            <a:r>
              <a:rPr lang="en-GB" dirty="0" smtClean="0"/>
              <a:t>Support the development of physiotherapy.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Useful Link: </a:t>
            </a:r>
            <a:r>
              <a:rPr lang="en-GB" dirty="0" smtClean="0">
                <a:hlinkClick r:id="rId2"/>
              </a:rPr>
              <a:t>http://www.csp.org.uk/tagged/code-conduct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671579" y="5498137"/>
            <a:ext cx="41806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(Chartered Society of Physiotherapy,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70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Nursing &amp; Midwifery Council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Prioritise People</a:t>
            </a:r>
          </a:p>
          <a:p>
            <a:r>
              <a:rPr lang="en-GB" dirty="0" smtClean="0"/>
              <a:t>Practice Effectively</a:t>
            </a:r>
          </a:p>
          <a:p>
            <a:r>
              <a:rPr lang="en-GB" dirty="0" smtClean="0"/>
              <a:t>Preserve Safety</a:t>
            </a:r>
          </a:p>
          <a:p>
            <a:r>
              <a:rPr lang="en-GB" dirty="0" smtClean="0"/>
              <a:t>Promote Professionalism &amp; Trust</a:t>
            </a:r>
          </a:p>
          <a:p>
            <a:r>
              <a:rPr lang="en-GB" dirty="0" smtClean="0"/>
              <a:t>Useful Link: </a:t>
            </a:r>
            <a:r>
              <a:rPr lang="en-GB" dirty="0" smtClean="0">
                <a:hlinkClick r:id="rId2"/>
              </a:rPr>
              <a:t>https://www.nmc.org.uk/globalassets/sitedocuments/nmc-publications/nmc-code-poster.pdf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796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Fitness to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General Medical Council</a:t>
            </a:r>
          </a:p>
          <a:p>
            <a:r>
              <a:rPr lang="en-GB" dirty="0" smtClean="0"/>
              <a:t>Professional Behaviour</a:t>
            </a:r>
          </a:p>
          <a:p>
            <a:r>
              <a:rPr lang="en-GB" dirty="0" smtClean="0"/>
              <a:t>Fitness to Practice</a:t>
            </a:r>
          </a:p>
          <a:p>
            <a:r>
              <a:rPr lang="en-GB" dirty="0" smtClean="0"/>
              <a:t>Useful Link: </a:t>
            </a:r>
            <a:r>
              <a:rPr lang="en-GB" dirty="0" smtClean="0">
                <a:hlinkClick r:id="rId2"/>
              </a:rPr>
              <a:t>https://www.gmc-uk.org/Professional_behaviour_and_fitness_to_practise_0816.pdf_66085925.pdf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316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Advocacy Code of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Builds on the Advocacy Charter of 2002</a:t>
            </a:r>
          </a:p>
          <a:p>
            <a:pPr lvl="1"/>
            <a:r>
              <a:rPr lang="en-GB" dirty="0" smtClean="0"/>
              <a:t>Explains what Advocacy is</a:t>
            </a:r>
          </a:p>
          <a:p>
            <a:pPr lvl="1"/>
            <a:r>
              <a:rPr lang="en-GB" dirty="0" smtClean="0"/>
              <a:t>Outlines Key advocacy principles</a:t>
            </a:r>
          </a:p>
          <a:p>
            <a:pPr lvl="1"/>
            <a:r>
              <a:rPr lang="en-GB" dirty="0" smtClean="0"/>
              <a:t>Describes a ‘common vision’ (Effective Advocacy) 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Useful link: </a:t>
            </a:r>
          </a:p>
          <a:p>
            <a:r>
              <a:rPr lang="en-GB" u="sng" dirty="0" smtClean="0">
                <a:hlinkClick r:id="rId2"/>
              </a:rPr>
              <a:t>http://www.qualityadvocacy.org.uk/wp-content/uploads/2014/03/Code-of-Practice.pdf</a:t>
            </a:r>
            <a:r>
              <a:rPr lang="en-GB" u="sng" dirty="0" smtClean="0"/>
              <a:t> 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7443989" y="5942568"/>
            <a:ext cx="4378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sz="2400" dirty="0" smtClean="0"/>
              <a:t>Advocacy </a:t>
            </a:r>
            <a:r>
              <a:rPr lang="en-GB" sz="2400" dirty="0"/>
              <a:t>Code of Practice, 2014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338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Managers, Advocates &amp; Commissioners of advocacy services.</a:t>
            </a:r>
          </a:p>
          <a:p>
            <a:r>
              <a:rPr lang="en-GB" dirty="0" smtClean="0"/>
              <a:t>Aimed at </a:t>
            </a:r>
            <a:r>
              <a:rPr lang="en-GB" dirty="0" smtClean="0"/>
              <a:t>providing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clarity</a:t>
            </a:r>
          </a:p>
          <a:p>
            <a:pPr lvl="1"/>
            <a:r>
              <a:rPr lang="en-GB" dirty="0" smtClean="0"/>
              <a:t>Support</a:t>
            </a:r>
          </a:p>
          <a:p>
            <a:pPr lvl="1"/>
            <a:r>
              <a:rPr lang="en-GB" dirty="0" smtClean="0"/>
              <a:t>boundaries </a:t>
            </a:r>
            <a:r>
              <a:rPr lang="en-GB" dirty="0"/>
              <a:t>for their </a:t>
            </a:r>
            <a:r>
              <a:rPr lang="en-GB" dirty="0" smtClean="0"/>
              <a:t>practice</a:t>
            </a:r>
            <a:endParaRPr lang="en-GB" dirty="0"/>
          </a:p>
          <a:p>
            <a:r>
              <a:rPr lang="en-GB" dirty="0"/>
              <a:t>outlines </a:t>
            </a:r>
            <a:r>
              <a:rPr lang="en-GB" dirty="0" smtClean="0"/>
              <a:t>the expectations and purpose </a:t>
            </a:r>
            <a:r>
              <a:rPr lang="en-GB" dirty="0"/>
              <a:t>of </a:t>
            </a:r>
            <a:r>
              <a:rPr lang="en-GB" dirty="0" smtClean="0"/>
              <a:t>the:</a:t>
            </a:r>
            <a:endParaRPr lang="en-GB" dirty="0"/>
          </a:p>
          <a:p>
            <a:r>
              <a:rPr lang="en-GB" dirty="0"/>
              <a:t>role </a:t>
            </a:r>
            <a:r>
              <a:rPr lang="en-GB" dirty="0" smtClean="0"/>
              <a:t>of an advocate</a:t>
            </a:r>
            <a:endParaRPr lang="en-GB" dirty="0"/>
          </a:p>
          <a:p>
            <a:r>
              <a:rPr lang="en-GB" dirty="0" smtClean="0"/>
              <a:t>what clients </a:t>
            </a:r>
            <a:r>
              <a:rPr lang="en-GB" dirty="0"/>
              <a:t>as well as </a:t>
            </a:r>
            <a:r>
              <a:rPr lang="en-GB" dirty="0" smtClean="0"/>
              <a:t>commissioners should </a:t>
            </a:r>
            <a:r>
              <a:rPr lang="en-GB" dirty="0"/>
              <a:t>expect </a:t>
            </a:r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/>
              <a:t>the delivery </a:t>
            </a:r>
            <a:r>
              <a:rPr lang="en-GB" dirty="0" smtClean="0"/>
              <a:t>of </a:t>
            </a:r>
            <a:r>
              <a:rPr lang="en-GB" dirty="0"/>
              <a:t>the service. </a:t>
            </a:r>
          </a:p>
          <a:p>
            <a:pPr marL="0" indent="0" algn="r">
              <a:buNone/>
            </a:pPr>
            <a:r>
              <a:rPr lang="en-GB" dirty="0" smtClean="0"/>
              <a:t>(Advocacy Code of Practice,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761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Effective Code of Practice-Can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50439"/>
          </a:xfrm>
        </p:spPr>
        <p:txBody>
          <a:bodyPr>
            <a:normAutofit/>
          </a:bodyPr>
          <a:lstStyle/>
          <a:p>
            <a:r>
              <a:rPr lang="en-GB" dirty="0" smtClean="0"/>
              <a:t>Offer </a:t>
            </a:r>
            <a:r>
              <a:rPr lang="en-GB" dirty="0"/>
              <a:t>guidance to advocates in their role </a:t>
            </a:r>
          </a:p>
          <a:p>
            <a:r>
              <a:rPr lang="en-GB" dirty="0" smtClean="0"/>
              <a:t>Inform clients of what they can realistically expect from their advocate, advocacy service</a:t>
            </a:r>
          </a:p>
          <a:p>
            <a:r>
              <a:rPr lang="en-GB" dirty="0" smtClean="0"/>
              <a:t>Educate health, social care, third and private sector services, commissioners and others about the scope and limitations of the advocate’s role </a:t>
            </a:r>
          </a:p>
          <a:p>
            <a:r>
              <a:rPr lang="en-GB" dirty="0" smtClean="0"/>
              <a:t>Help to develop a better understanding of the training, supervision and support needs of advocates</a:t>
            </a:r>
          </a:p>
          <a:p>
            <a:r>
              <a:rPr lang="en-GB" dirty="0" smtClean="0"/>
              <a:t>Raise awareness of the need for and benefits of independent advocacy for vulnerable people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650051" y="6078828"/>
            <a:ext cx="3703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(Advocacy Code of Practice,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217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the key areas of</a:t>
            </a:r>
          </a:p>
          <a:p>
            <a:pPr lvl="1"/>
            <a:r>
              <a:rPr lang="en-GB" dirty="0" smtClean="0"/>
              <a:t>Code of practice for Independent Advocacy and Advocates </a:t>
            </a:r>
          </a:p>
          <a:p>
            <a:pPr lvl="1"/>
            <a:endParaRPr lang="en-GB" dirty="0"/>
          </a:p>
          <a:p>
            <a:r>
              <a:rPr lang="en-GB" dirty="0" smtClean="0"/>
              <a:t>As a group discuss and agree the key principles</a:t>
            </a:r>
          </a:p>
          <a:p>
            <a:pPr lvl="1"/>
            <a:r>
              <a:rPr lang="en-GB" dirty="0" smtClean="0"/>
              <a:t>Highlight any contested areas</a:t>
            </a:r>
          </a:p>
          <a:p>
            <a:pPr lvl="1"/>
            <a:r>
              <a:rPr lang="en-GB" smtClean="0"/>
              <a:t>Note </a:t>
            </a:r>
            <a:r>
              <a:rPr lang="en-GB" dirty="0" smtClean="0"/>
              <a:t>common areas of agreement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328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320457"/>
            <a:ext cx="10419008" cy="41395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List:</a:t>
            </a:r>
            <a:endParaRPr lang="en-GB" sz="1600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Advocacy Code of Practice (2014) Available at </a:t>
            </a:r>
            <a:r>
              <a:rPr lang="en-GB" u="sng" dirty="0">
                <a:solidFill>
                  <a:srgbClr val="000000"/>
                </a:solidFill>
                <a:latin typeface="Times New Roman" panose="02020603050405020304" pitchFamily="18" charset="0"/>
                <a:hlinkClick r:id="rId2"/>
              </a:rPr>
              <a:t>http://www.qualityadvocacy.org.uk/wp-content/uploads/2014/03/Code-of-Practice.pdf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  Accessed on 19.02.18</a:t>
            </a:r>
            <a:endParaRPr lang="en-GB" dirty="0" smtClean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Chartered Society for Physiotherapy (2018) Available at </a:t>
            </a:r>
            <a:r>
              <a:rPr lang="en-GB" u="sng" dirty="0" smtClean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http://www.csp.org.uk/publications/code-members-professional-values-behaviour</a:t>
            </a: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19.02.18</a:t>
            </a:r>
            <a:endParaRPr lang="en-GB" sz="1600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General Medical Council (2018) Available at </a:t>
            </a:r>
            <a:r>
              <a:rPr lang="en-GB" u="sng" dirty="0" smtClean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https://www.gmc-uk.org/Professional_behaviour_and_fitness_to_practise_0816.pdf_66085925.pdf</a:t>
            </a: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19.02.18</a:t>
            </a:r>
            <a:endParaRPr lang="en-GB" sz="1600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and Midwifery Council (2018) Available at </a:t>
            </a:r>
            <a:r>
              <a:rPr lang="en-GB" u="sng" dirty="0" smtClean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https://www.nmc.org.uk/globalassets/sitedocuments/nmc-publications/nmc-code-poster.pdf</a:t>
            </a:r>
            <a:r>
              <a:rPr lang="en-GB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19.02.18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417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471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Professional Practice</vt:lpstr>
      <vt:lpstr>1. Taking responsibility for your actions</vt:lpstr>
      <vt:lpstr>2. Behaving ethically</vt:lpstr>
      <vt:lpstr>3. Delivering an effective service</vt:lpstr>
      <vt:lpstr>4. Striving to achieve excellence</vt:lpstr>
      <vt:lpstr>Nursing &amp; Midwifery Council</vt:lpstr>
      <vt:lpstr>Fitness to Practice</vt:lpstr>
      <vt:lpstr>Advocacy Code of Practice</vt:lpstr>
      <vt:lpstr>Guidelines</vt:lpstr>
      <vt:lpstr>An Effective Code of Practice-Can</vt:lpstr>
      <vt:lpstr>Task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</dc:title>
  <dc:creator>Phill Morgan</dc:creator>
  <cp:lastModifiedBy>Phill Morgan</cp:lastModifiedBy>
  <cp:revision>5</cp:revision>
  <dcterms:created xsi:type="dcterms:W3CDTF">2018-02-19T15:42:38Z</dcterms:created>
  <dcterms:modified xsi:type="dcterms:W3CDTF">2018-02-19T16:11:26Z</dcterms:modified>
</cp:coreProperties>
</file>