
<file path=[Content_Types].xml><?xml version="1.0" encoding="utf-8"?>
<Types xmlns="http://schemas.openxmlformats.org/package/2006/content-types">
  <Override PartName="/ppt/slideLayouts/slideLayout8.xml" ContentType="application/vnd.openxmlformats-officedocument.presentationml.slideLayout+xml"/>
  <Override PartName="/ppt/slides/slide22.xml" ContentType="application/vnd.openxmlformats-officedocument.presentationml.slide+xml"/>
  <Override PartName="/ppt/slides/slide28.xml" ContentType="application/vnd.openxmlformats-officedocument.presentationml.slide+xml"/>
  <Override PartName="/ppt/slides/slide2.xml" ContentType="application/vnd.openxmlformats-officedocument.presentationml.slide+xml"/>
  <Override PartName="/docProps/app.xml" ContentType="application/vnd.openxmlformats-officedocument.extended-properties+xml"/>
  <Override PartName="/ppt/slides/slide11.xml" ContentType="application/vnd.openxmlformats-officedocument.presentationml.slide+xml"/>
  <Override PartName="/ppt/slides/slide18.xml" ContentType="application/vnd.openxmlformats-officedocument.presentationml.slide+xml"/>
  <Override PartName="/ppt/slideLayouts/slideLayout3.xml" ContentType="application/vnd.openxmlformats-officedocument.presentationml.slideLayout+xml"/>
  <Override PartName="/ppt/slides/slide21.xml" ContentType="application/vnd.openxmlformats-officedocument.presentationml.slide+xml"/>
  <Override PartName="/ppt/slideLayouts/slideLayout5.xml" ContentType="application/vnd.openxmlformats-officedocument.presentationml.slideLayout+xml"/>
  <Override PartName="/ppt/slides/slide23.xml" ContentType="application/vnd.openxmlformats-officedocument.presentationml.slid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s/slide1.xml" ContentType="application/vnd.openxmlformats-officedocument.presentationml.slide+xml"/>
  <Override PartName="/ppt/tableStyles.xml" ContentType="application/vnd.openxmlformats-officedocument.presentationml.tableStyles+xml"/>
  <Default Extension="xml" ContentType="application/xml"/>
  <Override PartName="/ppt/slides/slide7.xml" ContentType="application/vnd.openxmlformats-officedocument.presentationml.slide+xml"/>
  <Override PartName="/ppt/slides/slide26.xml" ContentType="application/vnd.openxmlformats-officedocument.presentationml.slide+xml"/>
  <Override PartName="/ppt/slideMasters/slideMaster1.xml" ContentType="application/vnd.openxmlformats-officedocument.presentationml.slideMaster+xml"/>
  <Override PartName="/ppt/viewProps.xml" ContentType="application/vnd.openxmlformats-officedocument.presentationml.viewProps+xml"/>
  <Override PartName="/ppt/slides/slide25.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slideLayouts/slideLayout4.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theme/theme1.xml" ContentType="application/vnd.openxmlformats-officedocument.theme+xml"/>
  <Override PartName="/ppt/slideLayouts/slideLayout6.xml" ContentType="application/vnd.openxmlformats-officedocument.presentationml.slideLayout+xml"/>
  <Override PartName="/ppt/presentation.xml" ContentType="application/vnd.openxmlformats-officedocument.presentationml.presentation.main+xml"/>
  <Override PartName="/ppt/slides/slide5.xml" ContentType="application/vnd.openxmlformats-officedocument.presentationml.slide+xml"/>
  <Override PartName="/ppt/slides/slide10.xml" ContentType="application/vnd.openxmlformats-officedocument.presentationml.slide+xml"/>
  <Override PartName="/ppt/slideLayouts/slideLayout7.xml" ContentType="application/vnd.openxmlformats-officedocument.presentationml.slideLayout+xml"/>
  <Override PartName="/ppt/presProps.xml" ContentType="application/vnd.openxmlformats-officedocument.presentationml.presProps+xml"/>
  <Default Extension="jpeg" ContentType="image/jpeg"/>
  <Override PartName="/ppt/slides/slide3.xml" ContentType="application/vnd.openxmlformats-officedocument.presentationml.slide+xml"/>
  <Override PartName="/ppt/slides/slide4.xml" ContentType="application/vnd.openxmlformats-officedocument.presentationml.slide+xml"/>
  <Override PartName="/ppt/slides/slide27.xml" ContentType="application/vnd.openxmlformats-officedocument.presentationml.slide+xml"/>
  <Override PartName="/ppt/slideLayouts/slideLayout11.xml" ContentType="application/vnd.openxmlformats-officedocument.presentationml.slideLayout+xml"/>
  <Override PartName="/docProps/core.xml" ContentType="application/vnd.openxmlformats-package.core-properties+xml"/>
  <Override PartName="/ppt/slides/slide8.xml" ContentType="application/vnd.openxmlformats-officedocument.presentationml.slide+xml"/>
  <Override PartName="/ppt/slides/slide15.xml" ContentType="application/vnd.openxmlformats-officedocument.presentationml.slide+xml"/>
  <Default Extension="bin" ContentType="application/vnd.openxmlformats-officedocument.presentationml.printerSettings"/>
  <Default Extension="rels" ContentType="application/vnd.openxmlformats-package.relationships+xml"/>
  <Override PartName="/ppt/slides/slide9.xml" ContentType="application/vnd.openxmlformats-officedocument.presentationml.slide+xml"/>
  <Override PartName="/ppt/slides/slide24.xml" ContentType="application/vnd.openxmlformats-officedocument.presentationml.slide+xml"/>
  <Override PartName="/ppt/slides/slide6.xml" ContentType="application/vnd.openxmlformats-officedocument.presentationml.slide+xml"/>
  <Override PartName="/ppt/slides/slide16.xml" ContentType="application/vnd.openxmlformats-officedocument.presentationml.slide+xml"/>
  <Default Extension="gif" ContentType="image/gif"/>
  <Override PartName="/ppt/slides/slide19.xml" ContentType="application/vnd.openxmlformats-officedocument.presentationml.slide+xml"/>
  <Override PartName="/ppt/slides/slide12.xml" ContentType="application/vnd.openxmlformats-officedocument.presentationml.slide+xml"/>
  <Override PartName="/ppt/slides/slide29.xml" ContentType="application/vnd.openxmlformats-officedocument.presentationml.slide+xml"/>
</Types>
</file>

<file path=_rels/.rels><?xml version="1.0" encoding="UTF-8" standalone="yes"?>
<Relationships xmlns="http://schemas.openxmlformats.org/package/2006/relationships"><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r:id="rId1"/>
  </p:sldMasterIdLst>
  <p:sldIdLst>
    <p:sldId id="256" r:id="rId2"/>
    <p:sldId id="258" r:id="rId3"/>
    <p:sldId id="259" r:id="rId4"/>
    <p:sldId id="260" r:id="rId5"/>
    <p:sldId id="261" r:id="rId6"/>
    <p:sldId id="262" r:id="rId7"/>
    <p:sldId id="263" r:id="rId8"/>
    <p:sldId id="264" r:id="rId9"/>
    <p:sldId id="275" r:id="rId10"/>
    <p:sldId id="265" r:id="rId11"/>
    <p:sldId id="267" r:id="rId12"/>
    <p:sldId id="268" r:id="rId13"/>
    <p:sldId id="269" r:id="rId14"/>
    <p:sldId id="270" r:id="rId15"/>
    <p:sldId id="271" r:id="rId16"/>
    <p:sldId id="272" r:id="rId17"/>
    <p:sldId id="273" r:id="rId18"/>
    <p:sldId id="274" r:id="rId19"/>
    <p:sldId id="277" r:id="rId20"/>
    <p:sldId id="281" r:id="rId21"/>
    <p:sldId id="279" r:id="rId22"/>
    <p:sldId id="282" r:id="rId23"/>
    <p:sldId id="283" r:id="rId24"/>
    <p:sldId id="284" r:id="rId25"/>
    <p:sldId id="285" r:id="rId26"/>
    <p:sldId id="286" r:id="rId27"/>
    <p:sldId id="287" r:id="rId28"/>
    <p:sldId id="288" r:id="rId29"/>
    <p:sldId id="289"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showOutlineIcons="0">
    <p:restoredLeft sz="15620"/>
    <p:restoredTop sz="94660"/>
  </p:normalViewPr>
  <p:slideViewPr>
    <p:cSldViewPr snapToObjects="1">
      <p:cViewPr varScale="1">
        <p:scale>
          <a:sx n="80" d="100"/>
          <a:sy n="80" d="100"/>
        </p:scale>
        <p:origin x="-1160" y="-11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35" Type="http://schemas.openxmlformats.org/officeDocument/2006/relationships/tableStyles" Target="tableStyles.xml"/><Relationship Id="rId31" Type="http://schemas.openxmlformats.org/officeDocument/2006/relationships/printerSettings" Target="printerSettings/printerSettings1.bin"/><Relationship Id="rId34" Type="http://schemas.openxmlformats.org/officeDocument/2006/relationships/theme" Target="theme/theme1.xml"/><Relationship Id="rId7" Type="http://schemas.openxmlformats.org/officeDocument/2006/relationships/slide" Target="slides/slide6.xml"/><Relationship Id="rId1" Type="http://schemas.openxmlformats.org/officeDocument/2006/relationships/slideMaster" Target="slideMasters/slideMaster1.xml"/><Relationship Id="rId24" Type="http://schemas.openxmlformats.org/officeDocument/2006/relationships/slide" Target="slides/slide23.xml"/><Relationship Id="rId25" Type="http://schemas.openxmlformats.org/officeDocument/2006/relationships/slide" Target="slides/slide24.xml"/><Relationship Id="rId8" Type="http://schemas.openxmlformats.org/officeDocument/2006/relationships/slide" Target="slides/slide7.xml"/><Relationship Id="rId13" Type="http://schemas.openxmlformats.org/officeDocument/2006/relationships/slide" Target="slides/slide12.xml"/><Relationship Id="rId10" Type="http://schemas.openxmlformats.org/officeDocument/2006/relationships/slide" Target="slides/slide9.xml"/><Relationship Id="rId32" Type="http://schemas.openxmlformats.org/officeDocument/2006/relationships/presProps" Target="presProps.xml"/><Relationship Id="rId12" Type="http://schemas.openxmlformats.org/officeDocument/2006/relationships/slide" Target="slides/slide11.xml"/><Relationship Id="rId17" Type="http://schemas.openxmlformats.org/officeDocument/2006/relationships/slide" Target="slides/slide16.xml"/><Relationship Id="rId9" Type="http://schemas.openxmlformats.org/officeDocument/2006/relationships/slide" Target="slides/slide8.xml"/><Relationship Id="rId18" Type="http://schemas.openxmlformats.org/officeDocument/2006/relationships/slide" Target="slides/slide17.xml"/><Relationship Id="rId3" Type="http://schemas.openxmlformats.org/officeDocument/2006/relationships/slide" Target="slides/slide2.xml"/><Relationship Id="rId27" Type="http://schemas.openxmlformats.org/officeDocument/2006/relationships/slide" Target="slides/slide26.xml"/><Relationship Id="rId14" Type="http://schemas.openxmlformats.org/officeDocument/2006/relationships/slide" Target="slides/slide13.xml"/><Relationship Id="rId23" Type="http://schemas.openxmlformats.org/officeDocument/2006/relationships/slide" Target="slides/slide22.xml"/><Relationship Id="rId4" Type="http://schemas.openxmlformats.org/officeDocument/2006/relationships/slide" Target="slides/slide3.xml"/><Relationship Id="rId28" Type="http://schemas.openxmlformats.org/officeDocument/2006/relationships/slide" Target="slides/slide27.xml"/><Relationship Id="rId26" Type="http://schemas.openxmlformats.org/officeDocument/2006/relationships/slide" Target="slides/slide25.xml"/><Relationship Id="rId30" Type="http://schemas.openxmlformats.org/officeDocument/2006/relationships/slide" Target="slides/slide29.xml"/><Relationship Id="rId11" Type="http://schemas.openxmlformats.org/officeDocument/2006/relationships/slide" Target="slides/slide10.xml"/><Relationship Id="rId29" Type="http://schemas.openxmlformats.org/officeDocument/2006/relationships/slide" Target="slides/slide28.xml"/><Relationship Id="rId6" Type="http://schemas.openxmlformats.org/officeDocument/2006/relationships/slide" Target="slides/slide5.xml"/><Relationship Id="rId16" Type="http://schemas.openxmlformats.org/officeDocument/2006/relationships/slide" Target="slides/slide15.xml"/><Relationship Id="rId3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19" Type="http://schemas.openxmlformats.org/officeDocument/2006/relationships/slide" Target="slides/slide18.xml"/><Relationship Id="rId20" Type="http://schemas.openxmlformats.org/officeDocument/2006/relationships/slide" Target="slides/slide19.xml"/><Relationship Id="rId22" Type="http://schemas.openxmlformats.org/officeDocument/2006/relationships/slide" Target="slides/slide21.xml"/><Relationship Id="rId21" Type="http://schemas.openxmlformats.org/officeDocument/2006/relationships/slide" Target="slides/slide20.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332FD880-767D-B841-8615-F76B079BFD18}" type="datetimeFigureOut">
              <a:rPr lang="en-US" smtClean="0"/>
              <a:t>2/8/14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A07869D-09A0-4043-8AD3-399B123143AA}"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32FD880-767D-B841-8615-F76B079BFD18}" type="datetimeFigureOut">
              <a:rPr lang="en-US" smtClean="0"/>
              <a:t>2/8/14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A07869D-09A0-4043-8AD3-399B123143AA}"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332FD880-767D-B841-8615-F76B079BFD18}" type="datetimeFigureOut">
              <a:rPr lang="en-US" smtClean="0"/>
              <a:t>2/8/14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A07869D-09A0-4043-8AD3-399B123143AA}"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332FD880-767D-B841-8615-F76B079BFD18}" type="datetimeFigureOut">
              <a:rPr lang="en-US" smtClean="0"/>
              <a:t>2/8/14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A07869D-09A0-4043-8AD3-399B123143AA}"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332FD880-767D-B841-8615-F76B079BFD18}" type="datetimeFigureOut">
              <a:rPr lang="en-US" smtClean="0"/>
              <a:t>2/8/14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A07869D-09A0-4043-8AD3-399B123143AA}"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332FD880-767D-B841-8615-F76B079BFD18}" type="datetimeFigureOut">
              <a:rPr lang="en-US" smtClean="0"/>
              <a:t>2/8/14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A07869D-09A0-4043-8AD3-399B123143AA}"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2FD880-767D-B841-8615-F76B079BFD18}" type="datetimeFigureOut">
              <a:rPr lang="en-US" smtClean="0"/>
              <a:t>2/8/14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EA07869D-09A0-4043-8AD3-399B123143AA}"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332FD880-767D-B841-8615-F76B079BFD18}" type="datetimeFigureOut">
              <a:rPr lang="en-US" smtClean="0"/>
              <a:t>2/8/14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A07869D-09A0-4043-8AD3-399B123143AA}"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332FD880-767D-B841-8615-F76B079BFD18}" type="datetimeFigureOut">
              <a:rPr lang="en-US" smtClean="0"/>
              <a:t>2/8/14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A07869D-09A0-4043-8AD3-399B123143AA}"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32FD880-767D-B841-8615-F76B079BFD18}" type="datetimeFigureOut">
              <a:rPr lang="en-US" smtClean="0"/>
              <a:t>2/8/14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A07869D-09A0-4043-8AD3-399B123143AA}"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32FD880-767D-B841-8615-F76B079BFD18}" type="datetimeFigureOut">
              <a:rPr lang="en-US" smtClean="0"/>
              <a:t>2/8/14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A07869D-09A0-4043-8AD3-399B123143AA}"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4" Type="http://schemas.openxmlformats.org/officeDocument/2006/relationships/slideLayout" Target="../slideLayouts/slideLayout4.xml"/><Relationship Id="rId10" Type="http://schemas.openxmlformats.org/officeDocument/2006/relationships/slideLayout" Target="../slideLayouts/slideLayout10.xml"/><Relationship Id="rId5" Type="http://schemas.openxmlformats.org/officeDocument/2006/relationships/slideLayout" Target="../slideLayouts/slideLayout5.xml"/><Relationship Id="rId7" Type="http://schemas.openxmlformats.org/officeDocument/2006/relationships/slideLayout" Target="../slideLayouts/slideLayout7.xml"/><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9" Type="http://schemas.openxmlformats.org/officeDocument/2006/relationships/slideLayout" Target="../slideLayouts/slideLayout9.xml"/><Relationship Id="rId3" Type="http://schemas.openxmlformats.org/officeDocument/2006/relationships/slideLayout" Target="../slideLayouts/slideLayout3.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FD880-767D-B841-8615-F76B079BFD18}" type="datetimeFigureOut">
              <a:rPr lang="en-US" smtClean="0"/>
              <a:t>2/8/14</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07869D-09A0-4043-8AD3-399B123143AA}" type="slidenum">
              <a:rPr lang="en-US" smtClean="0"/>
              <a:t>‹#›</a:t>
            </a:fld>
            <a:endParaRPr lang="en-US" dirty="0"/>
          </a:p>
        </p:txBody>
      </p:sp>
    </p:spTree>
  </p:cSld>
  <p:clrMap bg1="dk1" tx1="lt1" bg2="dk2" tx2="lt2" accent1="accent1" accent2="accent2" accent3="accent3" accent4="accent4" accent5="accent5" accent6="accent6" hlink="hlink" folHlink="folHlink"/>
  <p:sldLayoutIdLst>
    <p:sldLayoutId r:id="rId1"/>
    <p:sldLayoutId r:id="rId2"/>
    <p:sldLayoutId r:id="rId3"/>
    <p:sldLayoutId r:id="rId4"/>
    <p:sldLayoutId r:id="rId5"/>
    <p:sldLayoutId r:id="rId6"/>
    <p:sldLayoutId r:id="rId7"/>
    <p:sldLayoutId r:id="rId8"/>
    <p:sldLayoutId r:id="rId9"/>
    <p:sldLayoutId r:id="rId10"/>
    <p:sldLayoutId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Satan and his World of Darkness</a:t>
            </a:r>
            <a:endParaRPr lang="en-US" dirty="0"/>
          </a:p>
        </p:txBody>
      </p:sp>
      <p:sp>
        <p:nvSpPr>
          <p:cNvPr id="3" name="Subtitle 2"/>
          <p:cNvSpPr>
            <a:spLocks noGrp="1"/>
          </p:cNvSpPr>
          <p:nvPr>
            <p:ph type="subTitle" idx="1"/>
          </p:nvPr>
        </p:nvSpPr>
        <p:spPr/>
        <p:txBody>
          <a:bodyPr/>
          <a:lstStyle/>
          <a:p>
            <a:r>
              <a:rPr lang="en-US" dirty="0" smtClean="0"/>
              <a:t>Evil and its Origins according to Ancient Judaism</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Sharpening the Image of Evil</a:t>
            </a:r>
            <a:endParaRPr lang="en-US" dirty="0"/>
          </a:p>
        </p:txBody>
      </p:sp>
      <p:sp>
        <p:nvSpPr>
          <p:cNvPr id="3" name="Content Placeholder 2"/>
          <p:cNvSpPr>
            <a:spLocks noGrp="1"/>
          </p:cNvSpPr>
          <p:nvPr>
            <p:ph idx="1"/>
          </p:nvPr>
        </p:nvSpPr>
        <p:spPr/>
        <p:txBody>
          <a:bodyPr/>
          <a:lstStyle/>
          <a:p>
            <a:r>
              <a:rPr lang="en-US" dirty="0" smtClean="0"/>
              <a:t>Hazy contours of the origins and representatives of evil in the Hebrew Bible</a:t>
            </a:r>
          </a:p>
          <a:p>
            <a:r>
              <a:rPr lang="en-US" i="1" dirty="0" smtClean="0"/>
              <a:t>Ha-</a:t>
            </a:r>
            <a:r>
              <a:rPr lang="en-US" i="1" dirty="0" smtClean="0"/>
              <a:t>satan</a:t>
            </a:r>
            <a:r>
              <a:rPr lang="en-US" dirty="0" smtClean="0"/>
              <a:t> = ‘the accuser’, ‘the one who brings the charges’ (I Kings 1:22; Job 1-2).</a:t>
            </a:r>
          </a:p>
          <a:p>
            <a:r>
              <a:rPr lang="en-US" dirty="0" smtClean="0"/>
              <a:t>One possible use of ‘Satan’ as a proper noun ( I Chronicles 21:1).</a:t>
            </a:r>
          </a:p>
          <a:p>
            <a:r>
              <a:rPr lang="en-US" dirty="0" smtClean="0"/>
              <a:t>Significant developments towards the end of the biblical period.</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Second Temple Judaism</a:t>
            </a:r>
            <a:endParaRPr lang="en-US" dirty="0"/>
          </a:p>
        </p:txBody>
      </p:sp>
      <p:sp>
        <p:nvSpPr>
          <p:cNvPr id="3" name="Content Placeholder 2"/>
          <p:cNvSpPr>
            <a:spLocks noGrp="1"/>
          </p:cNvSpPr>
          <p:nvPr>
            <p:ph idx="1"/>
          </p:nvPr>
        </p:nvSpPr>
        <p:spPr/>
        <p:txBody>
          <a:bodyPr>
            <a:normAutofit lnSpcReduction="10000"/>
          </a:bodyPr>
          <a:lstStyle/>
          <a:p>
            <a:r>
              <a:rPr lang="en-US" dirty="0" smtClean="0"/>
              <a:t>Intertestamental</a:t>
            </a:r>
            <a:r>
              <a:rPr lang="en-US" dirty="0" smtClean="0"/>
              <a:t> Judaism</a:t>
            </a:r>
          </a:p>
          <a:p>
            <a:r>
              <a:rPr lang="en-US" dirty="0" smtClean="0"/>
              <a:t>Judaism of the late Second Temple period (250 BCE – 70 CE)</a:t>
            </a:r>
          </a:p>
          <a:p>
            <a:r>
              <a:rPr lang="en-US" dirty="0" smtClean="0"/>
              <a:t>History of the Jews in Palestine during this period is one of unrest and domination by foreign powers:	</a:t>
            </a:r>
          </a:p>
          <a:p>
            <a:pPr>
              <a:buNone/>
            </a:pPr>
            <a:r>
              <a:rPr lang="en-US" dirty="0" smtClean="0"/>
              <a:t>	</a:t>
            </a:r>
            <a:r>
              <a:rPr lang="en-US" sz="2800" dirty="0" smtClean="0">
                <a:solidFill>
                  <a:srgbClr val="FFFF00"/>
                </a:solidFill>
              </a:rPr>
              <a:t>Persians</a:t>
            </a:r>
          </a:p>
          <a:p>
            <a:pPr>
              <a:buNone/>
            </a:pPr>
            <a:r>
              <a:rPr lang="en-US" sz="2800" dirty="0" smtClean="0">
                <a:solidFill>
                  <a:srgbClr val="FFFF00"/>
                </a:solidFill>
              </a:rPr>
              <a:t>	Greeks </a:t>
            </a:r>
          </a:p>
          <a:p>
            <a:pPr>
              <a:buNone/>
            </a:pPr>
            <a:r>
              <a:rPr lang="en-US" sz="2800" dirty="0" smtClean="0">
                <a:solidFill>
                  <a:srgbClr val="FFFF00"/>
                </a:solidFill>
              </a:rPr>
              <a:t>	Romans</a:t>
            </a:r>
            <a:endParaRPr lang="en-US" sz="2800" dirty="0">
              <a:solidFill>
                <a:srgbClr val="FFFF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Events and Figures</a:t>
            </a:r>
            <a:endParaRPr lang="en-US" dirty="0"/>
          </a:p>
        </p:txBody>
      </p:sp>
      <p:sp>
        <p:nvSpPr>
          <p:cNvPr id="4" name="Content Placeholder 3"/>
          <p:cNvSpPr>
            <a:spLocks noGrp="1"/>
          </p:cNvSpPr>
          <p:nvPr>
            <p:ph sz="half" idx="1"/>
          </p:nvPr>
        </p:nvSpPr>
        <p:spPr/>
        <p:txBody>
          <a:bodyPr>
            <a:normAutofit fontScale="77500" lnSpcReduction="20000"/>
          </a:bodyPr>
          <a:lstStyle/>
          <a:p>
            <a:r>
              <a:rPr lang="en-US" dirty="0" smtClean="0"/>
              <a:t>333 BCE – Alexander the Great defeats the Persians in Asia Minor</a:t>
            </a:r>
          </a:p>
          <a:p>
            <a:r>
              <a:rPr lang="en-US" dirty="0" smtClean="0"/>
              <a:t>Relations deteriorate due to enforced </a:t>
            </a:r>
            <a:r>
              <a:rPr lang="en-US" dirty="0" smtClean="0"/>
              <a:t>Hellenization</a:t>
            </a:r>
            <a:endParaRPr lang="en-US" dirty="0" smtClean="0"/>
          </a:p>
          <a:p>
            <a:r>
              <a:rPr lang="en-US" dirty="0" smtClean="0"/>
              <a:t>167 BCE  - eruption of the </a:t>
            </a:r>
            <a:r>
              <a:rPr lang="en-US" dirty="0" smtClean="0"/>
              <a:t>Maccabean</a:t>
            </a:r>
            <a:r>
              <a:rPr lang="en-US" dirty="0" smtClean="0"/>
              <a:t> revolt</a:t>
            </a:r>
          </a:p>
          <a:p>
            <a:r>
              <a:rPr lang="en-US" dirty="0" smtClean="0"/>
              <a:t>164 BCE – rededication of the Temple</a:t>
            </a:r>
          </a:p>
          <a:p>
            <a:r>
              <a:rPr lang="en-US" dirty="0" smtClean="0"/>
              <a:t>142 BCE – </a:t>
            </a:r>
            <a:r>
              <a:rPr lang="en-US" dirty="0" smtClean="0"/>
              <a:t>Hasmonean</a:t>
            </a:r>
            <a:r>
              <a:rPr lang="en-US" dirty="0" smtClean="0"/>
              <a:t> rule</a:t>
            </a:r>
          </a:p>
          <a:p>
            <a:r>
              <a:rPr lang="en-US" dirty="0" smtClean="0"/>
              <a:t>64 BCE – Roman consul Pompey enters Jerusalem</a:t>
            </a:r>
          </a:p>
          <a:p>
            <a:r>
              <a:rPr lang="en-US" dirty="0" smtClean="0"/>
              <a:t>37 BCE – Herod becomes client king of Judaea </a:t>
            </a:r>
          </a:p>
          <a:p>
            <a:endParaRPr lang="en-US" dirty="0"/>
          </a:p>
        </p:txBody>
      </p:sp>
      <p:sp>
        <p:nvSpPr>
          <p:cNvPr id="5" name="Content Placeholder 4"/>
          <p:cNvSpPr>
            <a:spLocks noGrp="1"/>
          </p:cNvSpPr>
          <p:nvPr>
            <p:ph sz="half" idx="2"/>
          </p:nvPr>
        </p:nvSpPr>
        <p:spPr/>
        <p:txBody>
          <a:bodyPr>
            <a:normAutofit fontScale="77500" lnSpcReduction="20000"/>
          </a:bodyPr>
          <a:lstStyle/>
          <a:p>
            <a:endParaRPr lang="en-US" dirty="0"/>
          </a:p>
        </p:txBody>
      </p:sp>
      <p:pic>
        <p:nvPicPr>
          <p:cNvPr id="7" name="Content Placeholder 7" descr="DownloadedFile.jpeg"/>
          <p:cNvPicPr>
            <a:picLocks noGrp="1" noChangeAspect="1"/>
          </p:cNvPicPr>
          <p:nvPr/>
        </p:nvPicPr>
        <p:blipFill>
          <a:blip r:embed="rId2"/>
          <a:stretch>
            <a:fillRect/>
          </a:stretch>
        </p:blipFill>
        <p:spPr bwMode="auto">
          <a:xfrm>
            <a:off x="4648200" y="1600199"/>
            <a:ext cx="4038600" cy="4525963"/>
          </a:xfrm>
          <a:prstGeom prst="rect">
            <a:avLst/>
          </a:prstGeom>
          <a:noFill/>
          <a:ln w="9525">
            <a:noFill/>
            <a:miter lim="800000"/>
            <a:headEnd/>
            <a:tailEnd/>
          </a:ln>
          <a:effectLst>
            <a:outerShdw blurRad="63500" dist="25400" dir="16979900" algn="ctr" rotWithShape="0">
              <a:srgbClr val="000000">
                <a:alpha val="7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lstStyle/>
          <a:p>
            <a:r>
              <a:rPr lang="en-US" dirty="0" smtClean="0"/>
              <a:t>Turmoil in Judaea</a:t>
            </a:r>
            <a:endParaRPr lang="en-US" dirty="0"/>
          </a:p>
        </p:txBody>
      </p:sp>
      <p:sp>
        <p:nvSpPr>
          <p:cNvPr id="12" name="Content Placeholder 11"/>
          <p:cNvSpPr>
            <a:spLocks noGrp="1"/>
          </p:cNvSpPr>
          <p:nvPr>
            <p:ph sz="half" idx="1"/>
          </p:nvPr>
        </p:nvSpPr>
        <p:spPr/>
        <p:txBody>
          <a:bodyPr>
            <a:normAutofit fontScale="92500"/>
          </a:bodyPr>
          <a:lstStyle/>
          <a:p>
            <a:r>
              <a:rPr lang="en-US" dirty="0" smtClean="0"/>
              <a:t>4 BCE – death of Herod the Great</a:t>
            </a:r>
          </a:p>
          <a:p>
            <a:r>
              <a:rPr lang="en-US" dirty="0" smtClean="0"/>
              <a:t>Roman rule characterized by heavy taxes and lack of religious sensitivity</a:t>
            </a:r>
          </a:p>
          <a:p>
            <a:r>
              <a:rPr lang="en-US" dirty="0" smtClean="0"/>
              <a:t>66 CE – </a:t>
            </a:r>
            <a:r>
              <a:rPr lang="en-US" dirty="0" smtClean="0"/>
              <a:t>Florus</a:t>
            </a:r>
            <a:r>
              <a:rPr lang="en-US" dirty="0" smtClean="0"/>
              <a:t> takes money from the Temple treasury</a:t>
            </a:r>
          </a:p>
          <a:p>
            <a:r>
              <a:rPr lang="en-US" dirty="0" smtClean="0"/>
              <a:t>70 CE – destruction of the Temple</a:t>
            </a:r>
            <a:endParaRPr lang="en-US" dirty="0"/>
          </a:p>
        </p:txBody>
      </p:sp>
      <p:sp>
        <p:nvSpPr>
          <p:cNvPr id="13" name="Content Placeholder 12"/>
          <p:cNvSpPr>
            <a:spLocks noGrp="1"/>
          </p:cNvSpPr>
          <p:nvPr>
            <p:ph sz="half" idx="2"/>
          </p:nvPr>
        </p:nvSpPr>
        <p:spPr/>
        <p:txBody>
          <a:bodyPr>
            <a:normAutofit fontScale="92500"/>
          </a:bodyPr>
          <a:lstStyle/>
          <a:p>
            <a:endParaRPr lang="en-US" dirty="0"/>
          </a:p>
        </p:txBody>
      </p:sp>
      <p:pic>
        <p:nvPicPr>
          <p:cNvPr id="14" name="Picture 13" descr="Siege of Titus"/>
          <p:cNvPicPr>
            <a:picLocks noChangeAspect="1" noChangeArrowheads="1"/>
          </p:cNvPicPr>
          <p:nvPr/>
        </p:nvPicPr>
        <p:blipFill>
          <a:blip r:embed="rId2"/>
          <a:srcRect/>
          <a:stretch>
            <a:fillRect/>
          </a:stretch>
        </p:blipFill>
        <p:spPr bwMode="auto">
          <a:xfrm>
            <a:off x="4648200" y="1600200"/>
            <a:ext cx="4191000" cy="4708525"/>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descr="Masada"/>
          <p:cNvPicPr>
            <a:picLocks noChangeAspect="1" noChangeArrowheads="1"/>
          </p:cNvPicPr>
          <p:nvPr/>
        </p:nvPicPr>
        <p:blipFill>
          <a:blip r:embed="rId2"/>
          <a:srcRect/>
          <a:stretch>
            <a:fillRect/>
          </a:stretch>
        </p:blipFill>
        <p:spPr bwMode="auto">
          <a:xfrm>
            <a:off x="685800" y="304800"/>
            <a:ext cx="7804150" cy="5853113"/>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Texts from Late Second Temple Judaism</a:t>
            </a:r>
            <a:endParaRPr lang="en-US" dirty="0"/>
          </a:p>
        </p:txBody>
      </p:sp>
      <p:sp>
        <p:nvSpPr>
          <p:cNvPr id="3" name="Content Placeholder 2"/>
          <p:cNvSpPr>
            <a:spLocks noGrp="1"/>
          </p:cNvSpPr>
          <p:nvPr>
            <p:ph idx="1"/>
          </p:nvPr>
        </p:nvSpPr>
        <p:spPr/>
        <p:txBody>
          <a:bodyPr>
            <a:normAutofit fontScale="92500"/>
          </a:bodyPr>
          <a:lstStyle/>
          <a:p>
            <a:r>
              <a:rPr lang="en-US" dirty="0" smtClean="0"/>
              <a:t>Book of Daniel</a:t>
            </a:r>
          </a:p>
          <a:p>
            <a:r>
              <a:rPr lang="en-US" dirty="0" smtClean="0"/>
              <a:t>Apocrypha (‘hidden writings’; e.g. 1-2 </a:t>
            </a:r>
            <a:r>
              <a:rPr lang="en-US" dirty="0" smtClean="0"/>
              <a:t>Maccabees</a:t>
            </a:r>
            <a:r>
              <a:rPr lang="en-US" dirty="0" smtClean="0"/>
              <a:t>, </a:t>
            </a:r>
            <a:r>
              <a:rPr lang="en-US" dirty="0" smtClean="0"/>
              <a:t>Tobit</a:t>
            </a:r>
            <a:r>
              <a:rPr lang="en-US" dirty="0" smtClean="0"/>
              <a:t>, Ben </a:t>
            </a:r>
            <a:r>
              <a:rPr lang="en-US" dirty="0" smtClean="0"/>
              <a:t>Sira</a:t>
            </a:r>
            <a:r>
              <a:rPr lang="en-US" dirty="0" smtClean="0"/>
              <a:t>, Wisdom of Solomon)</a:t>
            </a:r>
          </a:p>
          <a:p>
            <a:r>
              <a:rPr lang="en-US" dirty="0" smtClean="0"/>
              <a:t>Pseudepigrapha</a:t>
            </a:r>
            <a:r>
              <a:rPr lang="en-US" dirty="0" smtClean="0"/>
              <a:t> (‘pseudonymous writings’; e.g. I Enoch, 2 Baruch, IV Ezra, Testament of Abraham)</a:t>
            </a:r>
          </a:p>
          <a:p>
            <a:r>
              <a:rPr lang="en-US" dirty="0" smtClean="0"/>
              <a:t>Dead Sea Scrolls</a:t>
            </a:r>
          </a:p>
          <a:p>
            <a:r>
              <a:rPr lang="en-US" dirty="0" smtClean="0"/>
              <a:t>Josephus: Jewish Antiquities, Jewish War</a:t>
            </a:r>
          </a:p>
          <a:p>
            <a:r>
              <a:rPr lang="en-US" dirty="0" smtClean="0"/>
              <a:t>Commentaries by Philo of Alexandria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Various Explanations</a:t>
            </a:r>
            <a:endParaRPr lang="en-US" dirty="0"/>
          </a:p>
        </p:txBody>
      </p:sp>
      <p:pic>
        <p:nvPicPr>
          <p:cNvPr id="7" name="Content Placeholder 6" descr="The Fall of Adam and Eve, shincheonji, biblical history, original sins,shincheonji open bible.jpg"/>
          <p:cNvPicPr>
            <a:picLocks noGrp="1" noChangeAspect="1"/>
          </p:cNvPicPr>
          <p:nvPr>
            <p:ph sz="half" idx="1"/>
          </p:nvPr>
        </p:nvPicPr>
        <p:blipFill>
          <a:blip r:embed="rId2"/>
          <a:stretch>
            <a:fillRect/>
          </a:stretch>
        </p:blipFill>
        <p:spPr>
          <a:xfrm>
            <a:off x="1054100" y="1831181"/>
            <a:ext cx="2844800" cy="4064000"/>
          </a:xfrm>
        </p:spPr>
      </p:pic>
      <p:sp>
        <p:nvSpPr>
          <p:cNvPr id="6" name="Content Placeholder 5"/>
          <p:cNvSpPr>
            <a:spLocks noGrp="1"/>
          </p:cNvSpPr>
          <p:nvPr>
            <p:ph sz="half" idx="2"/>
          </p:nvPr>
        </p:nvSpPr>
        <p:spPr/>
        <p:txBody>
          <a:bodyPr>
            <a:normAutofit fontScale="85000" lnSpcReduction="20000"/>
          </a:bodyPr>
          <a:lstStyle/>
          <a:p>
            <a:r>
              <a:rPr lang="en-US" dirty="0" smtClean="0"/>
              <a:t>Struggle between good and evil in a cosmic struggle</a:t>
            </a:r>
          </a:p>
          <a:p>
            <a:r>
              <a:rPr lang="en-US" dirty="0" smtClean="0"/>
              <a:t>Evil powers with an angelic leader</a:t>
            </a:r>
          </a:p>
          <a:p>
            <a:r>
              <a:rPr lang="en-US" dirty="0" smtClean="0"/>
              <a:t>The serpent of Genesis 3 is identified as the devil:</a:t>
            </a:r>
          </a:p>
          <a:p>
            <a:pPr lvl="1"/>
            <a:r>
              <a:rPr lang="en-US" dirty="0" smtClean="0"/>
              <a:t>	But through the devil’s envy death entered the world, and those who belong to his company experience it’ (Wisdom of Solomon 2:4)</a:t>
            </a:r>
          </a:p>
          <a:p>
            <a:pPr lvl="1"/>
            <a:r>
              <a:rPr lang="en-US" dirty="0" smtClean="0"/>
              <a:t>	Eve carries the blame for the devil’s work (Ben </a:t>
            </a:r>
            <a:r>
              <a:rPr lang="en-US" dirty="0" smtClean="0"/>
              <a:t>Sira</a:t>
            </a:r>
            <a:r>
              <a:rPr lang="en-US" dirty="0" smtClean="0"/>
              <a:t> 25:24)</a:t>
            </a:r>
          </a:p>
          <a:p>
            <a:pPr lvl="1"/>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Book of Daniel</a:t>
            </a:r>
            <a:endParaRPr lang="en-US" dirty="0"/>
          </a:p>
        </p:txBody>
      </p:sp>
      <p:sp>
        <p:nvSpPr>
          <p:cNvPr id="5" name="Content Placeholder 4"/>
          <p:cNvSpPr>
            <a:spLocks noGrp="1"/>
          </p:cNvSpPr>
          <p:nvPr>
            <p:ph idx="1"/>
          </p:nvPr>
        </p:nvSpPr>
        <p:spPr/>
        <p:txBody>
          <a:bodyPr>
            <a:normAutofit fontScale="85000" lnSpcReduction="10000"/>
          </a:bodyPr>
          <a:lstStyle/>
          <a:p>
            <a:r>
              <a:rPr lang="en-US" dirty="0" smtClean="0"/>
              <a:t>Apocalyptic visions in Daniel 7-12 (ca. 167-164 BCE. </a:t>
            </a:r>
          </a:p>
          <a:p>
            <a:r>
              <a:rPr lang="en-US" dirty="0" smtClean="0"/>
              <a:t>Four beasts symbolize earthly kings and kingdoms with cosmic significance.</a:t>
            </a:r>
          </a:p>
          <a:p>
            <a:r>
              <a:rPr lang="en-US" dirty="0" smtClean="0"/>
              <a:t>Struggle between the Jews and the Greeks (Seleucids) reflects a cosmic battle in which angelic forces are involved.</a:t>
            </a:r>
          </a:p>
          <a:p>
            <a:r>
              <a:rPr lang="en-US" dirty="0" smtClean="0"/>
              <a:t>Jews supported by unnamed angelic leader (10:4-11:2) and Michael, their guardian angel (10:13, 20; 12:1).</a:t>
            </a:r>
          </a:p>
          <a:p>
            <a:r>
              <a:rPr lang="en-US" dirty="0" smtClean="0"/>
              <a:t>Battle of the angels against the evil forces, including the angelic Prince of Persia and Prince of Greece. </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Interpretation of Genesis 6:1-4</a:t>
            </a:r>
            <a:endParaRPr lang="en-US" dirty="0"/>
          </a:p>
        </p:txBody>
      </p:sp>
      <p:pic>
        <p:nvPicPr>
          <p:cNvPr id="8" name="Content Placeholder 7" descr="gen-6-01.gif"/>
          <p:cNvPicPr>
            <a:picLocks noGrp="1" noChangeAspect="1"/>
          </p:cNvPicPr>
          <p:nvPr>
            <p:ph sz="half" idx="1"/>
          </p:nvPr>
        </p:nvPicPr>
        <p:blipFill>
          <a:blip r:embed="rId2"/>
          <a:stretch>
            <a:fillRect/>
          </a:stretch>
        </p:blipFill>
        <p:spPr>
          <a:xfrm>
            <a:off x="666115" y="1600200"/>
            <a:ext cx="3620770" cy="4525963"/>
          </a:xfrm>
        </p:spPr>
      </p:pic>
      <p:sp>
        <p:nvSpPr>
          <p:cNvPr id="7" name="Content Placeholder 6"/>
          <p:cNvSpPr>
            <a:spLocks noGrp="1"/>
          </p:cNvSpPr>
          <p:nvPr>
            <p:ph sz="half" idx="2"/>
          </p:nvPr>
        </p:nvSpPr>
        <p:spPr/>
        <p:txBody>
          <a:bodyPr>
            <a:normAutofit fontScale="70000" lnSpcReduction="20000"/>
          </a:bodyPr>
          <a:lstStyle/>
          <a:p>
            <a:pPr>
              <a:buNone/>
            </a:pPr>
            <a:r>
              <a:rPr lang="en-US" dirty="0" smtClean="0"/>
              <a:t>	When people began to multiply on the face of the ground and daughters were born to them, sons of God saw that they were fair; and they took wives for themselves of all that they chose. Then Yahweh said, “My spirit shall not abide in mortals forever, for they are flesh; their days shall be 120 years”. The giants were on the earth in those days – and also afterwards – when the sons of God went in to the daughters of humans, who bore children to them. These were the heroes that were of old, warriors of renown.</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The Story of the Watchers</a:t>
            </a:r>
            <a:endParaRPr lang="en-US" dirty="0"/>
          </a:p>
        </p:txBody>
      </p:sp>
      <p:sp>
        <p:nvSpPr>
          <p:cNvPr id="6" name="Content Placeholder 5"/>
          <p:cNvSpPr>
            <a:spLocks noGrp="1"/>
          </p:cNvSpPr>
          <p:nvPr>
            <p:ph sz="half" idx="1"/>
          </p:nvPr>
        </p:nvSpPr>
        <p:spPr/>
        <p:txBody>
          <a:bodyPr>
            <a:normAutofit fontScale="92500" lnSpcReduction="20000"/>
          </a:bodyPr>
          <a:lstStyle/>
          <a:p>
            <a:r>
              <a:rPr lang="en-US" dirty="0" smtClean="0"/>
              <a:t>Book of the Watchers – I Enoch 6-11, 17-36 (ca. 200 BCE).</a:t>
            </a:r>
          </a:p>
          <a:p>
            <a:r>
              <a:rPr lang="en-US" dirty="0" smtClean="0"/>
              <a:t>A collection of separate ‘</a:t>
            </a:r>
            <a:r>
              <a:rPr lang="en-US" dirty="0" smtClean="0"/>
              <a:t>Enochic</a:t>
            </a:r>
            <a:r>
              <a:rPr lang="en-US" dirty="0" smtClean="0"/>
              <a:t>’ works regarded as authoritative in several circles.</a:t>
            </a:r>
          </a:p>
          <a:p>
            <a:pPr>
              <a:buNone/>
            </a:pPr>
            <a:endParaRPr lang="en-US" dirty="0" smtClean="0"/>
          </a:p>
          <a:p>
            <a:pPr>
              <a:buNone/>
            </a:pPr>
            <a:r>
              <a:rPr lang="en-US" dirty="0" smtClean="0"/>
              <a:t>	</a:t>
            </a:r>
            <a:r>
              <a:rPr lang="en-US" dirty="0" smtClean="0">
                <a:solidFill>
                  <a:srgbClr val="FFFF00"/>
                </a:solidFill>
              </a:rPr>
              <a:t>‘Enoch walked with God and then he was no more </a:t>
            </a:r>
            <a:r>
              <a:rPr lang="en-US" dirty="0" smtClean="0">
                <a:solidFill>
                  <a:srgbClr val="FFFF00"/>
                </a:solidFill>
              </a:rPr>
              <a:t>becase</a:t>
            </a:r>
            <a:r>
              <a:rPr lang="en-US" dirty="0" smtClean="0">
                <a:solidFill>
                  <a:srgbClr val="FFFF00"/>
                </a:solidFill>
              </a:rPr>
              <a:t> God took him’ (Genesis 5:24).</a:t>
            </a:r>
            <a:endParaRPr lang="en-US" dirty="0">
              <a:solidFill>
                <a:srgbClr val="FFFF00"/>
              </a:solidFill>
            </a:endParaRPr>
          </a:p>
        </p:txBody>
      </p:sp>
      <p:pic>
        <p:nvPicPr>
          <p:cNvPr id="8" name="Content Placeholder 7" descr="250px-Figures_God_took_Enoch.jpg"/>
          <p:cNvPicPr>
            <a:picLocks noGrp="1" noChangeAspect="1"/>
          </p:cNvPicPr>
          <p:nvPr>
            <p:ph sz="half" idx="2"/>
          </p:nvPr>
        </p:nvPicPr>
        <p:blipFill>
          <a:blip r:embed="rId2"/>
          <a:stretch>
            <a:fillRect/>
          </a:stretch>
        </p:blipFill>
        <p:spPr>
          <a:xfrm>
            <a:off x="5194205" y="1600200"/>
            <a:ext cx="2946590" cy="4525963"/>
          </a:xfrm>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The Origins of Evil: I Enoch 6-11</a:t>
            </a:r>
            <a:endParaRPr lang="en-US" dirty="0"/>
          </a:p>
        </p:txBody>
      </p:sp>
      <p:sp>
        <p:nvSpPr>
          <p:cNvPr id="6" name="Content Placeholder 5"/>
          <p:cNvSpPr>
            <a:spLocks noGrp="1"/>
          </p:cNvSpPr>
          <p:nvPr>
            <p:ph idx="1"/>
          </p:nvPr>
        </p:nvSpPr>
        <p:spPr/>
        <p:txBody>
          <a:bodyPr/>
          <a:lstStyle/>
          <a:p>
            <a:endParaRPr lang="en-US" dirty="0" smtClean="0"/>
          </a:p>
          <a:p>
            <a:r>
              <a:rPr lang="en-US" dirty="0" smtClean="0"/>
              <a:t>200 angels or ‘watchers’ rebel by desiring and cohabiting with earthy women.</a:t>
            </a:r>
          </a:p>
          <a:p>
            <a:r>
              <a:rPr lang="en-US" dirty="0" smtClean="0"/>
              <a:t>They bring sin, violence and magic to the world, thus defiling the land (cf. Ida </a:t>
            </a:r>
            <a:r>
              <a:rPr lang="en-US" dirty="0" smtClean="0"/>
              <a:t>Frohlich</a:t>
            </a:r>
            <a:r>
              <a:rPr lang="en-US" dirty="0" smtClean="0"/>
              <a:t>).</a:t>
            </a:r>
          </a:p>
          <a:p>
            <a:r>
              <a:rPr lang="en-US" dirty="0" smtClean="0"/>
              <a:t>Enoch is shown the coming judgment of these angels.</a:t>
            </a:r>
          </a:p>
          <a:p>
            <a:pPr>
              <a:buNone/>
            </a:pP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Two ‘Antagonist’ Traditions</a:t>
            </a:r>
            <a:endParaRPr lang="en-US" dirty="0"/>
          </a:p>
        </p:txBody>
      </p:sp>
      <p:sp>
        <p:nvSpPr>
          <p:cNvPr id="5" name="Content Placeholder 4"/>
          <p:cNvSpPr>
            <a:spLocks noGrp="1"/>
          </p:cNvSpPr>
          <p:nvPr>
            <p:ph sz="half" idx="1"/>
          </p:nvPr>
        </p:nvSpPr>
        <p:spPr/>
        <p:txBody>
          <a:bodyPr>
            <a:normAutofit fontScale="85000" lnSpcReduction="20000"/>
          </a:bodyPr>
          <a:lstStyle/>
          <a:p>
            <a:pPr>
              <a:buNone/>
            </a:pPr>
            <a:r>
              <a:rPr lang="en-US" dirty="0" smtClean="0"/>
              <a:t>	</a:t>
            </a:r>
            <a:r>
              <a:rPr lang="en-US" dirty="0" smtClean="0">
                <a:solidFill>
                  <a:srgbClr val="FFFF00"/>
                </a:solidFill>
              </a:rPr>
              <a:t>Shemihazah</a:t>
            </a:r>
            <a:endParaRPr lang="en-US" dirty="0" smtClean="0">
              <a:solidFill>
                <a:srgbClr val="FFFF00"/>
              </a:solidFill>
            </a:endParaRPr>
          </a:p>
          <a:p>
            <a:pPr>
              <a:buNone/>
            </a:pPr>
            <a:endParaRPr lang="en-US" dirty="0" smtClean="0"/>
          </a:p>
          <a:p>
            <a:pPr>
              <a:buNone/>
            </a:pPr>
            <a:r>
              <a:rPr lang="en-US" dirty="0" smtClean="0"/>
              <a:t>	Leader of the demonic host (6:1-7:62) and yet he considers their plan to be sinful (6:3).</a:t>
            </a:r>
          </a:p>
          <a:p>
            <a:pPr>
              <a:buNone/>
            </a:pPr>
            <a:r>
              <a:rPr lang="en-US" dirty="0" smtClean="0"/>
              <a:t>	</a:t>
            </a:r>
            <a:r>
              <a:rPr lang="en-US" dirty="0" smtClean="0"/>
              <a:t>Shemihazah</a:t>
            </a:r>
            <a:r>
              <a:rPr lang="en-US" dirty="0" smtClean="0"/>
              <a:t> and his host are bound by Michael for ‘seventy generations’ (10:11-12).</a:t>
            </a:r>
            <a:endParaRPr lang="en-US" dirty="0"/>
          </a:p>
        </p:txBody>
      </p:sp>
      <p:sp>
        <p:nvSpPr>
          <p:cNvPr id="6" name="Content Placeholder 5"/>
          <p:cNvSpPr>
            <a:spLocks noGrp="1"/>
          </p:cNvSpPr>
          <p:nvPr>
            <p:ph sz="half" idx="2"/>
          </p:nvPr>
        </p:nvSpPr>
        <p:spPr/>
        <p:txBody>
          <a:bodyPr>
            <a:normAutofit fontScale="85000" lnSpcReduction="20000"/>
          </a:bodyPr>
          <a:lstStyle/>
          <a:p>
            <a:pPr>
              <a:buNone/>
            </a:pPr>
            <a:r>
              <a:rPr lang="en-US" dirty="0" smtClean="0"/>
              <a:t>	</a:t>
            </a:r>
            <a:r>
              <a:rPr lang="en-US" dirty="0" smtClean="0">
                <a:solidFill>
                  <a:srgbClr val="FFFF00"/>
                </a:solidFill>
              </a:rPr>
              <a:t>Azazel</a:t>
            </a:r>
            <a:endParaRPr lang="en-US" dirty="0" smtClean="0">
              <a:solidFill>
                <a:srgbClr val="FFFF00"/>
              </a:solidFill>
            </a:endParaRPr>
          </a:p>
          <a:p>
            <a:pPr>
              <a:buNone/>
            </a:pPr>
            <a:endParaRPr lang="en-US" dirty="0" smtClean="0"/>
          </a:p>
          <a:p>
            <a:pPr>
              <a:buNone/>
            </a:pPr>
            <a:r>
              <a:rPr lang="en-US" dirty="0" smtClean="0"/>
              <a:t>	Leading angel (8:1-2) who teaches humans various ‘magical’ skills: metalwork, weaponry, jewels, </a:t>
            </a:r>
            <a:r>
              <a:rPr lang="en-US" dirty="0" smtClean="0"/>
              <a:t>eyeshadows</a:t>
            </a:r>
            <a:r>
              <a:rPr lang="en-US" dirty="0" smtClean="0"/>
              <a:t>, dyes.</a:t>
            </a:r>
          </a:p>
          <a:p>
            <a:pPr>
              <a:buNone/>
            </a:pPr>
            <a:r>
              <a:rPr lang="en-US" dirty="0" smtClean="0"/>
              <a:t>	Condemnation of ‘foreign’ cultures.</a:t>
            </a:r>
          </a:p>
          <a:p>
            <a:pPr>
              <a:buNone/>
            </a:pPr>
            <a:r>
              <a:rPr lang="en-US" dirty="0" smtClean="0"/>
              <a:t>	</a:t>
            </a:r>
            <a:r>
              <a:rPr lang="en-US" dirty="0" smtClean="0"/>
              <a:t>Azazel</a:t>
            </a:r>
            <a:r>
              <a:rPr lang="en-US" dirty="0" smtClean="0"/>
              <a:t> and his watchers are punished by Raphael; they are bound until ‘the great judgment’ (10:4-7).</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Key Features </a:t>
            </a:r>
            <a:endParaRPr lang="en-US" dirty="0"/>
          </a:p>
        </p:txBody>
      </p:sp>
      <p:sp>
        <p:nvSpPr>
          <p:cNvPr id="8" name="Content Placeholder 7"/>
          <p:cNvSpPr>
            <a:spLocks noGrp="1"/>
          </p:cNvSpPr>
          <p:nvPr>
            <p:ph idx="1"/>
          </p:nvPr>
        </p:nvSpPr>
        <p:spPr/>
        <p:txBody>
          <a:bodyPr>
            <a:normAutofit fontScale="92500" lnSpcReduction="20000"/>
          </a:bodyPr>
          <a:lstStyle/>
          <a:p>
            <a:r>
              <a:rPr lang="en-US" dirty="0" smtClean="0"/>
              <a:t>The offspring of the illegitimate union between angels and women are known as ‘giants’ and become evil spirits (‘demons’; I Enoch 15)</a:t>
            </a:r>
          </a:p>
          <a:p>
            <a:r>
              <a:rPr lang="en-US" dirty="0" smtClean="0"/>
              <a:t>Parallels with ancient Near Eastern (Mesopotamian) demonology: </a:t>
            </a:r>
          </a:p>
          <a:p>
            <a:pPr>
              <a:buNone/>
            </a:pPr>
            <a:r>
              <a:rPr lang="en-US" dirty="0" smtClean="0"/>
              <a:t>	</a:t>
            </a:r>
            <a:r>
              <a:rPr lang="en-US" sz="2353" dirty="0" smtClean="0">
                <a:solidFill>
                  <a:srgbClr val="FFFF00"/>
                </a:solidFill>
              </a:rPr>
              <a:t>roam in groups</a:t>
            </a:r>
          </a:p>
          <a:p>
            <a:pPr>
              <a:buNone/>
            </a:pPr>
            <a:r>
              <a:rPr lang="en-US" sz="2353" dirty="0" smtClean="0">
                <a:solidFill>
                  <a:srgbClr val="FFFF00"/>
                </a:solidFill>
              </a:rPr>
              <a:t>	attack their victims</a:t>
            </a:r>
          </a:p>
          <a:p>
            <a:pPr>
              <a:buNone/>
            </a:pPr>
            <a:r>
              <a:rPr lang="en-US" sz="2353" dirty="0" smtClean="0">
                <a:solidFill>
                  <a:srgbClr val="FFFF00"/>
                </a:solidFill>
              </a:rPr>
              <a:t>	devour the flesh of animals and humans</a:t>
            </a:r>
          </a:p>
          <a:p>
            <a:pPr>
              <a:buNone/>
            </a:pPr>
            <a:r>
              <a:rPr lang="en-US" sz="2353" dirty="0" smtClean="0">
                <a:solidFill>
                  <a:srgbClr val="FFFF00"/>
                </a:solidFill>
              </a:rPr>
              <a:t>	born of relations between heavenly and earthly figures</a:t>
            </a:r>
            <a:r>
              <a:rPr lang="en-US" sz="2353" dirty="0" smtClean="0"/>
              <a:t>.</a:t>
            </a:r>
          </a:p>
          <a:p>
            <a:r>
              <a:rPr lang="en-US" dirty="0" smtClean="0"/>
              <a:t>	Myth of the origin of evil: impurity and chaos that leads to the Flood.</a:t>
            </a: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Expansion on the Watchers</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Book of Jubilees (around 105 BCE)</a:t>
            </a:r>
          </a:p>
          <a:p>
            <a:r>
              <a:rPr lang="en-US" dirty="0" smtClean="0"/>
              <a:t>Pre-</a:t>
            </a:r>
            <a:r>
              <a:rPr lang="en-US" dirty="0" smtClean="0"/>
              <a:t>Qumranic</a:t>
            </a:r>
            <a:r>
              <a:rPr lang="en-US" dirty="0" smtClean="0"/>
              <a:t> text that greatly influenced the Qumran community.</a:t>
            </a:r>
          </a:p>
          <a:p>
            <a:r>
              <a:rPr lang="en-US" dirty="0" smtClean="0"/>
              <a:t>Extensive retelling of the stories of Genesis and the first parts of Exodus.</a:t>
            </a:r>
          </a:p>
          <a:p>
            <a:r>
              <a:rPr lang="en-US" dirty="0" smtClean="0"/>
              <a:t>Greater prominence for angels and demons (in comparison with the biblical narrative).</a:t>
            </a:r>
            <a:endParaRPr lang="en-US" dirty="0"/>
          </a:p>
        </p:txBody>
      </p:sp>
      <p:pic>
        <p:nvPicPr>
          <p:cNvPr id="5" name="Content Placeholder 4" descr="2940014762519_p0_v1_s260x420.JPG"/>
          <p:cNvPicPr>
            <a:picLocks noGrp="1" noChangeAspect="1"/>
          </p:cNvPicPr>
          <p:nvPr>
            <p:ph sz="half" idx="2"/>
          </p:nvPr>
        </p:nvPicPr>
        <p:blipFill>
          <a:blip r:embed="rId2"/>
          <a:stretch>
            <a:fillRect/>
          </a:stretch>
        </p:blipFill>
        <p:spPr>
          <a:xfrm>
            <a:off x="5016500" y="1659731"/>
            <a:ext cx="3302000" cy="4406900"/>
          </a:xfrm>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Jubilees and the Origin of Evil and Sin</a:t>
            </a:r>
            <a:endParaRPr lang="en-US" dirty="0"/>
          </a:p>
        </p:txBody>
      </p:sp>
      <p:sp>
        <p:nvSpPr>
          <p:cNvPr id="5" name="Content Placeholder 4"/>
          <p:cNvSpPr>
            <a:spLocks noGrp="1"/>
          </p:cNvSpPr>
          <p:nvPr>
            <p:ph sz="half" idx="1"/>
          </p:nvPr>
        </p:nvSpPr>
        <p:spPr/>
        <p:txBody>
          <a:bodyPr>
            <a:normAutofit lnSpcReduction="10000"/>
          </a:bodyPr>
          <a:lstStyle/>
          <a:p>
            <a:r>
              <a:rPr lang="en-US" dirty="0" smtClean="0"/>
              <a:t>The watchers (Gen. 6:1-4) are angels who descended to teach righteousness, but brought </a:t>
            </a:r>
            <a:r>
              <a:rPr lang="en-US" dirty="0" smtClean="0"/>
              <a:t>sinfulnes</a:t>
            </a:r>
            <a:r>
              <a:rPr lang="en-US" dirty="0" smtClean="0"/>
              <a:t> (4:15).</a:t>
            </a:r>
          </a:p>
          <a:p>
            <a:r>
              <a:rPr lang="en-US" dirty="0" smtClean="0"/>
              <a:t>They are then bound by the Angel of Presence in the depths of the earth (5:6).</a:t>
            </a:r>
            <a:endParaRPr lang="en-US" dirty="0"/>
          </a:p>
        </p:txBody>
      </p:sp>
      <p:sp>
        <p:nvSpPr>
          <p:cNvPr id="6" name="Content Placeholder 5"/>
          <p:cNvSpPr>
            <a:spLocks noGrp="1"/>
          </p:cNvSpPr>
          <p:nvPr>
            <p:ph sz="half" idx="2"/>
          </p:nvPr>
        </p:nvSpPr>
        <p:spPr/>
        <p:txBody>
          <a:bodyPr>
            <a:normAutofit lnSpcReduction="10000"/>
          </a:bodyPr>
          <a:lstStyle/>
          <a:p>
            <a:r>
              <a:rPr lang="en-US" dirty="0" smtClean="0"/>
              <a:t>Appear again after the Flood; impure demons lead astray the children of Noah’s sons (10:4-5).</a:t>
            </a:r>
          </a:p>
          <a:p>
            <a:r>
              <a:rPr lang="en-US" dirty="0" smtClean="0"/>
              <a:t>Noah’s grandchildren sin, and are then blinded and killed (10:1).</a:t>
            </a:r>
          </a:p>
          <a:p>
            <a:r>
              <a:rPr lang="en-US" dirty="0" smtClean="0"/>
              <a:t>Spirits are again bound (10:1-7).</a:t>
            </a: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Mastema</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t>Leader of the ‘watchers’</a:t>
            </a:r>
          </a:p>
          <a:p>
            <a:r>
              <a:rPr lang="en-US" i="1" dirty="0" smtClean="0"/>
              <a:t>Mastema</a:t>
            </a:r>
            <a:r>
              <a:rPr lang="en-US" i="1" dirty="0" smtClean="0"/>
              <a:t> </a:t>
            </a:r>
            <a:r>
              <a:rPr lang="en-US" dirty="0" smtClean="0"/>
              <a:t>= instigator, one who raises enmity or animosity.</a:t>
            </a:r>
          </a:p>
          <a:p>
            <a:r>
              <a:rPr lang="en-US" dirty="0" smtClean="0"/>
              <a:t>God grants him permission to retain one tenths of the spirits under his command to corrupt people and lead them astray (10:7-14)</a:t>
            </a:r>
            <a:endParaRPr lang="en-US" dirty="0"/>
          </a:p>
        </p:txBody>
      </p:sp>
      <p:sp>
        <p:nvSpPr>
          <p:cNvPr id="4" name="Content Placeholder 3"/>
          <p:cNvSpPr>
            <a:spLocks noGrp="1"/>
          </p:cNvSpPr>
          <p:nvPr>
            <p:ph sz="half" idx="2"/>
          </p:nvPr>
        </p:nvSpPr>
        <p:spPr/>
        <p:txBody>
          <a:bodyPr>
            <a:normAutofit fontScale="85000" lnSpcReduction="20000"/>
          </a:bodyPr>
          <a:lstStyle/>
          <a:p>
            <a:pPr>
              <a:buNone/>
            </a:pPr>
            <a:r>
              <a:rPr lang="en-US" dirty="0" smtClean="0"/>
              <a:t>	</a:t>
            </a:r>
            <a:r>
              <a:rPr lang="en-US" dirty="0" smtClean="0">
                <a:solidFill>
                  <a:srgbClr val="FFFF00"/>
                </a:solidFill>
              </a:rPr>
              <a:t>O Lord, Creator, leave some of them before me, and let them obey my voice. And let them do everything which I tell them, because if some of them are not left with me, I will not be able to exercise the authority of my will among the children of men. For they are intended to corrupt and lead astray, before my judgment, because the evil of men is great (10:8).</a:t>
            </a:r>
            <a:endParaRPr lang="en-US" dirty="0">
              <a:solidFill>
                <a:srgbClr val="FFFF00"/>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Mastema</a:t>
            </a:r>
            <a:r>
              <a:rPr lang="en-US" dirty="0" smtClean="0"/>
              <a:t> as ‘Instigator’</a:t>
            </a:r>
            <a:endParaRPr lang="en-US" dirty="0"/>
          </a:p>
        </p:txBody>
      </p:sp>
      <p:pic>
        <p:nvPicPr>
          <p:cNvPr id="5" name="Content Placeholder 4" descr="img-Caravaggio.jpg"/>
          <p:cNvPicPr>
            <a:picLocks noGrp="1" noChangeAspect="1"/>
          </p:cNvPicPr>
          <p:nvPr>
            <p:ph sz="half" idx="1"/>
          </p:nvPr>
        </p:nvPicPr>
        <p:blipFill>
          <a:blip r:embed="rId2"/>
          <a:stretch>
            <a:fillRect/>
          </a:stretch>
        </p:blipFill>
        <p:spPr>
          <a:xfrm>
            <a:off x="457200" y="2270178"/>
            <a:ext cx="4038600" cy="3186007"/>
          </a:xfrm>
        </p:spPr>
      </p:pic>
      <p:sp>
        <p:nvSpPr>
          <p:cNvPr id="4" name="Content Placeholder 3"/>
          <p:cNvSpPr>
            <a:spLocks noGrp="1"/>
          </p:cNvSpPr>
          <p:nvPr>
            <p:ph sz="half" idx="2"/>
          </p:nvPr>
        </p:nvSpPr>
        <p:spPr/>
        <p:txBody>
          <a:bodyPr>
            <a:normAutofit fontScale="92500" lnSpcReduction="20000"/>
          </a:bodyPr>
          <a:lstStyle/>
          <a:p>
            <a:r>
              <a:rPr lang="en-US" dirty="0" smtClean="0"/>
              <a:t>Testing of Abraham’s faith (17:16;; cf. Job 1-2).</a:t>
            </a:r>
          </a:p>
          <a:p>
            <a:r>
              <a:rPr lang="en-US" dirty="0" smtClean="0"/>
              <a:t>Assists the Egyptian magicians against Moses (48:9-19).</a:t>
            </a:r>
          </a:p>
          <a:p>
            <a:r>
              <a:rPr lang="en-US" dirty="0" smtClean="0"/>
              <a:t>‘All the powers of </a:t>
            </a:r>
            <a:r>
              <a:rPr lang="en-US" dirty="0" smtClean="0"/>
              <a:t>Mastema</a:t>
            </a:r>
            <a:r>
              <a:rPr lang="en-US" dirty="0" smtClean="0"/>
              <a:t>’ are sent to kill the firstborn of the Egyptians’ (49:2).</a:t>
            </a:r>
          </a:p>
          <a:p>
            <a:pPr>
              <a:buNone/>
            </a:pPr>
            <a:r>
              <a:rPr lang="en-US" dirty="0" smtClean="0"/>
              <a:t>	</a:t>
            </a:r>
            <a:r>
              <a:rPr lang="en-US" dirty="0" smtClean="0">
                <a:solidFill>
                  <a:srgbClr val="FFFF00"/>
                </a:solidFill>
              </a:rPr>
              <a:t>Israel shall enjoy a time of blessing without (any) </a:t>
            </a:r>
            <a:r>
              <a:rPr lang="en-US" i="1" dirty="0" smtClean="0">
                <a:solidFill>
                  <a:srgbClr val="FFFF00"/>
                </a:solidFill>
              </a:rPr>
              <a:t>satan</a:t>
            </a:r>
            <a:r>
              <a:rPr lang="en-US" dirty="0" smtClean="0">
                <a:solidFill>
                  <a:srgbClr val="FFFF00"/>
                </a:solidFill>
              </a:rPr>
              <a:t> or destroyer (23:29).</a:t>
            </a:r>
            <a:endParaRPr lang="en-US" dirty="0">
              <a:solidFill>
                <a:srgbClr val="FFFF00"/>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ea typeface="ＭＳ Ｐゴシック" pitchFamily="-65" charset="-128"/>
                <a:cs typeface="ＭＳ Ｐゴシック" pitchFamily="-65" charset="-128"/>
              </a:rPr>
              <a:t>The Dead Sea Scrolls</a:t>
            </a:r>
          </a:p>
        </p:txBody>
      </p:sp>
      <p:pic>
        <p:nvPicPr>
          <p:cNvPr id="5" name="Content Placeholder 4" descr="DownloadedFile.jpeg"/>
          <p:cNvPicPr>
            <a:picLocks noGrp="1" noChangeAspect="1"/>
          </p:cNvPicPr>
          <p:nvPr>
            <p:ph sz="half" idx="1"/>
          </p:nvPr>
        </p:nvPicPr>
        <p:blipFill>
          <a:blip r:embed="rId2"/>
          <a:stretch>
            <a:fillRect/>
          </a:stretch>
        </p:blipFill>
        <p:spPr>
          <a:xfrm>
            <a:off x="692150" y="1752600"/>
            <a:ext cx="3568700" cy="4038600"/>
          </a:xfrm>
        </p:spPr>
      </p:pic>
      <p:sp>
        <p:nvSpPr>
          <p:cNvPr id="4" name="Content Placeholder 3"/>
          <p:cNvSpPr>
            <a:spLocks noGrp="1"/>
          </p:cNvSpPr>
          <p:nvPr>
            <p:ph sz="half" idx="2"/>
          </p:nvPr>
        </p:nvSpPr>
        <p:spPr>
          <a:xfrm>
            <a:off x="4648200" y="1752600"/>
            <a:ext cx="4038600" cy="4343400"/>
          </a:xfrm>
        </p:spPr>
        <p:txBody>
          <a:bodyPr/>
          <a:lstStyle/>
          <a:p>
            <a:pPr>
              <a:buFont typeface="Wingdings" pitchFamily="-105" charset="2"/>
              <a:buNone/>
              <a:defRPr/>
            </a:pPr>
            <a:r>
              <a:rPr lang="en-US" dirty="0" smtClean="0"/>
              <a:t>	</a:t>
            </a:r>
            <a:r>
              <a:rPr lang="en-US" sz="2000" dirty="0" smtClean="0"/>
              <a:t>Fragments of around 800 manuscripts (Hebrew, Greek and Aramaic) from the last three centuries BCE to around 70 CE.</a:t>
            </a:r>
          </a:p>
          <a:p>
            <a:pPr>
              <a:buFont typeface="Wingdings" pitchFamily="-105" charset="2"/>
              <a:buNone/>
              <a:defRPr/>
            </a:pPr>
            <a:r>
              <a:rPr lang="en-US" sz="2000" dirty="0" smtClean="0"/>
              <a:t>	The manuscripts were the library of the Qumran community, consisting of</a:t>
            </a:r>
          </a:p>
          <a:p>
            <a:pPr>
              <a:buFont typeface="Wingdings" pitchFamily="-105" charset="2"/>
              <a:buChar char="n"/>
              <a:defRPr/>
            </a:pPr>
            <a:r>
              <a:rPr lang="en-US" sz="2000" dirty="0" smtClean="0">
                <a:solidFill>
                  <a:srgbClr val="FFFF00"/>
                </a:solidFill>
              </a:rPr>
              <a:t>Biblical books</a:t>
            </a:r>
          </a:p>
          <a:p>
            <a:pPr>
              <a:buFont typeface="Wingdings" pitchFamily="-105" charset="2"/>
              <a:buChar char="n"/>
              <a:defRPr/>
            </a:pPr>
            <a:r>
              <a:rPr lang="en-US" sz="2000" dirty="0" smtClean="0">
                <a:solidFill>
                  <a:srgbClr val="FFFF00"/>
                </a:solidFill>
              </a:rPr>
              <a:t>Copies of other late Second Temple Jewish writings</a:t>
            </a:r>
          </a:p>
          <a:p>
            <a:pPr>
              <a:buFont typeface="Wingdings" pitchFamily="-105" charset="2"/>
              <a:buChar char="n"/>
              <a:defRPr/>
            </a:pPr>
            <a:r>
              <a:rPr lang="en-US" sz="2000" dirty="0" smtClean="0">
                <a:solidFill>
                  <a:srgbClr val="FFFF00"/>
                </a:solidFill>
              </a:rPr>
              <a:t>Sectarian texts (e.g. </a:t>
            </a:r>
            <a:r>
              <a:rPr lang="en-US" sz="2000" dirty="0" smtClean="0">
                <a:solidFill>
                  <a:srgbClr val="FFFF00"/>
                </a:solidFill>
              </a:rPr>
              <a:t>Manual of </a:t>
            </a:r>
            <a:r>
              <a:rPr lang="en-US" sz="2000" dirty="0" smtClean="0">
                <a:solidFill>
                  <a:srgbClr val="FFFF00"/>
                </a:solidFill>
              </a:rPr>
              <a:t>Discipline, War Scroll)</a:t>
            </a:r>
            <a:endParaRPr lang="en-US" sz="2000" dirty="0" smtClean="0">
              <a:solidFill>
                <a:srgbClr val="FFFF00"/>
              </a:solidFill>
            </a:endParaRPr>
          </a:p>
          <a:p>
            <a:pPr>
              <a:buFont typeface="Wingdings" pitchFamily="-105" charset="2"/>
              <a:buChar char="n"/>
              <a:defRPr/>
            </a:pP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ea typeface="ＭＳ Ｐゴシック" pitchFamily="-65" charset="-128"/>
                <a:cs typeface="ＭＳ Ｐゴシック" pitchFamily="-65" charset="-128"/>
              </a:rPr>
              <a:t>Josephus on the </a:t>
            </a:r>
            <a:r>
              <a:rPr lang="en-US" dirty="0" smtClean="0">
                <a:ea typeface="ＭＳ Ｐゴシック" pitchFamily="-65" charset="-128"/>
                <a:cs typeface="ＭＳ Ｐゴシック" pitchFamily="-65" charset="-128"/>
              </a:rPr>
              <a:t>Essenes</a:t>
            </a:r>
            <a:endParaRPr lang="en-US" dirty="0" smtClean="0">
              <a:ea typeface="ＭＳ Ｐゴシック" pitchFamily="-65" charset="-128"/>
              <a:cs typeface="ＭＳ Ｐゴシック" pitchFamily="-65" charset="-128"/>
            </a:endParaRPr>
          </a:p>
        </p:txBody>
      </p:sp>
      <p:sp>
        <p:nvSpPr>
          <p:cNvPr id="3" name="Content Placeholder 2"/>
          <p:cNvSpPr>
            <a:spLocks noGrp="1"/>
          </p:cNvSpPr>
          <p:nvPr>
            <p:ph idx="1"/>
          </p:nvPr>
        </p:nvSpPr>
        <p:spPr/>
        <p:txBody>
          <a:bodyPr/>
          <a:lstStyle/>
          <a:p>
            <a:pPr>
              <a:buFont typeface="Wingdings" pitchFamily="-105" charset="2"/>
              <a:buNone/>
              <a:defRPr/>
            </a:pPr>
            <a:r>
              <a:rPr lang="en-US" b="1" i="1" dirty="0" smtClean="0"/>
              <a:t>	Antiquities</a:t>
            </a:r>
            <a:r>
              <a:rPr lang="en-US" b="1" dirty="0" smtClean="0"/>
              <a:t> </a:t>
            </a:r>
            <a:r>
              <a:rPr lang="en-US" b="1" dirty="0" smtClean="0"/>
              <a:t>18:18-22</a:t>
            </a:r>
          </a:p>
          <a:p>
            <a:pPr>
              <a:buFont typeface="Wingdings" pitchFamily="-105" charset="2"/>
              <a:buNone/>
              <a:defRPr/>
            </a:pPr>
            <a:r>
              <a:rPr lang="en-US" dirty="0" smtClean="0"/>
              <a:t>	</a:t>
            </a:r>
            <a:r>
              <a:rPr lang="en-US" sz="2400" dirty="0" smtClean="0"/>
              <a:t>The doctrine of the Essenes is wont to leave everything in the hands of God. They regard the soul as immortal and believe that they ought to strive especially to draw near to righteousness. </a:t>
            </a:r>
            <a:r>
              <a:rPr lang="en-US" sz="2400" dirty="0" smtClean="0"/>
              <a:t>They</a:t>
            </a:r>
            <a:r>
              <a:rPr lang="en-US" sz="2400" dirty="0" smtClean="0"/>
              <a:t> send </a:t>
            </a:r>
            <a:r>
              <a:rPr lang="en-US" sz="2400" dirty="0" smtClean="0"/>
              <a:t>votive offerings to the temple, but perform their sacrifices employing a different ritual of purification …. </a:t>
            </a:r>
            <a:r>
              <a:rPr lang="en-US" sz="2400" dirty="0" smtClean="0"/>
              <a:t>They hold their possessions in common, and the wealthy receives no more enjoyment from property than the one who possesses nothing….</a:t>
            </a:r>
            <a:endParaRPr lang="en-US" sz="2400" b="1" dirty="0" smtClean="0"/>
          </a:p>
          <a:p>
            <a:pPr>
              <a:buFont typeface="Wingdings" pitchFamily="-105" charset="2"/>
              <a:buChar char="n"/>
              <a:defRPr/>
            </a:pPr>
            <a:endParaRPr lang="en-US" sz="2400" dirty="0"/>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ea typeface="ＭＳ Ｐゴシック" pitchFamily="-65" charset="-128"/>
                <a:cs typeface="ＭＳ Ｐゴシック" pitchFamily="-65" charset="-128"/>
              </a:rPr>
              <a:t>The </a:t>
            </a:r>
            <a:r>
              <a:rPr lang="en-US" dirty="0" smtClean="0">
                <a:ea typeface="ＭＳ Ｐゴシック" pitchFamily="-65" charset="-128"/>
                <a:cs typeface="ＭＳ Ｐゴシック" pitchFamily="-65" charset="-128"/>
              </a:rPr>
              <a:t>Essenes</a:t>
            </a:r>
            <a:r>
              <a:rPr lang="en-US" dirty="0" smtClean="0">
                <a:ea typeface="ＭＳ Ｐゴシック" pitchFamily="-65" charset="-128"/>
                <a:cs typeface="ＭＳ Ｐゴシック" pitchFamily="-65" charset="-128"/>
              </a:rPr>
              <a:t> and the Qumran Sectarians</a:t>
            </a:r>
          </a:p>
        </p:txBody>
      </p:sp>
      <p:sp>
        <p:nvSpPr>
          <p:cNvPr id="5" name="Content Placeholder 4"/>
          <p:cNvSpPr>
            <a:spLocks noGrp="1"/>
          </p:cNvSpPr>
          <p:nvPr>
            <p:ph sz="half" idx="2"/>
          </p:nvPr>
        </p:nvSpPr>
        <p:spPr/>
        <p:txBody>
          <a:bodyPr/>
          <a:lstStyle/>
          <a:p>
            <a:pPr>
              <a:buFont typeface="Wingdings" pitchFamily="-105" charset="2"/>
              <a:buNone/>
              <a:defRPr/>
            </a:pPr>
            <a:r>
              <a:rPr lang="en-US" sz="2400" dirty="0" smtClean="0">
                <a:solidFill>
                  <a:srgbClr val="FFFF00"/>
                </a:solidFill>
              </a:rPr>
              <a:t>Common Features</a:t>
            </a:r>
          </a:p>
          <a:p>
            <a:pPr>
              <a:buFont typeface="Wingdings" pitchFamily="-105" charset="2"/>
              <a:buChar char="n"/>
              <a:defRPr/>
            </a:pPr>
            <a:r>
              <a:rPr lang="en-US" sz="2400" dirty="0" smtClean="0"/>
              <a:t>Emphasis on purity</a:t>
            </a:r>
          </a:p>
          <a:p>
            <a:pPr>
              <a:buFont typeface="Wingdings" pitchFamily="-105" charset="2"/>
              <a:buChar char="n"/>
              <a:defRPr/>
            </a:pPr>
            <a:r>
              <a:rPr lang="en-US" sz="2400" dirty="0" smtClean="0"/>
              <a:t>Separation from </a:t>
            </a:r>
            <a:r>
              <a:rPr lang="en-US" sz="2400" dirty="0" smtClean="0"/>
              <a:t>communities and Temple priesthood</a:t>
            </a:r>
          </a:p>
          <a:p>
            <a:pPr>
              <a:buFont typeface="Wingdings" pitchFamily="-105" charset="2"/>
              <a:buChar char="n"/>
              <a:defRPr/>
            </a:pPr>
            <a:r>
              <a:rPr lang="en-US" sz="2400" dirty="0" smtClean="0"/>
              <a:t>Wilderness communities (celibate men)</a:t>
            </a:r>
          </a:p>
          <a:p>
            <a:pPr>
              <a:buFont typeface="Wingdings" pitchFamily="-105" charset="2"/>
              <a:buChar char="n"/>
              <a:defRPr/>
            </a:pPr>
            <a:r>
              <a:rPr lang="en-US" sz="2400" dirty="0" smtClean="0"/>
              <a:t>Sharing of property</a:t>
            </a:r>
          </a:p>
          <a:p>
            <a:pPr>
              <a:buFont typeface="Wingdings" pitchFamily="-105" charset="2"/>
              <a:buChar char="n"/>
              <a:defRPr/>
            </a:pPr>
            <a:r>
              <a:rPr lang="en-US" sz="2400" dirty="0" smtClean="0"/>
              <a:t>Strict observance of the Sabbath</a:t>
            </a:r>
          </a:p>
          <a:p>
            <a:pPr>
              <a:buFont typeface="Wingdings" pitchFamily="-105" charset="2"/>
              <a:buChar char="n"/>
              <a:defRPr/>
            </a:pPr>
            <a:endParaRPr lang="en-US" dirty="0"/>
          </a:p>
        </p:txBody>
      </p:sp>
      <p:pic>
        <p:nvPicPr>
          <p:cNvPr id="8" name="Content Placeholder 7" descr="Qumran-Cave-4,-tb102205327-bibleplaces.jpg"/>
          <p:cNvPicPr>
            <a:picLocks noGrp="1" noChangeAspect="1"/>
          </p:cNvPicPr>
          <p:nvPr>
            <p:ph sz="half" idx="1"/>
          </p:nvPr>
        </p:nvPicPr>
        <p:blipFill>
          <a:blip r:embed="rId2"/>
          <a:stretch>
            <a:fillRect/>
          </a:stretch>
        </p:blipFill>
        <p:spPr>
          <a:xfrm>
            <a:off x="647700" y="2209800"/>
            <a:ext cx="3657600" cy="3581400"/>
          </a:xfrm>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Qumran and the Origins of Evil</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Influence of dualistic language and imagery</a:t>
            </a:r>
          </a:p>
          <a:p>
            <a:r>
              <a:rPr lang="en-US" dirty="0" smtClean="0"/>
              <a:t>Use of apocalyptic works such as parts of I Enoch (20 copies) and Jubilees (50 copies).</a:t>
            </a:r>
          </a:p>
          <a:p>
            <a:r>
              <a:rPr lang="en-US" dirty="0" smtClean="0"/>
              <a:t>Cosmic struggle between light and darkness</a:t>
            </a:r>
          </a:p>
          <a:p>
            <a:r>
              <a:rPr lang="en-US" dirty="0" smtClean="0"/>
              <a:t>Spiritual forces that oppose the sons of the light.</a:t>
            </a:r>
            <a:endParaRPr lang="en-US" dirty="0"/>
          </a:p>
        </p:txBody>
      </p:sp>
      <p:sp>
        <p:nvSpPr>
          <p:cNvPr id="4" name="Content Placeholder 3"/>
          <p:cNvSpPr>
            <a:spLocks noGrp="1"/>
          </p:cNvSpPr>
          <p:nvPr>
            <p:ph sz="half" idx="2"/>
          </p:nvPr>
        </p:nvSpPr>
        <p:spPr/>
        <p:txBody>
          <a:bodyPr>
            <a:normAutofit fontScale="92500" lnSpcReduction="20000"/>
          </a:bodyPr>
          <a:lstStyle/>
          <a:p>
            <a:r>
              <a:rPr lang="en-US" dirty="0" smtClean="0"/>
              <a:t>Manual of Discipline – Community Rule  (1QS - </a:t>
            </a:r>
            <a:r>
              <a:rPr lang="en-US" dirty="0" smtClean="0"/>
              <a:t>Serekh</a:t>
            </a:r>
            <a:r>
              <a:rPr lang="en-US" dirty="0" smtClean="0"/>
              <a:t> ha-</a:t>
            </a:r>
            <a:r>
              <a:rPr lang="en-US" dirty="0" smtClean="0"/>
              <a:t>yahad</a:t>
            </a:r>
            <a:r>
              <a:rPr lang="en-US" dirty="0" smtClean="0"/>
              <a:t>)</a:t>
            </a:r>
          </a:p>
          <a:p>
            <a:r>
              <a:rPr lang="en-US" dirty="0" smtClean="0"/>
              <a:t>War Scroll (1QM – </a:t>
            </a:r>
            <a:r>
              <a:rPr lang="en-US" dirty="0" smtClean="0"/>
              <a:t>Milhamah</a:t>
            </a:r>
            <a:r>
              <a:rPr lang="en-US" dirty="0" smtClean="0"/>
              <a:t>).</a:t>
            </a:r>
          </a:p>
          <a:p>
            <a:r>
              <a:rPr lang="en-US" dirty="0" smtClean="0"/>
              <a:t>Discoveries from Cave 4 &gt; greater awareness of sectarian and non-sectarian writings in the Qumran library.</a:t>
            </a:r>
          </a:p>
          <a:p>
            <a:r>
              <a:rPr lang="en-US" dirty="0" smtClean="0"/>
              <a:t>Important snapshot of different varieties of Second Temple Judaism. </a:t>
            </a:r>
          </a:p>
          <a:p>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Demonic/Satanic Figures </a:t>
            </a:r>
            <a:br>
              <a:rPr lang="en-US" sz="3200" dirty="0" smtClean="0"/>
            </a:br>
            <a:r>
              <a:rPr lang="en-US" sz="3200" dirty="0" smtClean="0"/>
              <a:t>in the Dead Sea Scrolls</a:t>
            </a:r>
            <a:endParaRPr lang="en-US" sz="3200" dirty="0"/>
          </a:p>
        </p:txBody>
      </p:sp>
      <p:sp>
        <p:nvSpPr>
          <p:cNvPr id="3" name="Content Placeholder 2"/>
          <p:cNvSpPr>
            <a:spLocks noGrp="1"/>
          </p:cNvSpPr>
          <p:nvPr>
            <p:ph sz="half" idx="1"/>
          </p:nvPr>
        </p:nvSpPr>
        <p:spPr/>
        <p:txBody>
          <a:bodyPr>
            <a:normAutofit fontScale="70000" lnSpcReduction="20000"/>
          </a:bodyPr>
          <a:lstStyle/>
          <a:p>
            <a:r>
              <a:rPr lang="en-US" dirty="0" smtClean="0">
                <a:solidFill>
                  <a:srgbClr val="FFFF00"/>
                </a:solidFill>
              </a:rPr>
              <a:t>Satan</a:t>
            </a:r>
            <a:r>
              <a:rPr lang="en-US" dirty="0" smtClean="0"/>
              <a:t> (5 references in DSS)</a:t>
            </a:r>
          </a:p>
          <a:p>
            <a:r>
              <a:rPr lang="en-US" dirty="0" smtClean="0"/>
              <a:t>Human or angelic adversary but not as a proper name (3x) – ‘any/all [</a:t>
            </a:r>
            <a:r>
              <a:rPr lang="en-US" i="1" dirty="0" smtClean="0"/>
              <a:t>kol</a:t>
            </a:r>
            <a:r>
              <a:rPr lang="en-US" dirty="0" smtClean="0"/>
              <a:t>] accusers’ (1QHa 4:6; 45:3; 1QSb </a:t>
            </a:r>
            <a:r>
              <a:rPr lang="en-US" dirty="0" smtClean="0"/>
              <a:t>i</a:t>
            </a:r>
            <a:r>
              <a:rPr lang="en-US" dirty="0" smtClean="0"/>
              <a:t> 8).</a:t>
            </a:r>
          </a:p>
          <a:p>
            <a:r>
              <a:rPr lang="en-US" dirty="0" smtClean="0"/>
              <a:t>Prayer of Deliverance (11Q5 19:13-16): ‘May Satan not rule over me, or an unclean spirit may neither pain nor evil purpose take possession of my bones’ (although it could mean ‘any accuser’). </a:t>
            </a:r>
            <a:endParaRPr lang="en-US" dirty="0"/>
          </a:p>
        </p:txBody>
      </p:sp>
      <p:sp>
        <p:nvSpPr>
          <p:cNvPr id="4" name="Content Placeholder 3"/>
          <p:cNvSpPr>
            <a:spLocks noGrp="1"/>
          </p:cNvSpPr>
          <p:nvPr>
            <p:ph sz="half" idx="2"/>
          </p:nvPr>
        </p:nvSpPr>
        <p:spPr/>
        <p:txBody>
          <a:bodyPr>
            <a:normAutofit fontScale="70000" lnSpcReduction="20000"/>
          </a:bodyPr>
          <a:lstStyle/>
          <a:p>
            <a:r>
              <a:rPr lang="en-US" dirty="0" smtClean="0">
                <a:solidFill>
                  <a:srgbClr val="FFFF00"/>
                </a:solidFill>
              </a:rPr>
              <a:t>Mastema</a:t>
            </a:r>
            <a:r>
              <a:rPr lang="en-US" dirty="0" smtClean="0"/>
              <a:t> (18 references in the DSS) – animosity/enmity.</a:t>
            </a:r>
          </a:p>
          <a:p>
            <a:r>
              <a:rPr lang="en-US" dirty="0" smtClean="0">
                <a:solidFill>
                  <a:srgbClr val="FFFF00"/>
                </a:solidFill>
              </a:rPr>
              <a:t>Belial</a:t>
            </a:r>
            <a:r>
              <a:rPr lang="en-US" dirty="0" smtClean="0"/>
              <a:t> (88 references in the DSS) – worthlessness.</a:t>
            </a:r>
          </a:p>
          <a:p>
            <a:r>
              <a:rPr lang="en-US" dirty="0" smtClean="0"/>
              <a:t>God made Belial for the pit, an angel of </a:t>
            </a:r>
            <a:r>
              <a:rPr lang="en-US" i="1" dirty="0" smtClean="0"/>
              <a:t>mastema</a:t>
            </a:r>
            <a:r>
              <a:rPr lang="en-US" i="1" dirty="0" smtClean="0"/>
              <a:t>; </a:t>
            </a:r>
            <a:r>
              <a:rPr lang="en-US" dirty="0" smtClean="0"/>
              <a:t>and in darkness is his rule and his counsel is to bring wickedness and guilt (1QM xii 10-12).</a:t>
            </a:r>
          </a:p>
          <a:p>
            <a:r>
              <a:rPr lang="en-US" dirty="0" smtClean="0"/>
              <a:t>What is ‘angel of </a:t>
            </a:r>
            <a:r>
              <a:rPr lang="en-US" i="1" dirty="0" smtClean="0"/>
              <a:t>mastema</a:t>
            </a:r>
            <a:r>
              <a:rPr lang="en-US" i="1" dirty="0" smtClean="0"/>
              <a:t>’?</a:t>
            </a:r>
          </a:p>
          <a:p>
            <a:r>
              <a:rPr lang="en-US" dirty="0" smtClean="0"/>
              <a:t>Note numerous references to the dominion of Belial, the sons of Belial, army of Belial, children of Belial.</a:t>
            </a:r>
          </a:p>
          <a:p>
            <a:r>
              <a:rPr lang="en-US" dirty="0" smtClean="0"/>
              <a:t>Most such </a:t>
            </a:r>
            <a:r>
              <a:rPr lang="en-US" dirty="0" smtClean="0"/>
              <a:t>occurences</a:t>
            </a:r>
            <a:r>
              <a:rPr lang="en-US" dirty="0" smtClean="0"/>
              <a:t> in the sectarian texts (1QS, 1QM, 1QH).</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Treatise of the Two Spirits </a:t>
            </a:r>
            <a:br>
              <a:rPr lang="en-US" dirty="0" smtClean="0"/>
            </a:br>
            <a:r>
              <a:rPr lang="en-US" dirty="0" smtClean="0"/>
              <a:t>(1QS 3:13-4:26)</a:t>
            </a:r>
            <a:endParaRPr lang="en-US" dirty="0"/>
          </a:p>
        </p:txBody>
      </p:sp>
      <p:sp>
        <p:nvSpPr>
          <p:cNvPr id="5" name="Content Placeholder 4"/>
          <p:cNvSpPr>
            <a:spLocks noGrp="1"/>
          </p:cNvSpPr>
          <p:nvPr>
            <p:ph idx="1"/>
          </p:nvPr>
        </p:nvSpPr>
        <p:spPr/>
        <p:txBody>
          <a:bodyPr>
            <a:normAutofit fontScale="70000" lnSpcReduction="20000"/>
          </a:bodyPr>
          <a:lstStyle/>
          <a:p>
            <a:pPr>
              <a:buNone/>
            </a:pPr>
            <a:r>
              <a:rPr lang="en-US" dirty="0" smtClean="0"/>
              <a:t>	</a:t>
            </a:r>
          </a:p>
          <a:p>
            <a:pPr>
              <a:buNone/>
            </a:pPr>
            <a:r>
              <a:rPr lang="en-US" dirty="0"/>
              <a:t>	</a:t>
            </a:r>
            <a:r>
              <a:rPr lang="en-US" dirty="0" smtClean="0"/>
              <a:t>He has created man to govern the world, and has appointed for him two spirits in which to walk until the time of his visitation: the spirits of truth and injustice. Those born of truth spring from a fountain of light, but those born of injustice spring from a source of darkness. All the children of righteousness are ruled by the Prince of Light and walk in the ways of light, but all the children of injustice are ruled by the Angel of Darkness and walk in the ways of darkness. The Angel of Darkness leads all the children of righteousness astray, and until his end, all their sin, iniquities, wickedness, and all their unlawful deeds are caused by his dominion in accordance with the mysteries of God. Every one of their chastisements, and every one of the seasons of their distress, shall be brought about by the rule of his persecution; for all his allotted spirits seeks the overthrow of the sons of light.</a:t>
            </a: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War between Sons of Light </a:t>
            </a:r>
            <a:br>
              <a:rPr lang="en-US" dirty="0" smtClean="0"/>
            </a:br>
            <a:r>
              <a:rPr lang="en-US" dirty="0" smtClean="0"/>
              <a:t>and Sons of Darkness</a:t>
            </a:r>
            <a:endParaRPr lang="en-US" dirty="0"/>
          </a:p>
        </p:txBody>
      </p:sp>
      <p:pic>
        <p:nvPicPr>
          <p:cNvPr id="7" name="Content Placeholder 6" descr="war_between_the_sons_of_light_and_the_sons_of_darkness.jpg"/>
          <p:cNvPicPr>
            <a:picLocks noGrp="1" noChangeAspect="1"/>
          </p:cNvPicPr>
          <p:nvPr>
            <p:ph sz="half" idx="1"/>
          </p:nvPr>
        </p:nvPicPr>
        <p:blipFill>
          <a:blip r:embed="rId2"/>
          <a:stretch>
            <a:fillRect/>
          </a:stretch>
        </p:blipFill>
        <p:spPr>
          <a:xfrm>
            <a:off x="571500" y="2593181"/>
            <a:ext cx="3810000" cy="2540000"/>
          </a:xfrm>
        </p:spPr>
      </p:pic>
      <p:sp>
        <p:nvSpPr>
          <p:cNvPr id="6" name="Content Placeholder 5"/>
          <p:cNvSpPr>
            <a:spLocks noGrp="1"/>
          </p:cNvSpPr>
          <p:nvPr>
            <p:ph sz="half" idx="2"/>
          </p:nvPr>
        </p:nvSpPr>
        <p:spPr/>
        <p:txBody>
          <a:bodyPr>
            <a:normAutofit fontScale="85000" lnSpcReduction="20000"/>
          </a:bodyPr>
          <a:lstStyle/>
          <a:p>
            <a:r>
              <a:rPr lang="en-US" dirty="0" smtClean="0"/>
              <a:t>Everything is dependent on the God of knowledge.</a:t>
            </a:r>
          </a:p>
          <a:p>
            <a:r>
              <a:rPr lang="en-US" dirty="0" smtClean="0"/>
              <a:t>God has created two opposing spirits.</a:t>
            </a:r>
          </a:p>
          <a:p>
            <a:r>
              <a:rPr lang="en-US" dirty="0" smtClean="0"/>
              <a:t>Human beings ‘walk’ with one of these two spirits.</a:t>
            </a:r>
          </a:p>
          <a:p>
            <a:r>
              <a:rPr lang="en-US" dirty="0" smtClean="0"/>
              <a:t>There is eternal enmity between these spirits.</a:t>
            </a:r>
          </a:p>
          <a:p>
            <a:r>
              <a:rPr lang="en-US" dirty="0" smtClean="0"/>
              <a:t>Last section: every human has been allotted a portion of both spirits, who fight their battle in the human heart.</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3600" dirty="0" smtClean="0"/>
              <a:t>Two Spirits</a:t>
            </a:r>
            <a:endParaRPr lang="en-US" sz="3600" dirty="0"/>
          </a:p>
        </p:txBody>
      </p:sp>
      <p:sp>
        <p:nvSpPr>
          <p:cNvPr id="6" name="Content Placeholder 5"/>
          <p:cNvSpPr>
            <a:spLocks noGrp="1"/>
          </p:cNvSpPr>
          <p:nvPr>
            <p:ph idx="1"/>
          </p:nvPr>
        </p:nvSpPr>
        <p:spPr/>
        <p:txBody>
          <a:bodyPr>
            <a:normAutofit fontScale="70000" lnSpcReduction="20000"/>
          </a:bodyPr>
          <a:lstStyle/>
          <a:p>
            <a:r>
              <a:rPr lang="en-US" dirty="0" smtClean="0"/>
              <a:t>Attempt to account for the origin of evil.</a:t>
            </a:r>
          </a:p>
          <a:p>
            <a:r>
              <a:rPr lang="en-US" dirty="0" smtClean="0"/>
              <a:t>Spirit of deceit/perversity/darkness: greed, falsehood, pride.</a:t>
            </a:r>
          </a:p>
          <a:p>
            <a:r>
              <a:rPr lang="en-US" dirty="0" smtClean="0"/>
              <a:t>Angel of Darkness as Belial? Cf. 1:18, 24; 2:5, 19.</a:t>
            </a:r>
          </a:p>
          <a:p>
            <a:r>
              <a:rPr lang="en-US" dirty="0" smtClean="0"/>
              <a:t>Relative rather than absolute dualism: belief in God’s sovereignty (cf. Isa. 45).</a:t>
            </a:r>
          </a:p>
          <a:p>
            <a:r>
              <a:rPr lang="en-US" dirty="0" smtClean="0"/>
              <a:t>Cosmic dualism (supernatural entities) with psychological emphases.</a:t>
            </a:r>
          </a:p>
          <a:p>
            <a:r>
              <a:rPr lang="en-US" dirty="0" smtClean="0"/>
              <a:t>Some human exhibit varying degrees of virtues (4:2-6) and vices (4:9-11).</a:t>
            </a:r>
          </a:p>
          <a:p>
            <a:r>
              <a:rPr lang="en-US" dirty="0" smtClean="0"/>
              <a:t>Mixture of virtues and vices.</a:t>
            </a:r>
          </a:p>
          <a:p>
            <a:r>
              <a:rPr lang="en-US" dirty="0" smtClean="0"/>
              <a:t>Evil portion in a son of light may be removed his own actions and disappear with the final destruction of the evil spirit.</a:t>
            </a: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Free will and </a:t>
            </a:r>
            <a:r>
              <a:rPr lang="en-US" dirty="0" smtClean="0"/>
              <a:t>predeterminism</a:t>
            </a:r>
            <a:endParaRPr lang="en-US" dirty="0"/>
          </a:p>
        </p:txBody>
      </p:sp>
      <p:pic>
        <p:nvPicPr>
          <p:cNvPr id="7" name="Content Placeholder 6" descr="9780567018380.jpg"/>
          <p:cNvPicPr>
            <a:picLocks noGrp="1" noChangeAspect="1"/>
          </p:cNvPicPr>
          <p:nvPr>
            <p:ph sz="half" idx="1"/>
          </p:nvPr>
        </p:nvPicPr>
        <p:blipFill>
          <a:blip r:embed="rId2"/>
          <a:stretch>
            <a:fillRect/>
          </a:stretch>
        </p:blipFill>
        <p:spPr>
          <a:xfrm>
            <a:off x="990600" y="1828800"/>
            <a:ext cx="2743200" cy="3810000"/>
          </a:xfrm>
        </p:spPr>
      </p:pic>
      <p:sp>
        <p:nvSpPr>
          <p:cNvPr id="6" name="Content Placeholder 5"/>
          <p:cNvSpPr>
            <a:spLocks noGrp="1"/>
          </p:cNvSpPr>
          <p:nvPr>
            <p:ph sz="half" idx="2"/>
          </p:nvPr>
        </p:nvSpPr>
        <p:spPr/>
        <p:txBody>
          <a:bodyPr>
            <a:normAutofit fontScale="92500" lnSpcReduction="20000"/>
          </a:bodyPr>
          <a:lstStyle/>
          <a:p>
            <a:r>
              <a:rPr lang="en-US" dirty="0" smtClean="0"/>
              <a:t>No predestination to light or to darkness.</a:t>
            </a:r>
          </a:p>
          <a:p>
            <a:r>
              <a:rPr lang="en-US" dirty="0" smtClean="0"/>
              <a:t>Human beings are responsible for their own actions.</a:t>
            </a:r>
          </a:p>
          <a:p>
            <a:r>
              <a:rPr lang="en-US" dirty="0" smtClean="0"/>
              <a:t>The cosmic order contains two spirits and all deeds are established upon them.</a:t>
            </a:r>
          </a:p>
          <a:p>
            <a:r>
              <a:rPr lang="en-US" dirty="0" smtClean="0"/>
              <a:t>Every human being becomes either a child of light or a child of darkness.</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Earthly/Heavenly Conflict</a:t>
            </a:r>
            <a:endParaRPr lang="en-US" dirty="0"/>
          </a:p>
        </p:txBody>
      </p:sp>
      <p:sp>
        <p:nvSpPr>
          <p:cNvPr id="6" name="Content Placeholder 5"/>
          <p:cNvSpPr>
            <a:spLocks noGrp="1"/>
          </p:cNvSpPr>
          <p:nvPr>
            <p:ph sz="half" idx="1"/>
          </p:nvPr>
        </p:nvSpPr>
        <p:spPr/>
        <p:txBody>
          <a:bodyPr>
            <a:normAutofit fontScale="92500"/>
          </a:bodyPr>
          <a:lstStyle/>
          <a:p>
            <a:r>
              <a:rPr lang="en-US" dirty="0" smtClean="0"/>
              <a:t>Ongoing struggle between the heavenly powers (led by Michael, Prince of Light) and Belial, Prince of Darkness (1M).</a:t>
            </a:r>
          </a:p>
          <a:p>
            <a:r>
              <a:rPr lang="en-US" dirty="0" smtClean="0"/>
              <a:t>Members of the Qumran community are in fellowship with the angels and partake in the eschatological battle.</a:t>
            </a:r>
            <a:endParaRPr lang="en-US" dirty="0"/>
          </a:p>
        </p:txBody>
      </p:sp>
      <p:sp>
        <p:nvSpPr>
          <p:cNvPr id="7" name="Content Placeholder 6"/>
          <p:cNvSpPr>
            <a:spLocks noGrp="1"/>
          </p:cNvSpPr>
          <p:nvPr>
            <p:ph sz="half" idx="2"/>
          </p:nvPr>
        </p:nvSpPr>
        <p:spPr/>
        <p:txBody>
          <a:bodyPr>
            <a:normAutofit fontScale="92500"/>
          </a:bodyPr>
          <a:lstStyle/>
          <a:p>
            <a:r>
              <a:rPr lang="en-US" dirty="0" smtClean="0"/>
              <a:t>Belial is subordinate to God, ‘who made Belial to corrupt, an angel of hatred’ (1QM 13:11).</a:t>
            </a:r>
          </a:p>
          <a:p>
            <a:r>
              <a:rPr lang="en-US" dirty="0" smtClean="0"/>
              <a:t>God has ordained a day to destroy the sons of darkness (1QM 13:16).</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Testament of Job</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Highly developed description of Satan in Testament of Job, written in Greek (Egypt?) around the turn of the 1</a:t>
            </a:r>
            <a:r>
              <a:rPr lang="en-US" baseline="30000" dirty="0" smtClean="0"/>
              <a:t>st</a:t>
            </a:r>
            <a:r>
              <a:rPr lang="en-US" dirty="0" smtClean="0"/>
              <a:t> century CE.</a:t>
            </a:r>
          </a:p>
          <a:p>
            <a:r>
              <a:rPr lang="en-US" dirty="0" smtClean="0"/>
              <a:t>Satan appears in disguise; he is the deceiver.</a:t>
            </a:r>
          </a:p>
          <a:p>
            <a:r>
              <a:rPr lang="en-US" dirty="0" smtClean="0"/>
              <a:t>Satan (6:4)</a:t>
            </a:r>
          </a:p>
          <a:p>
            <a:r>
              <a:rPr lang="en-US" dirty="0" smtClean="0"/>
              <a:t>Devil (3:3)</a:t>
            </a:r>
          </a:p>
          <a:p>
            <a:r>
              <a:rPr lang="en-US" dirty="0" smtClean="0"/>
              <a:t>The Evil One (7:1)</a:t>
            </a:r>
          </a:p>
          <a:p>
            <a:r>
              <a:rPr lang="en-US" dirty="0" smtClean="0"/>
              <a:t>The enemy (47:10)</a:t>
            </a:r>
          </a:p>
          <a:p>
            <a:r>
              <a:rPr lang="en-US" dirty="0" smtClean="0"/>
              <a:t>He is a spirit (27:2) whose authority comes from God.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188</TotalTime>
  <Words>2419</Words>
  <Application>Microsoft Macintosh PowerPoint</Application>
  <PresentationFormat>On-screen Show (4:3)</PresentationFormat>
  <Paragraphs>168</Paragraphs>
  <Slides>29</Slides>
  <Notes>0</Notes>
  <HiddenSlides>0</HiddenSlides>
  <MMClips>0</MMClips>
  <ScaleCrop>false</ScaleCrop>
  <HeadingPairs>
    <vt:vector size="4" baseType="variant">
      <vt:variant>
        <vt:lpstr>Design Template</vt:lpstr>
      </vt:variant>
      <vt:variant>
        <vt:i4>1</vt:i4>
      </vt:variant>
      <vt:variant>
        <vt:lpstr>Slide Titles</vt:lpstr>
      </vt:variant>
      <vt:variant>
        <vt:i4>29</vt:i4>
      </vt:variant>
    </vt:vector>
  </HeadingPairs>
  <TitlesOfParts>
    <vt:vector size="30" baseType="lpstr">
      <vt:lpstr>Office Theme</vt:lpstr>
      <vt:lpstr>Satan and his World of Darkness</vt:lpstr>
      <vt:lpstr>Sharpening the Image of Evil</vt:lpstr>
      <vt:lpstr>Second Temple Judaism</vt:lpstr>
      <vt:lpstr>Key Events and Figures</vt:lpstr>
      <vt:lpstr>Turmoil in Judaea</vt:lpstr>
      <vt:lpstr>Slide 6</vt:lpstr>
      <vt:lpstr>Texts from Late Second Temple Judaism</vt:lpstr>
      <vt:lpstr>Various Explanations</vt:lpstr>
      <vt:lpstr>Book of Daniel</vt:lpstr>
      <vt:lpstr>Interpretation of Genesis 6:1-4</vt:lpstr>
      <vt:lpstr>The Story of the Watchers</vt:lpstr>
      <vt:lpstr>The Origins of Evil: I Enoch 6-11</vt:lpstr>
      <vt:lpstr>Two ‘Antagonist’ Traditions</vt:lpstr>
      <vt:lpstr>Key Features </vt:lpstr>
      <vt:lpstr>Expansion on the Watchers</vt:lpstr>
      <vt:lpstr>Jubilees and the Origin of Evil and Sin</vt:lpstr>
      <vt:lpstr>Mastema</vt:lpstr>
      <vt:lpstr>Mastema as ‘Instigator’</vt:lpstr>
      <vt:lpstr>The Dead Sea Scrolls</vt:lpstr>
      <vt:lpstr>Josephus on the Essenes</vt:lpstr>
      <vt:lpstr>The Essenes and the Qumran Sectarians</vt:lpstr>
      <vt:lpstr>Qumran and the Origins of Evil</vt:lpstr>
      <vt:lpstr>Demonic/Satanic Figures  in the Dead Sea Scrolls</vt:lpstr>
      <vt:lpstr>Treatise of the Two Spirits  (1QS 3:13-4:26)</vt:lpstr>
      <vt:lpstr>War between Sons of Light  and Sons of Darkness</vt:lpstr>
      <vt:lpstr>Two Spirits</vt:lpstr>
      <vt:lpstr>Free will and predeterminism</vt:lpstr>
      <vt:lpstr>Earthly/Heavenly Conflict</vt:lpstr>
      <vt:lpstr>Testament of Job</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 and his World of Darkness</dc:title>
  <dc:creator>Catrin Williams</dc:creator>
  <cp:lastModifiedBy>Catrin Williams</cp:lastModifiedBy>
  <cp:revision>26</cp:revision>
  <dcterms:created xsi:type="dcterms:W3CDTF">2014-02-08T19:30:12Z</dcterms:created>
  <dcterms:modified xsi:type="dcterms:W3CDTF">2014-02-08T22:38:25Z</dcterms:modified>
</cp:coreProperties>
</file>