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 /><Relationship Id="rId2" Type="http://schemas.openxmlformats.org/officeDocument/2006/relationships/officeDocument" Target="ppt/presentation.xml" /><Relationship Id="rId1" Type="http://schemas.microsoft.com/office/2011/relationships/webextensiontaskpanes" Target="ppt/webextensions/taskpanes.xml" /><Relationship Id="rId6" Type="http://schemas.openxmlformats.org/officeDocument/2006/relationships/custom-properties" Target="docProps/custom.xml" /><Relationship Id="rId5" Type="http://schemas.openxmlformats.org/officeDocument/2006/relationships/extended-properties" Target="docProps/app.xml" /><Relationship Id="rId4" Type="http://schemas.openxmlformats.org/package/2006/relationships/metadata/core-properties" Target="docProps/core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74" r:id="rId7"/>
    <p:sldId id="273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6" r:id="rId16"/>
    <p:sldId id="272" r:id="rId17"/>
    <p:sldId id="265" r:id="rId18"/>
    <p:sldId id="268" r:id="rId19"/>
    <p:sldId id="267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3" Type="http://schemas.openxmlformats.org/officeDocument/2006/relationships/customXml" Target="../customXml/item3.xml" /><Relationship Id="rId21" Type="http://schemas.openxmlformats.org/officeDocument/2006/relationships/presProps" Target="presProp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slide" Target="slides/slide16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tableStyles" Target="tableStyles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theme" Target="theme/theme1.xml" /><Relationship Id="rId10" Type="http://schemas.openxmlformats.org/officeDocument/2006/relationships/slide" Target="slides/slide6.xml" /><Relationship Id="rId19" Type="http://schemas.openxmlformats.org/officeDocument/2006/relationships/slide" Target="slides/slide15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viewProps" Target="viewProps.xml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 /><Relationship Id="rId2" Type="http://schemas.openxmlformats.org/officeDocument/2006/relationships/image" Target="../media/image14.svg" /><Relationship Id="rId1" Type="http://schemas.openxmlformats.org/officeDocument/2006/relationships/image" Target="../media/image13.png" /><Relationship Id="rId6" Type="http://schemas.openxmlformats.org/officeDocument/2006/relationships/image" Target="../media/image18.svg" /><Relationship Id="rId5" Type="http://schemas.openxmlformats.org/officeDocument/2006/relationships/image" Target="../media/image17.png" /><Relationship Id="rId4" Type="http://schemas.openxmlformats.org/officeDocument/2006/relationships/image" Target="../media/image16.svg" 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image" Target="../media/image20.svg" /><Relationship Id="rId1" Type="http://schemas.openxmlformats.org/officeDocument/2006/relationships/image" Target="../media/image19.png" /><Relationship Id="rId4" Type="http://schemas.openxmlformats.org/officeDocument/2006/relationships/image" Target="../media/image22.svg" 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 /><Relationship Id="rId2" Type="http://schemas.openxmlformats.org/officeDocument/2006/relationships/image" Target="../media/image14.svg" /><Relationship Id="rId1" Type="http://schemas.openxmlformats.org/officeDocument/2006/relationships/image" Target="../media/image13.png" /><Relationship Id="rId6" Type="http://schemas.openxmlformats.org/officeDocument/2006/relationships/image" Target="../media/image18.svg" /><Relationship Id="rId5" Type="http://schemas.openxmlformats.org/officeDocument/2006/relationships/image" Target="../media/image17.png" /><Relationship Id="rId4" Type="http://schemas.openxmlformats.org/officeDocument/2006/relationships/image" Target="../media/image16.svg" 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image" Target="../media/image20.svg" /><Relationship Id="rId1" Type="http://schemas.openxmlformats.org/officeDocument/2006/relationships/image" Target="../media/image19.png" /><Relationship Id="rId4" Type="http://schemas.openxmlformats.org/officeDocument/2006/relationships/image" Target="../media/image22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A83F8E-9E71-45C0-8F57-E15645EA319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EB83C53-9CB0-4FF7-AF7C-4EA19812C2F8}">
      <dgm:prSet/>
      <dgm:spPr/>
      <dgm:t>
        <a:bodyPr/>
        <a:lstStyle/>
        <a:p>
          <a:pPr>
            <a:defRPr cap="all"/>
          </a:pPr>
          <a:r>
            <a:rPr lang="en-US"/>
            <a:t>- Objective: To celebrate Welsh food and drink with a focus on sustainability and locally sourced products.</a:t>
          </a:r>
        </a:p>
      </dgm:t>
    </dgm:pt>
    <dgm:pt modelId="{B6A1EF29-1697-4176-B3DD-D6873AEE580A}" type="parTrans" cxnId="{25C3E915-D97D-481B-ADF5-0949027A4726}">
      <dgm:prSet/>
      <dgm:spPr/>
      <dgm:t>
        <a:bodyPr/>
        <a:lstStyle/>
        <a:p>
          <a:endParaRPr lang="en-US"/>
        </a:p>
      </dgm:t>
    </dgm:pt>
    <dgm:pt modelId="{823DDC6B-9095-4138-AC94-6874A51C04D6}" type="sibTrans" cxnId="{25C3E915-D97D-481B-ADF5-0949027A4726}">
      <dgm:prSet/>
      <dgm:spPr/>
      <dgm:t>
        <a:bodyPr/>
        <a:lstStyle/>
        <a:p>
          <a:endParaRPr lang="en-US"/>
        </a:p>
      </dgm:t>
    </dgm:pt>
    <dgm:pt modelId="{8E2F6468-7774-492D-9E0A-74A9A2B38CCC}">
      <dgm:prSet/>
      <dgm:spPr/>
      <dgm:t>
        <a:bodyPr/>
        <a:lstStyle/>
        <a:p>
          <a:pPr>
            <a:defRPr cap="all"/>
          </a:pPr>
          <a:r>
            <a:rPr lang="en-US"/>
            <a:t>- Overview: A multi-day hybrid expo featuring Welsh food, drink, and farming.</a:t>
          </a:r>
        </a:p>
      </dgm:t>
    </dgm:pt>
    <dgm:pt modelId="{7B505C04-A800-4D09-A940-9499BFF030A8}" type="parTrans" cxnId="{B6130504-84A4-418D-BF6A-BD839E25AE9A}">
      <dgm:prSet/>
      <dgm:spPr/>
      <dgm:t>
        <a:bodyPr/>
        <a:lstStyle/>
        <a:p>
          <a:endParaRPr lang="en-US"/>
        </a:p>
      </dgm:t>
    </dgm:pt>
    <dgm:pt modelId="{A67CC757-C794-49E8-967A-F3D5BC5305E3}" type="sibTrans" cxnId="{B6130504-84A4-418D-BF6A-BD839E25AE9A}">
      <dgm:prSet/>
      <dgm:spPr/>
      <dgm:t>
        <a:bodyPr/>
        <a:lstStyle/>
        <a:p>
          <a:endParaRPr lang="en-US"/>
        </a:p>
      </dgm:t>
    </dgm:pt>
    <dgm:pt modelId="{87FCDB77-CA96-418C-8E68-AA6B2D7FC22E}">
      <dgm:prSet/>
      <dgm:spPr/>
      <dgm:t>
        <a:bodyPr/>
        <a:lstStyle/>
        <a:p>
          <a:pPr>
            <a:defRPr cap="all"/>
          </a:pPr>
          <a:r>
            <a:rPr lang="en-US"/>
            <a:t>- Global Alignment: Supporting trends in culinary tourism and sustainable practices.</a:t>
          </a:r>
        </a:p>
      </dgm:t>
    </dgm:pt>
    <dgm:pt modelId="{023F8629-2407-46C6-A6AA-43D78EE445E4}" type="parTrans" cxnId="{A2F2E5EA-D5FA-4306-A203-87154255E248}">
      <dgm:prSet/>
      <dgm:spPr/>
      <dgm:t>
        <a:bodyPr/>
        <a:lstStyle/>
        <a:p>
          <a:endParaRPr lang="en-US"/>
        </a:p>
      </dgm:t>
    </dgm:pt>
    <dgm:pt modelId="{B0BC596A-32EB-496D-B345-A87D11CB43CE}" type="sibTrans" cxnId="{A2F2E5EA-D5FA-4306-A203-87154255E248}">
      <dgm:prSet/>
      <dgm:spPr/>
      <dgm:t>
        <a:bodyPr/>
        <a:lstStyle/>
        <a:p>
          <a:endParaRPr lang="en-US"/>
        </a:p>
      </dgm:t>
    </dgm:pt>
    <dgm:pt modelId="{F374DF09-761B-4490-8DA8-A43565844F9A}" type="pres">
      <dgm:prSet presAssocID="{69A83F8E-9E71-45C0-8F57-E15645EA3198}" presName="root" presStyleCnt="0">
        <dgm:presLayoutVars>
          <dgm:dir/>
          <dgm:resizeHandles val="exact"/>
        </dgm:presLayoutVars>
      </dgm:prSet>
      <dgm:spPr/>
    </dgm:pt>
    <dgm:pt modelId="{8C5B48DD-3154-4D38-A740-11E3DB7D658A}" type="pres">
      <dgm:prSet presAssocID="{FEB83C53-9CB0-4FF7-AF7C-4EA19812C2F8}" presName="compNode" presStyleCnt="0"/>
      <dgm:spPr/>
    </dgm:pt>
    <dgm:pt modelId="{CAC7DAE2-A637-4F81-9918-146F61349D0E}" type="pres">
      <dgm:prSet presAssocID="{FEB83C53-9CB0-4FF7-AF7C-4EA19812C2F8}" presName="iconBgRect" presStyleLbl="bgShp" presStyleIdx="0" presStyleCnt="3"/>
      <dgm:spPr/>
    </dgm:pt>
    <dgm:pt modelId="{E8675B55-1445-4F34-85E0-CC01C70BCA02}" type="pres">
      <dgm:prSet presAssocID="{FEB83C53-9CB0-4FF7-AF7C-4EA19812C2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041F2443-2BF6-4752-B4D3-50DBCB4A6618}" type="pres">
      <dgm:prSet presAssocID="{FEB83C53-9CB0-4FF7-AF7C-4EA19812C2F8}" presName="spaceRect" presStyleCnt="0"/>
      <dgm:spPr/>
    </dgm:pt>
    <dgm:pt modelId="{BB53C880-4894-4E2F-A3D2-0ECCA49609AE}" type="pres">
      <dgm:prSet presAssocID="{FEB83C53-9CB0-4FF7-AF7C-4EA19812C2F8}" presName="textRect" presStyleLbl="revTx" presStyleIdx="0" presStyleCnt="3">
        <dgm:presLayoutVars>
          <dgm:chMax val="1"/>
          <dgm:chPref val="1"/>
        </dgm:presLayoutVars>
      </dgm:prSet>
      <dgm:spPr/>
    </dgm:pt>
    <dgm:pt modelId="{10FFD43A-5738-4DBA-89D7-9C05A506E736}" type="pres">
      <dgm:prSet presAssocID="{823DDC6B-9095-4138-AC94-6874A51C04D6}" presName="sibTrans" presStyleCnt="0"/>
      <dgm:spPr/>
    </dgm:pt>
    <dgm:pt modelId="{022F412B-5A1B-4413-9617-A1DD2A457132}" type="pres">
      <dgm:prSet presAssocID="{8E2F6468-7774-492D-9E0A-74A9A2B38CCC}" presName="compNode" presStyleCnt="0"/>
      <dgm:spPr/>
    </dgm:pt>
    <dgm:pt modelId="{E79B1D9C-9226-4A3D-869F-E4A88C4DC8EF}" type="pres">
      <dgm:prSet presAssocID="{8E2F6468-7774-492D-9E0A-74A9A2B38CCC}" presName="iconBgRect" presStyleLbl="bgShp" presStyleIdx="1" presStyleCnt="3"/>
      <dgm:spPr/>
    </dgm:pt>
    <dgm:pt modelId="{F2FF0CD0-7521-4151-BE27-399AD2CC09C0}" type="pres">
      <dgm:prSet presAssocID="{8E2F6468-7774-492D-9E0A-74A9A2B38C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5148BB47-2B40-40A8-A7C7-07FDB4901A7C}" type="pres">
      <dgm:prSet presAssocID="{8E2F6468-7774-492D-9E0A-74A9A2B38CCC}" presName="spaceRect" presStyleCnt="0"/>
      <dgm:spPr/>
    </dgm:pt>
    <dgm:pt modelId="{464E22FA-7F42-4774-9FBD-DE5AC22B5447}" type="pres">
      <dgm:prSet presAssocID="{8E2F6468-7774-492D-9E0A-74A9A2B38CCC}" presName="textRect" presStyleLbl="revTx" presStyleIdx="1" presStyleCnt="3">
        <dgm:presLayoutVars>
          <dgm:chMax val="1"/>
          <dgm:chPref val="1"/>
        </dgm:presLayoutVars>
      </dgm:prSet>
      <dgm:spPr/>
    </dgm:pt>
    <dgm:pt modelId="{E385593A-7FA9-4C42-BCB7-49FB30F29067}" type="pres">
      <dgm:prSet presAssocID="{A67CC757-C794-49E8-967A-F3D5BC5305E3}" presName="sibTrans" presStyleCnt="0"/>
      <dgm:spPr/>
    </dgm:pt>
    <dgm:pt modelId="{58CFA73D-9F9B-4E84-811D-8A7A4B545C83}" type="pres">
      <dgm:prSet presAssocID="{87FCDB77-CA96-418C-8E68-AA6B2D7FC22E}" presName="compNode" presStyleCnt="0"/>
      <dgm:spPr/>
    </dgm:pt>
    <dgm:pt modelId="{6C93D296-AAA5-4FAE-BBB2-F51071E045D7}" type="pres">
      <dgm:prSet presAssocID="{87FCDB77-CA96-418C-8E68-AA6B2D7FC22E}" presName="iconBgRect" presStyleLbl="bgShp" presStyleIdx="2" presStyleCnt="3"/>
      <dgm:spPr/>
    </dgm:pt>
    <dgm:pt modelId="{16D89203-EB45-44C7-B8BD-256441820C29}" type="pres">
      <dgm:prSet presAssocID="{87FCDB77-CA96-418C-8E68-AA6B2D7FC22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5E3DA72F-251D-4950-9672-DCF7DCB1FDB9}" type="pres">
      <dgm:prSet presAssocID="{87FCDB77-CA96-418C-8E68-AA6B2D7FC22E}" presName="spaceRect" presStyleCnt="0"/>
      <dgm:spPr/>
    </dgm:pt>
    <dgm:pt modelId="{91CC886F-AB3B-4CAB-8C32-CC3789C0A532}" type="pres">
      <dgm:prSet presAssocID="{87FCDB77-CA96-418C-8E68-AA6B2D7FC22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130504-84A4-418D-BF6A-BD839E25AE9A}" srcId="{69A83F8E-9E71-45C0-8F57-E15645EA3198}" destId="{8E2F6468-7774-492D-9E0A-74A9A2B38CCC}" srcOrd="1" destOrd="0" parTransId="{7B505C04-A800-4D09-A940-9499BFF030A8}" sibTransId="{A67CC757-C794-49E8-967A-F3D5BC5305E3}"/>
    <dgm:cxn modelId="{25C3E915-D97D-481B-ADF5-0949027A4726}" srcId="{69A83F8E-9E71-45C0-8F57-E15645EA3198}" destId="{FEB83C53-9CB0-4FF7-AF7C-4EA19812C2F8}" srcOrd="0" destOrd="0" parTransId="{B6A1EF29-1697-4176-B3DD-D6873AEE580A}" sibTransId="{823DDC6B-9095-4138-AC94-6874A51C04D6}"/>
    <dgm:cxn modelId="{5B3C644D-7925-4B09-B6AD-22E629CE688B}" type="presOf" srcId="{FEB83C53-9CB0-4FF7-AF7C-4EA19812C2F8}" destId="{BB53C880-4894-4E2F-A3D2-0ECCA49609AE}" srcOrd="0" destOrd="0" presId="urn:microsoft.com/office/officeart/2018/5/layout/IconCircleLabelList"/>
    <dgm:cxn modelId="{90488359-FB06-4CAB-B6B8-F11475942C7B}" type="presOf" srcId="{87FCDB77-CA96-418C-8E68-AA6B2D7FC22E}" destId="{91CC886F-AB3B-4CAB-8C32-CC3789C0A532}" srcOrd="0" destOrd="0" presId="urn:microsoft.com/office/officeart/2018/5/layout/IconCircleLabelList"/>
    <dgm:cxn modelId="{783DA383-AD82-48B4-890C-924A30629646}" type="presOf" srcId="{69A83F8E-9E71-45C0-8F57-E15645EA3198}" destId="{F374DF09-761B-4490-8DA8-A43565844F9A}" srcOrd="0" destOrd="0" presId="urn:microsoft.com/office/officeart/2018/5/layout/IconCircleLabelList"/>
    <dgm:cxn modelId="{D3BD1FDD-96FC-41B9-926F-03EF8DE19294}" type="presOf" srcId="{8E2F6468-7774-492D-9E0A-74A9A2B38CCC}" destId="{464E22FA-7F42-4774-9FBD-DE5AC22B5447}" srcOrd="0" destOrd="0" presId="urn:microsoft.com/office/officeart/2018/5/layout/IconCircleLabelList"/>
    <dgm:cxn modelId="{A2F2E5EA-D5FA-4306-A203-87154255E248}" srcId="{69A83F8E-9E71-45C0-8F57-E15645EA3198}" destId="{87FCDB77-CA96-418C-8E68-AA6B2D7FC22E}" srcOrd="2" destOrd="0" parTransId="{023F8629-2407-46C6-A6AA-43D78EE445E4}" sibTransId="{B0BC596A-32EB-496D-B345-A87D11CB43CE}"/>
    <dgm:cxn modelId="{081E2115-EA28-4298-B74F-0AA32AF3DD06}" type="presParOf" srcId="{F374DF09-761B-4490-8DA8-A43565844F9A}" destId="{8C5B48DD-3154-4D38-A740-11E3DB7D658A}" srcOrd="0" destOrd="0" presId="urn:microsoft.com/office/officeart/2018/5/layout/IconCircleLabelList"/>
    <dgm:cxn modelId="{A005669F-0E83-4DD7-A7D6-733E7DB72B9E}" type="presParOf" srcId="{8C5B48DD-3154-4D38-A740-11E3DB7D658A}" destId="{CAC7DAE2-A637-4F81-9918-146F61349D0E}" srcOrd="0" destOrd="0" presId="urn:microsoft.com/office/officeart/2018/5/layout/IconCircleLabelList"/>
    <dgm:cxn modelId="{9D73D360-24DE-4D28-8F80-2A0EA1D49BE3}" type="presParOf" srcId="{8C5B48DD-3154-4D38-A740-11E3DB7D658A}" destId="{E8675B55-1445-4F34-85E0-CC01C70BCA02}" srcOrd="1" destOrd="0" presId="urn:microsoft.com/office/officeart/2018/5/layout/IconCircleLabelList"/>
    <dgm:cxn modelId="{23D7135D-F297-4E37-AA83-2E434DCB4421}" type="presParOf" srcId="{8C5B48DD-3154-4D38-A740-11E3DB7D658A}" destId="{041F2443-2BF6-4752-B4D3-50DBCB4A6618}" srcOrd="2" destOrd="0" presId="urn:microsoft.com/office/officeart/2018/5/layout/IconCircleLabelList"/>
    <dgm:cxn modelId="{F00D706C-BCBD-4417-8AD7-E37BFBBB5FDA}" type="presParOf" srcId="{8C5B48DD-3154-4D38-A740-11E3DB7D658A}" destId="{BB53C880-4894-4E2F-A3D2-0ECCA49609AE}" srcOrd="3" destOrd="0" presId="urn:microsoft.com/office/officeart/2018/5/layout/IconCircleLabelList"/>
    <dgm:cxn modelId="{FE1062B9-786E-49F7-8E26-5BAE0AD3ADB0}" type="presParOf" srcId="{F374DF09-761B-4490-8DA8-A43565844F9A}" destId="{10FFD43A-5738-4DBA-89D7-9C05A506E736}" srcOrd="1" destOrd="0" presId="urn:microsoft.com/office/officeart/2018/5/layout/IconCircleLabelList"/>
    <dgm:cxn modelId="{5B78D8B9-74E9-45A1-B4F5-CEDB25C6430F}" type="presParOf" srcId="{F374DF09-761B-4490-8DA8-A43565844F9A}" destId="{022F412B-5A1B-4413-9617-A1DD2A457132}" srcOrd="2" destOrd="0" presId="urn:microsoft.com/office/officeart/2018/5/layout/IconCircleLabelList"/>
    <dgm:cxn modelId="{08E173C2-BD55-4827-B74B-CF5210BEC345}" type="presParOf" srcId="{022F412B-5A1B-4413-9617-A1DD2A457132}" destId="{E79B1D9C-9226-4A3D-869F-E4A88C4DC8EF}" srcOrd="0" destOrd="0" presId="urn:microsoft.com/office/officeart/2018/5/layout/IconCircleLabelList"/>
    <dgm:cxn modelId="{C22B7963-83EE-4082-B353-F9D19474B47D}" type="presParOf" srcId="{022F412B-5A1B-4413-9617-A1DD2A457132}" destId="{F2FF0CD0-7521-4151-BE27-399AD2CC09C0}" srcOrd="1" destOrd="0" presId="urn:microsoft.com/office/officeart/2018/5/layout/IconCircleLabelList"/>
    <dgm:cxn modelId="{9CDE53AD-0681-489B-826C-2E8AA55138DF}" type="presParOf" srcId="{022F412B-5A1B-4413-9617-A1DD2A457132}" destId="{5148BB47-2B40-40A8-A7C7-07FDB4901A7C}" srcOrd="2" destOrd="0" presId="urn:microsoft.com/office/officeart/2018/5/layout/IconCircleLabelList"/>
    <dgm:cxn modelId="{20BE2E21-2A2C-4B25-B01A-C06912234FD5}" type="presParOf" srcId="{022F412B-5A1B-4413-9617-A1DD2A457132}" destId="{464E22FA-7F42-4774-9FBD-DE5AC22B5447}" srcOrd="3" destOrd="0" presId="urn:microsoft.com/office/officeart/2018/5/layout/IconCircleLabelList"/>
    <dgm:cxn modelId="{DA06B7E5-3635-47F1-9953-5D5CC2F23F45}" type="presParOf" srcId="{F374DF09-761B-4490-8DA8-A43565844F9A}" destId="{E385593A-7FA9-4C42-BCB7-49FB30F29067}" srcOrd="3" destOrd="0" presId="urn:microsoft.com/office/officeart/2018/5/layout/IconCircleLabelList"/>
    <dgm:cxn modelId="{766623B8-E5E0-4E93-8B7E-E197C3659CA3}" type="presParOf" srcId="{F374DF09-761B-4490-8DA8-A43565844F9A}" destId="{58CFA73D-9F9B-4E84-811D-8A7A4B545C83}" srcOrd="4" destOrd="0" presId="urn:microsoft.com/office/officeart/2018/5/layout/IconCircleLabelList"/>
    <dgm:cxn modelId="{3C293DAA-19C7-4EC5-A752-24A636F4B7A7}" type="presParOf" srcId="{58CFA73D-9F9B-4E84-811D-8A7A4B545C83}" destId="{6C93D296-AAA5-4FAE-BBB2-F51071E045D7}" srcOrd="0" destOrd="0" presId="urn:microsoft.com/office/officeart/2018/5/layout/IconCircleLabelList"/>
    <dgm:cxn modelId="{1423D5B0-CF00-4D1B-AAA5-54C93A26D633}" type="presParOf" srcId="{58CFA73D-9F9B-4E84-811D-8A7A4B545C83}" destId="{16D89203-EB45-44C7-B8BD-256441820C29}" srcOrd="1" destOrd="0" presId="urn:microsoft.com/office/officeart/2018/5/layout/IconCircleLabelList"/>
    <dgm:cxn modelId="{A6E5B2E0-EFF6-4BC2-B983-427B14EAC6CD}" type="presParOf" srcId="{58CFA73D-9F9B-4E84-811D-8A7A4B545C83}" destId="{5E3DA72F-251D-4950-9672-DCF7DCB1FDB9}" srcOrd="2" destOrd="0" presId="urn:microsoft.com/office/officeart/2018/5/layout/IconCircleLabelList"/>
    <dgm:cxn modelId="{82697250-59D8-4C8D-B293-5E60AB9E9FE8}" type="presParOf" srcId="{58CFA73D-9F9B-4E84-811D-8A7A4B545C83}" destId="{91CC886F-AB3B-4CAB-8C32-CC3789C0A53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7990C7-F70A-42D4-9C0E-0E3B8D043D1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DF93096-948E-4B2B-BF24-BA1CE611E0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Rebranding: Wales as a leader in sustainable food and farming.</a:t>
          </a:r>
        </a:p>
      </dgm:t>
    </dgm:pt>
    <dgm:pt modelId="{F75AFD22-D7AB-44BD-84A7-6904540A0370}" type="parTrans" cxnId="{7868D5D4-D3F8-468C-95DD-594AA9AA612E}">
      <dgm:prSet/>
      <dgm:spPr/>
      <dgm:t>
        <a:bodyPr/>
        <a:lstStyle/>
        <a:p>
          <a:endParaRPr lang="en-US"/>
        </a:p>
      </dgm:t>
    </dgm:pt>
    <dgm:pt modelId="{CF78D684-46AA-46A6-B55A-598F255FD028}" type="sibTrans" cxnId="{7868D5D4-D3F8-468C-95DD-594AA9AA612E}">
      <dgm:prSet/>
      <dgm:spPr/>
      <dgm:t>
        <a:bodyPr/>
        <a:lstStyle/>
        <a:p>
          <a:endParaRPr lang="en-US"/>
        </a:p>
      </dgm:t>
    </dgm:pt>
    <dgm:pt modelId="{2EA63C4A-167C-4B15-97F3-D09555A914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Redevelopment: Support producers with resources for innovation.</a:t>
          </a:r>
        </a:p>
      </dgm:t>
    </dgm:pt>
    <dgm:pt modelId="{FB625DB2-C2FD-43BE-BDD3-AAAF0AA43F94}" type="parTrans" cxnId="{CC0DD552-AFD1-4C31-8FAF-C3F181E93E65}">
      <dgm:prSet/>
      <dgm:spPr/>
      <dgm:t>
        <a:bodyPr/>
        <a:lstStyle/>
        <a:p>
          <a:endParaRPr lang="en-US"/>
        </a:p>
      </dgm:t>
    </dgm:pt>
    <dgm:pt modelId="{DF629895-6883-4DA5-BC0C-51ACDA20063B}" type="sibTrans" cxnId="{CC0DD552-AFD1-4C31-8FAF-C3F181E93E65}">
      <dgm:prSet/>
      <dgm:spPr/>
      <dgm:t>
        <a:bodyPr/>
        <a:lstStyle/>
        <a:p>
          <a:endParaRPr lang="en-US"/>
        </a:p>
      </dgm:t>
    </dgm:pt>
    <dgm:pt modelId="{DDE0B9BD-DC9B-4FF5-8434-1D2E3F86F4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- Survival: Virtual tasting kits and strong collaborations.</a:t>
          </a:r>
        </a:p>
      </dgm:t>
    </dgm:pt>
    <dgm:pt modelId="{338D2870-FD1B-41CE-9B2A-CCE450B46BEF}" type="parTrans" cxnId="{101A1B40-FCD0-4627-9ED2-7609194E3174}">
      <dgm:prSet/>
      <dgm:spPr/>
      <dgm:t>
        <a:bodyPr/>
        <a:lstStyle/>
        <a:p>
          <a:endParaRPr lang="en-US"/>
        </a:p>
      </dgm:t>
    </dgm:pt>
    <dgm:pt modelId="{2A613CF8-6768-4618-9493-7794083B7E90}" type="sibTrans" cxnId="{101A1B40-FCD0-4627-9ED2-7609194E3174}">
      <dgm:prSet/>
      <dgm:spPr/>
      <dgm:t>
        <a:bodyPr/>
        <a:lstStyle/>
        <a:p>
          <a:endParaRPr lang="en-US"/>
        </a:p>
      </dgm:t>
    </dgm:pt>
    <dgm:pt modelId="{B784CB0F-0BBA-4D7F-931D-0737EDAB8AB1}" type="pres">
      <dgm:prSet presAssocID="{E97990C7-F70A-42D4-9C0E-0E3B8D043D10}" presName="root" presStyleCnt="0">
        <dgm:presLayoutVars>
          <dgm:dir/>
          <dgm:resizeHandles val="exact"/>
        </dgm:presLayoutVars>
      </dgm:prSet>
      <dgm:spPr/>
    </dgm:pt>
    <dgm:pt modelId="{44889483-FD4A-4352-9824-1BA14A98647B}" type="pres">
      <dgm:prSet presAssocID="{8DF93096-948E-4B2B-BF24-BA1CE611E0AA}" presName="compNode" presStyleCnt="0"/>
      <dgm:spPr/>
    </dgm:pt>
    <dgm:pt modelId="{2202444E-A2C0-408E-95E8-75DB94F3B8AD}" type="pres">
      <dgm:prSet presAssocID="{8DF93096-948E-4B2B-BF24-BA1CE611E0A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57932531-5495-408A-9CE8-FA9F8AA2234D}" type="pres">
      <dgm:prSet presAssocID="{8DF93096-948E-4B2B-BF24-BA1CE611E0AA}" presName="spaceRect" presStyleCnt="0"/>
      <dgm:spPr/>
    </dgm:pt>
    <dgm:pt modelId="{E17E4484-576C-4956-9A01-571D2A315965}" type="pres">
      <dgm:prSet presAssocID="{8DF93096-948E-4B2B-BF24-BA1CE611E0AA}" presName="textRect" presStyleLbl="revTx" presStyleIdx="0" presStyleCnt="3">
        <dgm:presLayoutVars>
          <dgm:chMax val="1"/>
          <dgm:chPref val="1"/>
        </dgm:presLayoutVars>
      </dgm:prSet>
      <dgm:spPr/>
    </dgm:pt>
    <dgm:pt modelId="{F2B30BDD-7A6A-495A-99E1-A33134A55624}" type="pres">
      <dgm:prSet presAssocID="{CF78D684-46AA-46A6-B55A-598F255FD028}" presName="sibTrans" presStyleCnt="0"/>
      <dgm:spPr/>
    </dgm:pt>
    <dgm:pt modelId="{BE86304A-F62B-4EA7-91E1-4D3791BAAC4B}" type="pres">
      <dgm:prSet presAssocID="{2EA63C4A-167C-4B15-97F3-D09555A91471}" presName="compNode" presStyleCnt="0"/>
      <dgm:spPr/>
    </dgm:pt>
    <dgm:pt modelId="{1E2720F7-38FC-498B-8ACC-F596352D0A3A}" type="pres">
      <dgm:prSet presAssocID="{2EA63C4A-167C-4B15-97F3-D09555A9147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B15AF68A-74A8-4207-926C-49F5F7C05DDC}" type="pres">
      <dgm:prSet presAssocID="{2EA63C4A-167C-4B15-97F3-D09555A91471}" presName="spaceRect" presStyleCnt="0"/>
      <dgm:spPr/>
    </dgm:pt>
    <dgm:pt modelId="{910AB0F6-A654-4120-8B29-CCA23F146BA5}" type="pres">
      <dgm:prSet presAssocID="{2EA63C4A-167C-4B15-97F3-D09555A91471}" presName="textRect" presStyleLbl="revTx" presStyleIdx="1" presStyleCnt="3">
        <dgm:presLayoutVars>
          <dgm:chMax val="1"/>
          <dgm:chPref val="1"/>
        </dgm:presLayoutVars>
      </dgm:prSet>
      <dgm:spPr/>
    </dgm:pt>
    <dgm:pt modelId="{CCE00FA9-85D1-4CE0-A8A4-C269D30CA8FC}" type="pres">
      <dgm:prSet presAssocID="{DF629895-6883-4DA5-BC0C-51ACDA20063B}" presName="sibTrans" presStyleCnt="0"/>
      <dgm:spPr/>
    </dgm:pt>
    <dgm:pt modelId="{62CCAAE8-69B1-4A66-9DAC-D8EBC9346AC6}" type="pres">
      <dgm:prSet presAssocID="{DDE0B9BD-DC9B-4FF5-8434-1D2E3F86F4A5}" presName="compNode" presStyleCnt="0"/>
      <dgm:spPr/>
    </dgm:pt>
    <dgm:pt modelId="{25C2BFA3-A57F-41E3-A568-C7E98E4C9E57}" type="pres">
      <dgm:prSet presAssocID="{DDE0B9BD-DC9B-4FF5-8434-1D2E3F86F4A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8C7C8E62-F4CD-43DB-96FC-A57E88427EA3}" type="pres">
      <dgm:prSet presAssocID="{DDE0B9BD-DC9B-4FF5-8434-1D2E3F86F4A5}" presName="spaceRect" presStyleCnt="0"/>
      <dgm:spPr/>
    </dgm:pt>
    <dgm:pt modelId="{E34C5889-E37A-4902-BF5F-3E5F7D180809}" type="pres">
      <dgm:prSet presAssocID="{DDE0B9BD-DC9B-4FF5-8434-1D2E3F86F4A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1257322-2D13-4694-BC11-3A2CFAA8F516}" type="presOf" srcId="{E97990C7-F70A-42D4-9C0E-0E3B8D043D10}" destId="{B784CB0F-0BBA-4D7F-931D-0737EDAB8AB1}" srcOrd="0" destOrd="0" presId="urn:microsoft.com/office/officeart/2018/2/layout/IconLabelList"/>
    <dgm:cxn modelId="{101A1B40-FCD0-4627-9ED2-7609194E3174}" srcId="{E97990C7-F70A-42D4-9C0E-0E3B8D043D10}" destId="{DDE0B9BD-DC9B-4FF5-8434-1D2E3F86F4A5}" srcOrd="2" destOrd="0" parTransId="{338D2870-FD1B-41CE-9B2A-CCE450B46BEF}" sibTransId="{2A613CF8-6768-4618-9493-7794083B7E90}"/>
    <dgm:cxn modelId="{FA662270-4B2D-4E42-8114-0650DBAA7969}" type="presOf" srcId="{8DF93096-948E-4B2B-BF24-BA1CE611E0AA}" destId="{E17E4484-576C-4956-9A01-571D2A315965}" srcOrd="0" destOrd="0" presId="urn:microsoft.com/office/officeart/2018/2/layout/IconLabelList"/>
    <dgm:cxn modelId="{CC0DD552-AFD1-4C31-8FAF-C3F181E93E65}" srcId="{E97990C7-F70A-42D4-9C0E-0E3B8D043D10}" destId="{2EA63C4A-167C-4B15-97F3-D09555A91471}" srcOrd="1" destOrd="0" parTransId="{FB625DB2-C2FD-43BE-BDD3-AAAF0AA43F94}" sibTransId="{DF629895-6883-4DA5-BC0C-51ACDA20063B}"/>
    <dgm:cxn modelId="{797A3059-97B7-48DD-8522-00EE9C1DB009}" type="presOf" srcId="{2EA63C4A-167C-4B15-97F3-D09555A91471}" destId="{910AB0F6-A654-4120-8B29-CCA23F146BA5}" srcOrd="0" destOrd="0" presId="urn:microsoft.com/office/officeart/2018/2/layout/IconLabelList"/>
    <dgm:cxn modelId="{7868D5D4-D3F8-468C-95DD-594AA9AA612E}" srcId="{E97990C7-F70A-42D4-9C0E-0E3B8D043D10}" destId="{8DF93096-948E-4B2B-BF24-BA1CE611E0AA}" srcOrd="0" destOrd="0" parTransId="{F75AFD22-D7AB-44BD-84A7-6904540A0370}" sibTransId="{CF78D684-46AA-46A6-B55A-598F255FD028}"/>
    <dgm:cxn modelId="{6C1F78FC-8AA7-4C5E-BB21-B996B05EC198}" type="presOf" srcId="{DDE0B9BD-DC9B-4FF5-8434-1D2E3F86F4A5}" destId="{E34C5889-E37A-4902-BF5F-3E5F7D180809}" srcOrd="0" destOrd="0" presId="urn:microsoft.com/office/officeart/2018/2/layout/IconLabelList"/>
    <dgm:cxn modelId="{C36BBB66-6829-4E2A-B7CC-C5E08E9BFFA1}" type="presParOf" srcId="{B784CB0F-0BBA-4D7F-931D-0737EDAB8AB1}" destId="{44889483-FD4A-4352-9824-1BA14A98647B}" srcOrd="0" destOrd="0" presId="urn:microsoft.com/office/officeart/2018/2/layout/IconLabelList"/>
    <dgm:cxn modelId="{D71089D8-19F8-484B-BA85-A6F46D37C50B}" type="presParOf" srcId="{44889483-FD4A-4352-9824-1BA14A98647B}" destId="{2202444E-A2C0-408E-95E8-75DB94F3B8AD}" srcOrd="0" destOrd="0" presId="urn:microsoft.com/office/officeart/2018/2/layout/IconLabelList"/>
    <dgm:cxn modelId="{A041A9D8-833B-4AB8-B059-F4906686DA7E}" type="presParOf" srcId="{44889483-FD4A-4352-9824-1BA14A98647B}" destId="{57932531-5495-408A-9CE8-FA9F8AA2234D}" srcOrd="1" destOrd="0" presId="urn:microsoft.com/office/officeart/2018/2/layout/IconLabelList"/>
    <dgm:cxn modelId="{982BC5DC-FDCA-4320-A2B1-6CBB06335124}" type="presParOf" srcId="{44889483-FD4A-4352-9824-1BA14A98647B}" destId="{E17E4484-576C-4956-9A01-571D2A315965}" srcOrd="2" destOrd="0" presId="urn:microsoft.com/office/officeart/2018/2/layout/IconLabelList"/>
    <dgm:cxn modelId="{4E725E7A-FC7E-4D6B-921B-0E4CA9FC4DE9}" type="presParOf" srcId="{B784CB0F-0BBA-4D7F-931D-0737EDAB8AB1}" destId="{F2B30BDD-7A6A-495A-99E1-A33134A55624}" srcOrd="1" destOrd="0" presId="urn:microsoft.com/office/officeart/2018/2/layout/IconLabelList"/>
    <dgm:cxn modelId="{D8A85531-6B02-439F-8000-A5410571D150}" type="presParOf" srcId="{B784CB0F-0BBA-4D7F-931D-0737EDAB8AB1}" destId="{BE86304A-F62B-4EA7-91E1-4D3791BAAC4B}" srcOrd="2" destOrd="0" presId="urn:microsoft.com/office/officeart/2018/2/layout/IconLabelList"/>
    <dgm:cxn modelId="{01F28DF5-1637-47CB-9478-2FA9905AF399}" type="presParOf" srcId="{BE86304A-F62B-4EA7-91E1-4D3791BAAC4B}" destId="{1E2720F7-38FC-498B-8ACC-F596352D0A3A}" srcOrd="0" destOrd="0" presId="urn:microsoft.com/office/officeart/2018/2/layout/IconLabelList"/>
    <dgm:cxn modelId="{C421080E-E8B0-45AE-BB33-BABC1A3F2BCE}" type="presParOf" srcId="{BE86304A-F62B-4EA7-91E1-4D3791BAAC4B}" destId="{B15AF68A-74A8-4207-926C-49F5F7C05DDC}" srcOrd="1" destOrd="0" presId="urn:microsoft.com/office/officeart/2018/2/layout/IconLabelList"/>
    <dgm:cxn modelId="{40FA8B7C-9E06-4A46-9747-006FFC69012A}" type="presParOf" srcId="{BE86304A-F62B-4EA7-91E1-4D3791BAAC4B}" destId="{910AB0F6-A654-4120-8B29-CCA23F146BA5}" srcOrd="2" destOrd="0" presId="urn:microsoft.com/office/officeart/2018/2/layout/IconLabelList"/>
    <dgm:cxn modelId="{9F585C8E-011E-4038-AA57-1950476D6F5C}" type="presParOf" srcId="{B784CB0F-0BBA-4D7F-931D-0737EDAB8AB1}" destId="{CCE00FA9-85D1-4CE0-A8A4-C269D30CA8FC}" srcOrd="3" destOrd="0" presId="urn:microsoft.com/office/officeart/2018/2/layout/IconLabelList"/>
    <dgm:cxn modelId="{35BCCC6A-A55F-4848-B3D1-96B61766417C}" type="presParOf" srcId="{B784CB0F-0BBA-4D7F-931D-0737EDAB8AB1}" destId="{62CCAAE8-69B1-4A66-9DAC-D8EBC9346AC6}" srcOrd="4" destOrd="0" presId="urn:microsoft.com/office/officeart/2018/2/layout/IconLabelList"/>
    <dgm:cxn modelId="{D6213CD0-4804-4286-9D44-A35D737E2258}" type="presParOf" srcId="{62CCAAE8-69B1-4A66-9DAC-D8EBC9346AC6}" destId="{25C2BFA3-A57F-41E3-A568-C7E98E4C9E57}" srcOrd="0" destOrd="0" presId="urn:microsoft.com/office/officeart/2018/2/layout/IconLabelList"/>
    <dgm:cxn modelId="{EDE3B98B-076E-48F0-8489-A697CEFE76BA}" type="presParOf" srcId="{62CCAAE8-69B1-4A66-9DAC-D8EBC9346AC6}" destId="{8C7C8E62-F4CD-43DB-96FC-A57E88427EA3}" srcOrd="1" destOrd="0" presId="urn:microsoft.com/office/officeart/2018/2/layout/IconLabelList"/>
    <dgm:cxn modelId="{8ECC48A3-162A-4937-8811-A54C82ADD6A0}" type="presParOf" srcId="{62CCAAE8-69B1-4A66-9DAC-D8EBC9346AC6}" destId="{E34C5889-E37A-4902-BF5F-3E5F7D18080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7851A6-C919-4A2F-9973-7FCE2EA4202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88912FE8-A724-43A9-8780-34205E76B3F9}">
      <dgm:prSet/>
      <dgm:spPr/>
      <dgm:t>
        <a:bodyPr/>
        <a:lstStyle/>
        <a:p>
          <a:pPr>
            <a:defRPr cap="all"/>
          </a:pPr>
          <a:r>
            <a:rPr lang="en-US"/>
            <a:t>- Challenges: Limited global awareness, balancing costs with sustainability.</a:t>
          </a:r>
        </a:p>
      </dgm:t>
    </dgm:pt>
    <dgm:pt modelId="{8320E9DB-2C74-4377-B8F6-56A1325DB2C3}" type="parTrans" cxnId="{E6EDF3AA-B417-4B1A-8FC2-44F93B13C6E0}">
      <dgm:prSet/>
      <dgm:spPr/>
      <dgm:t>
        <a:bodyPr/>
        <a:lstStyle/>
        <a:p>
          <a:endParaRPr lang="en-US"/>
        </a:p>
      </dgm:t>
    </dgm:pt>
    <dgm:pt modelId="{9DBFF0FD-5B44-4243-9279-95A98A5B6DAD}" type="sibTrans" cxnId="{E6EDF3AA-B417-4B1A-8FC2-44F93B13C6E0}">
      <dgm:prSet/>
      <dgm:spPr/>
      <dgm:t>
        <a:bodyPr/>
        <a:lstStyle/>
        <a:p>
          <a:endParaRPr lang="en-US"/>
        </a:p>
      </dgm:t>
    </dgm:pt>
    <dgm:pt modelId="{34CC6409-2DF3-441A-8115-D9B519427B8E}">
      <dgm:prSet/>
      <dgm:spPr/>
      <dgm:t>
        <a:bodyPr/>
        <a:lstStyle/>
        <a:p>
          <a:pPr>
            <a:defRPr cap="all"/>
          </a:pPr>
          <a:r>
            <a:rPr lang="en-US"/>
            <a:t>- Mitigation: Marketing campaigns, sponsorships, and government support.</a:t>
          </a:r>
        </a:p>
      </dgm:t>
    </dgm:pt>
    <dgm:pt modelId="{C2577B52-8BFA-4BEC-A366-B9A2E5F43559}" type="parTrans" cxnId="{AB64EEFC-FAEC-4D95-9C60-35C51A3A830E}">
      <dgm:prSet/>
      <dgm:spPr/>
      <dgm:t>
        <a:bodyPr/>
        <a:lstStyle/>
        <a:p>
          <a:endParaRPr lang="en-US"/>
        </a:p>
      </dgm:t>
    </dgm:pt>
    <dgm:pt modelId="{D7349117-FFE7-491E-BA3D-D63E0C8CC1ED}" type="sibTrans" cxnId="{AB64EEFC-FAEC-4D95-9C60-35C51A3A830E}">
      <dgm:prSet/>
      <dgm:spPr/>
      <dgm:t>
        <a:bodyPr/>
        <a:lstStyle/>
        <a:p>
          <a:endParaRPr lang="en-US"/>
        </a:p>
      </dgm:t>
    </dgm:pt>
    <dgm:pt modelId="{1938DA06-AD12-410A-ACC8-55775A48338D}" type="pres">
      <dgm:prSet presAssocID="{617851A6-C919-4A2F-9973-7FCE2EA4202E}" presName="root" presStyleCnt="0">
        <dgm:presLayoutVars>
          <dgm:dir/>
          <dgm:resizeHandles val="exact"/>
        </dgm:presLayoutVars>
      </dgm:prSet>
      <dgm:spPr/>
    </dgm:pt>
    <dgm:pt modelId="{952EC519-6F66-47BC-8607-9933D23521E2}" type="pres">
      <dgm:prSet presAssocID="{88912FE8-A724-43A9-8780-34205E76B3F9}" presName="compNode" presStyleCnt="0"/>
      <dgm:spPr/>
    </dgm:pt>
    <dgm:pt modelId="{41480401-3350-4E34-809F-205C9F938B7A}" type="pres">
      <dgm:prSet presAssocID="{88912FE8-A724-43A9-8780-34205E76B3F9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A8CEB7D4-6022-440D-9B8E-BE62DC7A2C3D}" type="pres">
      <dgm:prSet presAssocID="{88912FE8-A724-43A9-8780-34205E76B3F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07968F3-14D1-4D38-93E5-78901ED223A5}" type="pres">
      <dgm:prSet presAssocID="{88912FE8-A724-43A9-8780-34205E76B3F9}" presName="spaceRect" presStyleCnt="0"/>
      <dgm:spPr/>
    </dgm:pt>
    <dgm:pt modelId="{E8E56BC7-8927-4A6A-B8FB-3852D621A0F8}" type="pres">
      <dgm:prSet presAssocID="{88912FE8-A724-43A9-8780-34205E76B3F9}" presName="textRect" presStyleLbl="revTx" presStyleIdx="0" presStyleCnt="2">
        <dgm:presLayoutVars>
          <dgm:chMax val="1"/>
          <dgm:chPref val="1"/>
        </dgm:presLayoutVars>
      </dgm:prSet>
      <dgm:spPr/>
    </dgm:pt>
    <dgm:pt modelId="{6AA97A5E-2119-4BFA-A65E-C1A56302DAE5}" type="pres">
      <dgm:prSet presAssocID="{9DBFF0FD-5B44-4243-9279-95A98A5B6DAD}" presName="sibTrans" presStyleCnt="0"/>
      <dgm:spPr/>
    </dgm:pt>
    <dgm:pt modelId="{46364C47-04FC-408A-8361-54262414F8AB}" type="pres">
      <dgm:prSet presAssocID="{34CC6409-2DF3-441A-8115-D9B519427B8E}" presName="compNode" presStyleCnt="0"/>
      <dgm:spPr/>
    </dgm:pt>
    <dgm:pt modelId="{672CD3B0-694C-4467-8629-AA8D41C5CC16}" type="pres">
      <dgm:prSet presAssocID="{34CC6409-2DF3-441A-8115-D9B519427B8E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A54A91A-72AF-4727-9DC2-E84F91EAF455}" type="pres">
      <dgm:prSet presAssocID="{34CC6409-2DF3-441A-8115-D9B519427B8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DA6E020-4120-42E2-8D20-AF0650D13F21}" type="pres">
      <dgm:prSet presAssocID="{34CC6409-2DF3-441A-8115-D9B519427B8E}" presName="spaceRect" presStyleCnt="0"/>
      <dgm:spPr/>
    </dgm:pt>
    <dgm:pt modelId="{486B5AC2-4842-44F6-8648-DD098EA0F204}" type="pres">
      <dgm:prSet presAssocID="{34CC6409-2DF3-441A-8115-D9B519427B8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8752F274-AB80-4872-A367-6DDCC5F57C96}" type="presOf" srcId="{617851A6-C919-4A2F-9973-7FCE2EA4202E}" destId="{1938DA06-AD12-410A-ACC8-55775A48338D}" srcOrd="0" destOrd="0" presId="urn:microsoft.com/office/officeart/2018/5/layout/IconLeafLabelList"/>
    <dgm:cxn modelId="{CED489A6-D7A0-4C51-9995-C5A6716FB3D4}" type="presOf" srcId="{88912FE8-A724-43A9-8780-34205E76B3F9}" destId="{E8E56BC7-8927-4A6A-B8FB-3852D621A0F8}" srcOrd="0" destOrd="0" presId="urn:microsoft.com/office/officeart/2018/5/layout/IconLeafLabelList"/>
    <dgm:cxn modelId="{E6EDF3AA-B417-4B1A-8FC2-44F93B13C6E0}" srcId="{617851A6-C919-4A2F-9973-7FCE2EA4202E}" destId="{88912FE8-A724-43A9-8780-34205E76B3F9}" srcOrd="0" destOrd="0" parTransId="{8320E9DB-2C74-4377-B8F6-56A1325DB2C3}" sibTransId="{9DBFF0FD-5B44-4243-9279-95A98A5B6DAD}"/>
    <dgm:cxn modelId="{B32C67AD-E81F-484C-B950-73EA7966C1EA}" type="presOf" srcId="{34CC6409-2DF3-441A-8115-D9B519427B8E}" destId="{486B5AC2-4842-44F6-8648-DD098EA0F204}" srcOrd="0" destOrd="0" presId="urn:microsoft.com/office/officeart/2018/5/layout/IconLeafLabelList"/>
    <dgm:cxn modelId="{AB64EEFC-FAEC-4D95-9C60-35C51A3A830E}" srcId="{617851A6-C919-4A2F-9973-7FCE2EA4202E}" destId="{34CC6409-2DF3-441A-8115-D9B519427B8E}" srcOrd="1" destOrd="0" parTransId="{C2577B52-8BFA-4BEC-A366-B9A2E5F43559}" sibTransId="{D7349117-FFE7-491E-BA3D-D63E0C8CC1ED}"/>
    <dgm:cxn modelId="{4A08FE61-95F9-4302-8198-5774E79D18DD}" type="presParOf" srcId="{1938DA06-AD12-410A-ACC8-55775A48338D}" destId="{952EC519-6F66-47BC-8607-9933D23521E2}" srcOrd="0" destOrd="0" presId="urn:microsoft.com/office/officeart/2018/5/layout/IconLeafLabelList"/>
    <dgm:cxn modelId="{EA640532-2CCF-44F7-9F6B-F6BCAA6ADCC7}" type="presParOf" srcId="{952EC519-6F66-47BC-8607-9933D23521E2}" destId="{41480401-3350-4E34-809F-205C9F938B7A}" srcOrd="0" destOrd="0" presId="urn:microsoft.com/office/officeart/2018/5/layout/IconLeafLabelList"/>
    <dgm:cxn modelId="{E35A6959-2C2B-435D-9CAA-750717497D71}" type="presParOf" srcId="{952EC519-6F66-47BC-8607-9933D23521E2}" destId="{A8CEB7D4-6022-440D-9B8E-BE62DC7A2C3D}" srcOrd="1" destOrd="0" presId="urn:microsoft.com/office/officeart/2018/5/layout/IconLeafLabelList"/>
    <dgm:cxn modelId="{D2986FE5-7672-4F32-9BD4-9BD2E8D3954C}" type="presParOf" srcId="{952EC519-6F66-47BC-8607-9933D23521E2}" destId="{A07968F3-14D1-4D38-93E5-78901ED223A5}" srcOrd="2" destOrd="0" presId="urn:microsoft.com/office/officeart/2018/5/layout/IconLeafLabelList"/>
    <dgm:cxn modelId="{EF2C087C-0A09-4A58-8F3A-582CA8759BF1}" type="presParOf" srcId="{952EC519-6F66-47BC-8607-9933D23521E2}" destId="{E8E56BC7-8927-4A6A-B8FB-3852D621A0F8}" srcOrd="3" destOrd="0" presId="urn:microsoft.com/office/officeart/2018/5/layout/IconLeafLabelList"/>
    <dgm:cxn modelId="{CA21BDC0-C50D-472F-9FFC-3B9B06750FB7}" type="presParOf" srcId="{1938DA06-AD12-410A-ACC8-55775A48338D}" destId="{6AA97A5E-2119-4BFA-A65E-C1A56302DAE5}" srcOrd="1" destOrd="0" presId="urn:microsoft.com/office/officeart/2018/5/layout/IconLeafLabelList"/>
    <dgm:cxn modelId="{0AED7A0A-5C76-4946-AFAC-05370B972C56}" type="presParOf" srcId="{1938DA06-AD12-410A-ACC8-55775A48338D}" destId="{46364C47-04FC-408A-8361-54262414F8AB}" srcOrd="2" destOrd="0" presId="urn:microsoft.com/office/officeart/2018/5/layout/IconLeafLabelList"/>
    <dgm:cxn modelId="{C6F37640-6BCC-4582-BD5C-47800BA5F435}" type="presParOf" srcId="{46364C47-04FC-408A-8361-54262414F8AB}" destId="{672CD3B0-694C-4467-8629-AA8D41C5CC16}" srcOrd="0" destOrd="0" presId="urn:microsoft.com/office/officeart/2018/5/layout/IconLeafLabelList"/>
    <dgm:cxn modelId="{0660B01F-DE2B-45CA-9924-549903D9C56E}" type="presParOf" srcId="{46364C47-04FC-408A-8361-54262414F8AB}" destId="{1A54A91A-72AF-4727-9DC2-E84F91EAF455}" srcOrd="1" destOrd="0" presId="urn:microsoft.com/office/officeart/2018/5/layout/IconLeafLabelList"/>
    <dgm:cxn modelId="{7077D090-5096-452A-92B1-9192D7CC9CD9}" type="presParOf" srcId="{46364C47-04FC-408A-8361-54262414F8AB}" destId="{6DA6E020-4120-42E2-8D20-AF0650D13F21}" srcOrd="2" destOrd="0" presId="urn:microsoft.com/office/officeart/2018/5/layout/IconLeafLabelList"/>
    <dgm:cxn modelId="{D4D72C0D-6F82-4008-97D7-FAE57D0D0718}" type="presParOf" srcId="{46364C47-04FC-408A-8361-54262414F8AB}" destId="{486B5AC2-4842-44F6-8648-DD098EA0F20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E5B8AD-DC10-44E3-A888-BA7A22302EC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CD21F05-C6AC-4440-9397-FB6AEB3D7442}">
      <dgm:prSet/>
      <dgm:spPr/>
      <dgm:t>
        <a:bodyPr/>
        <a:lstStyle/>
        <a:p>
          <a:r>
            <a:rPr lang="en-US"/>
            <a:t>- Marketing: Collaborate with Visit Wales and Welsh farming unions.</a:t>
          </a:r>
          <a:endParaRPr lang="en-US" dirty="0"/>
        </a:p>
      </dgm:t>
    </dgm:pt>
    <dgm:pt modelId="{AEDFDB6E-D045-48EE-BA89-CA8E57E1088A}" type="parTrans" cxnId="{252BE61C-B197-415D-9C53-58522A23C736}">
      <dgm:prSet/>
      <dgm:spPr/>
      <dgm:t>
        <a:bodyPr/>
        <a:lstStyle/>
        <a:p>
          <a:endParaRPr lang="en-US"/>
        </a:p>
      </dgm:t>
    </dgm:pt>
    <dgm:pt modelId="{D86FE3B9-ED24-4D43-9EBE-430442D999AD}" type="sibTrans" cxnId="{252BE61C-B197-415D-9C53-58522A23C736}">
      <dgm:prSet/>
      <dgm:spPr/>
      <dgm:t>
        <a:bodyPr/>
        <a:lstStyle/>
        <a:p>
          <a:endParaRPr lang="en-US"/>
        </a:p>
      </dgm:t>
    </dgm:pt>
    <dgm:pt modelId="{EF45F187-7D8C-461B-B1B2-89EBC3A0B733}">
      <dgm:prSet/>
      <dgm:spPr/>
      <dgm:t>
        <a:bodyPr/>
        <a:lstStyle/>
        <a:p>
          <a:r>
            <a:rPr lang="en-US" dirty="0"/>
            <a:t>- Feedback: Continuous improvement through attendee and exhibitor input.</a:t>
          </a:r>
        </a:p>
      </dgm:t>
    </dgm:pt>
    <dgm:pt modelId="{4149EC18-75FA-4B42-9C99-253E16298605}" type="parTrans" cxnId="{08404FDF-BB3B-4387-AAF1-9D53F6312BD9}">
      <dgm:prSet/>
      <dgm:spPr/>
      <dgm:t>
        <a:bodyPr/>
        <a:lstStyle/>
        <a:p>
          <a:endParaRPr lang="en-US"/>
        </a:p>
      </dgm:t>
    </dgm:pt>
    <dgm:pt modelId="{CD791F4B-C13A-4E4F-A1AC-765E82E9E2D0}" type="sibTrans" cxnId="{08404FDF-BB3B-4387-AAF1-9D53F6312BD9}">
      <dgm:prSet/>
      <dgm:spPr/>
      <dgm:t>
        <a:bodyPr/>
        <a:lstStyle/>
        <a:p>
          <a:endParaRPr lang="en-US"/>
        </a:p>
      </dgm:t>
    </dgm:pt>
    <dgm:pt modelId="{FCA7C2F8-F3FB-4DAA-9DA2-50CB597A9656}">
      <dgm:prSet/>
      <dgm:spPr/>
      <dgm:t>
        <a:bodyPr/>
        <a:lstStyle/>
        <a:p>
          <a:r>
            <a:rPr lang="en-US" dirty="0"/>
            <a:t>- Management: Use tools for efficient planning and execution.</a:t>
          </a:r>
        </a:p>
      </dgm:t>
    </dgm:pt>
    <dgm:pt modelId="{83E2E929-FDCC-469F-A202-A6C367979B80}" type="parTrans" cxnId="{F6C39CBF-9BCC-2142-A0E2-5639D9AC55FE}">
      <dgm:prSet/>
      <dgm:spPr/>
      <dgm:t>
        <a:bodyPr/>
        <a:lstStyle/>
        <a:p>
          <a:endParaRPr lang="en-US"/>
        </a:p>
      </dgm:t>
    </dgm:pt>
    <dgm:pt modelId="{0421C28B-F1F2-4C29-922E-13A1A69F1F16}" type="sibTrans" cxnId="{F6C39CBF-9BCC-2142-A0E2-5639D9AC55FE}">
      <dgm:prSet/>
      <dgm:spPr/>
      <dgm:t>
        <a:bodyPr/>
        <a:lstStyle/>
        <a:p>
          <a:endParaRPr lang="en-US"/>
        </a:p>
      </dgm:t>
    </dgm:pt>
    <dgm:pt modelId="{09B9EACD-FA7E-4CDD-9F22-4FC5544A71E1}" type="pres">
      <dgm:prSet presAssocID="{6AE5B8AD-DC10-44E3-A888-BA7A22302ECF}" presName="Name0" presStyleCnt="0">
        <dgm:presLayoutVars>
          <dgm:dir/>
          <dgm:animLvl val="lvl"/>
          <dgm:resizeHandles val="exact"/>
        </dgm:presLayoutVars>
      </dgm:prSet>
      <dgm:spPr/>
    </dgm:pt>
    <dgm:pt modelId="{ABB17E0B-32E8-4F24-8CC0-A85503939419}" type="pres">
      <dgm:prSet presAssocID="{DCD21F05-C6AC-4440-9397-FB6AEB3D7442}" presName="linNode" presStyleCnt="0"/>
      <dgm:spPr/>
    </dgm:pt>
    <dgm:pt modelId="{A78B140A-3E5B-4F4A-A168-ED6A719CFC41}" type="pres">
      <dgm:prSet presAssocID="{DCD21F05-C6AC-4440-9397-FB6AEB3D7442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C2AB8B08-307C-4039-994F-729CCE70F8D5}" type="pres">
      <dgm:prSet presAssocID="{D86FE3B9-ED24-4D43-9EBE-430442D999AD}" presName="sp" presStyleCnt="0"/>
      <dgm:spPr/>
    </dgm:pt>
    <dgm:pt modelId="{B1A2177B-D3A1-46B4-BDB5-45FB50E02E97}" type="pres">
      <dgm:prSet presAssocID="{FCA7C2F8-F3FB-4DAA-9DA2-50CB597A9656}" presName="linNode" presStyleCnt="0"/>
      <dgm:spPr/>
    </dgm:pt>
    <dgm:pt modelId="{907BBBBF-09A9-4D80-B5AD-78FFCAC2BC4C}" type="pres">
      <dgm:prSet presAssocID="{FCA7C2F8-F3FB-4DAA-9DA2-50CB597A9656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D380F98-4A01-4E5C-8D61-36141B5B4CF3}" type="pres">
      <dgm:prSet presAssocID="{0421C28B-F1F2-4C29-922E-13A1A69F1F16}" presName="sp" presStyleCnt="0"/>
      <dgm:spPr/>
    </dgm:pt>
    <dgm:pt modelId="{24ACF1ED-BE92-4D7B-B4D0-1EF95539947B}" type="pres">
      <dgm:prSet presAssocID="{EF45F187-7D8C-461B-B1B2-89EBC3A0B733}" presName="linNode" presStyleCnt="0"/>
      <dgm:spPr/>
    </dgm:pt>
    <dgm:pt modelId="{9772B9A5-58BD-4193-B0F6-9ACA60E3B5B5}" type="pres">
      <dgm:prSet presAssocID="{EF45F187-7D8C-461B-B1B2-89EBC3A0B733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252BE61C-B197-415D-9C53-58522A23C736}" srcId="{6AE5B8AD-DC10-44E3-A888-BA7A22302ECF}" destId="{DCD21F05-C6AC-4440-9397-FB6AEB3D7442}" srcOrd="0" destOrd="0" parTransId="{AEDFDB6E-D045-48EE-BA89-CA8E57E1088A}" sibTransId="{D86FE3B9-ED24-4D43-9EBE-430442D999AD}"/>
    <dgm:cxn modelId="{4FFFB61D-A552-41F3-BE07-DB24B815E801}" type="presOf" srcId="{DCD21F05-C6AC-4440-9397-FB6AEB3D7442}" destId="{A78B140A-3E5B-4F4A-A168-ED6A719CFC41}" srcOrd="0" destOrd="0" presId="urn:microsoft.com/office/officeart/2005/8/layout/vList5"/>
    <dgm:cxn modelId="{ABA3EA32-316F-4A3F-A6B4-FE6FE7F7788B}" type="presOf" srcId="{EF45F187-7D8C-461B-B1B2-89EBC3A0B733}" destId="{9772B9A5-58BD-4193-B0F6-9ACA60E3B5B5}" srcOrd="0" destOrd="0" presId="urn:microsoft.com/office/officeart/2005/8/layout/vList5"/>
    <dgm:cxn modelId="{F98ED77D-9F37-AF41-AB49-5691F957B5C6}" type="presOf" srcId="{FCA7C2F8-F3FB-4DAA-9DA2-50CB597A9656}" destId="{907BBBBF-09A9-4D80-B5AD-78FFCAC2BC4C}" srcOrd="0" destOrd="0" presId="urn:microsoft.com/office/officeart/2005/8/layout/vList5"/>
    <dgm:cxn modelId="{F6C39CBF-9BCC-2142-A0E2-5639D9AC55FE}" srcId="{6AE5B8AD-DC10-44E3-A888-BA7A22302ECF}" destId="{FCA7C2F8-F3FB-4DAA-9DA2-50CB597A9656}" srcOrd="1" destOrd="0" parTransId="{83E2E929-FDCC-469F-A202-A6C367979B80}" sibTransId="{0421C28B-F1F2-4C29-922E-13A1A69F1F16}"/>
    <dgm:cxn modelId="{08404FDF-BB3B-4387-AAF1-9D53F6312BD9}" srcId="{6AE5B8AD-DC10-44E3-A888-BA7A22302ECF}" destId="{EF45F187-7D8C-461B-B1B2-89EBC3A0B733}" srcOrd="2" destOrd="0" parTransId="{4149EC18-75FA-4B42-9C99-253E16298605}" sibTransId="{CD791F4B-C13A-4E4F-A1AC-765E82E9E2D0}"/>
    <dgm:cxn modelId="{F5E3C8E2-2AAA-4C07-A0A0-0133C0F0F004}" type="presOf" srcId="{6AE5B8AD-DC10-44E3-A888-BA7A22302ECF}" destId="{09B9EACD-FA7E-4CDD-9F22-4FC5544A71E1}" srcOrd="0" destOrd="0" presId="urn:microsoft.com/office/officeart/2005/8/layout/vList5"/>
    <dgm:cxn modelId="{A5E069A5-AFE5-402A-A981-CCBF586281EF}" type="presParOf" srcId="{09B9EACD-FA7E-4CDD-9F22-4FC5544A71E1}" destId="{ABB17E0B-32E8-4F24-8CC0-A85503939419}" srcOrd="0" destOrd="0" presId="urn:microsoft.com/office/officeart/2005/8/layout/vList5"/>
    <dgm:cxn modelId="{C5F2C303-C551-451B-93C8-73010D4F119A}" type="presParOf" srcId="{ABB17E0B-32E8-4F24-8CC0-A85503939419}" destId="{A78B140A-3E5B-4F4A-A168-ED6A719CFC41}" srcOrd="0" destOrd="0" presId="urn:microsoft.com/office/officeart/2005/8/layout/vList5"/>
    <dgm:cxn modelId="{B04B0C25-06B0-4641-9FCC-8EDE604AA75A}" type="presParOf" srcId="{09B9EACD-FA7E-4CDD-9F22-4FC5544A71E1}" destId="{C2AB8B08-307C-4039-994F-729CCE70F8D5}" srcOrd="1" destOrd="0" presId="urn:microsoft.com/office/officeart/2005/8/layout/vList5"/>
    <dgm:cxn modelId="{F686DE18-1ECE-644A-A2FF-FCF60A1D0275}" type="presParOf" srcId="{09B9EACD-FA7E-4CDD-9F22-4FC5544A71E1}" destId="{B1A2177B-D3A1-46B4-BDB5-45FB50E02E97}" srcOrd="2" destOrd="0" presId="urn:microsoft.com/office/officeart/2005/8/layout/vList5"/>
    <dgm:cxn modelId="{942A4DBC-14A9-FC45-B180-B472A94379BC}" type="presParOf" srcId="{B1A2177B-D3A1-46B4-BDB5-45FB50E02E97}" destId="{907BBBBF-09A9-4D80-B5AD-78FFCAC2BC4C}" srcOrd="0" destOrd="0" presId="urn:microsoft.com/office/officeart/2005/8/layout/vList5"/>
    <dgm:cxn modelId="{A0B634C6-9482-A746-B598-95EB45ACCC55}" type="presParOf" srcId="{09B9EACD-FA7E-4CDD-9F22-4FC5544A71E1}" destId="{3D380F98-4A01-4E5C-8D61-36141B5B4CF3}" srcOrd="3" destOrd="0" presId="urn:microsoft.com/office/officeart/2005/8/layout/vList5"/>
    <dgm:cxn modelId="{F609AB6C-5F24-4742-BA7E-7F319F587882}" type="presParOf" srcId="{09B9EACD-FA7E-4CDD-9F22-4FC5544A71E1}" destId="{24ACF1ED-BE92-4D7B-B4D0-1EF95539947B}" srcOrd="4" destOrd="0" presId="urn:microsoft.com/office/officeart/2005/8/layout/vList5"/>
    <dgm:cxn modelId="{EAADD5FA-CB57-4E0B-992F-05B83C002AB9}" type="presParOf" srcId="{24ACF1ED-BE92-4D7B-B4D0-1EF95539947B}" destId="{9772B9A5-58BD-4193-B0F6-9ACA60E3B5B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C7DAE2-A637-4F81-9918-146F61349D0E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75B55-1445-4F34-85E0-CC01C70BCA02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3C880-4894-4E2F-A3D2-0ECCA49609AE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- Objective: To celebrate Welsh food and drink with a focus on sustainability and locally sourced products.</a:t>
          </a:r>
        </a:p>
      </dsp:txBody>
      <dsp:txXfrm>
        <a:off x="46529" y="2703902"/>
        <a:ext cx="2418750" cy="720000"/>
      </dsp:txXfrm>
    </dsp:sp>
    <dsp:sp modelId="{E79B1D9C-9226-4A3D-869F-E4A88C4DC8EF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FF0CD0-7521-4151-BE27-399AD2CC09C0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E22FA-7F42-4774-9FBD-DE5AC22B5447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- Overview: A multi-day hybrid expo featuring Welsh food, drink, and farming.</a:t>
          </a:r>
        </a:p>
      </dsp:txBody>
      <dsp:txXfrm>
        <a:off x="2888560" y="2703902"/>
        <a:ext cx="2418750" cy="720000"/>
      </dsp:txXfrm>
    </dsp:sp>
    <dsp:sp modelId="{6C93D296-AAA5-4FAE-BBB2-F51071E045D7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89203-EB45-44C7-B8BD-256441820C29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C886F-AB3B-4CAB-8C32-CC3789C0A532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- Global Alignment: Supporting trends in culinary tourism and sustainable practices.</a:t>
          </a:r>
        </a:p>
      </dsp:txBody>
      <dsp:txXfrm>
        <a:off x="5730591" y="2703902"/>
        <a:ext cx="2418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2444E-A2C0-408E-95E8-75DB94F3B8AD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E4484-576C-4956-9A01-571D2A315965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Rebranding: Wales as a leader in sustainable food and farming.</a:t>
          </a:r>
        </a:p>
      </dsp:txBody>
      <dsp:txXfrm>
        <a:off x="78583" y="2435142"/>
        <a:ext cx="2399612" cy="720000"/>
      </dsp:txXfrm>
    </dsp:sp>
    <dsp:sp modelId="{1E2720F7-38FC-498B-8ACC-F596352D0A3A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AB0F6-A654-4120-8B29-CCA23F146BA5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Redevelopment: Support producers with resources for innovation.</a:t>
          </a:r>
        </a:p>
      </dsp:txBody>
      <dsp:txXfrm>
        <a:off x="2898129" y="2435142"/>
        <a:ext cx="2399612" cy="720000"/>
      </dsp:txXfrm>
    </dsp:sp>
    <dsp:sp modelId="{25C2BFA3-A57F-41E3-A568-C7E98E4C9E57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C5889-E37A-4902-BF5F-3E5F7D180809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Survival: Virtual tasting kits and strong collaborations.</a:t>
          </a:r>
        </a:p>
      </dsp:txBody>
      <dsp:txXfrm>
        <a:off x="5717674" y="2435142"/>
        <a:ext cx="239961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480401-3350-4E34-809F-205C9F938B7A}">
      <dsp:nvSpPr>
        <dsp:cNvPr id="0" name=""/>
        <dsp:cNvSpPr/>
      </dsp:nvSpPr>
      <dsp:spPr>
        <a:xfrm>
          <a:off x="884935" y="447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CEB7D4-6022-440D-9B8E-BE62DC7A2C3D}">
      <dsp:nvSpPr>
        <dsp:cNvPr id="0" name=""/>
        <dsp:cNvSpPr/>
      </dsp:nvSpPr>
      <dsp:spPr>
        <a:xfrm>
          <a:off x="1352935" y="5127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56BC7-8927-4A6A-B8FB-3852D621A0F8}">
      <dsp:nvSpPr>
        <dsp:cNvPr id="0" name=""/>
        <dsp:cNvSpPr/>
      </dsp:nvSpPr>
      <dsp:spPr>
        <a:xfrm>
          <a:off x="182935" y="29247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- Challenges: Limited global awareness, balancing costs with sustainability.</a:t>
          </a:r>
        </a:p>
      </dsp:txBody>
      <dsp:txXfrm>
        <a:off x="182935" y="2924702"/>
        <a:ext cx="3600000" cy="720000"/>
      </dsp:txXfrm>
    </dsp:sp>
    <dsp:sp modelId="{672CD3B0-694C-4467-8629-AA8D41C5CC16}">
      <dsp:nvSpPr>
        <dsp:cNvPr id="0" name=""/>
        <dsp:cNvSpPr/>
      </dsp:nvSpPr>
      <dsp:spPr>
        <a:xfrm>
          <a:off x="5114935" y="44702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4A91A-72AF-4727-9DC2-E84F91EAF455}">
      <dsp:nvSpPr>
        <dsp:cNvPr id="0" name=""/>
        <dsp:cNvSpPr/>
      </dsp:nvSpPr>
      <dsp:spPr>
        <a:xfrm>
          <a:off x="5582935" y="5127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B5AC2-4842-44F6-8648-DD098EA0F204}">
      <dsp:nvSpPr>
        <dsp:cNvPr id="0" name=""/>
        <dsp:cNvSpPr/>
      </dsp:nvSpPr>
      <dsp:spPr>
        <a:xfrm>
          <a:off x="4412935" y="29247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- Mitigation: Marketing campaigns, sponsorships, and government support.</a:t>
          </a:r>
        </a:p>
      </dsp:txBody>
      <dsp:txXfrm>
        <a:off x="4412935" y="292470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B140A-3E5B-4F4A-A168-ED6A719CFC41}">
      <dsp:nvSpPr>
        <dsp:cNvPr id="0" name=""/>
        <dsp:cNvSpPr/>
      </dsp:nvSpPr>
      <dsp:spPr>
        <a:xfrm>
          <a:off x="2633471" y="2209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- Marketing: Collaborate with Visit Wales and Welsh farming unions.</a:t>
          </a:r>
          <a:endParaRPr lang="en-US" sz="2100" kern="1200" dirty="0"/>
        </a:p>
      </dsp:txBody>
      <dsp:txXfrm>
        <a:off x="2704672" y="73410"/>
        <a:ext cx="2820254" cy="1316160"/>
      </dsp:txXfrm>
    </dsp:sp>
    <dsp:sp modelId="{907BBBBF-09A9-4D80-B5AD-78FFCAC2BC4C}">
      <dsp:nvSpPr>
        <dsp:cNvPr id="0" name=""/>
        <dsp:cNvSpPr/>
      </dsp:nvSpPr>
      <dsp:spPr>
        <a:xfrm>
          <a:off x="2633471" y="153370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- Management: Use tools for efficient planning and execution.</a:t>
          </a:r>
        </a:p>
      </dsp:txBody>
      <dsp:txXfrm>
        <a:off x="2704672" y="1604901"/>
        <a:ext cx="2820254" cy="1316160"/>
      </dsp:txXfrm>
    </dsp:sp>
    <dsp:sp modelId="{9772B9A5-58BD-4193-B0F6-9ACA60E3B5B5}">
      <dsp:nvSpPr>
        <dsp:cNvPr id="0" name=""/>
        <dsp:cNvSpPr/>
      </dsp:nvSpPr>
      <dsp:spPr>
        <a:xfrm>
          <a:off x="2633471" y="3065190"/>
          <a:ext cx="2962656" cy="1458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- Feedback: Continuous improvement through attendee and exhibitor input.</a:t>
          </a:r>
        </a:p>
      </dsp:txBody>
      <dsp:txXfrm>
        <a:off x="2704672" y="3136391"/>
        <a:ext cx="2820254" cy="131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video" Target="../media/media1.mp4" /><Relationship Id="rId1" Type="http://schemas.microsoft.com/office/2007/relationships/media" Target="../media/media1.mp4" /><Relationship Id="rId4" Type="http://schemas.openxmlformats.org/officeDocument/2006/relationships/image" Target="../media/image1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cwales.com/" TargetMode="External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Z_lphxJROw" TargetMode="External" /><Relationship Id="rId2" Type="http://schemas.openxmlformats.org/officeDocument/2006/relationships/slideLayout" Target="../slideLayouts/slideLayout2.xml" /><Relationship Id="rId1" Type="http://schemas.openxmlformats.org/officeDocument/2006/relationships/video" Target="https://www.youtube.com/embed/OZ_lphxJROw?feature=oembed" TargetMode="External" /><Relationship Id="rId4" Type="http://schemas.openxmlformats.org/officeDocument/2006/relationships/image" Target="../media/image24.jpeg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ccwales.com/venue/" TargetMode="Externa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Z_lphxJROw" TargetMode="External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Wind In Grass">
            <a:extLst>
              <a:ext uri="{FF2B5EF4-FFF2-40B4-BE49-F238E27FC236}">
                <a16:creationId xmlns:a16="http://schemas.microsoft.com/office/drawing/2014/main" id="{347A8D34-378B-DB8D-E197-3F2D27EBDE0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20629" r="4156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Taste of Wales: Celebrating Sustainable Welsh Food and Farming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A Strategic Proposal for a MICE Event in Wales</a:t>
            </a:r>
          </a:p>
          <a:p>
            <a:pPr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Presented by:</a:t>
            </a:r>
          </a:p>
          <a:p>
            <a:pPr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PENELOPE HUTCHINSON</a:t>
            </a:r>
          </a:p>
          <a:p>
            <a:pPr>
              <a:lnSpc>
                <a:spcPct val="90000"/>
              </a:lnSpc>
            </a:pPr>
            <a:r>
              <a:rPr lang="en-GB" sz="1800">
                <a:solidFill>
                  <a:srgbClr val="FFFFFF"/>
                </a:solidFill>
              </a:rPr>
              <a:t>2125800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FDEFBE9-AB64-27C8-1D5C-74C46AA84F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8971174"/>
              </p:ext>
            </p:extLst>
          </p:nvPr>
        </p:nvGraphicFramePr>
        <p:xfrm>
          <a:off x="812754" y="-8565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FF90D-909D-8921-2842-2C2A49E30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85750" indent="-2286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br>
              <a:rPr lang="en-US" sz="2000" b="1">
                <a:ea typeface="Calibri"/>
                <a:cs typeface="Calibri"/>
              </a:rPr>
            </a:br>
            <a:r>
              <a:rPr lang="en-US" sz="2000" b="1">
                <a:ea typeface="Calibri"/>
                <a:cs typeface="Calibri"/>
              </a:rPr>
              <a:t>- Sustainable farming initiatives in Wales have reduced emissions by 20% over the last decade.</a:t>
            </a:r>
            <a:endParaRPr lang="en-US" sz="2000">
              <a:ea typeface="Calibri"/>
              <a:cs typeface="Calibri"/>
            </a:endParaRPr>
          </a:p>
          <a:p>
            <a:pPr marL="285750" indent="-2286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000">
              <a:ea typeface="Calibri"/>
              <a:cs typeface="Calibri"/>
            </a:endParaRPr>
          </a:p>
          <a:p>
            <a:pPr marL="285750" indent="-22860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endParaRPr lang="en-US" sz="2000">
              <a:ea typeface="Calibri"/>
              <a:cs typeface="Calibri"/>
            </a:endParaRPr>
          </a:p>
          <a:p>
            <a:pPr marL="57150" algn="l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b="1">
                <a:ea typeface="Calibri"/>
                <a:cs typeface="Calibri"/>
              </a:rPr>
              <a:t>- The venue has achieved ISO 20121 certification for sustainable event management.</a:t>
            </a:r>
            <a:endParaRPr lang="en-GB">
              <a:ea typeface="Calibri"/>
              <a:cs typeface="Calibri"/>
            </a:endParaRPr>
          </a:p>
        </p:txBody>
      </p:sp>
      <p:pic>
        <p:nvPicPr>
          <p:cNvPr id="4" name="Content Placeholder 3" descr="Cows eating from trough">
            <a:extLst>
              <a:ext uri="{FF2B5EF4-FFF2-40B4-BE49-F238E27FC236}">
                <a16:creationId xmlns:a16="http://schemas.microsoft.com/office/drawing/2014/main" id="{6FAAFE37-FF6D-FFD5-9FE8-C35C5918A0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3993967"/>
            <a:ext cx="8229600" cy="2848707"/>
          </a:xfrm>
        </p:spPr>
      </p:pic>
    </p:spTree>
    <p:extLst>
      <p:ext uri="{BB962C8B-B14F-4D97-AF65-F5344CB8AC3E}">
        <p14:creationId xmlns:p14="http://schemas.microsoft.com/office/powerpoint/2010/main" val="4279463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Black sheep among white sheep">
            <a:extLst>
              <a:ext uri="{FF2B5EF4-FFF2-40B4-BE49-F238E27FC236}">
                <a16:creationId xmlns:a16="http://schemas.microsoft.com/office/drawing/2014/main" id="{B1967601-C802-4457-A9F0-903DF5280C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908" r="17504" b="-1"/>
          <a:stretch/>
        </p:blipFill>
        <p:spPr>
          <a:xfrm>
            <a:off x="500885" y="-3069394"/>
            <a:ext cx="72522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F093EE-B7E6-926B-E25B-D56F4E0D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Facts and Figures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6B84B-8DFF-D3F8-F754-ED10FF3220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228600" indent="-228600">
              <a:buFont typeface=""/>
              <a:buChar char="•"/>
            </a:pPr>
            <a:r>
              <a:rPr lang="en-GB" sz="1700" b="1">
                <a:cs typeface="Arial"/>
              </a:rPr>
              <a:t>- Wales' food and drink industry contributes £7 billion annually to the economy (Welsh Government, 2023).</a:t>
            </a:r>
            <a:r>
              <a:rPr lang="en-US" sz="1700"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endParaRPr lang="en-US" sz="1700"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1700" b="1">
                <a:cs typeface="Arial"/>
              </a:rPr>
              <a:t>- The sector employs over 45,000 people, showcasing its critical role in Welsh livelihoods.</a:t>
            </a:r>
            <a:r>
              <a:rPr lang="en-US" sz="1700">
                <a:cs typeface="Arial"/>
              </a:rPr>
              <a:t>​</a:t>
            </a:r>
            <a:endParaRPr lang="en-US" sz="1700">
              <a:ea typeface="Calibri"/>
              <a:cs typeface="Arial"/>
            </a:endParaRPr>
          </a:p>
          <a:p>
            <a:pPr marL="228600" indent="-228600">
              <a:buFont typeface=""/>
              <a:buChar char="•"/>
            </a:pPr>
            <a:endParaRPr lang="en-US" sz="1700"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GB" sz="1700" b="1">
                <a:cs typeface="Arial"/>
              </a:rPr>
              <a:t>- Welsh lamb, cheese, and gin have seen a 15% increase in export demand in recent years.</a:t>
            </a:r>
          </a:p>
        </p:txBody>
      </p:sp>
      <p:sp>
        <p:nvSpPr>
          <p:cNvPr id="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9143998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6391835" cy="2285999"/>
          </a:xfrm>
          <a:prstGeom prst="rect">
            <a:avLst/>
          </a:prstGeom>
          <a:noFill/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105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Rationale for the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- Relevance: Culinary tourism and sustainable food practices are key future trends.</a:t>
            </a:r>
          </a:p>
          <a:p>
            <a:r>
              <a:rPr lang="en-GB" sz="1700"/>
              <a:t>- Why Wales? Rich agricultural heritage and thriving food and drink sector.</a:t>
            </a:r>
          </a:p>
          <a:p>
            <a:r>
              <a:rPr lang="en-GB" sz="1700"/>
              <a:t>- Welsh Farming: Supporting local farmers and showcasing eco-friendly practices.</a:t>
            </a:r>
          </a:p>
        </p:txBody>
      </p:sp>
      <p:pic>
        <p:nvPicPr>
          <p:cNvPr id="5" name="Picture 4" descr="Fields of grass on hill">
            <a:extLst>
              <a:ext uri="{FF2B5EF4-FFF2-40B4-BE49-F238E27FC236}">
                <a16:creationId xmlns:a16="http://schemas.microsoft.com/office/drawing/2014/main" id="{69338759-5FA1-3454-4E10-D63B6FCEDC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85" r="27132" b="375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People in a restaurant">
            <a:extLst>
              <a:ext uri="{FF2B5EF4-FFF2-40B4-BE49-F238E27FC236}">
                <a16:creationId xmlns:a16="http://schemas.microsoft.com/office/drawing/2014/main" id="{7EC3DC2E-C5E2-F1CC-1826-C809D76101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35" r="39615" b="-1"/>
          <a:stretch/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en-GB" sz="3500"/>
              <a:t>Event Details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en-GB" sz="1700"/>
              <a:t>- Title: Taste of Wales: Celebrating Sustainable Welsh Food and Farming.</a:t>
            </a:r>
          </a:p>
          <a:p>
            <a:r>
              <a:rPr lang="en-GB" sz="1700"/>
              <a:t>- Venue: ICC Wales, Newport.</a:t>
            </a:r>
            <a:endParaRPr lang="en-GB" sz="1700">
              <a:ea typeface="Calibri"/>
              <a:cs typeface="Calibri"/>
            </a:endParaRPr>
          </a:p>
          <a:p>
            <a:r>
              <a:rPr lang="en-GB" sz="1700"/>
              <a:t>- Format: Exhibitions, tastings, workshops, and networking.</a:t>
            </a:r>
            <a:endParaRPr lang="en-GB" sz="1700">
              <a:ea typeface="Calibri"/>
              <a:cs typeface="Calibri"/>
            </a:endParaRPr>
          </a:p>
          <a:p>
            <a:r>
              <a:rPr lang="en-GB" sz="1700"/>
              <a:t>- Hybrid: Virtual participation for global accessibility.</a:t>
            </a:r>
            <a:endParaRPr lang="en-GB" sz="1700">
              <a:ea typeface="Calibri"/>
              <a:cs typeface="Calibri"/>
            </a:endParaRPr>
          </a:p>
          <a:p>
            <a:endParaRPr lang="en-GB" sz="1700">
              <a:ea typeface="Calibri"/>
              <a:cs typeface="Calibri"/>
            </a:endParaRPr>
          </a:p>
          <a:p>
            <a:endParaRPr lang="en-GB" sz="1700">
              <a:ea typeface="Calibri"/>
              <a:cs typeface="Calibri"/>
            </a:endParaRPr>
          </a:p>
          <a:p>
            <a:r>
              <a:rPr lang="en-GB" sz="1200" err="1">
                <a:latin typeface="Times New Roman"/>
                <a:ea typeface="Calibri"/>
                <a:cs typeface="Times New Roman"/>
              </a:rPr>
              <a:t>goverment</a:t>
            </a:r>
            <a:r>
              <a:rPr lang="en-GB" sz="1200">
                <a:latin typeface="Times New Roman"/>
                <a:ea typeface="Calibri"/>
                <a:cs typeface="Times New Roman"/>
              </a:rPr>
              <a:t>, </a:t>
            </a:r>
            <a:r>
              <a:rPr lang="en-GB" sz="1200" err="1">
                <a:latin typeface="Times New Roman"/>
                <a:ea typeface="Calibri"/>
                <a:cs typeface="Times New Roman"/>
              </a:rPr>
              <a:t>welsh</a:t>
            </a:r>
            <a:r>
              <a:rPr lang="en-GB" sz="1200">
                <a:latin typeface="Times New Roman"/>
                <a:ea typeface="Calibri"/>
                <a:cs typeface="Times New Roman"/>
              </a:rPr>
              <a:t> (2025). </a:t>
            </a:r>
            <a:r>
              <a:rPr lang="en-GB" sz="1200" i="1">
                <a:latin typeface="Times New Roman"/>
                <a:ea typeface="Calibri"/>
                <a:cs typeface="Times New Roman"/>
              </a:rPr>
              <a:t>Home</a:t>
            </a:r>
            <a:r>
              <a:rPr lang="en-GB" sz="1200">
                <a:latin typeface="Times New Roman"/>
                <a:ea typeface="Calibri"/>
                <a:cs typeface="Times New Roman"/>
              </a:rPr>
              <a:t>. [online] ICC Wales. Available at: </a:t>
            </a:r>
            <a:r>
              <a:rPr lang="en-GB" sz="1200">
                <a:latin typeface="Times New Roman"/>
                <a:ea typeface="Calibri"/>
                <a:cs typeface="Times New Roman"/>
                <a:hlinkClick r:id="rId3"/>
              </a:rPr>
              <a:t>https://www.iccwales.com/</a:t>
            </a:r>
            <a:r>
              <a:rPr lang="en-GB" sz="1200">
                <a:latin typeface="Times New Roman"/>
                <a:ea typeface="Calibri"/>
                <a:cs typeface="Times New Roman"/>
              </a:rPr>
              <a:t>.</a:t>
            </a:r>
            <a:endParaRPr lang="en-GB" sz="1700">
              <a:ea typeface="Calibri"/>
              <a:cs typeface="Calibri"/>
            </a:endParaRPr>
          </a:p>
          <a:p>
            <a:endParaRPr lang="en-GB" sz="1700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Analytical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- Tourism Impact: Increased visitors and long-term interest in Wales.</a:t>
            </a:r>
          </a:p>
          <a:p>
            <a:r>
              <a:rPr lang="en-GB" sz="1700"/>
              <a:t>- Sustainability Impact: Promoting eco-friendly practices and Welsh farming.</a:t>
            </a:r>
          </a:p>
          <a:p>
            <a:r>
              <a:rPr lang="en-GB" sz="1700"/>
              <a:t>- Economic Impact: Boost sales, create partnerships, and increase exports.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D0F4A1-E346-4E43-AC71-248050EB23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09" r="36629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Future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E3823F-FB58-7B06-8021-87545B510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422469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Challenges and Mitigation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0B3A68-44E2-8D43-9FFC-4DC3615FC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470264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Management and Marketing Principles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878746-E24F-8366-D9EE-813B9FC7B6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5226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620194"/>
          </a:xfrm>
        </p:spPr>
        <p:txBody>
          <a:bodyPr anchor="ctr">
            <a:normAutofit fontScale="90000"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1415168"/>
            <a:ext cx="4000647" cy="4824911"/>
          </a:xfrm>
        </p:spPr>
        <p:txBody>
          <a:bodyPr anchor="ctr">
            <a:normAutofit/>
          </a:bodyPr>
          <a:lstStyle/>
          <a:p>
            <a:r>
              <a:rPr lang="en-GB" sz="2400" b="1"/>
              <a:t>- Summary: A platform to showcase Welsh food, drink, and farming globally.</a:t>
            </a:r>
            <a:endParaRPr lang="en-GB" sz="2400" b="1">
              <a:ea typeface="Calibri"/>
              <a:cs typeface="Calibri"/>
            </a:endParaRPr>
          </a:p>
          <a:p>
            <a:endParaRPr lang="en-GB" sz="2400" b="1"/>
          </a:p>
          <a:p>
            <a:r>
              <a:rPr lang="en-GB" sz="2400" b="1"/>
              <a:t>- Call to Action: Support the initiative to celebrate Welsh excellence.</a:t>
            </a:r>
            <a:endParaRPr lang="en-GB" sz="2400" b="1">
              <a:ea typeface="Calibri"/>
              <a:cs typeface="Calibri"/>
            </a:endParaRPr>
          </a:p>
          <a:p>
            <a:endParaRPr lang="en-GB" sz="2400" b="1"/>
          </a:p>
          <a:p>
            <a:r>
              <a:rPr lang="en-GB" sz="2400" b="1"/>
              <a:t>- Acknowledgment: Questions and stakeholder feedback welcome.</a:t>
            </a:r>
            <a:endParaRPr lang="en-GB" sz="2400" b="1">
              <a:ea typeface="Calibri"/>
              <a:cs typeface="Calibri"/>
            </a:endParaRPr>
          </a:p>
        </p:txBody>
      </p:sp>
      <p:pic>
        <p:nvPicPr>
          <p:cNvPr id="5" name="Picture 4" descr="Cooked food with ingredients on a table">
            <a:extLst>
              <a:ext uri="{FF2B5EF4-FFF2-40B4-BE49-F238E27FC236}">
                <a16:creationId xmlns:a16="http://schemas.microsoft.com/office/drawing/2014/main" id="{FAADD767-F4AC-5441-59BC-BD027EC1CE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58" r="20523" b="2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05DA0-63CE-6AD1-8697-D11D5A059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73" y="5580139"/>
            <a:ext cx="7855528" cy="1068923"/>
          </a:xfrm>
        </p:spPr>
        <p:txBody>
          <a:bodyPr>
            <a:normAutofit/>
          </a:bodyPr>
          <a:lstStyle/>
          <a:p>
            <a:r>
              <a:rPr lang="en-GB" sz="800">
                <a:latin typeface="Times New Roman"/>
                <a:cs typeface="Times New Roman"/>
              </a:rPr>
              <a:t>Knowledge Collector (2022). </a:t>
            </a:r>
            <a:r>
              <a:rPr lang="en-GB" sz="800" i="1">
                <a:latin typeface="Times New Roman"/>
                <a:cs typeface="Times New Roman"/>
              </a:rPr>
              <a:t>Welsh Food!!!! Ultimate Guide to Welsh Cuisine</a:t>
            </a:r>
            <a:r>
              <a:rPr lang="en-GB" sz="800">
                <a:latin typeface="Times New Roman"/>
                <a:cs typeface="Times New Roman"/>
              </a:rPr>
              <a:t>. [online] YouTube. Available at: </a:t>
            </a:r>
            <a:r>
              <a:rPr lang="en-GB" sz="800">
                <a:latin typeface="Times New Roman"/>
                <a:cs typeface="Times New Roman"/>
                <a:hlinkClick r:id="rId3"/>
              </a:rPr>
              <a:t>https://www.youtube.com/watch?v=OZ_lphxJROw</a:t>
            </a:r>
            <a:r>
              <a:rPr lang="en-GB" sz="800">
                <a:latin typeface="Times New Roman"/>
                <a:cs typeface="Times New Roman"/>
              </a:rPr>
              <a:t> [Accessed 9 Jan. 2025].</a:t>
            </a:r>
            <a:endParaRPr lang="en-US" sz="800"/>
          </a:p>
          <a:p>
            <a:endParaRPr lang="en-GB" sz="1200" dirty="0">
              <a:latin typeface="Times New Roman"/>
              <a:cs typeface="Times New Roman"/>
            </a:endParaRPr>
          </a:p>
        </p:txBody>
      </p:sp>
      <p:pic>
        <p:nvPicPr>
          <p:cNvPr id="4" name="Online Media 3" title="Welsh Food!!!!  Ultimate Guide to Welsh Cuisine">
            <a:hlinkClick r:id="" action="ppaction://media"/>
            <a:extLst>
              <a:ext uri="{FF2B5EF4-FFF2-40B4-BE49-F238E27FC236}">
                <a16:creationId xmlns:a16="http://schemas.microsoft.com/office/drawing/2014/main" id="{6E88EA4E-D1A4-F727-C795-E816BE7F0E2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66738" y="545123"/>
            <a:ext cx="8010525" cy="4525963"/>
          </a:xfrm>
        </p:spPr>
      </p:pic>
    </p:spTree>
    <p:extLst>
      <p:ext uri="{BB962C8B-B14F-4D97-AF65-F5344CB8AC3E}">
        <p14:creationId xmlns:p14="http://schemas.microsoft.com/office/powerpoint/2010/main" val="1702356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EAAC7-39E6-09E0-B78D-D50EC9A14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Experience ICC Wales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D669A-EBCF-F5BA-DCE4-4DA5C27B9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Conference Venues - Venue Hire Near Me | ICC Wales | ICC Wales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065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sz="1200">
                <a:latin typeface="Times New Roman"/>
                <a:cs typeface="Times New Roman"/>
              </a:rPr>
              <a:t>. Getz, D. (2012). Event Studies: Theory, Research, and Policy for Planned Events.</a:t>
            </a:r>
            <a:endParaRPr lang="en-US" sz="1200">
              <a:latin typeface="Times New Roman"/>
              <a:ea typeface="Calibri"/>
              <a:cs typeface="Times New Roman"/>
            </a:endParaRPr>
          </a:p>
          <a:p>
            <a:r>
              <a:rPr sz="1200">
                <a:latin typeface="Times New Roman"/>
                <a:cs typeface="Times New Roman"/>
              </a:rPr>
              <a:t> Bowdin, G. et al. (2011). Events Management.</a:t>
            </a:r>
            <a:endParaRPr sz="1200">
              <a:latin typeface="Times New Roman"/>
              <a:ea typeface="Calibri"/>
              <a:cs typeface="Times New Roman"/>
            </a:endParaRPr>
          </a:p>
          <a:p>
            <a:r>
              <a:rPr sz="1200">
                <a:latin typeface="Times New Roman"/>
                <a:cs typeface="Times New Roman"/>
              </a:rPr>
              <a:t>. Visit Wales. (2023). 'Wales' Tourism Strategy'.</a:t>
            </a:r>
            <a:endParaRPr sz="1200">
              <a:latin typeface="Times New Roman"/>
              <a:ea typeface="Calibri"/>
              <a:cs typeface="Times New Roman"/>
            </a:endParaRPr>
          </a:p>
          <a:p>
            <a:r>
              <a:rPr lang="en-GB" sz="1200">
                <a:latin typeface="Times New Roman"/>
                <a:cs typeface="Times New Roman"/>
              </a:rPr>
              <a:t>Welsh</a:t>
            </a:r>
            <a:r>
              <a:rPr sz="1200">
                <a:latin typeface="Times New Roman"/>
                <a:cs typeface="Times New Roman"/>
              </a:rPr>
              <a:t> Government (2023). 'Sustainable Farming and Our Land'.</a:t>
            </a:r>
            <a:endParaRPr sz="1200">
              <a:latin typeface="Times New Roman"/>
              <a:ea typeface="Calibri"/>
              <a:cs typeface="Times New Roman"/>
            </a:endParaRPr>
          </a:p>
          <a:p>
            <a:r>
              <a:rPr lang="en-US" sz="1200">
                <a:latin typeface="Times New Roman"/>
                <a:ea typeface="Calibri"/>
                <a:cs typeface="Times New Roman"/>
              </a:rPr>
              <a:t>Knowledge Collector. “Welsh Food!!!! Ultimate Guide to Welsh Cuisine.” </a:t>
            </a:r>
            <a:r>
              <a:rPr lang="en-US" sz="1200" i="1">
                <a:latin typeface="Times New Roman"/>
                <a:ea typeface="Calibri"/>
                <a:cs typeface="Times New Roman"/>
              </a:rPr>
              <a:t>YouTube</a:t>
            </a:r>
            <a:r>
              <a:rPr lang="en-US" sz="1200">
                <a:latin typeface="Times New Roman"/>
                <a:ea typeface="Calibri"/>
                <a:cs typeface="Times New Roman"/>
              </a:rPr>
              <a:t>, 8 Mar. 2022, </a:t>
            </a:r>
            <a:r>
              <a:rPr lang="en-US" sz="1200">
                <a:latin typeface="Times New Roman"/>
                <a:ea typeface="Calibri"/>
                <a:cs typeface="Times New Roman"/>
                <a:hlinkClick r:id="rId2"/>
              </a:rPr>
              <a:t>www.youtube.com/watch?v=OZ_lphxJROw</a:t>
            </a:r>
            <a:r>
              <a:rPr lang="en-US" sz="1200">
                <a:latin typeface="Times New Roman"/>
                <a:ea typeface="Calibri"/>
                <a:cs typeface="Times New Roman"/>
              </a:rPr>
              <a:t>. Accessed 9 Jan. 2025.</a:t>
            </a:r>
          </a:p>
          <a:p>
            <a:r>
              <a:rPr lang="en-US" sz="1200" err="1">
                <a:latin typeface="Times New Roman"/>
                <a:ea typeface="Calibri"/>
                <a:cs typeface="Times New Roman"/>
              </a:rPr>
              <a:t>goverment</a:t>
            </a:r>
            <a:r>
              <a:rPr lang="en-US" sz="1200">
                <a:latin typeface="Times New Roman"/>
                <a:ea typeface="Calibri"/>
                <a:cs typeface="Times New Roman"/>
              </a:rPr>
              <a:t>, </a:t>
            </a:r>
            <a:r>
              <a:rPr lang="en-US" sz="1200" err="1">
                <a:latin typeface="Times New Roman"/>
                <a:ea typeface="Calibri"/>
                <a:cs typeface="Times New Roman"/>
              </a:rPr>
              <a:t>welsh</a:t>
            </a:r>
            <a:r>
              <a:rPr lang="en-US" sz="1200">
                <a:latin typeface="Times New Roman"/>
                <a:ea typeface="Calibri"/>
                <a:cs typeface="Times New Roman"/>
              </a:rPr>
              <a:t> (2025). Home. [online] ICC Wales. Available at: https://www.iccwales.com/.</a:t>
            </a:r>
          </a:p>
          <a:p>
            <a:endParaRPr lang="en-US" sz="1200">
              <a:latin typeface="Times New Roman"/>
              <a:ea typeface="Calibri"/>
              <a:cs typeface="Times New Roman"/>
            </a:endParaRPr>
          </a:p>
          <a:p>
            <a:endParaRPr lang="en-GB" sz="180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249D4-CF15-B903-D98C-74EAC0FB17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92345"/>
            <a:ext cx="8229600" cy="6691068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Here is the expanded list with at least 25 references, formatted in Harvard style:</a:t>
            </a:r>
          </a:p>
          <a:p>
            <a:br>
              <a:rPr lang="en-US"/>
            </a:br>
            <a:endParaRPr lang="en-US"/>
          </a:p>
          <a:p>
            <a:r>
              <a:rPr lang="en-GB">
                <a:ea typeface="Calibri"/>
                <a:cs typeface="Calibri"/>
              </a:rPr>
              <a:t>References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Smartsheet (2023). Free Event Budget Templates: Simple to Complex. [Online]. Available at: https://www.smartsheet.com/free-event-budget-templates-simple-complex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Themewinter</a:t>
            </a:r>
            <a:r>
              <a:rPr lang="en-GB">
                <a:ea typeface="Calibri"/>
                <a:cs typeface="Calibri"/>
              </a:rPr>
              <a:t> (2023). Event Budget Planning Guide. [Online]. Available at: https://themewinter.com/event-budget-planning/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Miller Research UK (2023). Evaluation of </a:t>
            </a:r>
            <a:r>
              <a:rPr lang="en-GB" err="1">
                <a:ea typeface="Calibri"/>
                <a:cs typeface="Calibri"/>
              </a:rPr>
              <a:t>BlasCymru</a:t>
            </a:r>
            <a:r>
              <a:rPr lang="en-GB">
                <a:ea typeface="Calibri"/>
                <a:cs typeface="Calibri"/>
              </a:rPr>
              <a:t> / </a:t>
            </a:r>
            <a:r>
              <a:rPr lang="en-GB" err="1">
                <a:ea typeface="Calibri"/>
                <a:cs typeface="Calibri"/>
              </a:rPr>
              <a:t>TasteWales</a:t>
            </a:r>
            <a:r>
              <a:rPr lang="en-GB">
                <a:ea typeface="Calibri"/>
                <a:cs typeface="Calibri"/>
              </a:rPr>
              <a:t> 2023. [Online]. Available at: https://www.miller-research.co.uk/project/evaluation-of-blascymru-tastewales-2023/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Fielddrive</a:t>
            </a:r>
            <a:r>
              <a:rPr lang="en-GB">
                <a:ea typeface="Calibri"/>
                <a:cs typeface="Calibri"/>
              </a:rPr>
              <a:t> (2023). Event Budget Sample Templates. [Online]. Available at: https://www.fielddrive.com/blog/event-budget-sample-templates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ProjectManager</a:t>
            </a:r>
            <a:r>
              <a:rPr lang="en-GB">
                <a:ea typeface="Calibri"/>
                <a:cs typeface="Calibri"/>
              </a:rPr>
              <a:t> (2023). Event Budget Template for Excel. [Online]. Available at: https://www.projectmanager.com/templates/event-budget-template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Welsh Government (2023). The Food and Drink Action Plan. [Online]. Available at: https://gov.wales/food-and-drink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ICC Wales (2023). About ICC Wales. [Online]. Available at: https://www.iccwales.com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Visit Wales (2023). Food Tourism in Wales. [Online]. Available at: https://www.visitwales.com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FAO (2023). Sustainable Food Systems: Concepts and Frameworks. [Online]. Available at: https://www.fao.org/sustainable-food-systems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UNESCO (2023). Culinary Heritage and Cultural Tourism. [Online]. Available at: https://en.unesco.org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Hospitality Net (2023). Food Tourism Trends 2023. [Online]. Available at: https://www.hospitalitynet.org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Sustainable Food Trust (2023). Sustainability in Food Production. [Online]. Available at: https://sustainablefoodtrust.org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Slow Food International (2023). Slow Food and Local Economies. [Online]. Available at: https://www.slowfood.com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Statista (2023). UK Food and Beverage Export Trends. [Online]. Available at: https://www.statista.com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The Guardian (2023). Welsh Farmers Lead in Sustainable Agriculture. [Online]. Available at: https://www.theguardian.com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The Independent (2023). Food Trends Shaping Culinary Tourism. [Online]. Available at: https://www.independent.co.uk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BBC Food (2023). Traditional Welsh Dishes and Recipes. [Online]. Available at: https://www.bbc.co.uk/food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GlobalData</a:t>
            </a:r>
            <a:r>
              <a:rPr lang="en-GB">
                <a:ea typeface="Calibri"/>
                <a:cs typeface="Calibri"/>
              </a:rPr>
              <a:t> (2023). Growth in Global Food Tourism. [Online]. Available at: https://www.globaldata.com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Statista Research Department (2023). Tourism and Economic Impact in Wales. [Online]. Available at: https://www.statista.com/topics/wales-tourism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Food Standards Agency (2023). Sustainability and Safety in Food Production. [Online]. Available at: https://www.food.gov.uk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The Welsh Lamb Board (2023). Promoting Welsh Lamb Internationally. [Online]. Available at: https://www.welshlamb.com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TasteWales</a:t>
            </a:r>
            <a:r>
              <a:rPr lang="en-GB">
                <a:ea typeface="Calibri"/>
                <a:cs typeface="Calibri"/>
              </a:rPr>
              <a:t> (2023). Blas Cymru: Insights and Innovations. [Online]. Available at: https://www.tastewales.com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Food Drink Wales (2023). Exports of Welsh Food and Drink. [Online]. Available at: https://www.fooddrinkwales.com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The World Bank (2023). Sustainable Tourism and Economic Development. [Online]. Available at: https://www.worldbank.org [Accessed: 9 January 2025].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Tourism Alliance (2023). The Role of Events in Boosting Regional Tourism. [Online]. Available at: https://www.tourismalliance.com [Accessed: 9 January 2025].</a:t>
            </a:r>
            <a:endParaRPr lang="en-GB"/>
          </a:p>
          <a:p>
            <a:br>
              <a:rPr lang="en-US"/>
            </a:br>
            <a:endParaRPr lang="en-US"/>
          </a:p>
          <a:p>
            <a:pPr>
              <a:spcBef>
                <a:spcPts val="20"/>
              </a:spcBef>
            </a:pPr>
            <a:endParaRPr lang="en-GB"/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1585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743E0-EE4B-34FA-5854-927F2F196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spcBef>
                <a:spcPts val="20"/>
              </a:spcBef>
              <a:buNone/>
            </a:pPr>
            <a:endParaRPr lang="en-GB">
              <a:ea typeface="Calibri"/>
              <a:cs typeface="Calibri"/>
            </a:endParaRPr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Smartsheet (n.d.) Free Event Budget Templates: Simple and Complex. Available at: https://www.smartsheet.com/free-event-budget-templates-simple-complex (Accessed: 9 January 2025).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Themewinter</a:t>
            </a:r>
            <a:r>
              <a:rPr lang="en-GB">
                <a:ea typeface="Calibri"/>
                <a:cs typeface="Calibri"/>
              </a:rPr>
              <a:t> (n.d.) Event Budget Planning: Complete Guide with Templates and Examples. Available at: https://themewinter.com/event-budget-planning (Accessed: 9 January 2025).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FarmstandApp</a:t>
            </a:r>
            <a:r>
              <a:rPr lang="en-GB">
                <a:ea typeface="Calibri"/>
                <a:cs typeface="Calibri"/>
              </a:rPr>
              <a:t> (n.d.) Farm Event Budget Calculator. Available at: https://www.farmstandapp.com/3169/farm-event-budget-calculator (Accessed: 9 January 2025).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>
                <a:ea typeface="Calibri"/>
                <a:cs typeface="Calibri"/>
              </a:rPr>
              <a:t>Miller Research UK (2023) Evaluation of </a:t>
            </a:r>
            <a:r>
              <a:rPr lang="en-GB" err="1">
                <a:ea typeface="Calibri"/>
                <a:cs typeface="Calibri"/>
              </a:rPr>
              <a:t>BlasCymru</a:t>
            </a:r>
            <a:r>
              <a:rPr lang="en-GB">
                <a:ea typeface="Calibri"/>
                <a:cs typeface="Calibri"/>
              </a:rPr>
              <a:t> / </a:t>
            </a:r>
            <a:r>
              <a:rPr lang="en-GB" err="1">
                <a:ea typeface="Calibri"/>
                <a:cs typeface="Calibri"/>
              </a:rPr>
              <a:t>TasteWales</a:t>
            </a:r>
            <a:r>
              <a:rPr lang="en-GB">
                <a:ea typeface="Calibri"/>
                <a:cs typeface="Calibri"/>
              </a:rPr>
              <a:t> 2023. Available at: https://www.miller-research.co.uk/project/evaluation-of-blascymru-tastewales-2023 (Accessed: 9 January 2025).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Fielddrive</a:t>
            </a:r>
            <a:r>
              <a:rPr lang="en-GB">
                <a:ea typeface="Calibri"/>
                <a:cs typeface="Calibri"/>
              </a:rPr>
              <a:t> (n.d.) Event Budget Sample Templates. Available at: https://www.fielddrive.com/blog/event-budget-sample-templates (Accessed: 9 January 2025).</a:t>
            </a:r>
            <a:endParaRPr lang="en-GB"/>
          </a:p>
          <a:p>
            <a:pPr>
              <a:spcBef>
                <a:spcPts val="20"/>
              </a:spcBef>
            </a:pPr>
            <a:r>
              <a:rPr lang="en-GB" err="1">
                <a:ea typeface="Calibri"/>
                <a:cs typeface="Calibri"/>
              </a:rPr>
              <a:t>ProjectManager</a:t>
            </a:r>
            <a:r>
              <a:rPr lang="en-GB">
                <a:ea typeface="Calibri"/>
                <a:cs typeface="Calibri"/>
              </a:rPr>
              <a:t> (n.d.) Event Budget Template for Excel. Available at: https://www.projectmanager.com/templates/event-budget-template (Accessed: 9 January 2025).</a:t>
            </a:r>
            <a:endParaRPr lang="en-GB"/>
          </a:p>
          <a:p>
            <a:pPr>
              <a:spcBef>
                <a:spcPts val="20"/>
              </a:spcBef>
            </a:pPr>
            <a:endParaRPr lang="en-GB"/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4415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 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0A637E7-0722-4005-A1C2-57E44A948762}">
  <we:reference id="wa200005566" version="3.0.0.2" store="en-US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85e222-3c8d-40d1-8655-532d5209bd2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6" ma:contentTypeDescription="Create a new document." ma:contentTypeScope="" ma:versionID="67272a7181605a4e9f3408d4363aee1f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e3bc85a96c216ec6b78174c85ac65111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LengthInSeconds" minOccurs="0"/>
                <xsd:element ref="ns3:MediaServiceDateTaken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028DD5-24C6-45C5-B3BE-78E4108F28D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08A54D-BAAC-4904-AF51-C3C1453A30F8}">
  <ds:schemaRefs>
    <ds:schemaRef ds:uri="http://schemas.microsoft.com/office/2006/metadata/properties"/>
    <ds:schemaRef ds:uri="http://www.w3.org/2000/xmlns/"/>
    <ds:schemaRef ds:uri="2185e222-3c8d-40d1-8655-532d5209bd26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8F267737-5746-4295-B486-1DFB6A57A96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185e222-3c8d-40d1-8655-532d5209bd26"/>
    <ds:schemaRef ds:uri="2fff46f4-612e-44ba-884a-bcd0b08f5dc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Taste of Wales: Celebrating Sustainable Welsh Food and Farming</vt:lpstr>
      <vt:lpstr>Introduction</vt:lpstr>
      <vt:lpstr>           - Sustainable farming initiatives in Wales have reduced emissions by 20% over the last decade.   - The venue has achieved ISO 20121 certification for sustainable event management.</vt:lpstr>
      <vt:lpstr>Facts and Figures</vt:lpstr>
      <vt:lpstr>Rationale for the Event</vt:lpstr>
      <vt:lpstr>Event Details</vt:lpstr>
      <vt:lpstr>Analytical Evaluation</vt:lpstr>
      <vt:lpstr>Future Strategies</vt:lpstr>
      <vt:lpstr>Challenges and Mitigation</vt:lpstr>
      <vt:lpstr>Management and Marketing Principles</vt:lpstr>
      <vt:lpstr>Conclusion</vt:lpstr>
      <vt:lpstr>Knowledge Collector (2022). Welsh Food!!!! Ultimate Guide to Welsh Cuisine. [online] YouTube. Available at: https://www.youtube.com/watch?v=OZ_lphxJROw [Accessed 9 Jan. 2025]. </vt:lpstr>
      <vt:lpstr>Experience ICC Wales</vt:lpstr>
      <vt:lpstr>References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Taste of Wales: Celebrating Sustainable Welsh Food and Farming</dc:title>
  <dc:subject/>
  <dc:creator/>
  <cp:keywords/>
  <dc:description>generated using python-pptx</dc:description>
  <cp:lastModifiedBy>p hutchinson</cp:lastModifiedBy>
  <cp:revision>9</cp:revision>
  <dcterms:created xsi:type="dcterms:W3CDTF">2013-01-27T09:14:16Z</dcterms:created>
  <dcterms:modified xsi:type="dcterms:W3CDTF">2025-01-14T08:53:15Z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