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1"/>
  </p:notesMasterIdLst>
  <p:sldIdLst>
    <p:sldId id="256" r:id="rId3"/>
    <p:sldId id="269" r:id="rId4"/>
    <p:sldId id="259" r:id="rId5"/>
    <p:sldId id="260" r:id="rId6"/>
    <p:sldId id="270" r:id="rId7"/>
    <p:sldId id="261" r:id="rId8"/>
    <p:sldId id="275" r:id="rId9"/>
    <p:sldId id="280" r:id="rId10"/>
    <p:sldId id="284" r:id="rId11"/>
    <p:sldId id="282" r:id="rId12"/>
    <p:sldId id="277" r:id="rId13"/>
    <p:sldId id="289" r:id="rId14"/>
    <p:sldId id="283" r:id="rId15"/>
    <p:sldId id="281" r:id="rId16"/>
    <p:sldId id="266" r:id="rId17"/>
    <p:sldId id="257" r:id="rId18"/>
    <p:sldId id="276" r:id="rId19"/>
    <p:sldId id="258" r:id="rId20"/>
    <p:sldId id="265" r:id="rId21"/>
    <p:sldId id="262" r:id="rId22"/>
    <p:sldId id="263" r:id="rId23"/>
    <p:sldId id="287" r:id="rId24"/>
    <p:sldId id="288" r:id="rId25"/>
    <p:sldId id="267" r:id="rId26"/>
    <p:sldId id="285" r:id="rId27"/>
    <p:sldId id="273" r:id="rId28"/>
    <p:sldId id="272" r:id="rId29"/>
    <p:sldId id="268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2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5F6A"/>
    <a:srgbClr val="4606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7" autoAdjust="0"/>
    <p:restoredTop sz="94660"/>
  </p:normalViewPr>
  <p:slideViewPr>
    <p:cSldViewPr snapToGrid="0" showGuides="1">
      <p:cViewPr varScale="1">
        <p:scale>
          <a:sx n="82" d="100"/>
          <a:sy n="82" d="100"/>
        </p:scale>
        <p:origin x="90" y="180"/>
      </p:cViewPr>
      <p:guideLst>
        <p:guide orient="horz" pos="222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8F50D8-C3AB-4899-B313-1A239C2721AD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FFE7F-9905-472D-90DD-F3E7D6FF4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89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24000E-72FB-4C5F-A5FD-E6DC58595EB9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744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00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22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37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68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038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2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7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047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084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45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805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0960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348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76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82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401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8055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9380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993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698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589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3FB2FDF-F4FE-4D34-9BB9-8DDEFD91E749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22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7BE26-6486-4D1D-987D-CC4ED303B834}" type="datetimeFigureOut">
              <a:rPr lang="en-GB" smtClean="0"/>
              <a:pPr/>
              <a:t>16/10/2022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261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daywithdepression.wordpress.com/2013/05/22/ziyas-da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oaringelephant.org/2017/02/28/episode-36-use-case-single-view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frm=1&amp;source=images&amp;cd=&amp;cad=rja&amp;docid=rniSExuqw5XlVM&amp;tbnid=11vymOux-xY0ZM:&amp;ved=0CAUQjRw&amp;url=http://www.photos.com/images-photo/shivering&amp;ei=nCMKU6KxIoWc0AWmxYFQ&amp;bvm=bv.61725948,d.ZGU&amp;psig=AFQjCNFGzmAbC-SZbS8M79V7ERfDac7-HQ&amp;ust=139325971731494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ngimg.com/download/7535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unshine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adaywithdepression.wordpress.com/2013/05/22/ziyas-da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unshine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ngimg.com/download/7535" TargetMode="External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hellesmirror.com/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qsels.com/en/search?q=investigate" TargetMode="External"/><Relationship Id="rId4" Type="http://schemas.openxmlformats.org/officeDocument/2006/relationships/image" Target="../media/image22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F4C34-BFC9-4784-9C87-103310F03A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Anatomy bootcamp!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F80150-D5A6-46CB-AAC6-671B23F4BF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Thermoregulation</a:t>
            </a:r>
          </a:p>
        </p:txBody>
      </p:sp>
    </p:spTree>
    <p:extLst>
      <p:ext uri="{BB962C8B-B14F-4D97-AF65-F5344CB8AC3E}">
        <p14:creationId xmlns:p14="http://schemas.microsoft.com/office/powerpoint/2010/main" val="2327623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74F98-4F64-4C1A-A6A8-0EDE3AFC7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97280"/>
            <a:ext cx="4654296" cy="5059680"/>
          </a:xfrm>
        </p:spPr>
        <p:txBody>
          <a:bodyPr vert="horz" lIns="274320" tIns="182880" rIns="274320" bIns="182880" rtlCol="0" anchor="ctr" anchorCtr="1">
            <a:noAutofit/>
          </a:bodyPr>
          <a:lstStyle/>
          <a:p>
            <a:r>
              <a:rPr lang="en-US" dirty="0"/>
              <a:t>What do we know about thermoregulation?</a:t>
            </a:r>
          </a:p>
        </p:txBody>
      </p:sp>
      <p:pic>
        <p:nvPicPr>
          <p:cNvPr id="5" name="Content Placeholder 4" descr="A drawing of a person&#10;&#10;Description automatically generated with low confidence">
            <a:extLst>
              <a:ext uri="{FF2B5EF4-FFF2-40B4-BE49-F238E27FC236}">
                <a16:creationId xmlns:a16="http://schemas.microsoft.com/office/drawing/2014/main" id="{A8CC41C3-4E61-4570-99B0-1B714B502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91581" y="640080"/>
            <a:ext cx="5263134" cy="526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26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B5FDE-87E8-4A9E-9620-1FD1BEC96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C5D97-8E7B-4CBB-B4E6-A346F9F4D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9" y="2638044"/>
            <a:ext cx="11061290" cy="3880743"/>
          </a:xfrm>
        </p:spPr>
        <p:txBody>
          <a:bodyPr/>
          <a:lstStyle/>
          <a:p>
            <a:r>
              <a:rPr lang="en-GB" sz="2800" dirty="0"/>
              <a:t>Thermoregulation is an important part of </a:t>
            </a:r>
            <a:r>
              <a:rPr lang="en-GB" sz="2800" dirty="0">
                <a:solidFill>
                  <a:srgbClr val="F75F6A"/>
                </a:solidFill>
              </a:rPr>
              <a:t>homeostasis</a:t>
            </a:r>
          </a:p>
          <a:p>
            <a:pPr marL="0" indent="0">
              <a:buNone/>
            </a:pPr>
            <a:endParaRPr lang="en-GB" sz="2800" dirty="0">
              <a:solidFill>
                <a:srgbClr val="F75F6A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It is involved in a </a:t>
            </a:r>
            <a:r>
              <a:rPr lang="en-GB" sz="2800" dirty="0">
                <a:solidFill>
                  <a:srgbClr val="F75F6A"/>
                </a:solidFill>
              </a:rPr>
              <a:t>Negative feedback system</a:t>
            </a:r>
          </a:p>
          <a:p>
            <a:endParaRPr lang="en-GB" sz="2800" dirty="0">
              <a:solidFill>
                <a:srgbClr val="F75F6A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Which is regulated by the </a:t>
            </a:r>
            <a:r>
              <a:rPr lang="en-GB" sz="2800" dirty="0">
                <a:solidFill>
                  <a:srgbClr val="F75F6A"/>
                </a:solidFill>
              </a:rPr>
              <a:t>hypothalamus </a:t>
            </a:r>
            <a:r>
              <a:rPr lang="en-GB" sz="2800" dirty="0">
                <a:solidFill>
                  <a:schemeClr val="tx1"/>
                </a:solidFill>
              </a:rPr>
              <a:t>region in the brain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This links the </a:t>
            </a:r>
            <a:r>
              <a:rPr lang="en-GB" sz="2800" dirty="0">
                <a:solidFill>
                  <a:srgbClr val="F75F6A"/>
                </a:solidFill>
              </a:rPr>
              <a:t>endocrine system </a:t>
            </a:r>
            <a:r>
              <a:rPr lang="en-GB" sz="2800" dirty="0">
                <a:solidFill>
                  <a:schemeClr val="tx1"/>
                </a:solidFill>
              </a:rPr>
              <a:t>with the </a:t>
            </a:r>
            <a:r>
              <a:rPr lang="en-GB" sz="2800" dirty="0">
                <a:solidFill>
                  <a:srgbClr val="F75F6A"/>
                </a:solidFill>
              </a:rPr>
              <a:t>nervous system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551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8D02D-17C2-4C97-BA69-F1204FC3D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93698"/>
            <a:ext cx="7729728" cy="1188720"/>
          </a:xfrm>
        </p:spPr>
        <p:txBody>
          <a:bodyPr/>
          <a:lstStyle/>
          <a:p>
            <a:r>
              <a:rPr lang="en-GB" dirty="0"/>
              <a:t>HOMEOSTASIS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94CE0-0176-43D6-B17E-DAA8854D2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1917914"/>
            <a:ext cx="11282515" cy="4365375"/>
          </a:xfrm>
        </p:spPr>
        <p:txBody>
          <a:bodyPr>
            <a:normAutofit fontScale="62500" lnSpcReduction="20000"/>
          </a:bodyPr>
          <a:lstStyle/>
          <a:p>
            <a:r>
              <a:rPr lang="en-GB" sz="4200" dirty="0"/>
              <a:t>Is the state of and maintaining the internal conditions within defined parameters </a:t>
            </a:r>
            <a:r>
              <a:rPr lang="en-GB" sz="4200" dirty="0">
                <a:solidFill>
                  <a:srgbClr val="F75F6A"/>
                </a:solidFill>
              </a:rPr>
              <a:t>(homeostatic range) </a:t>
            </a:r>
          </a:p>
          <a:p>
            <a:endParaRPr lang="en-GB" sz="4200" dirty="0"/>
          </a:p>
          <a:p>
            <a:r>
              <a:rPr lang="en-GB" sz="4200" dirty="0"/>
              <a:t>Body temperature; </a:t>
            </a:r>
            <a:r>
              <a:rPr lang="en-GB" sz="4200" dirty="0">
                <a:solidFill>
                  <a:srgbClr val="00B050"/>
                </a:solidFill>
              </a:rPr>
              <a:t>36.1’C – 37.2’C</a:t>
            </a:r>
          </a:p>
          <a:p>
            <a:r>
              <a:rPr lang="en-GB" sz="4200" dirty="0"/>
              <a:t>Fluid balance; </a:t>
            </a:r>
            <a:r>
              <a:rPr lang="en-GB" sz="4200" dirty="0">
                <a:solidFill>
                  <a:srgbClr val="00B050"/>
                </a:solidFill>
              </a:rPr>
              <a:t>Osmoregulation</a:t>
            </a:r>
          </a:p>
          <a:p>
            <a:r>
              <a:rPr lang="en-GB" sz="4200" dirty="0"/>
              <a:t>Ph level; </a:t>
            </a:r>
            <a:r>
              <a:rPr lang="en-GB" sz="4200" dirty="0">
                <a:solidFill>
                  <a:srgbClr val="00B050"/>
                </a:solidFill>
              </a:rPr>
              <a:t>7.35-7.45</a:t>
            </a:r>
          </a:p>
          <a:p>
            <a:r>
              <a:rPr lang="en-GB" sz="4200" dirty="0"/>
              <a:t>Blood sugar; </a:t>
            </a:r>
            <a:r>
              <a:rPr lang="en-GB" sz="4200" dirty="0">
                <a:solidFill>
                  <a:srgbClr val="00B050"/>
                </a:solidFill>
              </a:rPr>
              <a:t>4-8 mmol/L</a:t>
            </a:r>
          </a:p>
          <a:p>
            <a:r>
              <a:rPr lang="en-GB" sz="4200" dirty="0"/>
              <a:t>Sodium; </a:t>
            </a:r>
            <a:r>
              <a:rPr lang="en-GB" sz="4200" dirty="0">
                <a:solidFill>
                  <a:srgbClr val="00B050"/>
                </a:solidFill>
              </a:rPr>
              <a:t>2.4g (1 teaspoon)</a:t>
            </a:r>
          </a:p>
          <a:p>
            <a:r>
              <a:rPr lang="en-GB" sz="4200" dirty="0"/>
              <a:t>Potassium; </a:t>
            </a:r>
            <a:r>
              <a:rPr lang="en-GB" sz="4200" dirty="0">
                <a:solidFill>
                  <a:srgbClr val="00B050"/>
                </a:solidFill>
              </a:rPr>
              <a:t>3.6 – 5.2mmol/L</a:t>
            </a:r>
          </a:p>
          <a:p>
            <a:r>
              <a:rPr lang="en-GB" sz="4200" dirty="0"/>
              <a:t>Blood pressure;  </a:t>
            </a:r>
            <a:r>
              <a:rPr lang="en-GB" sz="4200" dirty="0">
                <a:solidFill>
                  <a:srgbClr val="00B050"/>
                </a:solidFill>
              </a:rPr>
              <a:t>90/60-140/90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9C3A26-1D6C-4FE9-B22F-C71B9CA22B22}"/>
              </a:ext>
            </a:extLst>
          </p:cNvPr>
          <p:cNvSpPr txBox="1"/>
          <p:nvPr/>
        </p:nvSpPr>
        <p:spPr>
          <a:xfrm>
            <a:off x="5906728" y="3505508"/>
            <a:ext cx="61353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Each of these are controlled by regulators which together allow conditions for optimal functioning; </a:t>
            </a:r>
            <a:r>
              <a:rPr lang="en-GB" sz="2400" dirty="0">
                <a:solidFill>
                  <a:srgbClr val="F75F6A"/>
                </a:solidFill>
              </a:rPr>
              <a:t>homeostasis</a:t>
            </a:r>
          </a:p>
          <a:p>
            <a:endParaRPr lang="en-GB" sz="2400" dirty="0">
              <a:solidFill>
                <a:srgbClr val="F75F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459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44A1D-0313-40EF-8444-9B5A3B064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Endocrine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A4BFC-2285-4FD9-963D-17799B157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387" y="2638044"/>
            <a:ext cx="10338619" cy="3101983"/>
          </a:xfrm>
        </p:spPr>
        <p:txBody>
          <a:bodyPr>
            <a:normAutofit/>
          </a:bodyPr>
          <a:lstStyle/>
          <a:p>
            <a:r>
              <a:rPr lang="en-GB" sz="2800" dirty="0"/>
              <a:t>Hypothalamus controls this system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Major endocrine glands are ; thyroid gland and adrenal glands</a:t>
            </a:r>
          </a:p>
        </p:txBody>
      </p:sp>
    </p:spTree>
    <p:extLst>
      <p:ext uri="{BB962C8B-B14F-4D97-AF65-F5344CB8AC3E}">
        <p14:creationId xmlns:p14="http://schemas.microsoft.com/office/powerpoint/2010/main" val="2727394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23CCC-5A63-4D32-A0C9-4380E9815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805" y="640080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THERMOREGULATION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95F5E-C5BF-414B-AE11-74FC25036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2133601"/>
            <a:ext cx="6653419" cy="449072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Sweat glands and ducts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Evaporative cooling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Vasoconstriction and vasodilation of vessels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Arrector pili muscles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Respiration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pair of scissors&#10;&#10;Description automatically generated with medium confidence">
            <a:extLst>
              <a:ext uri="{FF2B5EF4-FFF2-40B4-BE49-F238E27FC236}">
                <a16:creationId xmlns:a16="http://schemas.microsoft.com/office/drawing/2014/main" id="{64DA6921-2986-499F-9B25-F8E7998A04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666" r="14329" b="-3"/>
          <a:stretch/>
        </p:blipFill>
        <p:spPr>
          <a:xfrm>
            <a:off x="8020812" y="1126397"/>
            <a:ext cx="3044952" cy="428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303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A2735-EFCC-3458-86FF-C77FE258E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/>
              <a:t>What happens when we get cold?</a:t>
            </a:r>
          </a:p>
        </p:txBody>
      </p:sp>
      <p:pic>
        <p:nvPicPr>
          <p:cNvPr id="6" name="Graphic 5" descr="Thermometer">
            <a:extLst>
              <a:ext uri="{FF2B5EF4-FFF2-40B4-BE49-F238E27FC236}">
                <a16:creationId xmlns:a16="http://schemas.microsoft.com/office/drawing/2014/main" id="{72E8BCA7-DE09-51E6-59F0-EDD75B0042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45346" y="640078"/>
            <a:ext cx="330130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348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/>
          <p:cNvSpPr/>
          <p:nvPr/>
        </p:nvSpPr>
        <p:spPr>
          <a:xfrm>
            <a:off x="1524000" y="2564904"/>
            <a:ext cx="9144000" cy="4293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GB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1524000" y="2276872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GB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43" name="Straight Connector 42"/>
          <p:cNvCxnSpPr/>
          <p:nvPr/>
        </p:nvCxnSpPr>
        <p:spPr>
          <a:xfrm>
            <a:off x="1524000" y="2276872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2423592" y="2780929"/>
            <a:ext cx="7704856" cy="2520280"/>
          </a:xfrm>
          <a:custGeom>
            <a:avLst/>
            <a:gdLst>
              <a:gd name="connsiteX0" fmla="*/ 132413 w 6690610"/>
              <a:gd name="connsiteY0" fmla="*/ 3682584 h 3697574"/>
              <a:gd name="connsiteX1" fmla="*/ 102433 w 6690610"/>
              <a:gd name="connsiteY1" fmla="*/ 519659 h 3697574"/>
              <a:gd name="connsiteX2" fmla="*/ 747010 w 6690610"/>
              <a:gd name="connsiteY2" fmla="*/ 564630 h 3697574"/>
              <a:gd name="connsiteX3" fmla="*/ 1601449 w 6690610"/>
              <a:gd name="connsiteY3" fmla="*/ 234846 h 3697574"/>
              <a:gd name="connsiteX4" fmla="*/ 2081134 w 6690610"/>
              <a:gd name="connsiteY4" fmla="*/ 669561 h 3697574"/>
              <a:gd name="connsiteX5" fmla="*/ 2590800 w 6690610"/>
              <a:gd name="connsiteY5" fmla="*/ 369758 h 3697574"/>
              <a:gd name="connsiteX6" fmla="*/ 3040505 w 6690610"/>
              <a:gd name="connsiteY6" fmla="*/ 729522 h 3697574"/>
              <a:gd name="connsiteX7" fmla="*/ 3595141 w 6690610"/>
              <a:gd name="connsiteY7" fmla="*/ 234846 h 3697574"/>
              <a:gd name="connsiteX8" fmla="*/ 4584492 w 6690610"/>
              <a:gd name="connsiteY8" fmla="*/ 849443 h 3697574"/>
              <a:gd name="connsiteX9" fmla="*/ 5034197 w 6690610"/>
              <a:gd name="connsiteY9" fmla="*/ 324787 h 3697574"/>
              <a:gd name="connsiteX10" fmla="*/ 5708754 w 6690610"/>
              <a:gd name="connsiteY10" fmla="*/ 774492 h 3697574"/>
              <a:gd name="connsiteX11" fmla="*/ 6113488 w 6690610"/>
              <a:gd name="connsiteY11" fmla="*/ 159895 h 3697574"/>
              <a:gd name="connsiteX12" fmla="*/ 6608164 w 6690610"/>
              <a:gd name="connsiteY12" fmla="*/ 684551 h 3697574"/>
              <a:gd name="connsiteX13" fmla="*/ 6608164 w 6690610"/>
              <a:gd name="connsiteY13" fmla="*/ 3697574 h 3697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0610" h="3697574">
                <a:moveTo>
                  <a:pt x="132413" y="3682584"/>
                </a:moveTo>
                <a:cubicBezTo>
                  <a:pt x="66206" y="2360951"/>
                  <a:pt x="0" y="1039318"/>
                  <a:pt x="102433" y="519659"/>
                </a:cubicBezTo>
                <a:cubicBezTo>
                  <a:pt x="204866" y="0"/>
                  <a:pt x="497174" y="612099"/>
                  <a:pt x="747010" y="564630"/>
                </a:cubicBezTo>
                <a:cubicBezTo>
                  <a:pt x="996846" y="517161"/>
                  <a:pt x="1379095" y="217357"/>
                  <a:pt x="1601449" y="234846"/>
                </a:cubicBezTo>
                <a:cubicBezTo>
                  <a:pt x="1823803" y="252335"/>
                  <a:pt x="1916242" y="647076"/>
                  <a:pt x="2081134" y="669561"/>
                </a:cubicBezTo>
                <a:cubicBezTo>
                  <a:pt x="2246026" y="692046"/>
                  <a:pt x="2430905" y="359764"/>
                  <a:pt x="2590800" y="369758"/>
                </a:cubicBezTo>
                <a:cubicBezTo>
                  <a:pt x="2750695" y="379752"/>
                  <a:pt x="2873115" y="752007"/>
                  <a:pt x="3040505" y="729522"/>
                </a:cubicBezTo>
                <a:cubicBezTo>
                  <a:pt x="3207895" y="707037"/>
                  <a:pt x="3337810" y="214859"/>
                  <a:pt x="3595141" y="234846"/>
                </a:cubicBezTo>
                <a:cubicBezTo>
                  <a:pt x="3852472" y="254833"/>
                  <a:pt x="4344649" y="834453"/>
                  <a:pt x="4584492" y="849443"/>
                </a:cubicBezTo>
                <a:cubicBezTo>
                  <a:pt x="4824335" y="864433"/>
                  <a:pt x="4846820" y="337279"/>
                  <a:pt x="5034197" y="324787"/>
                </a:cubicBezTo>
                <a:cubicBezTo>
                  <a:pt x="5221574" y="312295"/>
                  <a:pt x="5528872" y="801974"/>
                  <a:pt x="5708754" y="774492"/>
                </a:cubicBezTo>
                <a:cubicBezTo>
                  <a:pt x="5888636" y="747010"/>
                  <a:pt x="5963587" y="174885"/>
                  <a:pt x="6113488" y="159895"/>
                </a:cubicBezTo>
                <a:cubicBezTo>
                  <a:pt x="6263389" y="144905"/>
                  <a:pt x="6525718" y="94938"/>
                  <a:pt x="6608164" y="684551"/>
                </a:cubicBezTo>
                <a:cubicBezTo>
                  <a:pt x="6690610" y="1274164"/>
                  <a:pt x="6649387" y="2485869"/>
                  <a:pt x="6608164" y="3697574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914400"/>
            <a:endParaRPr lang="en-GB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46" name="Straight Connector 45"/>
          <p:cNvCxnSpPr>
            <a:endCxn id="44" idx="13"/>
          </p:cNvCxnSpPr>
          <p:nvPr/>
        </p:nvCxnSpPr>
        <p:spPr>
          <a:xfrm>
            <a:off x="2567608" y="5301209"/>
            <a:ext cx="7465898" cy="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44" idx="0"/>
          </p:cNvCxnSpPr>
          <p:nvPr/>
        </p:nvCxnSpPr>
        <p:spPr>
          <a:xfrm flipH="1">
            <a:off x="2567608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10026460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Group 53"/>
          <p:cNvGrpSpPr/>
          <p:nvPr/>
        </p:nvGrpSpPr>
        <p:grpSpPr>
          <a:xfrm>
            <a:off x="2393612" y="5949280"/>
            <a:ext cx="360040" cy="216024"/>
            <a:chOff x="2411760" y="548680"/>
            <a:chExt cx="1440160" cy="720080"/>
          </a:xfrm>
        </p:grpSpPr>
        <p:cxnSp>
          <p:nvCxnSpPr>
            <p:cNvPr id="52" name="Straight Connector 5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/>
          <p:nvPr/>
        </p:nvGrpSpPr>
        <p:grpSpPr>
          <a:xfrm flipV="1">
            <a:off x="9840416" y="5877272"/>
            <a:ext cx="360040" cy="216024"/>
            <a:chOff x="2411760" y="548680"/>
            <a:chExt cx="1440160" cy="72008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Group 57"/>
          <p:cNvGrpSpPr/>
          <p:nvPr/>
        </p:nvGrpSpPr>
        <p:grpSpPr>
          <a:xfrm rot="16200000" flipH="1" flipV="1">
            <a:off x="5807968" y="5202162"/>
            <a:ext cx="360040" cy="216024"/>
            <a:chOff x="2411760" y="548680"/>
            <a:chExt cx="1440160" cy="720080"/>
          </a:xfrm>
        </p:grpSpPr>
        <p:cxnSp>
          <p:nvCxnSpPr>
            <p:cNvPr id="59" name="Straight Connector 58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Group 60"/>
          <p:cNvGrpSpPr/>
          <p:nvPr/>
        </p:nvGrpSpPr>
        <p:grpSpPr>
          <a:xfrm rot="16200000" flipH="1" flipV="1">
            <a:off x="5673058" y="3155958"/>
            <a:ext cx="360040" cy="216024"/>
            <a:chOff x="2411760" y="548680"/>
            <a:chExt cx="1440160" cy="720080"/>
          </a:xfrm>
        </p:grpSpPr>
        <p:cxnSp>
          <p:nvCxnSpPr>
            <p:cNvPr id="62" name="Straight Connector 6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" name="TextBox 63"/>
          <p:cNvSpPr txBox="1"/>
          <p:nvPr/>
        </p:nvSpPr>
        <p:spPr>
          <a:xfrm>
            <a:off x="3071664" y="5492782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400" dirty="0">
                <a:solidFill>
                  <a:prstClr val="black"/>
                </a:solidFill>
                <a:latin typeface="Calibri"/>
              </a:rPr>
              <a:t>Arteriole supplies blood to capillaries in skin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7392144" y="378904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400" dirty="0">
                <a:solidFill>
                  <a:prstClr val="black"/>
                </a:solidFill>
                <a:latin typeface="Calibri"/>
              </a:rPr>
              <a:t>Capillaries close to surface of skin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7320136" y="584765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400" dirty="0">
                <a:solidFill>
                  <a:prstClr val="black"/>
                </a:solidFill>
                <a:latin typeface="Calibri"/>
              </a:rPr>
              <a:t>Shunt vessel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3071664" y="3573016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400" dirty="0">
                <a:solidFill>
                  <a:prstClr val="black"/>
                </a:solidFill>
                <a:latin typeface="Calibri"/>
              </a:rPr>
              <a:t>Smooth muscle in wall of arteriole contracts to control amount of blood flowing to capillaries </a:t>
            </a:r>
          </a:p>
        </p:txBody>
      </p:sp>
      <p:cxnSp>
        <p:nvCxnSpPr>
          <p:cNvPr id="69" name="Straight Arrow Connector 68"/>
          <p:cNvCxnSpPr>
            <a:stCxn id="67" idx="1"/>
          </p:cNvCxnSpPr>
          <p:nvPr/>
        </p:nvCxnSpPr>
        <p:spPr>
          <a:xfrm flipH="1">
            <a:off x="2567608" y="4357846"/>
            <a:ext cx="504056" cy="79934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4" idx="1"/>
          </p:cNvCxnSpPr>
          <p:nvPr/>
        </p:nvCxnSpPr>
        <p:spPr>
          <a:xfrm flipH="1" flipV="1">
            <a:off x="2639616" y="5884530"/>
            <a:ext cx="432048" cy="20841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7968208" y="3364250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/>
          <p:nvPr/>
        </p:nvCxnSpPr>
        <p:spPr>
          <a:xfrm flipH="1" flipV="1">
            <a:off x="7824192" y="5373216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V="1">
            <a:off x="3521924" y="230685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V="1">
            <a:off x="9336360" y="227687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7464152" y="227687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5447928" y="227687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6" name="Group 85"/>
          <p:cNvGrpSpPr/>
          <p:nvPr/>
        </p:nvGrpSpPr>
        <p:grpSpPr>
          <a:xfrm rot="16386420">
            <a:off x="2630236" y="1039333"/>
            <a:ext cx="1377024" cy="1393268"/>
            <a:chOff x="1357754" y="-559259"/>
            <a:chExt cx="2156155" cy="2625012"/>
          </a:xfrm>
        </p:grpSpPr>
        <p:sp>
          <p:nvSpPr>
            <p:cNvPr id="83" name="Freeform 82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84" name="Freeform 83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85" name="Freeform 84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87" name="Group 86"/>
          <p:cNvGrpSpPr/>
          <p:nvPr/>
        </p:nvGrpSpPr>
        <p:grpSpPr>
          <a:xfrm rot="16386420">
            <a:off x="4499222" y="1039332"/>
            <a:ext cx="1377024" cy="1393268"/>
            <a:chOff x="1357754" y="-559259"/>
            <a:chExt cx="2156155" cy="2625012"/>
          </a:xfrm>
        </p:grpSpPr>
        <p:sp>
          <p:nvSpPr>
            <p:cNvPr id="88" name="Freeform 87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89" name="Freeform 88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90" name="Freeform 89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91" name="Group 90"/>
          <p:cNvGrpSpPr/>
          <p:nvPr/>
        </p:nvGrpSpPr>
        <p:grpSpPr>
          <a:xfrm rot="16386420">
            <a:off x="6504740" y="1009353"/>
            <a:ext cx="1377024" cy="1393268"/>
            <a:chOff x="1357754" y="-559259"/>
            <a:chExt cx="2156155" cy="2625012"/>
          </a:xfrm>
        </p:grpSpPr>
        <p:sp>
          <p:nvSpPr>
            <p:cNvPr id="92" name="Freeform 91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93" name="Freeform 92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94" name="Freeform 93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95" name="Group 94"/>
          <p:cNvGrpSpPr/>
          <p:nvPr/>
        </p:nvGrpSpPr>
        <p:grpSpPr>
          <a:xfrm rot="16386420">
            <a:off x="8418976" y="1009353"/>
            <a:ext cx="1377024" cy="1393268"/>
            <a:chOff x="1357754" y="-559259"/>
            <a:chExt cx="2156155" cy="2625012"/>
          </a:xfrm>
        </p:grpSpPr>
        <p:sp>
          <p:nvSpPr>
            <p:cNvPr id="96" name="Freeform 95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97" name="Freeform 96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98" name="Freeform 97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00"/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9" name="TextBox 98"/>
          <p:cNvSpPr txBox="1"/>
          <p:nvPr/>
        </p:nvSpPr>
        <p:spPr>
          <a:xfrm>
            <a:off x="1775520" y="260649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400" b="1" dirty="0">
                <a:solidFill>
                  <a:prstClr val="black"/>
                </a:solidFill>
                <a:latin typeface="Calibri"/>
              </a:rPr>
              <a:t>Vasoconstriction and </a:t>
            </a:r>
            <a:r>
              <a:rPr lang="en-GB" sz="2400" b="1" dirty="0" err="1">
                <a:solidFill>
                  <a:prstClr val="black"/>
                </a:solidFill>
                <a:latin typeface="Calibri"/>
              </a:rPr>
              <a:t>Vasodilation</a:t>
            </a:r>
            <a:endParaRPr lang="en-GB" sz="2400" b="1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100" name="Straight Arrow Connector 99"/>
          <p:cNvCxnSpPr/>
          <p:nvPr/>
        </p:nvCxnSpPr>
        <p:spPr>
          <a:xfrm flipH="1">
            <a:off x="6456040" y="980728"/>
            <a:ext cx="360040" cy="36004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6816080" y="188641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400" dirty="0">
                <a:solidFill>
                  <a:prstClr val="black"/>
                </a:solidFill>
                <a:latin typeface="Calibri"/>
              </a:rPr>
              <a:t>Heat is lost through the skin to the surrounding air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5" grpId="0"/>
      <p:bldP spid="66" grpId="0"/>
      <p:bldP spid="67" grpId="0"/>
      <p:bldP spid="10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/>
          <p:cNvGrpSpPr/>
          <p:nvPr/>
        </p:nvGrpSpPr>
        <p:grpSpPr>
          <a:xfrm rot="20500859">
            <a:off x="8193097" y="322187"/>
            <a:ext cx="2016224" cy="4392488"/>
            <a:chOff x="2195736" y="1268760"/>
            <a:chExt cx="2448272" cy="5184576"/>
          </a:xfrm>
        </p:grpSpPr>
        <p:grpSp>
          <p:nvGrpSpPr>
            <p:cNvPr id="32" name="Group 31"/>
            <p:cNvGrpSpPr/>
            <p:nvPr/>
          </p:nvGrpSpPr>
          <p:grpSpPr>
            <a:xfrm>
              <a:off x="2771799" y="1268760"/>
              <a:ext cx="1368153" cy="5184576"/>
              <a:chOff x="2771799" y="1070152"/>
              <a:chExt cx="1152129" cy="5383184"/>
            </a:xfrm>
          </p:grpSpPr>
          <p:sp>
            <p:nvSpPr>
              <p:cNvPr id="29" name="Trapezoid 28"/>
              <p:cNvSpPr/>
              <p:nvPr/>
            </p:nvSpPr>
            <p:spPr>
              <a:xfrm flipV="1">
                <a:off x="2987824" y="5445224"/>
                <a:ext cx="720080" cy="1008112"/>
              </a:xfrm>
              <a:prstGeom prst="trapezoid">
                <a:avLst/>
              </a:prstGeom>
              <a:solidFill>
                <a:srgbClr val="FFFFCC"/>
              </a:solidFill>
              <a:ln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Trapezoid 27"/>
              <p:cNvSpPr/>
              <p:nvPr/>
            </p:nvSpPr>
            <p:spPr>
              <a:xfrm>
                <a:off x="2987824" y="1070152"/>
                <a:ext cx="720080" cy="1008112"/>
              </a:xfrm>
              <a:prstGeom prst="trapezoid">
                <a:avLst/>
              </a:prstGeom>
              <a:solidFill>
                <a:srgbClr val="FFFFCC"/>
              </a:solidFill>
              <a:ln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26" name="Group 25"/>
              <p:cNvGrpSpPr/>
              <p:nvPr/>
            </p:nvGrpSpPr>
            <p:grpSpPr>
              <a:xfrm>
                <a:off x="2771799" y="1844824"/>
                <a:ext cx="1152129" cy="3845329"/>
                <a:chOff x="2627784" y="1196752"/>
                <a:chExt cx="2383409" cy="4493401"/>
              </a:xfrm>
            </p:grpSpPr>
            <p:sp>
              <p:nvSpPr>
                <p:cNvPr id="9" name="Rectangle 8"/>
                <p:cNvSpPr/>
                <p:nvPr/>
              </p:nvSpPr>
              <p:spPr>
                <a:xfrm>
                  <a:off x="3059832" y="1245232"/>
                  <a:ext cx="1512168" cy="4320480"/>
                </a:xfrm>
                <a:prstGeom prst="rect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" name="Freeform 7"/>
                <p:cNvSpPr/>
                <p:nvPr/>
              </p:nvSpPr>
              <p:spPr>
                <a:xfrm flipH="1">
                  <a:off x="4499992" y="1268760"/>
                  <a:ext cx="511201" cy="4394579"/>
                </a:xfrm>
                <a:custGeom>
                  <a:avLst/>
                  <a:gdLst>
                    <a:gd name="connsiteX0" fmla="*/ 689212 w 730155"/>
                    <a:gd name="connsiteY0" fmla="*/ 0 h 4394579"/>
                    <a:gd name="connsiteX1" fmla="*/ 6824 w 730155"/>
                    <a:gd name="connsiteY1" fmla="*/ 2169994 h 4394579"/>
                    <a:gd name="connsiteX2" fmla="*/ 730155 w 730155"/>
                    <a:gd name="connsiteY2" fmla="*/ 4394579 h 43945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30155" h="4394579">
                      <a:moveTo>
                        <a:pt x="689212" y="0"/>
                      </a:moveTo>
                      <a:cubicBezTo>
                        <a:pt x="344606" y="718782"/>
                        <a:pt x="0" y="1437564"/>
                        <a:pt x="6824" y="2169994"/>
                      </a:cubicBezTo>
                      <a:cubicBezTo>
                        <a:pt x="13648" y="2902424"/>
                        <a:pt x="371901" y="3648501"/>
                        <a:pt x="730155" y="4394579"/>
                      </a:cubicBezTo>
                    </a:path>
                  </a:pathLst>
                </a:cu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" name="Freeform 6"/>
                <p:cNvSpPr/>
                <p:nvPr/>
              </p:nvSpPr>
              <p:spPr>
                <a:xfrm>
                  <a:off x="2627784" y="1241946"/>
                  <a:ext cx="511201" cy="4394579"/>
                </a:xfrm>
                <a:custGeom>
                  <a:avLst/>
                  <a:gdLst>
                    <a:gd name="connsiteX0" fmla="*/ 689212 w 730155"/>
                    <a:gd name="connsiteY0" fmla="*/ 0 h 4394579"/>
                    <a:gd name="connsiteX1" fmla="*/ 6824 w 730155"/>
                    <a:gd name="connsiteY1" fmla="*/ 2169994 h 4394579"/>
                    <a:gd name="connsiteX2" fmla="*/ 730155 w 730155"/>
                    <a:gd name="connsiteY2" fmla="*/ 4394579 h 43945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30155" h="4394579">
                      <a:moveTo>
                        <a:pt x="689212" y="0"/>
                      </a:moveTo>
                      <a:cubicBezTo>
                        <a:pt x="344606" y="718782"/>
                        <a:pt x="0" y="1437564"/>
                        <a:pt x="6824" y="2169994"/>
                      </a:cubicBezTo>
                      <a:cubicBezTo>
                        <a:pt x="13648" y="2902424"/>
                        <a:pt x="371901" y="3648501"/>
                        <a:pt x="730155" y="4394579"/>
                      </a:cubicBezTo>
                    </a:path>
                  </a:pathLst>
                </a:cu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2" name="Group 11"/>
                <p:cNvGrpSpPr/>
                <p:nvPr/>
              </p:nvGrpSpPr>
              <p:grpSpPr>
                <a:xfrm>
                  <a:off x="2821129" y="1257866"/>
                  <a:ext cx="2007840" cy="4421393"/>
                  <a:chOff x="2780184" y="1394346"/>
                  <a:chExt cx="2383409" cy="4421393"/>
                </a:xfrm>
              </p:grpSpPr>
              <p:sp>
                <p:nvSpPr>
                  <p:cNvPr id="10" name="Freeform 9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1" name="Freeform 10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3" name="Group 12"/>
                <p:cNvGrpSpPr/>
                <p:nvPr/>
              </p:nvGrpSpPr>
              <p:grpSpPr>
                <a:xfrm>
                  <a:off x="3032536" y="1241464"/>
                  <a:ext cx="1597824" cy="4421393"/>
                  <a:chOff x="2780184" y="1394346"/>
                  <a:chExt cx="2383409" cy="4421393"/>
                </a:xfrm>
              </p:grpSpPr>
              <p:sp>
                <p:nvSpPr>
                  <p:cNvPr id="14" name="Freeform 13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5" name="Freeform 14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6" name="Group 15"/>
                <p:cNvGrpSpPr/>
                <p:nvPr/>
              </p:nvGrpSpPr>
              <p:grpSpPr>
                <a:xfrm>
                  <a:off x="3244792" y="1227816"/>
                  <a:ext cx="1165776" cy="4421393"/>
                  <a:chOff x="2780184" y="1394346"/>
                  <a:chExt cx="2383409" cy="4421393"/>
                </a:xfrm>
              </p:grpSpPr>
              <p:sp>
                <p:nvSpPr>
                  <p:cNvPr id="17" name="Freeform 16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8" name="Freeform 17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9" name="Group 18"/>
                <p:cNvGrpSpPr/>
                <p:nvPr/>
              </p:nvGrpSpPr>
              <p:grpSpPr>
                <a:xfrm>
                  <a:off x="3478232" y="1268760"/>
                  <a:ext cx="733728" cy="4421393"/>
                  <a:chOff x="2780184" y="1394346"/>
                  <a:chExt cx="2383409" cy="4421393"/>
                </a:xfrm>
              </p:grpSpPr>
              <p:sp>
                <p:nvSpPr>
                  <p:cNvPr id="20" name="Freeform 19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1" name="Freeform 20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23" name="Group 22"/>
                <p:cNvGrpSpPr/>
                <p:nvPr/>
              </p:nvGrpSpPr>
              <p:grpSpPr>
                <a:xfrm>
                  <a:off x="3702640" y="1196752"/>
                  <a:ext cx="293296" cy="4421393"/>
                  <a:chOff x="2780184" y="1394346"/>
                  <a:chExt cx="2383409" cy="4421393"/>
                </a:xfrm>
              </p:grpSpPr>
              <p:sp>
                <p:nvSpPr>
                  <p:cNvPr id="24" name="Freeform 23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5" name="Freeform 24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</p:grpSp>
        </p:grpSp>
        <p:grpSp>
          <p:nvGrpSpPr>
            <p:cNvPr id="36" name="Group 35"/>
            <p:cNvGrpSpPr/>
            <p:nvPr/>
          </p:nvGrpSpPr>
          <p:grpSpPr>
            <a:xfrm>
              <a:off x="4053385" y="2060848"/>
              <a:ext cx="590623" cy="3548382"/>
              <a:chOff x="4053385" y="2060848"/>
              <a:chExt cx="590623" cy="3548382"/>
            </a:xfrm>
          </p:grpSpPr>
          <p:sp>
            <p:nvSpPr>
              <p:cNvPr id="34" name="Freeform 33"/>
              <p:cNvSpPr/>
              <p:nvPr/>
            </p:nvSpPr>
            <p:spPr>
              <a:xfrm>
                <a:off x="4053385" y="2088107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Freeform 34"/>
              <p:cNvSpPr/>
              <p:nvPr/>
            </p:nvSpPr>
            <p:spPr>
              <a:xfrm>
                <a:off x="4298265" y="2060848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 flipH="1">
              <a:off x="2195736" y="2040858"/>
              <a:ext cx="590623" cy="3548382"/>
              <a:chOff x="4053385" y="2060848"/>
              <a:chExt cx="590623" cy="3548382"/>
            </a:xfrm>
          </p:grpSpPr>
          <p:sp>
            <p:nvSpPr>
              <p:cNvPr id="38" name="Freeform 37"/>
              <p:cNvSpPr/>
              <p:nvPr/>
            </p:nvSpPr>
            <p:spPr>
              <a:xfrm>
                <a:off x="4053385" y="2088107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Freeform 38"/>
              <p:cNvSpPr/>
              <p:nvPr/>
            </p:nvSpPr>
            <p:spPr>
              <a:xfrm>
                <a:off x="4298265" y="2060848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pic>
        <p:nvPicPr>
          <p:cNvPr id="1026" name="Picture 2" descr="http://cache3.asset-cache.net/xt/186034853.jpg?v=1&amp;g=fs1%7C0%7CSKP154%7C34%7C853&amp;s=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7529" y="3429000"/>
            <a:ext cx="1962429" cy="2952328"/>
          </a:xfrm>
          <a:prstGeom prst="rect">
            <a:avLst/>
          </a:prstGeom>
          <a:noFill/>
        </p:spPr>
      </p:pic>
      <p:sp>
        <p:nvSpPr>
          <p:cNvPr id="42" name="TextBox 41"/>
          <p:cNvSpPr txBox="1"/>
          <p:nvPr/>
        </p:nvSpPr>
        <p:spPr>
          <a:xfrm>
            <a:off x="1775520" y="101382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Muscles require energy to contract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1775520" y="166190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energy is supplied by respiration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775520" y="2309972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During respiration some energy is always lost as heat energy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4007768" y="3789041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When we shiver, the muscles contract repeatedly...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007768" y="5631632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... more heat is generated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847528" y="37504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Shivering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1524000" y="0"/>
            <a:ext cx="9144000" cy="25649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1524000" y="2564904"/>
            <a:ext cx="9144000" cy="4293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Rectangle 40"/>
          <p:cNvSpPr/>
          <p:nvPr/>
        </p:nvSpPr>
        <p:spPr>
          <a:xfrm>
            <a:off x="1524000" y="2276872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3" name="Straight Connector 42"/>
          <p:cNvCxnSpPr/>
          <p:nvPr/>
        </p:nvCxnSpPr>
        <p:spPr>
          <a:xfrm>
            <a:off x="1524000" y="2276872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2423592" y="2780929"/>
            <a:ext cx="7704856" cy="2520280"/>
          </a:xfrm>
          <a:custGeom>
            <a:avLst/>
            <a:gdLst>
              <a:gd name="connsiteX0" fmla="*/ 132413 w 6690610"/>
              <a:gd name="connsiteY0" fmla="*/ 3682584 h 3697574"/>
              <a:gd name="connsiteX1" fmla="*/ 102433 w 6690610"/>
              <a:gd name="connsiteY1" fmla="*/ 519659 h 3697574"/>
              <a:gd name="connsiteX2" fmla="*/ 747010 w 6690610"/>
              <a:gd name="connsiteY2" fmla="*/ 564630 h 3697574"/>
              <a:gd name="connsiteX3" fmla="*/ 1601449 w 6690610"/>
              <a:gd name="connsiteY3" fmla="*/ 234846 h 3697574"/>
              <a:gd name="connsiteX4" fmla="*/ 2081134 w 6690610"/>
              <a:gd name="connsiteY4" fmla="*/ 669561 h 3697574"/>
              <a:gd name="connsiteX5" fmla="*/ 2590800 w 6690610"/>
              <a:gd name="connsiteY5" fmla="*/ 369758 h 3697574"/>
              <a:gd name="connsiteX6" fmla="*/ 3040505 w 6690610"/>
              <a:gd name="connsiteY6" fmla="*/ 729522 h 3697574"/>
              <a:gd name="connsiteX7" fmla="*/ 3595141 w 6690610"/>
              <a:gd name="connsiteY7" fmla="*/ 234846 h 3697574"/>
              <a:gd name="connsiteX8" fmla="*/ 4584492 w 6690610"/>
              <a:gd name="connsiteY8" fmla="*/ 849443 h 3697574"/>
              <a:gd name="connsiteX9" fmla="*/ 5034197 w 6690610"/>
              <a:gd name="connsiteY9" fmla="*/ 324787 h 3697574"/>
              <a:gd name="connsiteX10" fmla="*/ 5708754 w 6690610"/>
              <a:gd name="connsiteY10" fmla="*/ 774492 h 3697574"/>
              <a:gd name="connsiteX11" fmla="*/ 6113488 w 6690610"/>
              <a:gd name="connsiteY11" fmla="*/ 159895 h 3697574"/>
              <a:gd name="connsiteX12" fmla="*/ 6608164 w 6690610"/>
              <a:gd name="connsiteY12" fmla="*/ 684551 h 3697574"/>
              <a:gd name="connsiteX13" fmla="*/ 6608164 w 6690610"/>
              <a:gd name="connsiteY13" fmla="*/ 3697574 h 3697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0610" h="3697574">
                <a:moveTo>
                  <a:pt x="132413" y="3682584"/>
                </a:moveTo>
                <a:cubicBezTo>
                  <a:pt x="66206" y="2360951"/>
                  <a:pt x="0" y="1039318"/>
                  <a:pt x="102433" y="519659"/>
                </a:cubicBezTo>
                <a:cubicBezTo>
                  <a:pt x="204866" y="0"/>
                  <a:pt x="497174" y="612099"/>
                  <a:pt x="747010" y="564630"/>
                </a:cubicBezTo>
                <a:cubicBezTo>
                  <a:pt x="996846" y="517161"/>
                  <a:pt x="1379095" y="217357"/>
                  <a:pt x="1601449" y="234846"/>
                </a:cubicBezTo>
                <a:cubicBezTo>
                  <a:pt x="1823803" y="252335"/>
                  <a:pt x="1916242" y="647076"/>
                  <a:pt x="2081134" y="669561"/>
                </a:cubicBezTo>
                <a:cubicBezTo>
                  <a:pt x="2246026" y="692046"/>
                  <a:pt x="2430905" y="359764"/>
                  <a:pt x="2590800" y="369758"/>
                </a:cubicBezTo>
                <a:cubicBezTo>
                  <a:pt x="2750695" y="379752"/>
                  <a:pt x="2873115" y="752007"/>
                  <a:pt x="3040505" y="729522"/>
                </a:cubicBezTo>
                <a:cubicBezTo>
                  <a:pt x="3207895" y="707037"/>
                  <a:pt x="3337810" y="214859"/>
                  <a:pt x="3595141" y="234846"/>
                </a:cubicBezTo>
                <a:cubicBezTo>
                  <a:pt x="3852472" y="254833"/>
                  <a:pt x="4344649" y="834453"/>
                  <a:pt x="4584492" y="849443"/>
                </a:cubicBezTo>
                <a:cubicBezTo>
                  <a:pt x="4824335" y="864433"/>
                  <a:pt x="4846820" y="337279"/>
                  <a:pt x="5034197" y="324787"/>
                </a:cubicBezTo>
                <a:cubicBezTo>
                  <a:pt x="5221574" y="312295"/>
                  <a:pt x="5528872" y="801974"/>
                  <a:pt x="5708754" y="774492"/>
                </a:cubicBezTo>
                <a:cubicBezTo>
                  <a:pt x="5888636" y="747010"/>
                  <a:pt x="5963587" y="174885"/>
                  <a:pt x="6113488" y="159895"/>
                </a:cubicBezTo>
                <a:cubicBezTo>
                  <a:pt x="6263389" y="144905"/>
                  <a:pt x="6525718" y="94938"/>
                  <a:pt x="6608164" y="684551"/>
                </a:cubicBezTo>
                <a:cubicBezTo>
                  <a:pt x="6690610" y="1274164"/>
                  <a:pt x="6649387" y="2485869"/>
                  <a:pt x="6608164" y="3697574"/>
                </a:cubicBezTo>
              </a:path>
            </a:pathLst>
          </a:cu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/>
          <p:cNvCxnSpPr>
            <a:endCxn id="44" idx="13"/>
          </p:cNvCxnSpPr>
          <p:nvPr/>
        </p:nvCxnSpPr>
        <p:spPr>
          <a:xfrm>
            <a:off x="2567608" y="5301209"/>
            <a:ext cx="7465898" cy="1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44" idx="0"/>
          </p:cNvCxnSpPr>
          <p:nvPr/>
        </p:nvCxnSpPr>
        <p:spPr>
          <a:xfrm flipH="1">
            <a:off x="2567608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10026460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53"/>
          <p:cNvGrpSpPr/>
          <p:nvPr/>
        </p:nvGrpSpPr>
        <p:grpSpPr>
          <a:xfrm>
            <a:off x="2393612" y="5949280"/>
            <a:ext cx="360040" cy="216024"/>
            <a:chOff x="2411760" y="548680"/>
            <a:chExt cx="1440160" cy="720080"/>
          </a:xfrm>
        </p:grpSpPr>
        <p:cxnSp>
          <p:nvCxnSpPr>
            <p:cNvPr id="52" name="Straight Connector 5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54"/>
          <p:cNvGrpSpPr/>
          <p:nvPr/>
        </p:nvGrpSpPr>
        <p:grpSpPr>
          <a:xfrm flipV="1">
            <a:off x="9840416" y="5877272"/>
            <a:ext cx="360040" cy="216024"/>
            <a:chOff x="2411760" y="548680"/>
            <a:chExt cx="1440160" cy="72008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57"/>
          <p:cNvGrpSpPr/>
          <p:nvPr/>
        </p:nvGrpSpPr>
        <p:grpSpPr>
          <a:xfrm rot="16200000" flipH="1" flipV="1">
            <a:off x="5807968" y="5202162"/>
            <a:ext cx="360040" cy="216024"/>
            <a:chOff x="2411760" y="548680"/>
            <a:chExt cx="1440160" cy="720080"/>
          </a:xfrm>
        </p:grpSpPr>
        <p:cxnSp>
          <p:nvCxnSpPr>
            <p:cNvPr id="59" name="Straight Connector 58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60"/>
          <p:cNvGrpSpPr/>
          <p:nvPr/>
        </p:nvGrpSpPr>
        <p:grpSpPr>
          <a:xfrm rot="16200000" flipH="1" flipV="1">
            <a:off x="5673058" y="3155958"/>
            <a:ext cx="360040" cy="216024"/>
            <a:chOff x="2411760" y="548680"/>
            <a:chExt cx="1440160" cy="720080"/>
          </a:xfrm>
        </p:grpSpPr>
        <p:cxnSp>
          <p:nvCxnSpPr>
            <p:cNvPr id="62" name="Straight Connector 6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64"/>
          <p:cNvSpPr txBox="1"/>
          <p:nvPr/>
        </p:nvSpPr>
        <p:spPr>
          <a:xfrm>
            <a:off x="7392144" y="3789041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Less blood flows close to surface of skin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5231904" y="5847656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More blood is shunted away from surface of skin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3071664" y="3573017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Smooth muscle in wall of arteriole contracts which </a:t>
            </a:r>
            <a:r>
              <a:rPr lang="en-GB" sz="2400" i="1" dirty="0"/>
              <a:t>constricts</a:t>
            </a:r>
            <a:r>
              <a:rPr lang="en-GB" sz="2400" dirty="0"/>
              <a:t> the lumen</a:t>
            </a:r>
          </a:p>
        </p:txBody>
      </p:sp>
      <p:cxnSp>
        <p:nvCxnSpPr>
          <p:cNvPr id="69" name="Straight Arrow Connector 68"/>
          <p:cNvCxnSpPr>
            <a:stCxn id="67" idx="1"/>
          </p:cNvCxnSpPr>
          <p:nvPr/>
        </p:nvCxnSpPr>
        <p:spPr>
          <a:xfrm flipH="1">
            <a:off x="2567608" y="4173182"/>
            <a:ext cx="504056" cy="98401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7968208" y="3364250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>
            <a:stCxn id="66" idx="0"/>
          </p:cNvCxnSpPr>
          <p:nvPr/>
        </p:nvCxnSpPr>
        <p:spPr>
          <a:xfrm flipV="1">
            <a:off x="7248128" y="5373217"/>
            <a:ext cx="576064" cy="47443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V="1">
            <a:off x="3521924" y="230685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V="1">
            <a:off x="9336360" y="227687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7464152" y="227687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5447928" y="227687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85"/>
          <p:cNvGrpSpPr/>
          <p:nvPr/>
        </p:nvGrpSpPr>
        <p:grpSpPr>
          <a:xfrm rot="16386420">
            <a:off x="2668818" y="1080070"/>
            <a:ext cx="1377024" cy="1315989"/>
            <a:chOff x="1357754" y="-413662"/>
            <a:chExt cx="2156155" cy="2479415"/>
          </a:xfrm>
        </p:grpSpPr>
        <p:sp>
          <p:nvSpPr>
            <p:cNvPr id="83" name="Freeform 82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 rot="18731212" flipV="1">
              <a:off x="1279411" y="462998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" name="Group 86"/>
          <p:cNvGrpSpPr/>
          <p:nvPr/>
        </p:nvGrpSpPr>
        <p:grpSpPr>
          <a:xfrm rot="16386420">
            <a:off x="4537398" y="1079639"/>
            <a:ext cx="1377024" cy="1316802"/>
            <a:chOff x="1357754" y="-415193"/>
            <a:chExt cx="2156155" cy="2480946"/>
          </a:xfrm>
        </p:grpSpPr>
        <p:sp>
          <p:nvSpPr>
            <p:cNvPr id="88" name="Freeform 87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9" name="Freeform 88"/>
            <p:cNvSpPr/>
            <p:nvPr/>
          </p:nvSpPr>
          <p:spPr>
            <a:xfrm rot="18731212" flipV="1">
              <a:off x="1302848" y="461467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90"/>
          <p:cNvGrpSpPr/>
          <p:nvPr/>
        </p:nvGrpSpPr>
        <p:grpSpPr>
          <a:xfrm rot="16386420">
            <a:off x="6603731" y="1049728"/>
            <a:ext cx="1377024" cy="1345113"/>
            <a:chOff x="1357754" y="-468533"/>
            <a:chExt cx="2156155" cy="2534286"/>
          </a:xfrm>
        </p:grpSpPr>
        <p:sp>
          <p:nvSpPr>
            <p:cNvPr id="92" name="Freeform 91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3" name="Freeform 92"/>
            <p:cNvSpPr/>
            <p:nvPr/>
          </p:nvSpPr>
          <p:spPr>
            <a:xfrm rot="18731212" flipV="1">
              <a:off x="1253430" y="408127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Freeform 93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" name="Group 94"/>
          <p:cNvGrpSpPr/>
          <p:nvPr/>
        </p:nvGrpSpPr>
        <p:grpSpPr>
          <a:xfrm rot="16386420">
            <a:off x="8457558" y="1050090"/>
            <a:ext cx="1377024" cy="1315989"/>
            <a:chOff x="1357754" y="-413662"/>
            <a:chExt cx="2156155" cy="2479415"/>
          </a:xfrm>
        </p:grpSpPr>
        <p:sp>
          <p:nvSpPr>
            <p:cNvPr id="96" name="Freeform 95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Freeform 96"/>
            <p:cNvSpPr/>
            <p:nvPr/>
          </p:nvSpPr>
          <p:spPr>
            <a:xfrm rot="18731212" flipV="1">
              <a:off x="1279411" y="462998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Freeform 97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4" name="TextBox 53"/>
          <p:cNvSpPr txBox="1"/>
          <p:nvPr/>
        </p:nvSpPr>
        <p:spPr>
          <a:xfrm>
            <a:off x="1559496" y="0"/>
            <a:ext cx="5863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If body temperature </a:t>
            </a:r>
            <a:r>
              <a:rPr lang="en-GB" sz="2800" i="1" dirty="0"/>
              <a:t>falls </a:t>
            </a:r>
            <a:r>
              <a:rPr lang="en-GB" sz="2800" dirty="0"/>
              <a:t>this triggers...</a:t>
            </a:r>
            <a:endParaRPr lang="en-GB" sz="2800" i="1" dirty="0"/>
          </a:p>
        </p:txBody>
      </p:sp>
      <p:sp>
        <p:nvSpPr>
          <p:cNvPr id="55" name="TextBox 54"/>
          <p:cNvSpPr txBox="1"/>
          <p:nvPr/>
        </p:nvSpPr>
        <p:spPr>
          <a:xfrm>
            <a:off x="7445630" y="0"/>
            <a:ext cx="3725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VASOCONSTRICTION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3215681" y="574968"/>
            <a:ext cx="6018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Rate of heat loss from body </a:t>
            </a:r>
            <a:r>
              <a:rPr lang="en-GB" sz="2800" i="1" dirty="0">
                <a:solidFill>
                  <a:srgbClr val="0070C0"/>
                </a:solidFill>
              </a:rPr>
              <a:t>DECREASES</a:t>
            </a:r>
            <a:endParaRPr lang="en-GB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  <p:bldP spid="66" grpId="0"/>
      <p:bldP spid="67" grpId="0"/>
      <p:bldP spid="54" grpId="0"/>
      <p:bldP spid="55" grpId="0"/>
      <p:bldP spid="5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/>
          <p:cNvSpPr/>
          <p:nvPr/>
        </p:nvSpPr>
        <p:spPr>
          <a:xfrm>
            <a:off x="1524000" y="0"/>
            <a:ext cx="9144000" cy="3429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16" name="Group 115"/>
          <p:cNvGrpSpPr/>
          <p:nvPr/>
        </p:nvGrpSpPr>
        <p:grpSpPr>
          <a:xfrm>
            <a:off x="6528048" y="0"/>
            <a:ext cx="4139952" cy="3429000"/>
            <a:chOff x="5004048" y="0"/>
            <a:chExt cx="4139952" cy="3429000"/>
          </a:xfrm>
        </p:grpSpPr>
        <p:sp>
          <p:nvSpPr>
            <p:cNvPr id="95" name="Rectangle 94"/>
            <p:cNvSpPr/>
            <p:nvPr/>
          </p:nvSpPr>
          <p:spPr>
            <a:xfrm>
              <a:off x="5436096" y="0"/>
              <a:ext cx="3707904" cy="34290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5004048" y="0"/>
              <a:ext cx="576064" cy="3356992"/>
            </a:xfrm>
            <a:prstGeom prst="rect">
              <a:avLst/>
            </a:prstGeom>
            <a:gradFill flip="none" rotWithShape="1">
              <a:gsLst>
                <a:gs pos="0">
                  <a:srgbClr val="FFFF00"/>
                </a:gs>
                <a:gs pos="50000">
                  <a:schemeClr val="accent1">
                    <a:lumMod val="20000"/>
                    <a:lumOff val="8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" name="Rectangle 3"/>
          <p:cNvSpPr/>
          <p:nvPr/>
        </p:nvSpPr>
        <p:spPr>
          <a:xfrm>
            <a:off x="1524000" y="3672408"/>
            <a:ext cx="9144000" cy="32129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24000" y="3240360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1524000" y="3240360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 35"/>
          <p:cNvSpPr/>
          <p:nvPr/>
        </p:nvSpPr>
        <p:spPr>
          <a:xfrm>
            <a:off x="9967498" y="3229655"/>
            <a:ext cx="310100" cy="1351721"/>
          </a:xfrm>
          <a:custGeom>
            <a:avLst/>
            <a:gdLst>
              <a:gd name="connsiteX0" fmla="*/ 56984 w 310100"/>
              <a:gd name="connsiteY0" fmla="*/ 0 h 1351721"/>
              <a:gd name="connsiteX1" fmla="*/ 64935 w 310100"/>
              <a:gd name="connsiteY1" fmla="*/ 230588 h 1351721"/>
              <a:gd name="connsiteX2" fmla="*/ 49032 w 310100"/>
              <a:gd name="connsiteY2" fmla="*/ 580445 h 1351721"/>
              <a:gd name="connsiteX3" fmla="*/ 17227 w 310100"/>
              <a:gd name="connsiteY3" fmla="*/ 1017767 h 1351721"/>
              <a:gd name="connsiteX4" fmla="*/ 9276 w 310100"/>
              <a:gd name="connsiteY4" fmla="*/ 1208598 h 1351721"/>
              <a:gd name="connsiteX5" fmla="*/ 72886 w 310100"/>
              <a:gd name="connsiteY5" fmla="*/ 1311965 h 1351721"/>
              <a:gd name="connsiteX6" fmla="*/ 247815 w 310100"/>
              <a:gd name="connsiteY6" fmla="*/ 1296062 h 1351721"/>
              <a:gd name="connsiteX7" fmla="*/ 295523 w 310100"/>
              <a:gd name="connsiteY7" fmla="*/ 978010 h 1351721"/>
              <a:gd name="connsiteX8" fmla="*/ 303474 w 310100"/>
              <a:gd name="connsiteY8" fmla="*/ 707666 h 1351721"/>
              <a:gd name="connsiteX9" fmla="*/ 303474 w 310100"/>
              <a:gd name="connsiteY9" fmla="*/ 421419 h 1351721"/>
              <a:gd name="connsiteX10" fmla="*/ 263718 w 310100"/>
              <a:gd name="connsiteY10" fmla="*/ 127221 h 1351721"/>
              <a:gd name="connsiteX11" fmla="*/ 239864 w 310100"/>
              <a:gd name="connsiteY11" fmla="*/ 0 h 1351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0100" h="1351721">
                <a:moveTo>
                  <a:pt x="56984" y="0"/>
                </a:moveTo>
                <a:cubicBezTo>
                  <a:pt x="61622" y="66923"/>
                  <a:pt x="66260" y="133847"/>
                  <a:pt x="64935" y="230588"/>
                </a:cubicBezTo>
                <a:cubicBezTo>
                  <a:pt x="63610" y="327329"/>
                  <a:pt x="56983" y="449249"/>
                  <a:pt x="49032" y="580445"/>
                </a:cubicBezTo>
                <a:cubicBezTo>
                  <a:pt x="41081" y="711642"/>
                  <a:pt x="23853" y="913075"/>
                  <a:pt x="17227" y="1017767"/>
                </a:cubicBezTo>
                <a:cubicBezTo>
                  <a:pt x="10601" y="1122459"/>
                  <a:pt x="0" y="1159565"/>
                  <a:pt x="9276" y="1208598"/>
                </a:cubicBezTo>
                <a:cubicBezTo>
                  <a:pt x="18552" y="1257631"/>
                  <a:pt x="33130" y="1297388"/>
                  <a:pt x="72886" y="1311965"/>
                </a:cubicBezTo>
                <a:cubicBezTo>
                  <a:pt x="112642" y="1326542"/>
                  <a:pt x="210709" y="1351721"/>
                  <a:pt x="247815" y="1296062"/>
                </a:cubicBezTo>
                <a:cubicBezTo>
                  <a:pt x="284921" y="1240403"/>
                  <a:pt x="286246" y="1076076"/>
                  <a:pt x="295523" y="978010"/>
                </a:cubicBezTo>
                <a:cubicBezTo>
                  <a:pt x="304800" y="879944"/>
                  <a:pt x="302149" y="800431"/>
                  <a:pt x="303474" y="707666"/>
                </a:cubicBezTo>
                <a:cubicBezTo>
                  <a:pt x="304799" y="614901"/>
                  <a:pt x="310100" y="518160"/>
                  <a:pt x="303474" y="421419"/>
                </a:cubicBezTo>
                <a:cubicBezTo>
                  <a:pt x="296848" y="324678"/>
                  <a:pt x="274320" y="197458"/>
                  <a:pt x="263718" y="127221"/>
                </a:cubicBezTo>
                <a:cubicBezTo>
                  <a:pt x="253116" y="56985"/>
                  <a:pt x="239864" y="0"/>
                  <a:pt x="239864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Freeform 34"/>
          <p:cNvSpPr/>
          <p:nvPr/>
        </p:nvSpPr>
        <p:spPr>
          <a:xfrm rot="365934">
            <a:off x="9704928" y="1437088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1" name="Group 40"/>
          <p:cNvGrpSpPr/>
          <p:nvPr/>
        </p:nvGrpSpPr>
        <p:grpSpPr>
          <a:xfrm>
            <a:off x="9336360" y="3646448"/>
            <a:ext cx="717684" cy="720080"/>
            <a:chOff x="3058510" y="3645024"/>
            <a:chExt cx="1010315" cy="720080"/>
          </a:xfrm>
        </p:grpSpPr>
        <p:sp>
          <p:nvSpPr>
            <p:cNvPr id="37" name="Freeform 36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Freeform 37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Freeform 38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Freeform 39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2" name="Freeform 41"/>
          <p:cNvSpPr/>
          <p:nvPr/>
        </p:nvSpPr>
        <p:spPr>
          <a:xfrm>
            <a:off x="8887378" y="3229655"/>
            <a:ext cx="310100" cy="1351721"/>
          </a:xfrm>
          <a:custGeom>
            <a:avLst/>
            <a:gdLst>
              <a:gd name="connsiteX0" fmla="*/ 56984 w 310100"/>
              <a:gd name="connsiteY0" fmla="*/ 0 h 1351721"/>
              <a:gd name="connsiteX1" fmla="*/ 64935 w 310100"/>
              <a:gd name="connsiteY1" fmla="*/ 230588 h 1351721"/>
              <a:gd name="connsiteX2" fmla="*/ 49032 w 310100"/>
              <a:gd name="connsiteY2" fmla="*/ 580445 h 1351721"/>
              <a:gd name="connsiteX3" fmla="*/ 17227 w 310100"/>
              <a:gd name="connsiteY3" fmla="*/ 1017767 h 1351721"/>
              <a:gd name="connsiteX4" fmla="*/ 9276 w 310100"/>
              <a:gd name="connsiteY4" fmla="*/ 1208598 h 1351721"/>
              <a:gd name="connsiteX5" fmla="*/ 72886 w 310100"/>
              <a:gd name="connsiteY5" fmla="*/ 1311965 h 1351721"/>
              <a:gd name="connsiteX6" fmla="*/ 247815 w 310100"/>
              <a:gd name="connsiteY6" fmla="*/ 1296062 h 1351721"/>
              <a:gd name="connsiteX7" fmla="*/ 295523 w 310100"/>
              <a:gd name="connsiteY7" fmla="*/ 978010 h 1351721"/>
              <a:gd name="connsiteX8" fmla="*/ 303474 w 310100"/>
              <a:gd name="connsiteY8" fmla="*/ 707666 h 1351721"/>
              <a:gd name="connsiteX9" fmla="*/ 303474 w 310100"/>
              <a:gd name="connsiteY9" fmla="*/ 421419 h 1351721"/>
              <a:gd name="connsiteX10" fmla="*/ 263718 w 310100"/>
              <a:gd name="connsiteY10" fmla="*/ 127221 h 1351721"/>
              <a:gd name="connsiteX11" fmla="*/ 239864 w 310100"/>
              <a:gd name="connsiteY11" fmla="*/ 0 h 1351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0100" h="1351721">
                <a:moveTo>
                  <a:pt x="56984" y="0"/>
                </a:moveTo>
                <a:cubicBezTo>
                  <a:pt x="61622" y="66923"/>
                  <a:pt x="66260" y="133847"/>
                  <a:pt x="64935" y="230588"/>
                </a:cubicBezTo>
                <a:cubicBezTo>
                  <a:pt x="63610" y="327329"/>
                  <a:pt x="56983" y="449249"/>
                  <a:pt x="49032" y="580445"/>
                </a:cubicBezTo>
                <a:cubicBezTo>
                  <a:pt x="41081" y="711642"/>
                  <a:pt x="23853" y="913075"/>
                  <a:pt x="17227" y="1017767"/>
                </a:cubicBezTo>
                <a:cubicBezTo>
                  <a:pt x="10601" y="1122459"/>
                  <a:pt x="0" y="1159565"/>
                  <a:pt x="9276" y="1208598"/>
                </a:cubicBezTo>
                <a:cubicBezTo>
                  <a:pt x="18552" y="1257631"/>
                  <a:pt x="33130" y="1297388"/>
                  <a:pt x="72886" y="1311965"/>
                </a:cubicBezTo>
                <a:cubicBezTo>
                  <a:pt x="112642" y="1326542"/>
                  <a:pt x="210709" y="1351721"/>
                  <a:pt x="247815" y="1296062"/>
                </a:cubicBezTo>
                <a:cubicBezTo>
                  <a:pt x="284921" y="1240403"/>
                  <a:pt x="286246" y="1076076"/>
                  <a:pt x="295523" y="978010"/>
                </a:cubicBezTo>
                <a:cubicBezTo>
                  <a:pt x="304800" y="879944"/>
                  <a:pt x="302149" y="800431"/>
                  <a:pt x="303474" y="707666"/>
                </a:cubicBezTo>
                <a:cubicBezTo>
                  <a:pt x="304799" y="614901"/>
                  <a:pt x="310100" y="518160"/>
                  <a:pt x="303474" y="421419"/>
                </a:cubicBezTo>
                <a:cubicBezTo>
                  <a:pt x="296848" y="324678"/>
                  <a:pt x="274320" y="197458"/>
                  <a:pt x="263718" y="127221"/>
                </a:cubicBezTo>
                <a:cubicBezTo>
                  <a:pt x="253116" y="56985"/>
                  <a:pt x="239864" y="0"/>
                  <a:pt x="239864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Freeform 42"/>
          <p:cNvSpPr/>
          <p:nvPr/>
        </p:nvSpPr>
        <p:spPr>
          <a:xfrm rot="365934">
            <a:off x="8624808" y="1437088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Freeform 48"/>
          <p:cNvSpPr/>
          <p:nvPr/>
        </p:nvSpPr>
        <p:spPr>
          <a:xfrm>
            <a:off x="7797733" y="3214797"/>
            <a:ext cx="310100" cy="1351721"/>
          </a:xfrm>
          <a:custGeom>
            <a:avLst/>
            <a:gdLst>
              <a:gd name="connsiteX0" fmla="*/ 56984 w 310100"/>
              <a:gd name="connsiteY0" fmla="*/ 0 h 1351721"/>
              <a:gd name="connsiteX1" fmla="*/ 64935 w 310100"/>
              <a:gd name="connsiteY1" fmla="*/ 230588 h 1351721"/>
              <a:gd name="connsiteX2" fmla="*/ 49032 w 310100"/>
              <a:gd name="connsiteY2" fmla="*/ 580445 h 1351721"/>
              <a:gd name="connsiteX3" fmla="*/ 17227 w 310100"/>
              <a:gd name="connsiteY3" fmla="*/ 1017767 h 1351721"/>
              <a:gd name="connsiteX4" fmla="*/ 9276 w 310100"/>
              <a:gd name="connsiteY4" fmla="*/ 1208598 h 1351721"/>
              <a:gd name="connsiteX5" fmla="*/ 72886 w 310100"/>
              <a:gd name="connsiteY5" fmla="*/ 1311965 h 1351721"/>
              <a:gd name="connsiteX6" fmla="*/ 247815 w 310100"/>
              <a:gd name="connsiteY6" fmla="*/ 1296062 h 1351721"/>
              <a:gd name="connsiteX7" fmla="*/ 295523 w 310100"/>
              <a:gd name="connsiteY7" fmla="*/ 978010 h 1351721"/>
              <a:gd name="connsiteX8" fmla="*/ 303474 w 310100"/>
              <a:gd name="connsiteY8" fmla="*/ 707666 h 1351721"/>
              <a:gd name="connsiteX9" fmla="*/ 303474 w 310100"/>
              <a:gd name="connsiteY9" fmla="*/ 421419 h 1351721"/>
              <a:gd name="connsiteX10" fmla="*/ 263718 w 310100"/>
              <a:gd name="connsiteY10" fmla="*/ 127221 h 1351721"/>
              <a:gd name="connsiteX11" fmla="*/ 239864 w 310100"/>
              <a:gd name="connsiteY11" fmla="*/ 0 h 1351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0100" h="1351721">
                <a:moveTo>
                  <a:pt x="56984" y="0"/>
                </a:moveTo>
                <a:cubicBezTo>
                  <a:pt x="61622" y="66923"/>
                  <a:pt x="66260" y="133847"/>
                  <a:pt x="64935" y="230588"/>
                </a:cubicBezTo>
                <a:cubicBezTo>
                  <a:pt x="63610" y="327329"/>
                  <a:pt x="56983" y="449249"/>
                  <a:pt x="49032" y="580445"/>
                </a:cubicBezTo>
                <a:cubicBezTo>
                  <a:pt x="41081" y="711642"/>
                  <a:pt x="23853" y="913075"/>
                  <a:pt x="17227" y="1017767"/>
                </a:cubicBezTo>
                <a:cubicBezTo>
                  <a:pt x="10601" y="1122459"/>
                  <a:pt x="0" y="1159565"/>
                  <a:pt x="9276" y="1208598"/>
                </a:cubicBezTo>
                <a:cubicBezTo>
                  <a:pt x="18552" y="1257631"/>
                  <a:pt x="33130" y="1297388"/>
                  <a:pt x="72886" y="1311965"/>
                </a:cubicBezTo>
                <a:cubicBezTo>
                  <a:pt x="112642" y="1326542"/>
                  <a:pt x="210709" y="1351721"/>
                  <a:pt x="247815" y="1296062"/>
                </a:cubicBezTo>
                <a:cubicBezTo>
                  <a:pt x="284921" y="1240403"/>
                  <a:pt x="286246" y="1076076"/>
                  <a:pt x="295523" y="978010"/>
                </a:cubicBezTo>
                <a:cubicBezTo>
                  <a:pt x="304800" y="879944"/>
                  <a:pt x="302149" y="800431"/>
                  <a:pt x="303474" y="707666"/>
                </a:cubicBezTo>
                <a:cubicBezTo>
                  <a:pt x="304799" y="614901"/>
                  <a:pt x="310100" y="518160"/>
                  <a:pt x="303474" y="421419"/>
                </a:cubicBezTo>
                <a:cubicBezTo>
                  <a:pt x="296848" y="324678"/>
                  <a:pt x="274320" y="197458"/>
                  <a:pt x="263718" y="127221"/>
                </a:cubicBezTo>
                <a:cubicBezTo>
                  <a:pt x="253116" y="56985"/>
                  <a:pt x="239864" y="0"/>
                  <a:pt x="239864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Freeform 49"/>
          <p:cNvSpPr/>
          <p:nvPr/>
        </p:nvSpPr>
        <p:spPr>
          <a:xfrm rot="365934">
            <a:off x="7544688" y="1412705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Freeform 56"/>
          <p:cNvSpPr/>
          <p:nvPr/>
        </p:nvSpPr>
        <p:spPr>
          <a:xfrm>
            <a:off x="2796628" y="3209925"/>
            <a:ext cx="1455738" cy="1047750"/>
          </a:xfrm>
          <a:custGeom>
            <a:avLst/>
            <a:gdLst>
              <a:gd name="connsiteX0" fmla="*/ 0 w 1455738"/>
              <a:gd name="connsiteY0" fmla="*/ 19050 h 1047750"/>
              <a:gd name="connsiteX1" fmla="*/ 209550 w 1455738"/>
              <a:gd name="connsiteY1" fmla="*/ 142875 h 1047750"/>
              <a:gd name="connsiteX2" fmla="*/ 542925 w 1455738"/>
              <a:gd name="connsiteY2" fmla="*/ 428625 h 1047750"/>
              <a:gd name="connsiteX3" fmla="*/ 923925 w 1455738"/>
              <a:gd name="connsiteY3" fmla="*/ 752475 h 1047750"/>
              <a:gd name="connsiteX4" fmla="*/ 1228725 w 1455738"/>
              <a:gd name="connsiteY4" fmla="*/ 1019175 h 1047750"/>
              <a:gd name="connsiteX5" fmla="*/ 1428750 w 1455738"/>
              <a:gd name="connsiteY5" fmla="*/ 923925 h 1047750"/>
              <a:gd name="connsiteX6" fmla="*/ 1390650 w 1455738"/>
              <a:gd name="connsiteY6" fmla="*/ 752475 h 1047750"/>
              <a:gd name="connsiteX7" fmla="*/ 1133475 w 1455738"/>
              <a:gd name="connsiteY7" fmla="*/ 514350 h 1047750"/>
              <a:gd name="connsiteX8" fmla="*/ 723900 w 1455738"/>
              <a:gd name="connsiteY8" fmla="*/ 219075 h 1047750"/>
              <a:gd name="connsiteX9" fmla="*/ 390525 w 1455738"/>
              <a:gd name="connsiteY9" fmla="*/ 0 h 1047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5738" h="1047750">
                <a:moveTo>
                  <a:pt x="0" y="19050"/>
                </a:moveTo>
                <a:cubicBezTo>
                  <a:pt x="59531" y="46831"/>
                  <a:pt x="119063" y="74613"/>
                  <a:pt x="209550" y="142875"/>
                </a:cubicBezTo>
                <a:cubicBezTo>
                  <a:pt x="300037" y="211137"/>
                  <a:pt x="542925" y="428625"/>
                  <a:pt x="542925" y="428625"/>
                </a:cubicBezTo>
                <a:lnTo>
                  <a:pt x="923925" y="752475"/>
                </a:lnTo>
                <a:cubicBezTo>
                  <a:pt x="1038225" y="850900"/>
                  <a:pt x="1144588" y="990600"/>
                  <a:pt x="1228725" y="1019175"/>
                </a:cubicBezTo>
                <a:cubicBezTo>
                  <a:pt x="1312862" y="1047750"/>
                  <a:pt x="1401762" y="968375"/>
                  <a:pt x="1428750" y="923925"/>
                </a:cubicBezTo>
                <a:cubicBezTo>
                  <a:pt x="1455738" y="879475"/>
                  <a:pt x="1439863" y="820738"/>
                  <a:pt x="1390650" y="752475"/>
                </a:cubicBezTo>
                <a:cubicBezTo>
                  <a:pt x="1341438" y="684213"/>
                  <a:pt x="1244600" y="603250"/>
                  <a:pt x="1133475" y="514350"/>
                </a:cubicBezTo>
                <a:cubicBezTo>
                  <a:pt x="1022350" y="425450"/>
                  <a:pt x="847725" y="304800"/>
                  <a:pt x="723900" y="219075"/>
                </a:cubicBezTo>
                <a:cubicBezTo>
                  <a:pt x="600075" y="133350"/>
                  <a:pt x="495300" y="66675"/>
                  <a:pt x="390525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Freeform 55"/>
          <p:cNvSpPr/>
          <p:nvPr/>
        </p:nvSpPr>
        <p:spPr>
          <a:xfrm rot="18800145">
            <a:off x="2569934" y="1731818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8" name="Group 57"/>
          <p:cNvGrpSpPr/>
          <p:nvPr/>
        </p:nvGrpSpPr>
        <p:grpSpPr>
          <a:xfrm>
            <a:off x="8328248" y="3645024"/>
            <a:ext cx="717684" cy="720080"/>
            <a:chOff x="3058510" y="3645024"/>
            <a:chExt cx="1010315" cy="720080"/>
          </a:xfrm>
        </p:grpSpPr>
        <p:sp>
          <p:nvSpPr>
            <p:cNvPr id="59" name="Freeform 58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Freeform 59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Freeform 60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Freeform 61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7248128" y="3645024"/>
            <a:ext cx="717684" cy="720080"/>
            <a:chOff x="3058510" y="3645024"/>
            <a:chExt cx="1010315" cy="720080"/>
          </a:xfrm>
        </p:grpSpPr>
        <p:sp>
          <p:nvSpPr>
            <p:cNvPr id="64" name="Freeform 63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Freeform 64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Freeform 65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Freeform 66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8" name="Group 67"/>
          <p:cNvGrpSpPr/>
          <p:nvPr/>
        </p:nvGrpSpPr>
        <p:grpSpPr>
          <a:xfrm rot="20266019">
            <a:off x="2833889" y="3483803"/>
            <a:ext cx="979566" cy="720080"/>
            <a:chOff x="3058510" y="3645024"/>
            <a:chExt cx="1010315" cy="720080"/>
          </a:xfrm>
        </p:grpSpPr>
        <p:sp>
          <p:nvSpPr>
            <p:cNvPr id="69" name="Freeform 68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0" name="Freeform 69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1" name="Freeform 70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Freeform 71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73" name="Freeform 72"/>
          <p:cNvSpPr/>
          <p:nvPr/>
        </p:nvSpPr>
        <p:spPr>
          <a:xfrm>
            <a:off x="4007768" y="3200399"/>
            <a:ext cx="1455738" cy="1047750"/>
          </a:xfrm>
          <a:custGeom>
            <a:avLst/>
            <a:gdLst>
              <a:gd name="connsiteX0" fmla="*/ 0 w 1455738"/>
              <a:gd name="connsiteY0" fmla="*/ 19050 h 1047750"/>
              <a:gd name="connsiteX1" fmla="*/ 209550 w 1455738"/>
              <a:gd name="connsiteY1" fmla="*/ 142875 h 1047750"/>
              <a:gd name="connsiteX2" fmla="*/ 542925 w 1455738"/>
              <a:gd name="connsiteY2" fmla="*/ 428625 h 1047750"/>
              <a:gd name="connsiteX3" fmla="*/ 923925 w 1455738"/>
              <a:gd name="connsiteY3" fmla="*/ 752475 h 1047750"/>
              <a:gd name="connsiteX4" fmla="*/ 1228725 w 1455738"/>
              <a:gd name="connsiteY4" fmla="*/ 1019175 h 1047750"/>
              <a:gd name="connsiteX5" fmla="*/ 1428750 w 1455738"/>
              <a:gd name="connsiteY5" fmla="*/ 923925 h 1047750"/>
              <a:gd name="connsiteX6" fmla="*/ 1390650 w 1455738"/>
              <a:gd name="connsiteY6" fmla="*/ 752475 h 1047750"/>
              <a:gd name="connsiteX7" fmla="*/ 1133475 w 1455738"/>
              <a:gd name="connsiteY7" fmla="*/ 514350 h 1047750"/>
              <a:gd name="connsiteX8" fmla="*/ 723900 w 1455738"/>
              <a:gd name="connsiteY8" fmla="*/ 219075 h 1047750"/>
              <a:gd name="connsiteX9" fmla="*/ 390525 w 1455738"/>
              <a:gd name="connsiteY9" fmla="*/ 0 h 1047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5738" h="1047750">
                <a:moveTo>
                  <a:pt x="0" y="19050"/>
                </a:moveTo>
                <a:cubicBezTo>
                  <a:pt x="59531" y="46831"/>
                  <a:pt x="119063" y="74613"/>
                  <a:pt x="209550" y="142875"/>
                </a:cubicBezTo>
                <a:cubicBezTo>
                  <a:pt x="300037" y="211137"/>
                  <a:pt x="542925" y="428625"/>
                  <a:pt x="542925" y="428625"/>
                </a:cubicBezTo>
                <a:lnTo>
                  <a:pt x="923925" y="752475"/>
                </a:lnTo>
                <a:cubicBezTo>
                  <a:pt x="1038225" y="850900"/>
                  <a:pt x="1144588" y="990600"/>
                  <a:pt x="1228725" y="1019175"/>
                </a:cubicBezTo>
                <a:cubicBezTo>
                  <a:pt x="1312862" y="1047750"/>
                  <a:pt x="1401762" y="968375"/>
                  <a:pt x="1428750" y="923925"/>
                </a:cubicBezTo>
                <a:cubicBezTo>
                  <a:pt x="1455738" y="879475"/>
                  <a:pt x="1439863" y="820738"/>
                  <a:pt x="1390650" y="752475"/>
                </a:cubicBezTo>
                <a:cubicBezTo>
                  <a:pt x="1341438" y="684213"/>
                  <a:pt x="1244600" y="603250"/>
                  <a:pt x="1133475" y="514350"/>
                </a:cubicBezTo>
                <a:cubicBezTo>
                  <a:pt x="1022350" y="425450"/>
                  <a:pt x="847725" y="304800"/>
                  <a:pt x="723900" y="219075"/>
                </a:cubicBezTo>
                <a:cubicBezTo>
                  <a:pt x="600075" y="133350"/>
                  <a:pt x="495300" y="66675"/>
                  <a:pt x="390525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Freeform 73"/>
          <p:cNvSpPr/>
          <p:nvPr/>
        </p:nvSpPr>
        <p:spPr>
          <a:xfrm rot="18800145">
            <a:off x="3806177" y="1722292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5" name="Group 74"/>
          <p:cNvGrpSpPr/>
          <p:nvPr/>
        </p:nvGrpSpPr>
        <p:grpSpPr>
          <a:xfrm rot="20266019">
            <a:off x="4080514" y="3474277"/>
            <a:ext cx="979566" cy="720080"/>
            <a:chOff x="3058510" y="3645024"/>
            <a:chExt cx="1010315" cy="720080"/>
          </a:xfrm>
        </p:grpSpPr>
        <p:sp>
          <p:nvSpPr>
            <p:cNvPr id="76" name="Freeform 75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Freeform 76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8" name="Freeform 77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9" name="Freeform 78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0" name="Freeform 79"/>
          <p:cNvSpPr/>
          <p:nvPr/>
        </p:nvSpPr>
        <p:spPr>
          <a:xfrm>
            <a:off x="5351957" y="3219450"/>
            <a:ext cx="1455738" cy="1047750"/>
          </a:xfrm>
          <a:custGeom>
            <a:avLst/>
            <a:gdLst>
              <a:gd name="connsiteX0" fmla="*/ 0 w 1455738"/>
              <a:gd name="connsiteY0" fmla="*/ 19050 h 1047750"/>
              <a:gd name="connsiteX1" fmla="*/ 209550 w 1455738"/>
              <a:gd name="connsiteY1" fmla="*/ 142875 h 1047750"/>
              <a:gd name="connsiteX2" fmla="*/ 542925 w 1455738"/>
              <a:gd name="connsiteY2" fmla="*/ 428625 h 1047750"/>
              <a:gd name="connsiteX3" fmla="*/ 923925 w 1455738"/>
              <a:gd name="connsiteY3" fmla="*/ 752475 h 1047750"/>
              <a:gd name="connsiteX4" fmla="*/ 1228725 w 1455738"/>
              <a:gd name="connsiteY4" fmla="*/ 1019175 h 1047750"/>
              <a:gd name="connsiteX5" fmla="*/ 1428750 w 1455738"/>
              <a:gd name="connsiteY5" fmla="*/ 923925 h 1047750"/>
              <a:gd name="connsiteX6" fmla="*/ 1390650 w 1455738"/>
              <a:gd name="connsiteY6" fmla="*/ 752475 h 1047750"/>
              <a:gd name="connsiteX7" fmla="*/ 1133475 w 1455738"/>
              <a:gd name="connsiteY7" fmla="*/ 514350 h 1047750"/>
              <a:gd name="connsiteX8" fmla="*/ 723900 w 1455738"/>
              <a:gd name="connsiteY8" fmla="*/ 219075 h 1047750"/>
              <a:gd name="connsiteX9" fmla="*/ 390525 w 1455738"/>
              <a:gd name="connsiteY9" fmla="*/ 0 h 1047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5738" h="1047750">
                <a:moveTo>
                  <a:pt x="0" y="19050"/>
                </a:moveTo>
                <a:cubicBezTo>
                  <a:pt x="59531" y="46831"/>
                  <a:pt x="119063" y="74613"/>
                  <a:pt x="209550" y="142875"/>
                </a:cubicBezTo>
                <a:cubicBezTo>
                  <a:pt x="300037" y="211137"/>
                  <a:pt x="542925" y="428625"/>
                  <a:pt x="542925" y="428625"/>
                </a:cubicBezTo>
                <a:lnTo>
                  <a:pt x="923925" y="752475"/>
                </a:lnTo>
                <a:cubicBezTo>
                  <a:pt x="1038225" y="850900"/>
                  <a:pt x="1144588" y="990600"/>
                  <a:pt x="1228725" y="1019175"/>
                </a:cubicBezTo>
                <a:cubicBezTo>
                  <a:pt x="1312862" y="1047750"/>
                  <a:pt x="1401762" y="968375"/>
                  <a:pt x="1428750" y="923925"/>
                </a:cubicBezTo>
                <a:cubicBezTo>
                  <a:pt x="1455738" y="879475"/>
                  <a:pt x="1439863" y="820738"/>
                  <a:pt x="1390650" y="752475"/>
                </a:cubicBezTo>
                <a:cubicBezTo>
                  <a:pt x="1341438" y="684213"/>
                  <a:pt x="1244600" y="603250"/>
                  <a:pt x="1133475" y="514350"/>
                </a:cubicBezTo>
                <a:cubicBezTo>
                  <a:pt x="1022350" y="425450"/>
                  <a:pt x="847725" y="304800"/>
                  <a:pt x="723900" y="219075"/>
                </a:cubicBezTo>
                <a:cubicBezTo>
                  <a:pt x="600075" y="133350"/>
                  <a:pt x="495300" y="66675"/>
                  <a:pt x="390525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Freeform 80"/>
          <p:cNvSpPr/>
          <p:nvPr/>
        </p:nvSpPr>
        <p:spPr>
          <a:xfrm rot="18800145">
            <a:off x="5152777" y="1741343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2" name="Group 81"/>
          <p:cNvGrpSpPr/>
          <p:nvPr/>
        </p:nvGrpSpPr>
        <p:grpSpPr>
          <a:xfrm rot="20266019">
            <a:off x="5389218" y="3493328"/>
            <a:ext cx="979566" cy="720080"/>
            <a:chOff x="3058510" y="3645024"/>
            <a:chExt cx="1010315" cy="720080"/>
          </a:xfrm>
        </p:grpSpPr>
        <p:sp>
          <p:nvSpPr>
            <p:cNvPr id="83" name="Freeform 82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6" name="Freeform 85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97" name="TextBox 96"/>
          <p:cNvSpPr txBox="1"/>
          <p:nvPr/>
        </p:nvSpPr>
        <p:spPr>
          <a:xfrm>
            <a:off x="3017301" y="1556793"/>
            <a:ext cx="729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Hair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5015880" y="1628801"/>
            <a:ext cx="1130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Follicle </a:t>
            </a:r>
          </a:p>
        </p:txBody>
      </p:sp>
      <p:sp>
        <p:nvSpPr>
          <p:cNvPr id="99" name="TextBox 98"/>
          <p:cNvSpPr txBox="1"/>
          <p:nvPr/>
        </p:nvSpPr>
        <p:spPr>
          <a:xfrm>
            <a:off x="1775520" y="4839544"/>
            <a:ext cx="259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Pili</a:t>
            </a:r>
            <a:r>
              <a:rPr lang="en-GB" sz="2400" dirty="0"/>
              <a:t> erector muscle 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5591944" y="4941169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Pili</a:t>
            </a:r>
            <a:r>
              <a:rPr lang="en-GB" sz="2400" dirty="0"/>
              <a:t> erector muscles contract 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8112224" y="4941169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Hairs stand upright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7176120" y="332657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Still layer of insulating air is trapped by hairs</a:t>
            </a:r>
          </a:p>
        </p:txBody>
      </p:sp>
      <p:cxnSp>
        <p:nvCxnSpPr>
          <p:cNvPr id="104" name="Straight Arrow Connector 103"/>
          <p:cNvCxnSpPr>
            <a:stCxn id="100" idx="0"/>
          </p:cNvCxnSpPr>
          <p:nvPr/>
        </p:nvCxnSpPr>
        <p:spPr>
          <a:xfrm flipV="1">
            <a:off x="6816080" y="4005064"/>
            <a:ext cx="648072" cy="93610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/>
          <p:cNvCxnSpPr>
            <a:stCxn id="101" idx="0"/>
          </p:cNvCxnSpPr>
          <p:nvPr/>
        </p:nvCxnSpPr>
        <p:spPr>
          <a:xfrm flipH="1" flipV="1">
            <a:off x="9048328" y="4437112"/>
            <a:ext cx="288032" cy="504056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101" idx="0"/>
          </p:cNvCxnSpPr>
          <p:nvPr/>
        </p:nvCxnSpPr>
        <p:spPr>
          <a:xfrm flipV="1">
            <a:off x="9336360" y="4437112"/>
            <a:ext cx="720080" cy="504056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>
            <a:stCxn id="102" idx="2"/>
          </p:cNvCxnSpPr>
          <p:nvPr/>
        </p:nvCxnSpPr>
        <p:spPr>
          <a:xfrm flipH="1">
            <a:off x="8256240" y="1163654"/>
            <a:ext cx="576064" cy="1257235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8832304" y="1196752"/>
            <a:ext cx="720080" cy="129614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TextBox 113"/>
          <p:cNvSpPr txBox="1"/>
          <p:nvPr/>
        </p:nvSpPr>
        <p:spPr>
          <a:xfrm>
            <a:off x="1991544" y="764705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As external temperature drops...</a:t>
            </a:r>
          </a:p>
        </p:txBody>
      </p:sp>
      <p:sp>
        <p:nvSpPr>
          <p:cNvPr id="115" name="TextBox 114"/>
          <p:cNvSpPr txBox="1"/>
          <p:nvPr/>
        </p:nvSpPr>
        <p:spPr>
          <a:xfrm>
            <a:off x="6240016" y="5805265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</a:rPr>
              <a:t>This </a:t>
            </a:r>
            <a:r>
              <a:rPr lang="en-GB" sz="2400" i="1" dirty="0">
                <a:solidFill>
                  <a:srgbClr val="0070C0"/>
                </a:solidFill>
              </a:rPr>
              <a:t>reduces</a:t>
            </a:r>
            <a:r>
              <a:rPr lang="en-GB" sz="2400" dirty="0">
                <a:solidFill>
                  <a:srgbClr val="0070C0"/>
                </a:solidFill>
              </a:rPr>
              <a:t> the rate of heat loss from the body</a:t>
            </a:r>
          </a:p>
        </p:txBody>
      </p:sp>
      <p:sp>
        <p:nvSpPr>
          <p:cNvPr id="117" name="Right Arrow 116"/>
          <p:cNvSpPr/>
          <p:nvPr/>
        </p:nvSpPr>
        <p:spPr>
          <a:xfrm>
            <a:off x="6456040" y="1628800"/>
            <a:ext cx="792088" cy="504056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8" name="Straight Arrow Connector 117"/>
          <p:cNvCxnSpPr>
            <a:stCxn id="98" idx="2"/>
          </p:cNvCxnSpPr>
          <p:nvPr/>
        </p:nvCxnSpPr>
        <p:spPr>
          <a:xfrm>
            <a:off x="5581164" y="2090465"/>
            <a:ext cx="370821" cy="122761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/>
          <p:cNvCxnSpPr/>
          <p:nvPr/>
        </p:nvCxnSpPr>
        <p:spPr>
          <a:xfrm>
            <a:off x="3647728" y="2060848"/>
            <a:ext cx="305000" cy="101159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Arrow Connector 121"/>
          <p:cNvCxnSpPr/>
          <p:nvPr/>
        </p:nvCxnSpPr>
        <p:spPr>
          <a:xfrm flipV="1">
            <a:off x="2999656" y="3933056"/>
            <a:ext cx="305000" cy="101159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TextBox 122"/>
          <p:cNvSpPr txBox="1"/>
          <p:nvPr/>
        </p:nvSpPr>
        <p:spPr>
          <a:xfrm>
            <a:off x="1703512" y="116633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Pili</a:t>
            </a:r>
            <a:r>
              <a:rPr lang="en-GB" sz="2400" b="1" dirty="0"/>
              <a:t> Erection</a:t>
            </a:r>
          </a:p>
        </p:txBody>
      </p:sp>
      <p:sp>
        <p:nvSpPr>
          <p:cNvPr id="124" name="TextBox 123"/>
          <p:cNvSpPr txBox="1"/>
          <p:nvPr/>
        </p:nvSpPr>
        <p:spPr>
          <a:xfrm>
            <a:off x="3503712" y="11663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(</a:t>
            </a:r>
            <a:r>
              <a:rPr lang="en-GB" sz="2400" i="1" dirty="0" err="1"/>
              <a:t>goosebumps</a:t>
            </a:r>
            <a:r>
              <a:rPr lang="en-GB" sz="2400" i="1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5" grpId="0" animBg="1"/>
      <p:bldP spid="42" grpId="0" animBg="1"/>
      <p:bldP spid="43" grpId="0" animBg="1"/>
      <p:bldP spid="49" grpId="0" animBg="1"/>
      <p:bldP spid="50" grpId="0" animBg="1"/>
      <p:bldP spid="97" grpId="0"/>
      <p:bldP spid="98" grpId="0"/>
      <p:bldP spid="99" grpId="0"/>
      <p:bldP spid="100" grpId="0"/>
      <p:bldP spid="101" grpId="0"/>
      <p:bldP spid="102" grpId="0"/>
      <p:bldP spid="114" grpId="0"/>
      <p:bldP spid="115" grpId="0"/>
      <p:bldP spid="1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F32040-AEF9-46E5-8AF1-F37E8E77C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4C030-AC9B-52D8-52CD-40441A1F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/>
              <a:t>What happens when we get too hot?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B8C0EB2-C10C-42B9-BFAD-DF1446B2B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15865" y="640555"/>
            <a:ext cx="3760270" cy="33120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9E3421-DF66-440D-8C55-242453785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1500" y="806112"/>
            <a:ext cx="3429000" cy="29809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hermometer">
            <a:extLst>
              <a:ext uri="{FF2B5EF4-FFF2-40B4-BE49-F238E27FC236}">
                <a16:creationId xmlns:a16="http://schemas.microsoft.com/office/drawing/2014/main" id="{B7FF7763-17E0-BB2F-0A53-941FB4BDB2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70120" y="970704"/>
            <a:ext cx="2651760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7381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/>
          <p:cNvSpPr/>
          <p:nvPr/>
        </p:nvSpPr>
        <p:spPr>
          <a:xfrm>
            <a:off x="6312024" y="0"/>
            <a:ext cx="4355976" cy="3429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3" name="Rectangle 122"/>
          <p:cNvSpPr/>
          <p:nvPr/>
        </p:nvSpPr>
        <p:spPr>
          <a:xfrm>
            <a:off x="6312024" y="2996952"/>
            <a:ext cx="4355976" cy="243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Rectangle 118"/>
          <p:cNvSpPr/>
          <p:nvPr/>
        </p:nvSpPr>
        <p:spPr>
          <a:xfrm>
            <a:off x="5375920" y="0"/>
            <a:ext cx="1043608" cy="342900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24000" y="3672408"/>
            <a:ext cx="9144000" cy="32129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24000" y="3240360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1524000" y="3240360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" name="Group 91"/>
          <p:cNvGrpSpPr/>
          <p:nvPr/>
        </p:nvGrpSpPr>
        <p:grpSpPr>
          <a:xfrm rot="416338">
            <a:off x="3128015" y="3170986"/>
            <a:ext cx="1578962" cy="3412719"/>
            <a:chOff x="1813034" y="3184633"/>
            <a:chExt cx="1745640" cy="3683312"/>
          </a:xfrm>
        </p:grpSpPr>
        <p:grpSp>
          <p:nvGrpSpPr>
            <p:cNvPr id="91" name="Group 90"/>
            <p:cNvGrpSpPr/>
            <p:nvPr/>
          </p:nvGrpSpPr>
          <p:grpSpPr>
            <a:xfrm>
              <a:off x="1813034" y="3184633"/>
              <a:ext cx="1745640" cy="3683312"/>
              <a:chOff x="1813034" y="3184633"/>
              <a:chExt cx="1745640" cy="3683312"/>
            </a:xfrm>
          </p:grpSpPr>
          <p:grpSp>
            <p:nvGrpSpPr>
              <p:cNvPr id="88" name="Group 87"/>
              <p:cNvGrpSpPr/>
              <p:nvPr/>
            </p:nvGrpSpPr>
            <p:grpSpPr>
              <a:xfrm>
                <a:off x="1813034" y="3184633"/>
                <a:ext cx="1745640" cy="3683312"/>
                <a:chOff x="1813034" y="3184633"/>
                <a:chExt cx="1745640" cy="3683312"/>
              </a:xfrm>
            </p:grpSpPr>
            <p:sp>
              <p:nvSpPr>
                <p:cNvPr id="82" name="Freeform 81"/>
                <p:cNvSpPr/>
                <p:nvPr/>
              </p:nvSpPr>
              <p:spPr>
                <a:xfrm>
                  <a:off x="1813034" y="5582696"/>
                  <a:ext cx="1442545" cy="1043153"/>
                </a:xfrm>
                <a:custGeom>
                  <a:avLst/>
                  <a:gdLst>
                    <a:gd name="connsiteX0" fmla="*/ 961697 w 1442545"/>
                    <a:gd name="connsiteY0" fmla="*/ 7883 h 1043153"/>
                    <a:gd name="connsiteX1" fmla="*/ 1355835 w 1442545"/>
                    <a:gd name="connsiteY1" fmla="*/ 275897 h 1043153"/>
                    <a:gd name="connsiteX2" fmla="*/ 1371600 w 1442545"/>
                    <a:gd name="connsiteY2" fmla="*/ 796159 h 1043153"/>
                    <a:gd name="connsiteX3" fmla="*/ 930166 w 1442545"/>
                    <a:gd name="connsiteY3" fmla="*/ 1001111 h 1043153"/>
                    <a:gd name="connsiteX4" fmla="*/ 315311 w 1442545"/>
                    <a:gd name="connsiteY4" fmla="*/ 938049 h 1043153"/>
                    <a:gd name="connsiteX5" fmla="*/ 0 w 1442545"/>
                    <a:gd name="connsiteY5" fmla="*/ 370490 h 1043153"/>
                    <a:gd name="connsiteX6" fmla="*/ 315311 w 1442545"/>
                    <a:gd name="connsiteY6" fmla="*/ 55180 h 1043153"/>
                    <a:gd name="connsiteX7" fmla="*/ 788276 w 1442545"/>
                    <a:gd name="connsiteY7" fmla="*/ 149773 h 1043153"/>
                    <a:gd name="connsiteX8" fmla="*/ 977463 w 1442545"/>
                    <a:gd name="connsiteY8" fmla="*/ 449318 h 1043153"/>
                    <a:gd name="connsiteX9" fmla="*/ 788276 w 1442545"/>
                    <a:gd name="connsiteY9" fmla="*/ 575442 h 1043153"/>
                    <a:gd name="connsiteX10" fmla="*/ 614856 w 1442545"/>
                    <a:gd name="connsiteY10" fmla="*/ 370490 h 1043153"/>
                    <a:gd name="connsiteX11" fmla="*/ 362607 w 1442545"/>
                    <a:gd name="connsiteY11" fmla="*/ 323193 h 1043153"/>
                    <a:gd name="connsiteX12" fmla="*/ 299545 w 1442545"/>
                    <a:gd name="connsiteY12" fmla="*/ 575442 h 1043153"/>
                    <a:gd name="connsiteX13" fmla="*/ 630621 w 1442545"/>
                    <a:gd name="connsiteY13" fmla="*/ 764628 h 1043153"/>
                    <a:gd name="connsiteX14" fmla="*/ 977463 w 1442545"/>
                    <a:gd name="connsiteY14" fmla="*/ 827690 h 1043153"/>
                    <a:gd name="connsiteX15" fmla="*/ 1135118 w 1442545"/>
                    <a:gd name="connsiteY15" fmla="*/ 606973 h 1043153"/>
                    <a:gd name="connsiteX16" fmla="*/ 1072056 w 1442545"/>
                    <a:gd name="connsiteY16" fmla="*/ 354725 h 1043153"/>
                    <a:gd name="connsiteX17" fmla="*/ 851338 w 1442545"/>
                    <a:gd name="connsiteY17" fmla="*/ 228600 h 1043153"/>
                    <a:gd name="connsiteX18" fmla="*/ 961697 w 1442545"/>
                    <a:gd name="connsiteY18" fmla="*/ 7883 h 10431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442545" h="1043153">
                      <a:moveTo>
                        <a:pt x="961697" y="7883"/>
                      </a:moveTo>
                      <a:cubicBezTo>
                        <a:pt x="1045780" y="15766"/>
                        <a:pt x="1287518" y="144518"/>
                        <a:pt x="1355835" y="275897"/>
                      </a:cubicBezTo>
                      <a:cubicBezTo>
                        <a:pt x="1424152" y="407276"/>
                        <a:pt x="1442545" y="675290"/>
                        <a:pt x="1371600" y="796159"/>
                      </a:cubicBezTo>
                      <a:cubicBezTo>
                        <a:pt x="1300655" y="917028"/>
                        <a:pt x="1106214" y="977463"/>
                        <a:pt x="930166" y="1001111"/>
                      </a:cubicBezTo>
                      <a:cubicBezTo>
                        <a:pt x="754118" y="1024759"/>
                        <a:pt x="470339" y="1043153"/>
                        <a:pt x="315311" y="938049"/>
                      </a:cubicBezTo>
                      <a:cubicBezTo>
                        <a:pt x="160283" y="832945"/>
                        <a:pt x="0" y="517635"/>
                        <a:pt x="0" y="370490"/>
                      </a:cubicBezTo>
                      <a:cubicBezTo>
                        <a:pt x="0" y="223345"/>
                        <a:pt x="183932" y="91966"/>
                        <a:pt x="315311" y="55180"/>
                      </a:cubicBezTo>
                      <a:cubicBezTo>
                        <a:pt x="446690" y="18394"/>
                        <a:pt x="677917" y="84083"/>
                        <a:pt x="788276" y="149773"/>
                      </a:cubicBezTo>
                      <a:cubicBezTo>
                        <a:pt x="898635" y="215463"/>
                        <a:pt x="977463" y="378373"/>
                        <a:pt x="977463" y="449318"/>
                      </a:cubicBezTo>
                      <a:cubicBezTo>
                        <a:pt x="977463" y="520263"/>
                        <a:pt x="848710" y="588580"/>
                        <a:pt x="788276" y="575442"/>
                      </a:cubicBezTo>
                      <a:cubicBezTo>
                        <a:pt x="727842" y="562304"/>
                        <a:pt x="685801" y="412531"/>
                        <a:pt x="614856" y="370490"/>
                      </a:cubicBezTo>
                      <a:cubicBezTo>
                        <a:pt x="543911" y="328449"/>
                        <a:pt x="415159" y="289034"/>
                        <a:pt x="362607" y="323193"/>
                      </a:cubicBezTo>
                      <a:cubicBezTo>
                        <a:pt x="310055" y="357352"/>
                        <a:pt x="254876" y="501870"/>
                        <a:pt x="299545" y="575442"/>
                      </a:cubicBezTo>
                      <a:cubicBezTo>
                        <a:pt x="344214" y="649014"/>
                        <a:pt x="517635" y="722587"/>
                        <a:pt x="630621" y="764628"/>
                      </a:cubicBezTo>
                      <a:cubicBezTo>
                        <a:pt x="743607" y="806669"/>
                        <a:pt x="893380" y="853966"/>
                        <a:pt x="977463" y="827690"/>
                      </a:cubicBezTo>
                      <a:cubicBezTo>
                        <a:pt x="1061546" y="801414"/>
                        <a:pt x="1119353" y="685801"/>
                        <a:pt x="1135118" y="606973"/>
                      </a:cubicBezTo>
                      <a:cubicBezTo>
                        <a:pt x="1150884" y="528146"/>
                        <a:pt x="1119353" y="417787"/>
                        <a:pt x="1072056" y="354725"/>
                      </a:cubicBezTo>
                      <a:cubicBezTo>
                        <a:pt x="1024759" y="291663"/>
                        <a:pt x="872359" y="291662"/>
                        <a:pt x="851338" y="228600"/>
                      </a:cubicBezTo>
                      <a:cubicBezTo>
                        <a:pt x="830317" y="165538"/>
                        <a:pt x="877614" y="0"/>
                        <a:pt x="961697" y="788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7" name="Freeform 86"/>
                <p:cNvSpPr/>
                <p:nvPr/>
              </p:nvSpPr>
              <p:spPr>
                <a:xfrm>
                  <a:off x="2570702" y="5843186"/>
                  <a:ext cx="987972" cy="1024759"/>
                </a:xfrm>
                <a:custGeom>
                  <a:avLst/>
                  <a:gdLst>
                    <a:gd name="connsiteX0" fmla="*/ 52552 w 987972"/>
                    <a:gd name="connsiteY0" fmla="*/ 265386 h 1024759"/>
                    <a:gd name="connsiteX1" fmla="*/ 21021 w 987972"/>
                    <a:gd name="connsiteY1" fmla="*/ 627993 h 1024759"/>
                    <a:gd name="connsiteX2" fmla="*/ 178676 w 987972"/>
                    <a:gd name="connsiteY2" fmla="*/ 911772 h 1024759"/>
                    <a:gd name="connsiteX3" fmla="*/ 762000 w 987972"/>
                    <a:gd name="connsiteY3" fmla="*/ 959069 h 1024759"/>
                    <a:gd name="connsiteX4" fmla="*/ 982717 w 987972"/>
                    <a:gd name="connsiteY4" fmla="*/ 517634 h 1024759"/>
                    <a:gd name="connsiteX5" fmla="*/ 730469 w 987972"/>
                    <a:gd name="connsiteY5" fmla="*/ 76200 h 1024759"/>
                    <a:gd name="connsiteX6" fmla="*/ 557048 w 987972"/>
                    <a:gd name="connsiteY6" fmla="*/ 60434 h 1024759"/>
                    <a:gd name="connsiteX7" fmla="*/ 620111 w 987972"/>
                    <a:gd name="connsiteY7" fmla="*/ 312683 h 1024759"/>
                    <a:gd name="connsiteX8" fmla="*/ 698938 w 987972"/>
                    <a:gd name="connsiteY8" fmla="*/ 612227 h 1024759"/>
                    <a:gd name="connsiteX9" fmla="*/ 415159 w 987972"/>
                    <a:gd name="connsiteY9" fmla="*/ 706821 h 1024759"/>
                    <a:gd name="connsiteX10" fmla="*/ 304800 w 987972"/>
                    <a:gd name="connsiteY10" fmla="*/ 659524 h 1024759"/>
                    <a:gd name="connsiteX11" fmla="*/ 289035 w 987972"/>
                    <a:gd name="connsiteY11" fmla="*/ 486103 h 1024759"/>
                    <a:gd name="connsiteX12" fmla="*/ 241738 w 987972"/>
                    <a:gd name="connsiteY12" fmla="*/ 249621 h 1024759"/>
                    <a:gd name="connsiteX13" fmla="*/ 52552 w 987972"/>
                    <a:gd name="connsiteY13" fmla="*/ 265386 h 10247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987972" h="1024759">
                      <a:moveTo>
                        <a:pt x="52552" y="265386"/>
                      </a:moveTo>
                      <a:cubicBezTo>
                        <a:pt x="15766" y="328448"/>
                        <a:pt x="0" y="520262"/>
                        <a:pt x="21021" y="627993"/>
                      </a:cubicBezTo>
                      <a:cubicBezTo>
                        <a:pt x="42042" y="735724"/>
                        <a:pt x="55180" y="856593"/>
                        <a:pt x="178676" y="911772"/>
                      </a:cubicBezTo>
                      <a:cubicBezTo>
                        <a:pt x="302173" y="966951"/>
                        <a:pt x="627993" y="1024759"/>
                        <a:pt x="762000" y="959069"/>
                      </a:cubicBezTo>
                      <a:cubicBezTo>
                        <a:pt x="896007" y="893379"/>
                        <a:pt x="987972" y="664779"/>
                        <a:pt x="982717" y="517634"/>
                      </a:cubicBezTo>
                      <a:cubicBezTo>
                        <a:pt x="977462" y="370489"/>
                        <a:pt x="801414" y="152400"/>
                        <a:pt x="730469" y="76200"/>
                      </a:cubicBezTo>
                      <a:cubicBezTo>
                        <a:pt x="659524" y="0"/>
                        <a:pt x="575441" y="21020"/>
                        <a:pt x="557048" y="60434"/>
                      </a:cubicBezTo>
                      <a:cubicBezTo>
                        <a:pt x="538655" y="99848"/>
                        <a:pt x="596463" y="220718"/>
                        <a:pt x="620111" y="312683"/>
                      </a:cubicBezTo>
                      <a:cubicBezTo>
                        <a:pt x="643759" y="404648"/>
                        <a:pt x="733097" y="546537"/>
                        <a:pt x="698938" y="612227"/>
                      </a:cubicBezTo>
                      <a:cubicBezTo>
                        <a:pt x="664779" y="677917"/>
                        <a:pt x="480849" y="698938"/>
                        <a:pt x="415159" y="706821"/>
                      </a:cubicBezTo>
                      <a:cubicBezTo>
                        <a:pt x="349469" y="714704"/>
                        <a:pt x="325821" y="696310"/>
                        <a:pt x="304800" y="659524"/>
                      </a:cubicBezTo>
                      <a:cubicBezTo>
                        <a:pt x="283779" y="622738"/>
                        <a:pt x="299545" y="554420"/>
                        <a:pt x="289035" y="486103"/>
                      </a:cubicBezTo>
                      <a:cubicBezTo>
                        <a:pt x="278525" y="417786"/>
                        <a:pt x="278524" y="286407"/>
                        <a:pt x="241738" y="249621"/>
                      </a:cubicBezTo>
                      <a:cubicBezTo>
                        <a:pt x="204952" y="212835"/>
                        <a:pt x="89338" y="202324"/>
                        <a:pt x="52552" y="26538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5" name="Freeform 74"/>
                <p:cNvSpPr/>
                <p:nvPr/>
              </p:nvSpPr>
              <p:spPr>
                <a:xfrm>
                  <a:off x="2123088" y="3184633"/>
                  <a:ext cx="1290145" cy="3108435"/>
                </a:xfrm>
                <a:custGeom>
                  <a:avLst/>
                  <a:gdLst>
                    <a:gd name="connsiteX0" fmla="*/ 635877 w 1290145"/>
                    <a:gd name="connsiteY0" fmla="*/ 31531 h 3108435"/>
                    <a:gd name="connsiteX1" fmla="*/ 604346 w 1290145"/>
                    <a:gd name="connsiteY1" fmla="*/ 1008993 h 3108435"/>
                    <a:gd name="connsiteX2" fmla="*/ 399394 w 1290145"/>
                    <a:gd name="connsiteY2" fmla="*/ 1891862 h 3108435"/>
                    <a:gd name="connsiteX3" fmla="*/ 21021 w 1290145"/>
                    <a:gd name="connsiteY3" fmla="*/ 2522483 h 3108435"/>
                    <a:gd name="connsiteX4" fmla="*/ 273270 w 1290145"/>
                    <a:gd name="connsiteY4" fmla="*/ 3042745 h 3108435"/>
                    <a:gd name="connsiteX5" fmla="*/ 1140373 w 1290145"/>
                    <a:gd name="connsiteY5" fmla="*/ 2916621 h 3108435"/>
                    <a:gd name="connsiteX6" fmla="*/ 1171904 w 1290145"/>
                    <a:gd name="connsiteY6" fmla="*/ 2412124 h 3108435"/>
                    <a:gd name="connsiteX7" fmla="*/ 698939 w 1290145"/>
                    <a:gd name="connsiteY7" fmla="*/ 2301766 h 3108435"/>
                    <a:gd name="connsiteX8" fmla="*/ 525518 w 1290145"/>
                    <a:gd name="connsiteY8" fmla="*/ 2601310 h 3108435"/>
                    <a:gd name="connsiteX9" fmla="*/ 698939 w 1290145"/>
                    <a:gd name="connsiteY9" fmla="*/ 2695903 h 3108435"/>
                    <a:gd name="connsiteX10" fmla="*/ 840828 w 1290145"/>
                    <a:gd name="connsiteY10" fmla="*/ 2538248 h 3108435"/>
                    <a:gd name="connsiteX11" fmla="*/ 1045780 w 1290145"/>
                    <a:gd name="connsiteY11" fmla="*/ 2601310 h 3108435"/>
                    <a:gd name="connsiteX12" fmla="*/ 888125 w 1290145"/>
                    <a:gd name="connsiteY12" fmla="*/ 2790497 h 3108435"/>
                    <a:gd name="connsiteX13" fmla="*/ 446690 w 1290145"/>
                    <a:gd name="connsiteY13" fmla="*/ 2837793 h 3108435"/>
                    <a:gd name="connsiteX14" fmla="*/ 257504 w 1290145"/>
                    <a:gd name="connsiteY14" fmla="*/ 2617076 h 3108435"/>
                    <a:gd name="connsiteX15" fmla="*/ 415159 w 1290145"/>
                    <a:gd name="connsiteY15" fmla="*/ 2317531 h 3108435"/>
                    <a:gd name="connsiteX16" fmla="*/ 620111 w 1290145"/>
                    <a:gd name="connsiteY16" fmla="*/ 2096814 h 3108435"/>
                    <a:gd name="connsiteX17" fmla="*/ 777766 w 1290145"/>
                    <a:gd name="connsiteY17" fmla="*/ 1686910 h 3108435"/>
                    <a:gd name="connsiteX18" fmla="*/ 872359 w 1290145"/>
                    <a:gd name="connsiteY18" fmla="*/ 1213945 h 3108435"/>
                    <a:gd name="connsiteX19" fmla="*/ 903890 w 1290145"/>
                    <a:gd name="connsiteY19" fmla="*/ 599090 h 3108435"/>
                    <a:gd name="connsiteX20" fmla="*/ 919656 w 1290145"/>
                    <a:gd name="connsiteY20" fmla="*/ 283779 h 3108435"/>
                    <a:gd name="connsiteX21" fmla="*/ 903890 w 1290145"/>
                    <a:gd name="connsiteY21" fmla="*/ 0 h 3108435"/>
                    <a:gd name="connsiteX22" fmla="*/ 903890 w 1290145"/>
                    <a:gd name="connsiteY22" fmla="*/ 0 h 31084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1290145" h="3108435">
                      <a:moveTo>
                        <a:pt x="635877" y="31531"/>
                      </a:moveTo>
                      <a:cubicBezTo>
                        <a:pt x="639818" y="365234"/>
                        <a:pt x="643760" y="698938"/>
                        <a:pt x="604346" y="1008993"/>
                      </a:cubicBezTo>
                      <a:cubicBezTo>
                        <a:pt x="564932" y="1319048"/>
                        <a:pt x="496615" y="1639614"/>
                        <a:pt x="399394" y="1891862"/>
                      </a:cubicBezTo>
                      <a:cubicBezTo>
                        <a:pt x="302173" y="2144110"/>
                        <a:pt x="42042" y="2330669"/>
                        <a:pt x="21021" y="2522483"/>
                      </a:cubicBezTo>
                      <a:cubicBezTo>
                        <a:pt x="0" y="2714297"/>
                        <a:pt x="86711" y="2977055"/>
                        <a:pt x="273270" y="3042745"/>
                      </a:cubicBezTo>
                      <a:cubicBezTo>
                        <a:pt x="459829" y="3108435"/>
                        <a:pt x="990601" y="3021725"/>
                        <a:pt x="1140373" y="2916621"/>
                      </a:cubicBezTo>
                      <a:cubicBezTo>
                        <a:pt x="1290145" y="2811518"/>
                        <a:pt x="1245476" y="2514600"/>
                        <a:pt x="1171904" y="2412124"/>
                      </a:cubicBezTo>
                      <a:cubicBezTo>
                        <a:pt x="1098332" y="2309648"/>
                        <a:pt x="806670" y="2270235"/>
                        <a:pt x="698939" y="2301766"/>
                      </a:cubicBezTo>
                      <a:cubicBezTo>
                        <a:pt x="591208" y="2333297"/>
                        <a:pt x="525518" y="2535621"/>
                        <a:pt x="525518" y="2601310"/>
                      </a:cubicBezTo>
                      <a:cubicBezTo>
                        <a:pt x="525518" y="2666999"/>
                        <a:pt x="646387" y="2706413"/>
                        <a:pt x="698939" y="2695903"/>
                      </a:cubicBezTo>
                      <a:cubicBezTo>
                        <a:pt x="751491" y="2685393"/>
                        <a:pt x="783021" y="2554013"/>
                        <a:pt x="840828" y="2538248"/>
                      </a:cubicBezTo>
                      <a:cubicBezTo>
                        <a:pt x="898635" y="2522483"/>
                        <a:pt x="1037897" y="2559269"/>
                        <a:pt x="1045780" y="2601310"/>
                      </a:cubicBezTo>
                      <a:cubicBezTo>
                        <a:pt x="1053663" y="2643351"/>
                        <a:pt x="987973" y="2751083"/>
                        <a:pt x="888125" y="2790497"/>
                      </a:cubicBezTo>
                      <a:cubicBezTo>
                        <a:pt x="788277" y="2829911"/>
                        <a:pt x="551793" y="2866696"/>
                        <a:pt x="446690" y="2837793"/>
                      </a:cubicBezTo>
                      <a:cubicBezTo>
                        <a:pt x="341587" y="2808890"/>
                        <a:pt x="262759" y="2703786"/>
                        <a:pt x="257504" y="2617076"/>
                      </a:cubicBezTo>
                      <a:cubicBezTo>
                        <a:pt x="252249" y="2530366"/>
                        <a:pt x="354725" y="2404241"/>
                        <a:pt x="415159" y="2317531"/>
                      </a:cubicBezTo>
                      <a:cubicBezTo>
                        <a:pt x="475593" y="2230821"/>
                        <a:pt x="559677" y="2201917"/>
                        <a:pt x="620111" y="2096814"/>
                      </a:cubicBezTo>
                      <a:cubicBezTo>
                        <a:pt x="680545" y="1991711"/>
                        <a:pt x="735725" y="1834055"/>
                        <a:pt x="777766" y="1686910"/>
                      </a:cubicBezTo>
                      <a:cubicBezTo>
                        <a:pt x="819807" y="1539765"/>
                        <a:pt x="851338" y="1395248"/>
                        <a:pt x="872359" y="1213945"/>
                      </a:cubicBezTo>
                      <a:cubicBezTo>
                        <a:pt x="893380" y="1032642"/>
                        <a:pt x="896007" y="754118"/>
                        <a:pt x="903890" y="599090"/>
                      </a:cubicBezTo>
                      <a:cubicBezTo>
                        <a:pt x="911773" y="444062"/>
                        <a:pt x="919656" y="383627"/>
                        <a:pt x="919656" y="283779"/>
                      </a:cubicBezTo>
                      <a:cubicBezTo>
                        <a:pt x="919656" y="183931"/>
                        <a:pt x="903890" y="0"/>
                        <a:pt x="903890" y="0"/>
                      </a:cubicBezTo>
                      <a:lnTo>
                        <a:pt x="903890" y="0"/>
                      </a:lnTo>
                    </a:path>
                  </a:pathLst>
                </a:custGeom>
                <a:solidFill>
                  <a:schemeClr val="bg1"/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89" name="Oval 88"/>
              <p:cNvSpPr/>
              <p:nvPr/>
            </p:nvSpPr>
            <p:spPr>
              <a:xfrm>
                <a:off x="2807233" y="5668563"/>
                <a:ext cx="216024" cy="21602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90" name="Oval 89"/>
            <p:cNvSpPr/>
            <p:nvPr/>
          </p:nvSpPr>
          <p:spPr>
            <a:xfrm>
              <a:off x="2756028" y="5668563"/>
              <a:ext cx="216024" cy="2160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3" name="Group 92"/>
          <p:cNvGrpSpPr/>
          <p:nvPr/>
        </p:nvGrpSpPr>
        <p:grpSpPr>
          <a:xfrm rot="416338">
            <a:off x="6944437" y="3165489"/>
            <a:ext cx="1578962" cy="3412719"/>
            <a:chOff x="1813034" y="3184633"/>
            <a:chExt cx="1745640" cy="3683312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103" name="Group 90"/>
            <p:cNvGrpSpPr/>
            <p:nvPr/>
          </p:nvGrpSpPr>
          <p:grpSpPr>
            <a:xfrm>
              <a:off x="1813034" y="3184633"/>
              <a:ext cx="1745640" cy="3683312"/>
              <a:chOff x="1813034" y="3184633"/>
              <a:chExt cx="1745640" cy="3683312"/>
            </a:xfrm>
            <a:grpFill/>
          </p:grpSpPr>
          <p:grpSp>
            <p:nvGrpSpPr>
              <p:cNvPr id="108" name="Group 87"/>
              <p:cNvGrpSpPr/>
              <p:nvPr/>
            </p:nvGrpSpPr>
            <p:grpSpPr>
              <a:xfrm>
                <a:off x="1813034" y="3184633"/>
                <a:ext cx="1745640" cy="3683312"/>
                <a:chOff x="1813034" y="3184633"/>
                <a:chExt cx="1745640" cy="3683312"/>
              </a:xfrm>
              <a:grpFill/>
            </p:grpSpPr>
            <p:sp>
              <p:nvSpPr>
                <p:cNvPr id="112" name="Freeform 111"/>
                <p:cNvSpPr/>
                <p:nvPr/>
              </p:nvSpPr>
              <p:spPr>
                <a:xfrm>
                  <a:off x="1813034" y="5582696"/>
                  <a:ext cx="1442545" cy="1043153"/>
                </a:xfrm>
                <a:custGeom>
                  <a:avLst/>
                  <a:gdLst>
                    <a:gd name="connsiteX0" fmla="*/ 961697 w 1442545"/>
                    <a:gd name="connsiteY0" fmla="*/ 7883 h 1043153"/>
                    <a:gd name="connsiteX1" fmla="*/ 1355835 w 1442545"/>
                    <a:gd name="connsiteY1" fmla="*/ 275897 h 1043153"/>
                    <a:gd name="connsiteX2" fmla="*/ 1371600 w 1442545"/>
                    <a:gd name="connsiteY2" fmla="*/ 796159 h 1043153"/>
                    <a:gd name="connsiteX3" fmla="*/ 930166 w 1442545"/>
                    <a:gd name="connsiteY3" fmla="*/ 1001111 h 1043153"/>
                    <a:gd name="connsiteX4" fmla="*/ 315311 w 1442545"/>
                    <a:gd name="connsiteY4" fmla="*/ 938049 h 1043153"/>
                    <a:gd name="connsiteX5" fmla="*/ 0 w 1442545"/>
                    <a:gd name="connsiteY5" fmla="*/ 370490 h 1043153"/>
                    <a:gd name="connsiteX6" fmla="*/ 315311 w 1442545"/>
                    <a:gd name="connsiteY6" fmla="*/ 55180 h 1043153"/>
                    <a:gd name="connsiteX7" fmla="*/ 788276 w 1442545"/>
                    <a:gd name="connsiteY7" fmla="*/ 149773 h 1043153"/>
                    <a:gd name="connsiteX8" fmla="*/ 977463 w 1442545"/>
                    <a:gd name="connsiteY8" fmla="*/ 449318 h 1043153"/>
                    <a:gd name="connsiteX9" fmla="*/ 788276 w 1442545"/>
                    <a:gd name="connsiteY9" fmla="*/ 575442 h 1043153"/>
                    <a:gd name="connsiteX10" fmla="*/ 614856 w 1442545"/>
                    <a:gd name="connsiteY10" fmla="*/ 370490 h 1043153"/>
                    <a:gd name="connsiteX11" fmla="*/ 362607 w 1442545"/>
                    <a:gd name="connsiteY11" fmla="*/ 323193 h 1043153"/>
                    <a:gd name="connsiteX12" fmla="*/ 299545 w 1442545"/>
                    <a:gd name="connsiteY12" fmla="*/ 575442 h 1043153"/>
                    <a:gd name="connsiteX13" fmla="*/ 630621 w 1442545"/>
                    <a:gd name="connsiteY13" fmla="*/ 764628 h 1043153"/>
                    <a:gd name="connsiteX14" fmla="*/ 977463 w 1442545"/>
                    <a:gd name="connsiteY14" fmla="*/ 827690 h 1043153"/>
                    <a:gd name="connsiteX15" fmla="*/ 1135118 w 1442545"/>
                    <a:gd name="connsiteY15" fmla="*/ 606973 h 1043153"/>
                    <a:gd name="connsiteX16" fmla="*/ 1072056 w 1442545"/>
                    <a:gd name="connsiteY16" fmla="*/ 354725 h 1043153"/>
                    <a:gd name="connsiteX17" fmla="*/ 851338 w 1442545"/>
                    <a:gd name="connsiteY17" fmla="*/ 228600 h 1043153"/>
                    <a:gd name="connsiteX18" fmla="*/ 961697 w 1442545"/>
                    <a:gd name="connsiteY18" fmla="*/ 7883 h 10431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442545" h="1043153">
                      <a:moveTo>
                        <a:pt x="961697" y="7883"/>
                      </a:moveTo>
                      <a:cubicBezTo>
                        <a:pt x="1045780" y="15766"/>
                        <a:pt x="1287518" y="144518"/>
                        <a:pt x="1355835" y="275897"/>
                      </a:cubicBezTo>
                      <a:cubicBezTo>
                        <a:pt x="1424152" y="407276"/>
                        <a:pt x="1442545" y="675290"/>
                        <a:pt x="1371600" y="796159"/>
                      </a:cubicBezTo>
                      <a:cubicBezTo>
                        <a:pt x="1300655" y="917028"/>
                        <a:pt x="1106214" y="977463"/>
                        <a:pt x="930166" y="1001111"/>
                      </a:cubicBezTo>
                      <a:cubicBezTo>
                        <a:pt x="754118" y="1024759"/>
                        <a:pt x="470339" y="1043153"/>
                        <a:pt x="315311" y="938049"/>
                      </a:cubicBezTo>
                      <a:cubicBezTo>
                        <a:pt x="160283" y="832945"/>
                        <a:pt x="0" y="517635"/>
                        <a:pt x="0" y="370490"/>
                      </a:cubicBezTo>
                      <a:cubicBezTo>
                        <a:pt x="0" y="223345"/>
                        <a:pt x="183932" y="91966"/>
                        <a:pt x="315311" y="55180"/>
                      </a:cubicBezTo>
                      <a:cubicBezTo>
                        <a:pt x="446690" y="18394"/>
                        <a:pt x="677917" y="84083"/>
                        <a:pt x="788276" y="149773"/>
                      </a:cubicBezTo>
                      <a:cubicBezTo>
                        <a:pt x="898635" y="215463"/>
                        <a:pt x="977463" y="378373"/>
                        <a:pt x="977463" y="449318"/>
                      </a:cubicBezTo>
                      <a:cubicBezTo>
                        <a:pt x="977463" y="520263"/>
                        <a:pt x="848710" y="588580"/>
                        <a:pt x="788276" y="575442"/>
                      </a:cubicBezTo>
                      <a:cubicBezTo>
                        <a:pt x="727842" y="562304"/>
                        <a:pt x="685801" y="412531"/>
                        <a:pt x="614856" y="370490"/>
                      </a:cubicBezTo>
                      <a:cubicBezTo>
                        <a:pt x="543911" y="328449"/>
                        <a:pt x="415159" y="289034"/>
                        <a:pt x="362607" y="323193"/>
                      </a:cubicBezTo>
                      <a:cubicBezTo>
                        <a:pt x="310055" y="357352"/>
                        <a:pt x="254876" y="501870"/>
                        <a:pt x="299545" y="575442"/>
                      </a:cubicBezTo>
                      <a:cubicBezTo>
                        <a:pt x="344214" y="649014"/>
                        <a:pt x="517635" y="722587"/>
                        <a:pt x="630621" y="764628"/>
                      </a:cubicBezTo>
                      <a:cubicBezTo>
                        <a:pt x="743607" y="806669"/>
                        <a:pt x="893380" y="853966"/>
                        <a:pt x="977463" y="827690"/>
                      </a:cubicBezTo>
                      <a:cubicBezTo>
                        <a:pt x="1061546" y="801414"/>
                        <a:pt x="1119353" y="685801"/>
                        <a:pt x="1135118" y="606973"/>
                      </a:cubicBezTo>
                      <a:cubicBezTo>
                        <a:pt x="1150884" y="528146"/>
                        <a:pt x="1119353" y="417787"/>
                        <a:pt x="1072056" y="354725"/>
                      </a:cubicBezTo>
                      <a:cubicBezTo>
                        <a:pt x="1024759" y="291663"/>
                        <a:pt x="872359" y="291662"/>
                        <a:pt x="851338" y="228600"/>
                      </a:cubicBezTo>
                      <a:cubicBezTo>
                        <a:pt x="830317" y="165538"/>
                        <a:pt x="877614" y="0"/>
                        <a:pt x="961697" y="7883"/>
                      </a:cubicBezTo>
                      <a:close/>
                    </a:path>
                  </a:pathLst>
                </a:custGeom>
                <a:grpFill/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3" name="Freeform 112"/>
                <p:cNvSpPr/>
                <p:nvPr/>
              </p:nvSpPr>
              <p:spPr>
                <a:xfrm>
                  <a:off x="2570702" y="5843186"/>
                  <a:ext cx="987972" cy="1024759"/>
                </a:xfrm>
                <a:custGeom>
                  <a:avLst/>
                  <a:gdLst>
                    <a:gd name="connsiteX0" fmla="*/ 52552 w 987972"/>
                    <a:gd name="connsiteY0" fmla="*/ 265386 h 1024759"/>
                    <a:gd name="connsiteX1" fmla="*/ 21021 w 987972"/>
                    <a:gd name="connsiteY1" fmla="*/ 627993 h 1024759"/>
                    <a:gd name="connsiteX2" fmla="*/ 178676 w 987972"/>
                    <a:gd name="connsiteY2" fmla="*/ 911772 h 1024759"/>
                    <a:gd name="connsiteX3" fmla="*/ 762000 w 987972"/>
                    <a:gd name="connsiteY3" fmla="*/ 959069 h 1024759"/>
                    <a:gd name="connsiteX4" fmla="*/ 982717 w 987972"/>
                    <a:gd name="connsiteY4" fmla="*/ 517634 h 1024759"/>
                    <a:gd name="connsiteX5" fmla="*/ 730469 w 987972"/>
                    <a:gd name="connsiteY5" fmla="*/ 76200 h 1024759"/>
                    <a:gd name="connsiteX6" fmla="*/ 557048 w 987972"/>
                    <a:gd name="connsiteY6" fmla="*/ 60434 h 1024759"/>
                    <a:gd name="connsiteX7" fmla="*/ 620111 w 987972"/>
                    <a:gd name="connsiteY7" fmla="*/ 312683 h 1024759"/>
                    <a:gd name="connsiteX8" fmla="*/ 698938 w 987972"/>
                    <a:gd name="connsiteY8" fmla="*/ 612227 h 1024759"/>
                    <a:gd name="connsiteX9" fmla="*/ 415159 w 987972"/>
                    <a:gd name="connsiteY9" fmla="*/ 706821 h 1024759"/>
                    <a:gd name="connsiteX10" fmla="*/ 304800 w 987972"/>
                    <a:gd name="connsiteY10" fmla="*/ 659524 h 1024759"/>
                    <a:gd name="connsiteX11" fmla="*/ 289035 w 987972"/>
                    <a:gd name="connsiteY11" fmla="*/ 486103 h 1024759"/>
                    <a:gd name="connsiteX12" fmla="*/ 241738 w 987972"/>
                    <a:gd name="connsiteY12" fmla="*/ 249621 h 1024759"/>
                    <a:gd name="connsiteX13" fmla="*/ 52552 w 987972"/>
                    <a:gd name="connsiteY13" fmla="*/ 265386 h 10247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987972" h="1024759">
                      <a:moveTo>
                        <a:pt x="52552" y="265386"/>
                      </a:moveTo>
                      <a:cubicBezTo>
                        <a:pt x="15766" y="328448"/>
                        <a:pt x="0" y="520262"/>
                        <a:pt x="21021" y="627993"/>
                      </a:cubicBezTo>
                      <a:cubicBezTo>
                        <a:pt x="42042" y="735724"/>
                        <a:pt x="55180" y="856593"/>
                        <a:pt x="178676" y="911772"/>
                      </a:cubicBezTo>
                      <a:cubicBezTo>
                        <a:pt x="302173" y="966951"/>
                        <a:pt x="627993" y="1024759"/>
                        <a:pt x="762000" y="959069"/>
                      </a:cubicBezTo>
                      <a:cubicBezTo>
                        <a:pt x="896007" y="893379"/>
                        <a:pt x="987972" y="664779"/>
                        <a:pt x="982717" y="517634"/>
                      </a:cubicBezTo>
                      <a:cubicBezTo>
                        <a:pt x="977462" y="370489"/>
                        <a:pt x="801414" y="152400"/>
                        <a:pt x="730469" y="76200"/>
                      </a:cubicBezTo>
                      <a:cubicBezTo>
                        <a:pt x="659524" y="0"/>
                        <a:pt x="575441" y="21020"/>
                        <a:pt x="557048" y="60434"/>
                      </a:cubicBezTo>
                      <a:cubicBezTo>
                        <a:pt x="538655" y="99848"/>
                        <a:pt x="596463" y="220718"/>
                        <a:pt x="620111" y="312683"/>
                      </a:cubicBezTo>
                      <a:cubicBezTo>
                        <a:pt x="643759" y="404648"/>
                        <a:pt x="733097" y="546537"/>
                        <a:pt x="698938" y="612227"/>
                      </a:cubicBezTo>
                      <a:cubicBezTo>
                        <a:pt x="664779" y="677917"/>
                        <a:pt x="480849" y="698938"/>
                        <a:pt x="415159" y="706821"/>
                      </a:cubicBezTo>
                      <a:cubicBezTo>
                        <a:pt x="349469" y="714704"/>
                        <a:pt x="325821" y="696310"/>
                        <a:pt x="304800" y="659524"/>
                      </a:cubicBezTo>
                      <a:cubicBezTo>
                        <a:pt x="283779" y="622738"/>
                        <a:pt x="299545" y="554420"/>
                        <a:pt x="289035" y="486103"/>
                      </a:cubicBezTo>
                      <a:cubicBezTo>
                        <a:pt x="278525" y="417786"/>
                        <a:pt x="278524" y="286407"/>
                        <a:pt x="241738" y="249621"/>
                      </a:cubicBezTo>
                      <a:cubicBezTo>
                        <a:pt x="204952" y="212835"/>
                        <a:pt x="89338" y="202324"/>
                        <a:pt x="52552" y="265386"/>
                      </a:cubicBezTo>
                      <a:close/>
                    </a:path>
                  </a:pathLst>
                </a:custGeom>
                <a:grpFill/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6" name="Freeform 115"/>
                <p:cNvSpPr/>
                <p:nvPr/>
              </p:nvSpPr>
              <p:spPr>
                <a:xfrm>
                  <a:off x="2123088" y="3184633"/>
                  <a:ext cx="1290145" cy="3108435"/>
                </a:xfrm>
                <a:custGeom>
                  <a:avLst/>
                  <a:gdLst>
                    <a:gd name="connsiteX0" fmla="*/ 635877 w 1290145"/>
                    <a:gd name="connsiteY0" fmla="*/ 31531 h 3108435"/>
                    <a:gd name="connsiteX1" fmla="*/ 604346 w 1290145"/>
                    <a:gd name="connsiteY1" fmla="*/ 1008993 h 3108435"/>
                    <a:gd name="connsiteX2" fmla="*/ 399394 w 1290145"/>
                    <a:gd name="connsiteY2" fmla="*/ 1891862 h 3108435"/>
                    <a:gd name="connsiteX3" fmla="*/ 21021 w 1290145"/>
                    <a:gd name="connsiteY3" fmla="*/ 2522483 h 3108435"/>
                    <a:gd name="connsiteX4" fmla="*/ 273270 w 1290145"/>
                    <a:gd name="connsiteY4" fmla="*/ 3042745 h 3108435"/>
                    <a:gd name="connsiteX5" fmla="*/ 1140373 w 1290145"/>
                    <a:gd name="connsiteY5" fmla="*/ 2916621 h 3108435"/>
                    <a:gd name="connsiteX6" fmla="*/ 1171904 w 1290145"/>
                    <a:gd name="connsiteY6" fmla="*/ 2412124 h 3108435"/>
                    <a:gd name="connsiteX7" fmla="*/ 698939 w 1290145"/>
                    <a:gd name="connsiteY7" fmla="*/ 2301766 h 3108435"/>
                    <a:gd name="connsiteX8" fmla="*/ 525518 w 1290145"/>
                    <a:gd name="connsiteY8" fmla="*/ 2601310 h 3108435"/>
                    <a:gd name="connsiteX9" fmla="*/ 698939 w 1290145"/>
                    <a:gd name="connsiteY9" fmla="*/ 2695903 h 3108435"/>
                    <a:gd name="connsiteX10" fmla="*/ 840828 w 1290145"/>
                    <a:gd name="connsiteY10" fmla="*/ 2538248 h 3108435"/>
                    <a:gd name="connsiteX11" fmla="*/ 1045780 w 1290145"/>
                    <a:gd name="connsiteY11" fmla="*/ 2601310 h 3108435"/>
                    <a:gd name="connsiteX12" fmla="*/ 888125 w 1290145"/>
                    <a:gd name="connsiteY12" fmla="*/ 2790497 h 3108435"/>
                    <a:gd name="connsiteX13" fmla="*/ 446690 w 1290145"/>
                    <a:gd name="connsiteY13" fmla="*/ 2837793 h 3108435"/>
                    <a:gd name="connsiteX14" fmla="*/ 257504 w 1290145"/>
                    <a:gd name="connsiteY14" fmla="*/ 2617076 h 3108435"/>
                    <a:gd name="connsiteX15" fmla="*/ 415159 w 1290145"/>
                    <a:gd name="connsiteY15" fmla="*/ 2317531 h 3108435"/>
                    <a:gd name="connsiteX16" fmla="*/ 620111 w 1290145"/>
                    <a:gd name="connsiteY16" fmla="*/ 2096814 h 3108435"/>
                    <a:gd name="connsiteX17" fmla="*/ 777766 w 1290145"/>
                    <a:gd name="connsiteY17" fmla="*/ 1686910 h 3108435"/>
                    <a:gd name="connsiteX18" fmla="*/ 872359 w 1290145"/>
                    <a:gd name="connsiteY18" fmla="*/ 1213945 h 3108435"/>
                    <a:gd name="connsiteX19" fmla="*/ 903890 w 1290145"/>
                    <a:gd name="connsiteY19" fmla="*/ 599090 h 3108435"/>
                    <a:gd name="connsiteX20" fmla="*/ 919656 w 1290145"/>
                    <a:gd name="connsiteY20" fmla="*/ 283779 h 3108435"/>
                    <a:gd name="connsiteX21" fmla="*/ 903890 w 1290145"/>
                    <a:gd name="connsiteY21" fmla="*/ 0 h 3108435"/>
                    <a:gd name="connsiteX22" fmla="*/ 903890 w 1290145"/>
                    <a:gd name="connsiteY22" fmla="*/ 0 h 31084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1290145" h="3108435">
                      <a:moveTo>
                        <a:pt x="635877" y="31531"/>
                      </a:moveTo>
                      <a:cubicBezTo>
                        <a:pt x="639818" y="365234"/>
                        <a:pt x="643760" y="698938"/>
                        <a:pt x="604346" y="1008993"/>
                      </a:cubicBezTo>
                      <a:cubicBezTo>
                        <a:pt x="564932" y="1319048"/>
                        <a:pt x="496615" y="1639614"/>
                        <a:pt x="399394" y="1891862"/>
                      </a:cubicBezTo>
                      <a:cubicBezTo>
                        <a:pt x="302173" y="2144110"/>
                        <a:pt x="42042" y="2330669"/>
                        <a:pt x="21021" y="2522483"/>
                      </a:cubicBezTo>
                      <a:cubicBezTo>
                        <a:pt x="0" y="2714297"/>
                        <a:pt x="86711" y="2977055"/>
                        <a:pt x="273270" y="3042745"/>
                      </a:cubicBezTo>
                      <a:cubicBezTo>
                        <a:pt x="459829" y="3108435"/>
                        <a:pt x="990601" y="3021725"/>
                        <a:pt x="1140373" y="2916621"/>
                      </a:cubicBezTo>
                      <a:cubicBezTo>
                        <a:pt x="1290145" y="2811518"/>
                        <a:pt x="1245476" y="2514600"/>
                        <a:pt x="1171904" y="2412124"/>
                      </a:cubicBezTo>
                      <a:cubicBezTo>
                        <a:pt x="1098332" y="2309648"/>
                        <a:pt x="806670" y="2270235"/>
                        <a:pt x="698939" y="2301766"/>
                      </a:cubicBezTo>
                      <a:cubicBezTo>
                        <a:pt x="591208" y="2333297"/>
                        <a:pt x="525518" y="2535621"/>
                        <a:pt x="525518" y="2601310"/>
                      </a:cubicBezTo>
                      <a:cubicBezTo>
                        <a:pt x="525518" y="2666999"/>
                        <a:pt x="646387" y="2706413"/>
                        <a:pt x="698939" y="2695903"/>
                      </a:cubicBezTo>
                      <a:cubicBezTo>
                        <a:pt x="751491" y="2685393"/>
                        <a:pt x="783021" y="2554013"/>
                        <a:pt x="840828" y="2538248"/>
                      </a:cubicBezTo>
                      <a:cubicBezTo>
                        <a:pt x="898635" y="2522483"/>
                        <a:pt x="1037897" y="2559269"/>
                        <a:pt x="1045780" y="2601310"/>
                      </a:cubicBezTo>
                      <a:cubicBezTo>
                        <a:pt x="1053663" y="2643351"/>
                        <a:pt x="987973" y="2751083"/>
                        <a:pt x="888125" y="2790497"/>
                      </a:cubicBezTo>
                      <a:cubicBezTo>
                        <a:pt x="788277" y="2829911"/>
                        <a:pt x="551793" y="2866696"/>
                        <a:pt x="446690" y="2837793"/>
                      </a:cubicBezTo>
                      <a:cubicBezTo>
                        <a:pt x="341587" y="2808890"/>
                        <a:pt x="262759" y="2703786"/>
                        <a:pt x="257504" y="2617076"/>
                      </a:cubicBezTo>
                      <a:cubicBezTo>
                        <a:pt x="252249" y="2530366"/>
                        <a:pt x="354725" y="2404241"/>
                        <a:pt x="415159" y="2317531"/>
                      </a:cubicBezTo>
                      <a:cubicBezTo>
                        <a:pt x="475593" y="2230821"/>
                        <a:pt x="559677" y="2201917"/>
                        <a:pt x="620111" y="2096814"/>
                      </a:cubicBezTo>
                      <a:cubicBezTo>
                        <a:pt x="680545" y="1991711"/>
                        <a:pt x="735725" y="1834055"/>
                        <a:pt x="777766" y="1686910"/>
                      </a:cubicBezTo>
                      <a:cubicBezTo>
                        <a:pt x="819807" y="1539765"/>
                        <a:pt x="851338" y="1395248"/>
                        <a:pt x="872359" y="1213945"/>
                      </a:cubicBezTo>
                      <a:cubicBezTo>
                        <a:pt x="893380" y="1032642"/>
                        <a:pt x="896007" y="754118"/>
                        <a:pt x="903890" y="599090"/>
                      </a:cubicBezTo>
                      <a:cubicBezTo>
                        <a:pt x="911773" y="444062"/>
                        <a:pt x="919656" y="383627"/>
                        <a:pt x="919656" y="283779"/>
                      </a:cubicBezTo>
                      <a:cubicBezTo>
                        <a:pt x="919656" y="183931"/>
                        <a:pt x="903890" y="0"/>
                        <a:pt x="903890" y="0"/>
                      </a:cubicBezTo>
                      <a:lnTo>
                        <a:pt x="903890" y="0"/>
                      </a:lnTo>
                    </a:path>
                  </a:pathLst>
                </a:custGeom>
                <a:grpFill/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110" name="Oval 109"/>
              <p:cNvSpPr/>
              <p:nvPr/>
            </p:nvSpPr>
            <p:spPr>
              <a:xfrm>
                <a:off x="2807233" y="5668563"/>
                <a:ext cx="216024" cy="21602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06" name="Oval 105"/>
            <p:cNvSpPr/>
            <p:nvPr/>
          </p:nvSpPr>
          <p:spPr>
            <a:xfrm>
              <a:off x="2756028" y="5668563"/>
              <a:ext cx="216024" cy="21602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1" name="Rectangle 120"/>
          <p:cNvSpPr/>
          <p:nvPr/>
        </p:nvSpPr>
        <p:spPr>
          <a:xfrm>
            <a:off x="6421208" y="2492896"/>
            <a:ext cx="4246792" cy="50405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50000">
                <a:srgbClr val="FFFF00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Rectangle 123"/>
          <p:cNvSpPr/>
          <p:nvPr/>
        </p:nvSpPr>
        <p:spPr>
          <a:xfrm>
            <a:off x="13164616" y="2708921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9" name="Straight Arrow Connector 128"/>
          <p:cNvCxnSpPr/>
          <p:nvPr/>
        </p:nvCxnSpPr>
        <p:spPr>
          <a:xfrm flipV="1">
            <a:off x="7104112" y="2996952"/>
            <a:ext cx="0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 flipV="1">
            <a:off x="8832304" y="2996952"/>
            <a:ext cx="0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Arrow Connector 130"/>
          <p:cNvCxnSpPr/>
          <p:nvPr/>
        </p:nvCxnSpPr>
        <p:spPr>
          <a:xfrm flipV="1">
            <a:off x="9984432" y="2996952"/>
            <a:ext cx="0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Freeform 133"/>
          <p:cNvSpPr/>
          <p:nvPr/>
        </p:nvSpPr>
        <p:spPr>
          <a:xfrm rot="16200000">
            <a:off x="6270896" y="2101975"/>
            <a:ext cx="1459669" cy="225284"/>
          </a:xfrm>
          <a:custGeom>
            <a:avLst/>
            <a:gdLst>
              <a:gd name="connsiteX0" fmla="*/ 0 w 7942997"/>
              <a:gd name="connsiteY0" fmla="*/ 1521725 h 1564943"/>
              <a:gd name="connsiteX1" fmla="*/ 1419367 w 7942997"/>
              <a:gd name="connsiteY1" fmla="*/ 116006 h 1564943"/>
              <a:gd name="connsiteX2" fmla="*/ 2893325 w 7942997"/>
              <a:gd name="connsiteY2" fmla="*/ 1562668 h 1564943"/>
              <a:gd name="connsiteX3" fmla="*/ 4285397 w 7942997"/>
              <a:gd name="connsiteY3" fmla="*/ 102358 h 1564943"/>
              <a:gd name="connsiteX4" fmla="*/ 5732060 w 7942997"/>
              <a:gd name="connsiteY4" fmla="*/ 1549021 h 1564943"/>
              <a:gd name="connsiteX5" fmla="*/ 7206018 w 7942997"/>
              <a:gd name="connsiteY5" fmla="*/ 116006 h 1564943"/>
              <a:gd name="connsiteX6" fmla="*/ 7942997 w 7942997"/>
              <a:gd name="connsiteY6" fmla="*/ 852985 h 156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42997" h="1564943">
                <a:moveTo>
                  <a:pt x="0" y="1521725"/>
                </a:moveTo>
                <a:cubicBezTo>
                  <a:pt x="468573" y="815453"/>
                  <a:pt x="937146" y="109182"/>
                  <a:pt x="1419367" y="116006"/>
                </a:cubicBezTo>
                <a:cubicBezTo>
                  <a:pt x="1901588" y="122830"/>
                  <a:pt x="2415653" y="1564943"/>
                  <a:pt x="2893325" y="1562668"/>
                </a:cubicBezTo>
                <a:cubicBezTo>
                  <a:pt x="3370997" y="1560393"/>
                  <a:pt x="3812275" y="104633"/>
                  <a:pt x="4285397" y="102358"/>
                </a:cubicBezTo>
                <a:cubicBezTo>
                  <a:pt x="4758520" y="100084"/>
                  <a:pt x="5245290" y="1546746"/>
                  <a:pt x="5732060" y="1549021"/>
                </a:cubicBezTo>
                <a:cubicBezTo>
                  <a:pt x="6218830" y="1551296"/>
                  <a:pt x="6837529" y="232012"/>
                  <a:pt x="7206018" y="116006"/>
                </a:cubicBezTo>
                <a:cubicBezTo>
                  <a:pt x="7574507" y="0"/>
                  <a:pt x="7758752" y="426492"/>
                  <a:pt x="7942997" y="852985"/>
                </a:cubicBezTo>
              </a:path>
            </a:pathLst>
          </a:custGeom>
          <a:ln w="38100">
            <a:solidFill>
              <a:schemeClr val="tx2">
                <a:lumMod val="60000"/>
                <a:lumOff val="40000"/>
              </a:schemeClr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Freeform 134"/>
          <p:cNvSpPr/>
          <p:nvPr/>
        </p:nvSpPr>
        <p:spPr>
          <a:xfrm rot="16200000">
            <a:off x="9151217" y="2101976"/>
            <a:ext cx="1459669" cy="225284"/>
          </a:xfrm>
          <a:custGeom>
            <a:avLst/>
            <a:gdLst>
              <a:gd name="connsiteX0" fmla="*/ 0 w 7942997"/>
              <a:gd name="connsiteY0" fmla="*/ 1521725 h 1564943"/>
              <a:gd name="connsiteX1" fmla="*/ 1419367 w 7942997"/>
              <a:gd name="connsiteY1" fmla="*/ 116006 h 1564943"/>
              <a:gd name="connsiteX2" fmla="*/ 2893325 w 7942997"/>
              <a:gd name="connsiteY2" fmla="*/ 1562668 h 1564943"/>
              <a:gd name="connsiteX3" fmla="*/ 4285397 w 7942997"/>
              <a:gd name="connsiteY3" fmla="*/ 102358 h 1564943"/>
              <a:gd name="connsiteX4" fmla="*/ 5732060 w 7942997"/>
              <a:gd name="connsiteY4" fmla="*/ 1549021 h 1564943"/>
              <a:gd name="connsiteX5" fmla="*/ 7206018 w 7942997"/>
              <a:gd name="connsiteY5" fmla="*/ 116006 h 1564943"/>
              <a:gd name="connsiteX6" fmla="*/ 7942997 w 7942997"/>
              <a:gd name="connsiteY6" fmla="*/ 852985 h 156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42997" h="1564943">
                <a:moveTo>
                  <a:pt x="0" y="1521725"/>
                </a:moveTo>
                <a:cubicBezTo>
                  <a:pt x="468573" y="815453"/>
                  <a:pt x="937146" y="109182"/>
                  <a:pt x="1419367" y="116006"/>
                </a:cubicBezTo>
                <a:cubicBezTo>
                  <a:pt x="1901588" y="122830"/>
                  <a:pt x="2415653" y="1564943"/>
                  <a:pt x="2893325" y="1562668"/>
                </a:cubicBezTo>
                <a:cubicBezTo>
                  <a:pt x="3370997" y="1560393"/>
                  <a:pt x="3812275" y="104633"/>
                  <a:pt x="4285397" y="102358"/>
                </a:cubicBezTo>
                <a:cubicBezTo>
                  <a:pt x="4758520" y="100084"/>
                  <a:pt x="5245290" y="1546746"/>
                  <a:pt x="5732060" y="1549021"/>
                </a:cubicBezTo>
                <a:cubicBezTo>
                  <a:pt x="6218830" y="1551296"/>
                  <a:pt x="6837529" y="232012"/>
                  <a:pt x="7206018" y="116006"/>
                </a:cubicBezTo>
                <a:cubicBezTo>
                  <a:pt x="7574507" y="0"/>
                  <a:pt x="7758752" y="426492"/>
                  <a:pt x="7942997" y="852985"/>
                </a:cubicBezTo>
              </a:path>
            </a:pathLst>
          </a:custGeom>
          <a:ln w="38100">
            <a:solidFill>
              <a:schemeClr val="tx2">
                <a:lumMod val="60000"/>
                <a:lumOff val="40000"/>
              </a:schemeClr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Freeform 135"/>
          <p:cNvSpPr/>
          <p:nvPr/>
        </p:nvSpPr>
        <p:spPr>
          <a:xfrm rot="5400000" flipH="1">
            <a:off x="8187816" y="2101976"/>
            <a:ext cx="1459669" cy="225284"/>
          </a:xfrm>
          <a:custGeom>
            <a:avLst/>
            <a:gdLst>
              <a:gd name="connsiteX0" fmla="*/ 0 w 7942997"/>
              <a:gd name="connsiteY0" fmla="*/ 1521725 h 1564943"/>
              <a:gd name="connsiteX1" fmla="*/ 1419367 w 7942997"/>
              <a:gd name="connsiteY1" fmla="*/ 116006 h 1564943"/>
              <a:gd name="connsiteX2" fmla="*/ 2893325 w 7942997"/>
              <a:gd name="connsiteY2" fmla="*/ 1562668 h 1564943"/>
              <a:gd name="connsiteX3" fmla="*/ 4285397 w 7942997"/>
              <a:gd name="connsiteY3" fmla="*/ 102358 h 1564943"/>
              <a:gd name="connsiteX4" fmla="*/ 5732060 w 7942997"/>
              <a:gd name="connsiteY4" fmla="*/ 1549021 h 1564943"/>
              <a:gd name="connsiteX5" fmla="*/ 7206018 w 7942997"/>
              <a:gd name="connsiteY5" fmla="*/ 116006 h 1564943"/>
              <a:gd name="connsiteX6" fmla="*/ 7942997 w 7942997"/>
              <a:gd name="connsiteY6" fmla="*/ 852985 h 156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42997" h="1564943">
                <a:moveTo>
                  <a:pt x="0" y="1521725"/>
                </a:moveTo>
                <a:cubicBezTo>
                  <a:pt x="468573" y="815453"/>
                  <a:pt x="937146" y="109182"/>
                  <a:pt x="1419367" y="116006"/>
                </a:cubicBezTo>
                <a:cubicBezTo>
                  <a:pt x="1901588" y="122830"/>
                  <a:pt x="2415653" y="1564943"/>
                  <a:pt x="2893325" y="1562668"/>
                </a:cubicBezTo>
                <a:cubicBezTo>
                  <a:pt x="3370997" y="1560393"/>
                  <a:pt x="3812275" y="104633"/>
                  <a:pt x="4285397" y="102358"/>
                </a:cubicBezTo>
                <a:cubicBezTo>
                  <a:pt x="4758520" y="100084"/>
                  <a:pt x="5245290" y="1546746"/>
                  <a:pt x="5732060" y="1549021"/>
                </a:cubicBezTo>
                <a:cubicBezTo>
                  <a:pt x="6218830" y="1551296"/>
                  <a:pt x="6837529" y="232012"/>
                  <a:pt x="7206018" y="116006"/>
                </a:cubicBezTo>
                <a:cubicBezTo>
                  <a:pt x="7574507" y="0"/>
                  <a:pt x="7758752" y="426492"/>
                  <a:pt x="7942997" y="852985"/>
                </a:cubicBezTo>
              </a:path>
            </a:pathLst>
          </a:custGeom>
          <a:ln w="38100">
            <a:solidFill>
              <a:schemeClr val="tx2">
                <a:lumMod val="60000"/>
                <a:lumOff val="40000"/>
              </a:schemeClr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TextBox 136"/>
          <p:cNvSpPr txBox="1"/>
          <p:nvPr/>
        </p:nvSpPr>
        <p:spPr>
          <a:xfrm>
            <a:off x="1775520" y="3717033"/>
            <a:ext cx="1696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Sweat gland</a:t>
            </a:r>
          </a:p>
        </p:txBody>
      </p:sp>
      <p:cxnSp>
        <p:nvCxnSpPr>
          <p:cNvPr id="138" name="Straight Arrow Connector 137"/>
          <p:cNvCxnSpPr/>
          <p:nvPr/>
        </p:nvCxnSpPr>
        <p:spPr>
          <a:xfrm>
            <a:off x="3431704" y="4005064"/>
            <a:ext cx="665040" cy="288032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Box 139"/>
          <p:cNvSpPr txBox="1"/>
          <p:nvPr/>
        </p:nvSpPr>
        <p:spPr>
          <a:xfrm>
            <a:off x="1775521" y="548681"/>
            <a:ext cx="3600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core body temperature starts to rise...</a:t>
            </a:r>
          </a:p>
        </p:txBody>
      </p:sp>
      <p:sp>
        <p:nvSpPr>
          <p:cNvPr id="141" name="Right Arrow 140"/>
          <p:cNvSpPr/>
          <p:nvPr/>
        </p:nvSpPr>
        <p:spPr>
          <a:xfrm>
            <a:off x="5807968" y="1196752"/>
            <a:ext cx="792088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TextBox 141"/>
          <p:cNvSpPr txBox="1"/>
          <p:nvPr/>
        </p:nvSpPr>
        <p:spPr>
          <a:xfrm>
            <a:off x="8688288" y="4653136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Sweat is secreted onto surface of skin</a:t>
            </a:r>
          </a:p>
        </p:txBody>
      </p:sp>
      <p:cxnSp>
        <p:nvCxnSpPr>
          <p:cNvPr id="143" name="Straight Arrow Connector 142"/>
          <p:cNvCxnSpPr/>
          <p:nvPr/>
        </p:nvCxnSpPr>
        <p:spPr>
          <a:xfrm flipH="1" flipV="1">
            <a:off x="8057184" y="4365104"/>
            <a:ext cx="631104" cy="288032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extBox 144"/>
          <p:cNvSpPr txBox="1"/>
          <p:nvPr/>
        </p:nvSpPr>
        <p:spPr>
          <a:xfrm>
            <a:off x="4583832" y="3717033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Water in sweat absorbs heat from body as it evaporates</a:t>
            </a:r>
          </a:p>
        </p:txBody>
      </p:sp>
      <p:cxnSp>
        <p:nvCxnSpPr>
          <p:cNvPr id="146" name="Straight Arrow Connector 145"/>
          <p:cNvCxnSpPr/>
          <p:nvPr/>
        </p:nvCxnSpPr>
        <p:spPr>
          <a:xfrm flipV="1">
            <a:off x="6168008" y="2996952"/>
            <a:ext cx="864096" cy="79208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Box 147"/>
          <p:cNvSpPr txBox="1"/>
          <p:nvPr/>
        </p:nvSpPr>
        <p:spPr>
          <a:xfrm>
            <a:off x="6600056" y="260649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This </a:t>
            </a:r>
            <a:r>
              <a:rPr lang="en-GB" sz="2400" i="1" dirty="0">
                <a:solidFill>
                  <a:srgbClr val="FF0000"/>
                </a:solidFill>
              </a:rPr>
              <a:t>increases </a:t>
            </a:r>
            <a:r>
              <a:rPr lang="en-GB" sz="2400" dirty="0">
                <a:solidFill>
                  <a:srgbClr val="FF0000"/>
                </a:solidFill>
              </a:rPr>
              <a:t>the rate of heat loss from the body</a:t>
            </a:r>
          </a:p>
        </p:txBody>
      </p:sp>
      <p:sp>
        <p:nvSpPr>
          <p:cNvPr id="149" name="TextBox 148"/>
          <p:cNvSpPr txBox="1"/>
          <p:nvPr/>
        </p:nvSpPr>
        <p:spPr>
          <a:xfrm>
            <a:off x="1847528" y="44625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Sweating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 animBg="1"/>
      <p:bldP spid="123" grpId="0" animBg="1"/>
      <p:bldP spid="119" grpId="0" animBg="1"/>
      <p:bldP spid="121" grpId="0" animBg="1"/>
      <p:bldP spid="134" grpId="0" animBg="1"/>
      <p:bldP spid="135" grpId="0" animBg="1"/>
      <p:bldP spid="136" grpId="0" animBg="1"/>
      <p:bldP spid="137" grpId="0"/>
      <p:bldP spid="140" grpId="0"/>
      <p:bldP spid="141" grpId="0" animBg="1"/>
      <p:bldP spid="142" grpId="0"/>
      <p:bldP spid="145" grpId="0"/>
      <p:bldP spid="14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1524000" y="0"/>
            <a:ext cx="9144000" cy="24928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1524000" y="2564904"/>
            <a:ext cx="9144000" cy="4293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Rectangle 40"/>
          <p:cNvSpPr/>
          <p:nvPr/>
        </p:nvSpPr>
        <p:spPr>
          <a:xfrm>
            <a:off x="1524000" y="2276872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3" name="Straight Connector 42"/>
          <p:cNvCxnSpPr/>
          <p:nvPr/>
        </p:nvCxnSpPr>
        <p:spPr>
          <a:xfrm>
            <a:off x="1524000" y="2276872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2423592" y="2780929"/>
            <a:ext cx="7704856" cy="2520280"/>
          </a:xfrm>
          <a:custGeom>
            <a:avLst/>
            <a:gdLst>
              <a:gd name="connsiteX0" fmla="*/ 132413 w 6690610"/>
              <a:gd name="connsiteY0" fmla="*/ 3682584 h 3697574"/>
              <a:gd name="connsiteX1" fmla="*/ 102433 w 6690610"/>
              <a:gd name="connsiteY1" fmla="*/ 519659 h 3697574"/>
              <a:gd name="connsiteX2" fmla="*/ 747010 w 6690610"/>
              <a:gd name="connsiteY2" fmla="*/ 564630 h 3697574"/>
              <a:gd name="connsiteX3" fmla="*/ 1601449 w 6690610"/>
              <a:gd name="connsiteY3" fmla="*/ 234846 h 3697574"/>
              <a:gd name="connsiteX4" fmla="*/ 2081134 w 6690610"/>
              <a:gd name="connsiteY4" fmla="*/ 669561 h 3697574"/>
              <a:gd name="connsiteX5" fmla="*/ 2590800 w 6690610"/>
              <a:gd name="connsiteY5" fmla="*/ 369758 h 3697574"/>
              <a:gd name="connsiteX6" fmla="*/ 3040505 w 6690610"/>
              <a:gd name="connsiteY6" fmla="*/ 729522 h 3697574"/>
              <a:gd name="connsiteX7" fmla="*/ 3595141 w 6690610"/>
              <a:gd name="connsiteY7" fmla="*/ 234846 h 3697574"/>
              <a:gd name="connsiteX8" fmla="*/ 4584492 w 6690610"/>
              <a:gd name="connsiteY8" fmla="*/ 849443 h 3697574"/>
              <a:gd name="connsiteX9" fmla="*/ 5034197 w 6690610"/>
              <a:gd name="connsiteY9" fmla="*/ 324787 h 3697574"/>
              <a:gd name="connsiteX10" fmla="*/ 5708754 w 6690610"/>
              <a:gd name="connsiteY10" fmla="*/ 774492 h 3697574"/>
              <a:gd name="connsiteX11" fmla="*/ 6113488 w 6690610"/>
              <a:gd name="connsiteY11" fmla="*/ 159895 h 3697574"/>
              <a:gd name="connsiteX12" fmla="*/ 6608164 w 6690610"/>
              <a:gd name="connsiteY12" fmla="*/ 684551 h 3697574"/>
              <a:gd name="connsiteX13" fmla="*/ 6608164 w 6690610"/>
              <a:gd name="connsiteY13" fmla="*/ 3697574 h 3697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0610" h="3697574">
                <a:moveTo>
                  <a:pt x="132413" y="3682584"/>
                </a:moveTo>
                <a:cubicBezTo>
                  <a:pt x="66206" y="2360951"/>
                  <a:pt x="0" y="1039318"/>
                  <a:pt x="102433" y="519659"/>
                </a:cubicBezTo>
                <a:cubicBezTo>
                  <a:pt x="204866" y="0"/>
                  <a:pt x="497174" y="612099"/>
                  <a:pt x="747010" y="564630"/>
                </a:cubicBezTo>
                <a:cubicBezTo>
                  <a:pt x="996846" y="517161"/>
                  <a:pt x="1379095" y="217357"/>
                  <a:pt x="1601449" y="234846"/>
                </a:cubicBezTo>
                <a:cubicBezTo>
                  <a:pt x="1823803" y="252335"/>
                  <a:pt x="1916242" y="647076"/>
                  <a:pt x="2081134" y="669561"/>
                </a:cubicBezTo>
                <a:cubicBezTo>
                  <a:pt x="2246026" y="692046"/>
                  <a:pt x="2430905" y="359764"/>
                  <a:pt x="2590800" y="369758"/>
                </a:cubicBezTo>
                <a:cubicBezTo>
                  <a:pt x="2750695" y="379752"/>
                  <a:pt x="2873115" y="752007"/>
                  <a:pt x="3040505" y="729522"/>
                </a:cubicBezTo>
                <a:cubicBezTo>
                  <a:pt x="3207895" y="707037"/>
                  <a:pt x="3337810" y="214859"/>
                  <a:pt x="3595141" y="234846"/>
                </a:cubicBezTo>
                <a:cubicBezTo>
                  <a:pt x="3852472" y="254833"/>
                  <a:pt x="4344649" y="834453"/>
                  <a:pt x="4584492" y="849443"/>
                </a:cubicBezTo>
                <a:cubicBezTo>
                  <a:pt x="4824335" y="864433"/>
                  <a:pt x="4846820" y="337279"/>
                  <a:pt x="5034197" y="324787"/>
                </a:cubicBezTo>
                <a:cubicBezTo>
                  <a:pt x="5221574" y="312295"/>
                  <a:pt x="5528872" y="801974"/>
                  <a:pt x="5708754" y="774492"/>
                </a:cubicBezTo>
                <a:cubicBezTo>
                  <a:pt x="5888636" y="747010"/>
                  <a:pt x="5963587" y="174885"/>
                  <a:pt x="6113488" y="159895"/>
                </a:cubicBezTo>
                <a:cubicBezTo>
                  <a:pt x="6263389" y="144905"/>
                  <a:pt x="6525718" y="94938"/>
                  <a:pt x="6608164" y="684551"/>
                </a:cubicBezTo>
                <a:cubicBezTo>
                  <a:pt x="6690610" y="1274164"/>
                  <a:pt x="6649387" y="2485869"/>
                  <a:pt x="6608164" y="3697574"/>
                </a:cubicBezTo>
              </a:path>
            </a:pathLst>
          </a:cu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/>
          <p:cNvCxnSpPr>
            <a:endCxn id="44" idx="13"/>
          </p:cNvCxnSpPr>
          <p:nvPr/>
        </p:nvCxnSpPr>
        <p:spPr>
          <a:xfrm>
            <a:off x="2567608" y="5301209"/>
            <a:ext cx="7465898" cy="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44" idx="0"/>
          </p:cNvCxnSpPr>
          <p:nvPr/>
        </p:nvCxnSpPr>
        <p:spPr>
          <a:xfrm flipH="1">
            <a:off x="2567608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10026460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53"/>
          <p:cNvGrpSpPr/>
          <p:nvPr/>
        </p:nvGrpSpPr>
        <p:grpSpPr>
          <a:xfrm>
            <a:off x="2393612" y="5949280"/>
            <a:ext cx="360040" cy="216024"/>
            <a:chOff x="2411760" y="548680"/>
            <a:chExt cx="1440160" cy="720080"/>
          </a:xfrm>
        </p:grpSpPr>
        <p:cxnSp>
          <p:nvCxnSpPr>
            <p:cNvPr id="52" name="Straight Connector 5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54"/>
          <p:cNvGrpSpPr/>
          <p:nvPr/>
        </p:nvGrpSpPr>
        <p:grpSpPr>
          <a:xfrm flipV="1">
            <a:off x="9840416" y="5877272"/>
            <a:ext cx="360040" cy="216024"/>
            <a:chOff x="2411760" y="548680"/>
            <a:chExt cx="1440160" cy="72008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57"/>
          <p:cNvGrpSpPr/>
          <p:nvPr/>
        </p:nvGrpSpPr>
        <p:grpSpPr>
          <a:xfrm rot="16200000" flipH="1" flipV="1">
            <a:off x="5807968" y="5202162"/>
            <a:ext cx="360040" cy="216024"/>
            <a:chOff x="2411760" y="548680"/>
            <a:chExt cx="1440160" cy="720080"/>
          </a:xfrm>
        </p:grpSpPr>
        <p:cxnSp>
          <p:nvCxnSpPr>
            <p:cNvPr id="59" name="Straight Connector 58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60"/>
          <p:cNvGrpSpPr/>
          <p:nvPr/>
        </p:nvGrpSpPr>
        <p:grpSpPr>
          <a:xfrm rot="16200000" flipH="1" flipV="1">
            <a:off x="5673058" y="3155958"/>
            <a:ext cx="360040" cy="216024"/>
            <a:chOff x="2411760" y="548680"/>
            <a:chExt cx="1440160" cy="720080"/>
          </a:xfrm>
        </p:grpSpPr>
        <p:cxnSp>
          <p:nvCxnSpPr>
            <p:cNvPr id="62" name="Straight Connector 6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64"/>
          <p:cNvSpPr txBox="1"/>
          <p:nvPr/>
        </p:nvSpPr>
        <p:spPr>
          <a:xfrm>
            <a:off x="7392144" y="3789040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More blood flows through capillaries close to surface of the skin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3287688" y="3861049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Smooth muscle in wall of arteriole relaxes and arteriole </a:t>
            </a:r>
            <a:r>
              <a:rPr lang="en-GB" sz="2400" i="1" dirty="0"/>
              <a:t>dilates</a:t>
            </a:r>
            <a:endParaRPr lang="en-GB" sz="2400" dirty="0"/>
          </a:p>
        </p:txBody>
      </p:sp>
      <p:cxnSp>
        <p:nvCxnSpPr>
          <p:cNvPr id="69" name="Straight Arrow Connector 68"/>
          <p:cNvCxnSpPr/>
          <p:nvPr/>
        </p:nvCxnSpPr>
        <p:spPr>
          <a:xfrm flipH="1">
            <a:off x="2567608" y="4725145"/>
            <a:ext cx="720080" cy="43204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7968208" y="3364250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V="1">
            <a:off x="3521924" y="230685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V="1">
            <a:off x="9336360" y="227687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7464152" y="227687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5447928" y="227687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85"/>
          <p:cNvGrpSpPr/>
          <p:nvPr/>
        </p:nvGrpSpPr>
        <p:grpSpPr>
          <a:xfrm rot="16386420">
            <a:off x="2660939" y="1071750"/>
            <a:ext cx="1377024" cy="1331770"/>
            <a:chOff x="1357754" y="-443393"/>
            <a:chExt cx="2156155" cy="2509146"/>
          </a:xfrm>
        </p:grpSpPr>
        <p:sp>
          <p:nvSpPr>
            <p:cNvPr id="83" name="Freeform 82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 rot="18731212" flipV="1">
              <a:off x="1301575" y="433267"/>
              <a:ext cx="1913865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" name="Group 86"/>
          <p:cNvGrpSpPr/>
          <p:nvPr/>
        </p:nvGrpSpPr>
        <p:grpSpPr>
          <a:xfrm rot="16386420">
            <a:off x="4574489" y="1071321"/>
            <a:ext cx="1377024" cy="1332583"/>
            <a:chOff x="1357754" y="-444925"/>
            <a:chExt cx="2156155" cy="2510678"/>
          </a:xfrm>
        </p:grpSpPr>
        <p:sp>
          <p:nvSpPr>
            <p:cNvPr id="88" name="Freeform 87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9" name="Freeform 88"/>
            <p:cNvSpPr/>
            <p:nvPr/>
          </p:nvSpPr>
          <p:spPr>
            <a:xfrm rot="18731212" flipV="1">
              <a:off x="1325012" y="431735"/>
              <a:ext cx="1913865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90"/>
          <p:cNvGrpSpPr/>
          <p:nvPr/>
        </p:nvGrpSpPr>
        <p:grpSpPr>
          <a:xfrm rot="16386420">
            <a:off x="6543322" y="1050090"/>
            <a:ext cx="1377024" cy="1315989"/>
            <a:chOff x="1357754" y="-413662"/>
            <a:chExt cx="2156155" cy="2479415"/>
          </a:xfrm>
        </p:grpSpPr>
        <p:sp>
          <p:nvSpPr>
            <p:cNvPr id="92" name="Freeform 91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3" name="Freeform 92"/>
            <p:cNvSpPr/>
            <p:nvPr/>
          </p:nvSpPr>
          <p:spPr>
            <a:xfrm rot="18731212" flipV="1">
              <a:off x="1279411" y="462998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Freeform 93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" name="Group 94"/>
          <p:cNvGrpSpPr/>
          <p:nvPr/>
        </p:nvGrpSpPr>
        <p:grpSpPr>
          <a:xfrm rot="16386420">
            <a:off x="8457152" y="1049660"/>
            <a:ext cx="1377024" cy="1316802"/>
            <a:chOff x="1357754" y="-415193"/>
            <a:chExt cx="2156155" cy="2480946"/>
          </a:xfrm>
        </p:grpSpPr>
        <p:sp>
          <p:nvSpPr>
            <p:cNvPr id="96" name="Freeform 95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Freeform 96"/>
            <p:cNvSpPr/>
            <p:nvPr/>
          </p:nvSpPr>
          <p:spPr>
            <a:xfrm rot="18731212" flipV="1">
              <a:off x="1302848" y="461467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Freeform 97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4" name="TextBox 53"/>
          <p:cNvSpPr txBox="1"/>
          <p:nvPr/>
        </p:nvSpPr>
        <p:spPr>
          <a:xfrm>
            <a:off x="2028056" y="0"/>
            <a:ext cx="5927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If body temperature </a:t>
            </a:r>
            <a:r>
              <a:rPr lang="en-GB" sz="2800" i="1" dirty="0"/>
              <a:t>rises</a:t>
            </a:r>
            <a:r>
              <a:rPr lang="en-GB" sz="2800" dirty="0"/>
              <a:t> this triggers...</a:t>
            </a:r>
            <a:endParaRPr lang="en-GB" sz="2800" i="1" dirty="0"/>
          </a:p>
        </p:txBody>
      </p:sp>
      <p:sp>
        <p:nvSpPr>
          <p:cNvPr id="55" name="TextBox 54"/>
          <p:cNvSpPr txBox="1"/>
          <p:nvPr/>
        </p:nvSpPr>
        <p:spPr>
          <a:xfrm>
            <a:off x="7914190" y="0"/>
            <a:ext cx="2691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VASODILATION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3521617" y="574968"/>
            <a:ext cx="56185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Rate of heat loss from body </a:t>
            </a:r>
            <a:r>
              <a:rPr lang="en-GB" sz="2800" i="1" dirty="0">
                <a:solidFill>
                  <a:srgbClr val="FF0000"/>
                </a:solidFill>
              </a:rPr>
              <a:t>increases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5879976" y="5733257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Less blood flows through the shunt vessel</a:t>
            </a:r>
          </a:p>
        </p:txBody>
      </p:sp>
      <p:cxnSp>
        <p:nvCxnSpPr>
          <p:cNvPr id="74" name="Straight Arrow Connector 73"/>
          <p:cNvCxnSpPr/>
          <p:nvPr/>
        </p:nvCxnSpPr>
        <p:spPr>
          <a:xfrm flipH="1" flipV="1">
            <a:off x="6456040" y="5308466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  <p:bldP spid="67" grpId="0"/>
      <p:bldP spid="54" grpId="0"/>
      <p:bldP spid="55" grpId="0"/>
      <p:bldP spid="58" grpId="0"/>
      <p:bldP spid="7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7A5F2-7349-4D13-BBDF-A45E1E53B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Quick fire round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7ED6A61-11EF-4E4F-B40E-32F8E6DB09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72" r="16217"/>
          <a:stretch/>
        </p:blipFill>
        <p:spPr>
          <a:xfrm flipH="1"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B2FEB-E7D8-4564-9C71-F718E7CAA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7520" y="2640692"/>
            <a:ext cx="7083286" cy="3255252"/>
          </a:xfrm>
        </p:spPr>
        <p:txBody>
          <a:bodyPr>
            <a:normAutofit/>
          </a:bodyPr>
          <a:lstStyle/>
          <a:p>
            <a:r>
              <a:rPr lang="en-GB" sz="2800" dirty="0"/>
              <a:t>How does shivering warm the body?</a:t>
            </a:r>
          </a:p>
          <a:p>
            <a:endParaRPr lang="en-GB" sz="2800" dirty="0"/>
          </a:p>
          <a:p>
            <a:r>
              <a:rPr lang="en-GB" sz="2800" dirty="0"/>
              <a:t>What is vasoconstriction?</a:t>
            </a:r>
          </a:p>
          <a:p>
            <a:endParaRPr lang="en-GB" sz="2800" dirty="0"/>
          </a:p>
          <a:p>
            <a:r>
              <a:rPr lang="en-GB" sz="2800" dirty="0"/>
              <a:t>What happens due to vasoconstriction?</a:t>
            </a:r>
          </a:p>
        </p:txBody>
      </p:sp>
    </p:spTree>
    <p:extLst>
      <p:ext uri="{BB962C8B-B14F-4D97-AF65-F5344CB8AC3E}">
        <p14:creationId xmlns:p14="http://schemas.microsoft.com/office/powerpoint/2010/main" val="37454204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E908-E55F-45F3-9EAA-8FA27602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276636"/>
            <a:ext cx="11724967" cy="887590"/>
          </a:xfrm>
        </p:spPr>
        <p:txBody>
          <a:bodyPr/>
          <a:lstStyle/>
          <a:p>
            <a:r>
              <a:rPr lang="en-GB" dirty="0"/>
              <a:t>Meet………Miss Thermo Regulation she is very </a:t>
            </a:r>
            <a:r>
              <a:rPr lang="en-GB" dirty="0">
                <a:solidFill>
                  <a:srgbClr val="0070C0"/>
                </a:solidFill>
              </a:rPr>
              <a:t>cold!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9003E-EF0E-4FBB-945E-FB651DF2B628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317243">
            <a:off x="896059" y="2191213"/>
            <a:ext cx="1401594" cy="1466158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CD58D716-8AB9-4F14-971D-852570B0C31D}"/>
              </a:ext>
            </a:extLst>
          </p:cNvPr>
          <p:cNvSpPr/>
          <p:nvPr/>
        </p:nvSpPr>
        <p:spPr>
          <a:xfrm>
            <a:off x="1013747" y="2054999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25F0F616-C48E-4FAE-B895-0546B1BB96D6}"/>
              </a:ext>
            </a:extLst>
          </p:cNvPr>
          <p:cNvSpPr/>
          <p:nvPr/>
        </p:nvSpPr>
        <p:spPr>
          <a:xfrm>
            <a:off x="1271845" y="1959902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5FE758CA-FDDD-4844-8986-BC11BE545F61}"/>
              </a:ext>
            </a:extLst>
          </p:cNvPr>
          <p:cNvSpPr/>
          <p:nvPr/>
        </p:nvSpPr>
        <p:spPr>
          <a:xfrm>
            <a:off x="1572275" y="1982025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FF2242C-AE17-460F-8998-B0F8889225B8}"/>
              </a:ext>
            </a:extLst>
          </p:cNvPr>
          <p:cNvSpPr/>
          <p:nvPr/>
        </p:nvSpPr>
        <p:spPr>
          <a:xfrm>
            <a:off x="1830373" y="2054998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AE3AD-FC58-49B3-B37E-74D30AA2E7CA}"/>
              </a:ext>
            </a:extLst>
          </p:cNvPr>
          <p:cNvSpPr/>
          <p:nvPr/>
        </p:nvSpPr>
        <p:spPr>
          <a:xfrm>
            <a:off x="1271845" y="2581541"/>
            <a:ext cx="210061" cy="255412"/>
          </a:xfrm>
          <a:prstGeom prst="ellipse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7067295-52D0-4155-9317-C878BBB59CD4}"/>
              </a:ext>
            </a:extLst>
          </p:cNvPr>
          <p:cNvSpPr/>
          <p:nvPr/>
        </p:nvSpPr>
        <p:spPr>
          <a:xfrm>
            <a:off x="1702862" y="2586804"/>
            <a:ext cx="210061" cy="255412"/>
          </a:xfrm>
          <a:prstGeom prst="ellipse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C2FD67B-162C-4495-B41D-247FCC3E83EF}"/>
              </a:ext>
            </a:extLst>
          </p:cNvPr>
          <p:cNvSpPr/>
          <p:nvPr/>
        </p:nvSpPr>
        <p:spPr>
          <a:xfrm>
            <a:off x="1328832" y="3089307"/>
            <a:ext cx="536048" cy="4571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5D9D751-CB92-4A60-97D9-159E7C90CC63}"/>
              </a:ext>
            </a:extLst>
          </p:cNvPr>
          <p:cNvSpPr/>
          <p:nvPr/>
        </p:nvSpPr>
        <p:spPr>
          <a:xfrm>
            <a:off x="2412761" y="1739519"/>
            <a:ext cx="171450" cy="9144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534273D-78A5-4ABA-932B-E3D4203DDB0A}"/>
              </a:ext>
            </a:extLst>
          </p:cNvPr>
          <p:cNvCxnSpPr/>
          <p:nvPr/>
        </p:nvCxnSpPr>
        <p:spPr>
          <a:xfrm>
            <a:off x="2325366" y="1767898"/>
            <a:ext cx="34290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B37845-C9D5-43B7-B0B4-9728BCC01D4C}"/>
              </a:ext>
            </a:extLst>
          </p:cNvPr>
          <p:cNvGrpSpPr/>
          <p:nvPr/>
        </p:nvGrpSpPr>
        <p:grpSpPr>
          <a:xfrm>
            <a:off x="2755661" y="1488795"/>
            <a:ext cx="2540635" cy="830740"/>
            <a:chOff x="-12310796" y="3148543"/>
            <a:chExt cx="18042306" cy="5721351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FCBE648-CEA7-4470-8538-B8BDD9ED4E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-12310796" y="3148543"/>
              <a:ext cx="5731510" cy="5721351"/>
            </a:xfrm>
            <a:prstGeom prst="rect">
              <a:avLst/>
            </a:prstGeom>
          </p:spPr>
        </p:pic>
        <p:sp>
          <p:nvSpPr>
            <p:cNvPr id="19" name="Text Box 16">
              <a:extLst>
                <a:ext uri="{FF2B5EF4-FFF2-40B4-BE49-F238E27FC236}">
                  <a16:creationId xmlns:a16="http://schemas.microsoft.com/office/drawing/2014/main" id="{6B679E6C-9BDB-47C1-AB0A-B86F851F2B16}"/>
                </a:ext>
              </a:extLst>
            </p:cNvPr>
            <p:cNvSpPr txBox="1"/>
            <p:nvPr/>
          </p:nvSpPr>
          <p:spPr>
            <a:xfrm>
              <a:off x="0" y="572135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C31538C-1E0F-4EBE-833A-B4B57CDECE3F}"/>
              </a:ext>
            </a:extLst>
          </p:cNvPr>
          <p:cNvSpPr/>
          <p:nvPr/>
        </p:nvSpPr>
        <p:spPr>
          <a:xfrm>
            <a:off x="624021" y="3647095"/>
            <a:ext cx="1715770" cy="2227580"/>
          </a:xfrm>
          <a:custGeom>
            <a:avLst/>
            <a:gdLst>
              <a:gd name="connsiteX0" fmla="*/ 905373 w 1716392"/>
              <a:gd name="connsiteY0" fmla="*/ 9525 h 2228148"/>
              <a:gd name="connsiteX1" fmla="*/ 933948 w 1716392"/>
              <a:gd name="connsiteY1" fmla="*/ 276225 h 2228148"/>
              <a:gd name="connsiteX2" fmla="*/ 1353048 w 1716392"/>
              <a:gd name="connsiteY2" fmla="*/ 219075 h 2228148"/>
              <a:gd name="connsiteX3" fmla="*/ 1714998 w 1716392"/>
              <a:gd name="connsiteY3" fmla="*/ 1247775 h 2228148"/>
              <a:gd name="connsiteX4" fmla="*/ 1467348 w 1716392"/>
              <a:gd name="connsiteY4" fmla="*/ 1447800 h 2228148"/>
              <a:gd name="connsiteX5" fmla="*/ 1200648 w 1716392"/>
              <a:gd name="connsiteY5" fmla="*/ 609600 h 2228148"/>
              <a:gd name="connsiteX6" fmla="*/ 1372098 w 1716392"/>
              <a:gd name="connsiteY6" fmla="*/ 1962150 h 2228148"/>
              <a:gd name="connsiteX7" fmla="*/ 505323 w 1716392"/>
              <a:gd name="connsiteY7" fmla="*/ 2114550 h 2228148"/>
              <a:gd name="connsiteX8" fmla="*/ 562473 w 1716392"/>
              <a:gd name="connsiteY8" fmla="*/ 657225 h 2228148"/>
              <a:gd name="connsiteX9" fmla="*/ 314823 w 1716392"/>
              <a:gd name="connsiteY9" fmla="*/ 1447800 h 2228148"/>
              <a:gd name="connsiteX10" fmla="*/ 498 w 1716392"/>
              <a:gd name="connsiteY10" fmla="*/ 1447800 h 2228148"/>
              <a:gd name="connsiteX11" fmla="*/ 391023 w 1716392"/>
              <a:gd name="connsiteY11" fmla="*/ 323850 h 2228148"/>
              <a:gd name="connsiteX12" fmla="*/ 714873 w 1716392"/>
              <a:gd name="connsiteY12" fmla="*/ 238125 h 2228148"/>
              <a:gd name="connsiteX13" fmla="*/ 733923 w 1716392"/>
              <a:gd name="connsiteY13" fmla="*/ 38100 h 2228148"/>
              <a:gd name="connsiteX14" fmla="*/ 752973 w 1716392"/>
              <a:gd name="connsiteY14" fmla="*/ 47625 h 2228148"/>
              <a:gd name="connsiteX15" fmla="*/ 752973 w 1716392"/>
              <a:gd name="connsiteY15" fmla="*/ 0 h 2228148"/>
              <a:gd name="connsiteX16" fmla="*/ 752973 w 1716392"/>
              <a:gd name="connsiteY16" fmla="*/ 0 h 2228148"/>
              <a:gd name="connsiteX17" fmla="*/ 905373 w 1716392"/>
              <a:gd name="connsiteY17" fmla="*/ 9525 h 2228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716392" h="2228148">
                <a:moveTo>
                  <a:pt x="905373" y="9525"/>
                </a:moveTo>
                <a:cubicBezTo>
                  <a:pt x="882354" y="125412"/>
                  <a:pt x="859336" y="241300"/>
                  <a:pt x="933948" y="276225"/>
                </a:cubicBezTo>
                <a:cubicBezTo>
                  <a:pt x="1008560" y="311150"/>
                  <a:pt x="1222873" y="57150"/>
                  <a:pt x="1353048" y="219075"/>
                </a:cubicBezTo>
                <a:cubicBezTo>
                  <a:pt x="1483223" y="381000"/>
                  <a:pt x="1695948" y="1042988"/>
                  <a:pt x="1714998" y="1247775"/>
                </a:cubicBezTo>
                <a:cubicBezTo>
                  <a:pt x="1734048" y="1452562"/>
                  <a:pt x="1553073" y="1554162"/>
                  <a:pt x="1467348" y="1447800"/>
                </a:cubicBezTo>
                <a:cubicBezTo>
                  <a:pt x="1381623" y="1341438"/>
                  <a:pt x="1216523" y="523875"/>
                  <a:pt x="1200648" y="609600"/>
                </a:cubicBezTo>
                <a:cubicBezTo>
                  <a:pt x="1184773" y="695325"/>
                  <a:pt x="1487986" y="1711325"/>
                  <a:pt x="1372098" y="1962150"/>
                </a:cubicBezTo>
                <a:cubicBezTo>
                  <a:pt x="1256211" y="2212975"/>
                  <a:pt x="640260" y="2332037"/>
                  <a:pt x="505323" y="2114550"/>
                </a:cubicBezTo>
                <a:cubicBezTo>
                  <a:pt x="370386" y="1897063"/>
                  <a:pt x="594223" y="768350"/>
                  <a:pt x="562473" y="657225"/>
                </a:cubicBezTo>
                <a:cubicBezTo>
                  <a:pt x="530723" y="546100"/>
                  <a:pt x="408485" y="1316038"/>
                  <a:pt x="314823" y="1447800"/>
                </a:cubicBezTo>
                <a:cubicBezTo>
                  <a:pt x="221161" y="1579562"/>
                  <a:pt x="-12202" y="1635125"/>
                  <a:pt x="498" y="1447800"/>
                </a:cubicBezTo>
                <a:cubicBezTo>
                  <a:pt x="13198" y="1260475"/>
                  <a:pt x="271961" y="525462"/>
                  <a:pt x="391023" y="323850"/>
                </a:cubicBezTo>
                <a:cubicBezTo>
                  <a:pt x="510085" y="122238"/>
                  <a:pt x="657723" y="285750"/>
                  <a:pt x="714873" y="238125"/>
                </a:cubicBezTo>
                <a:cubicBezTo>
                  <a:pt x="772023" y="190500"/>
                  <a:pt x="727573" y="69850"/>
                  <a:pt x="733923" y="38100"/>
                </a:cubicBezTo>
                <a:cubicBezTo>
                  <a:pt x="740273" y="6350"/>
                  <a:pt x="749798" y="53975"/>
                  <a:pt x="752973" y="47625"/>
                </a:cubicBezTo>
                <a:cubicBezTo>
                  <a:pt x="756148" y="41275"/>
                  <a:pt x="752973" y="0"/>
                  <a:pt x="752973" y="0"/>
                </a:cubicBezTo>
                <a:lnTo>
                  <a:pt x="752973" y="0"/>
                </a:lnTo>
                <a:lnTo>
                  <a:pt x="905373" y="9525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DEA7147E-16C4-41D2-9D39-87193C465316}"/>
              </a:ext>
            </a:extLst>
          </p:cNvPr>
          <p:cNvSpPr/>
          <p:nvPr/>
        </p:nvSpPr>
        <p:spPr>
          <a:xfrm rot="3301574">
            <a:off x="1584423" y="3381324"/>
            <a:ext cx="560914" cy="836003"/>
          </a:xfrm>
          <a:prstGeom prst="arc">
            <a:avLst/>
          </a:prstGeom>
          <a:noFill/>
          <a:ln w="63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DB27B724-A592-430F-B22F-1DA910FA47D4}"/>
              </a:ext>
            </a:extLst>
          </p:cNvPr>
          <p:cNvSpPr/>
          <p:nvPr/>
        </p:nvSpPr>
        <p:spPr>
          <a:xfrm rot="1336017">
            <a:off x="1620188" y="3407541"/>
            <a:ext cx="676275" cy="1866900"/>
          </a:xfrm>
          <a:prstGeom prst="arc">
            <a:avLst/>
          </a:prstGeom>
          <a:noFill/>
          <a:ln w="63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5AA1269-E480-4F3D-A3A4-E506CD02CC3C}"/>
              </a:ext>
            </a:extLst>
          </p:cNvPr>
          <p:cNvSpPr/>
          <p:nvPr/>
        </p:nvSpPr>
        <p:spPr>
          <a:xfrm rot="2365251">
            <a:off x="2072299" y="3270056"/>
            <a:ext cx="222246" cy="390913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A8206256-1459-49AF-A63D-5D6F8A0A9019}"/>
              </a:ext>
            </a:extLst>
          </p:cNvPr>
          <p:cNvSpPr/>
          <p:nvPr/>
        </p:nvSpPr>
        <p:spPr>
          <a:xfrm rot="210956" flipH="1">
            <a:off x="708831" y="3714438"/>
            <a:ext cx="589367" cy="850912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c 43">
            <a:extLst>
              <a:ext uri="{FF2B5EF4-FFF2-40B4-BE49-F238E27FC236}">
                <a16:creationId xmlns:a16="http://schemas.microsoft.com/office/drawing/2014/main" id="{1C048A73-F213-4A6C-BB3B-A63BE432943E}"/>
              </a:ext>
            </a:extLst>
          </p:cNvPr>
          <p:cNvSpPr/>
          <p:nvPr/>
        </p:nvSpPr>
        <p:spPr>
          <a:xfrm rot="4270311">
            <a:off x="1756023" y="4712396"/>
            <a:ext cx="914400" cy="914400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Arc 44">
            <a:extLst>
              <a:ext uri="{FF2B5EF4-FFF2-40B4-BE49-F238E27FC236}">
                <a16:creationId xmlns:a16="http://schemas.microsoft.com/office/drawing/2014/main" id="{3CF83EE3-8996-4B3B-AF4B-8DE5CFEDE00D}"/>
              </a:ext>
            </a:extLst>
          </p:cNvPr>
          <p:cNvSpPr/>
          <p:nvPr/>
        </p:nvSpPr>
        <p:spPr>
          <a:xfrm rot="3274776">
            <a:off x="1610199" y="4565574"/>
            <a:ext cx="914400" cy="914400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A9BC9B11-38B7-4655-9502-5248F8767ACD}"/>
              </a:ext>
            </a:extLst>
          </p:cNvPr>
          <p:cNvSpPr/>
          <p:nvPr/>
        </p:nvSpPr>
        <p:spPr>
          <a:xfrm rot="210956" flipH="1">
            <a:off x="492533" y="3721124"/>
            <a:ext cx="589367" cy="850912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DE785AA-A26B-41BE-9FCA-7BEF8CAB39F0}"/>
              </a:ext>
            </a:extLst>
          </p:cNvPr>
          <p:cNvSpPr txBox="1"/>
          <p:nvPr/>
        </p:nvSpPr>
        <p:spPr>
          <a:xfrm>
            <a:off x="3252838" y="5358902"/>
            <a:ext cx="369046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Shivering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000" dirty="0">
                <a:solidFill>
                  <a:srgbClr val="00B0F0"/>
                </a:solidFill>
              </a:rPr>
              <a:t>: muscles relax and contracts rapidly- this is called </a:t>
            </a:r>
            <a:r>
              <a:rPr lang="en-GB" sz="2400" dirty="0">
                <a:solidFill>
                  <a:srgbClr val="0070C0"/>
                </a:solidFill>
              </a:rPr>
              <a:t>RESPIRATION</a:t>
            </a:r>
            <a:endParaRPr lang="en-GB" dirty="0">
              <a:solidFill>
                <a:srgbClr val="0070C0"/>
              </a:solidFill>
            </a:endParaRP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1D1B557-AD06-4CF3-95E7-4E4379EF107B}"/>
              </a:ext>
            </a:extLst>
          </p:cNvPr>
          <p:cNvCxnSpPr>
            <a:cxnSpLocks/>
          </p:cNvCxnSpPr>
          <p:nvPr/>
        </p:nvCxnSpPr>
        <p:spPr>
          <a:xfrm>
            <a:off x="2496816" y="4655239"/>
            <a:ext cx="964458" cy="637731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56C0874C-BD87-4024-8985-3BE92F00FD86}"/>
              </a:ext>
            </a:extLst>
          </p:cNvPr>
          <p:cNvSpPr txBox="1"/>
          <p:nvPr/>
        </p:nvSpPr>
        <p:spPr>
          <a:xfrm>
            <a:off x="8346863" y="5477212"/>
            <a:ext cx="3221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Energy used from </a:t>
            </a:r>
            <a:r>
              <a:rPr lang="en-GB" sz="2000" dirty="0">
                <a:solidFill>
                  <a:srgbClr val="0070C0"/>
                </a:solidFill>
              </a:rPr>
              <a:t>RESPIRATION</a:t>
            </a:r>
            <a:r>
              <a:rPr lang="en-GB" sz="2000" dirty="0">
                <a:solidFill>
                  <a:srgbClr val="00B0F0"/>
                </a:solidFill>
              </a:rPr>
              <a:t> is used to heat up the body</a:t>
            </a:r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4B54DD34-8132-4924-A3AC-5181C2AA3CBA}"/>
              </a:ext>
            </a:extLst>
          </p:cNvPr>
          <p:cNvCxnSpPr>
            <a:cxnSpLocks/>
          </p:cNvCxnSpPr>
          <p:nvPr/>
        </p:nvCxnSpPr>
        <p:spPr>
          <a:xfrm>
            <a:off x="7353590" y="5874675"/>
            <a:ext cx="601645" cy="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DF7BF8C5-E35A-4627-98BC-F209665C48D8}"/>
              </a:ext>
            </a:extLst>
          </p:cNvPr>
          <p:cNvCxnSpPr>
            <a:cxnSpLocks/>
          </p:cNvCxnSpPr>
          <p:nvPr/>
        </p:nvCxnSpPr>
        <p:spPr>
          <a:xfrm flipV="1">
            <a:off x="2624953" y="2836953"/>
            <a:ext cx="1791003" cy="628561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EECC0D4F-CA26-44A8-8D07-05F5C6A145FE}"/>
              </a:ext>
            </a:extLst>
          </p:cNvPr>
          <p:cNvSpPr txBox="1"/>
          <p:nvPr/>
        </p:nvSpPr>
        <p:spPr>
          <a:xfrm>
            <a:off x="4647526" y="2137737"/>
            <a:ext cx="3376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Erector muscles contract</a:t>
            </a:r>
            <a:r>
              <a:rPr lang="en-GB" sz="2000" dirty="0">
                <a:solidFill>
                  <a:srgbClr val="00B0F0"/>
                </a:solidFill>
              </a:rPr>
              <a:t>; hair stands up! For insulation.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A3D33268-8580-461E-BEFF-CC5C21FD5D0B}"/>
              </a:ext>
            </a:extLst>
          </p:cNvPr>
          <p:cNvCxnSpPr>
            <a:cxnSpLocks/>
          </p:cNvCxnSpPr>
          <p:nvPr/>
        </p:nvCxnSpPr>
        <p:spPr>
          <a:xfrm>
            <a:off x="2507177" y="3864668"/>
            <a:ext cx="671548" cy="3796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58F61B5A-4713-41AA-8871-EB4981648DF7}"/>
              </a:ext>
            </a:extLst>
          </p:cNvPr>
          <p:cNvSpPr txBox="1"/>
          <p:nvPr/>
        </p:nvSpPr>
        <p:spPr>
          <a:xfrm>
            <a:off x="3410296" y="3418130"/>
            <a:ext cx="37117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Vasoconstriction</a:t>
            </a:r>
            <a:r>
              <a:rPr lang="en-GB" sz="2400" dirty="0">
                <a:solidFill>
                  <a:srgbClr val="00B0F0"/>
                </a:solidFill>
              </a:rPr>
              <a:t>;</a:t>
            </a:r>
            <a:r>
              <a:rPr lang="en-GB" sz="2000" dirty="0">
                <a:solidFill>
                  <a:schemeClr val="accent1"/>
                </a:solidFill>
              </a:rPr>
              <a:t> </a:t>
            </a:r>
            <a:r>
              <a:rPr lang="en-GB" sz="2000" dirty="0">
                <a:solidFill>
                  <a:srgbClr val="00B0F0"/>
                </a:solidFill>
              </a:rPr>
              <a:t>blood vessels constrict: reduces blood flow to </a:t>
            </a:r>
            <a:r>
              <a:rPr lang="en-GB" sz="2000" dirty="0" err="1">
                <a:solidFill>
                  <a:srgbClr val="00B0F0"/>
                </a:solidFill>
              </a:rPr>
              <a:t>capiliaries</a:t>
            </a:r>
            <a:r>
              <a:rPr lang="en-GB" sz="2000" dirty="0">
                <a:solidFill>
                  <a:srgbClr val="00B0F0"/>
                </a:solidFill>
              </a:rPr>
              <a:t>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4575172A-CAC5-4D97-B50B-7503F96B3663}"/>
              </a:ext>
            </a:extLst>
          </p:cNvPr>
          <p:cNvSpPr txBox="1"/>
          <p:nvPr/>
        </p:nvSpPr>
        <p:spPr>
          <a:xfrm>
            <a:off x="8225999" y="3612450"/>
            <a:ext cx="3669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Less </a:t>
            </a:r>
            <a:r>
              <a:rPr lang="en-GB" sz="2000" dirty="0">
                <a:solidFill>
                  <a:srgbClr val="00B0F0"/>
                </a:solidFill>
              </a:rPr>
              <a:t>heat is lost through the skin</a:t>
            </a:r>
          </a:p>
        </p:txBody>
      </p: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1BF80695-8B26-40E1-B3C2-E7E27B7C394D}"/>
              </a:ext>
            </a:extLst>
          </p:cNvPr>
          <p:cNvCxnSpPr>
            <a:cxnSpLocks/>
          </p:cNvCxnSpPr>
          <p:nvPr/>
        </p:nvCxnSpPr>
        <p:spPr>
          <a:xfrm>
            <a:off x="7353590" y="3843282"/>
            <a:ext cx="611796" cy="7197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9B1E7D83-C730-4A95-9678-9F707737BEF2}"/>
              </a:ext>
            </a:extLst>
          </p:cNvPr>
          <p:cNvSpPr txBox="1"/>
          <p:nvPr/>
        </p:nvSpPr>
        <p:spPr>
          <a:xfrm>
            <a:off x="440241" y="6056236"/>
            <a:ext cx="2353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Sweating stops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45AD9DC3-6FAA-41EB-9E28-D16D14497331}"/>
              </a:ext>
            </a:extLst>
          </p:cNvPr>
          <p:cNvSpPr txBox="1"/>
          <p:nvPr/>
        </p:nvSpPr>
        <p:spPr>
          <a:xfrm>
            <a:off x="9108686" y="2251459"/>
            <a:ext cx="31194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This </a:t>
            </a:r>
            <a:r>
              <a:rPr lang="en-GB" sz="2000" dirty="0">
                <a:solidFill>
                  <a:srgbClr val="0070C0"/>
                </a:solidFill>
              </a:rPr>
              <a:t>traps</a:t>
            </a:r>
            <a:r>
              <a:rPr lang="en-GB" sz="2000" dirty="0">
                <a:solidFill>
                  <a:srgbClr val="00B0F0"/>
                </a:solidFill>
              </a:rPr>
              <a:t> air in between</a:t>
            </a:r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6E4B6F61-BE2E-42BD-9444-4ACC3841C5B7}"/>
              </a:ext>
            </a:extLst>
          </p:cNvPr>
          <p:cNvCxnSpPr>
            <a:cxnSpLocks/>
          </p:cNvCxnSpPr>
          <p:nvPr/>
        </p:nvCxnSpPr>
        <p:spPr>
          <a:xfrm>
            <a:off x="8038892" y="2451514"/>
            <a:ext cx="615941" cy="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EC4EE037-0C69-4666-9C4B-43F4AC21D436}"/>
              </a:ext>
            </a:extLst>
          </p:cNvPr>
          <p:cNvSpPr txBox="1"/>
          <p:nvPr/>
        </p:nvSpPr>
        <p:spPr>
          <a:xfrm>
            <a:off x="4297305" y="1502421"/>
            <a:ext cx="6064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Stimulus; decreases body temperature 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6DDF09FF-0E4E-4C98-A39A-B5C64CD2E307}"/>
              </a:ext>
            </a:extLst>
          </p:cNvPr>
          <p:cNvCxnSpPr>
            <a:cxnSpLocks/>
          </p:cNvCxnSpPr>
          <p:nvPr/>
        </p:nvCxnSpPr>
        <p:spPr>
          <a:xfrm flipH="1" flipV="1">
            <a:off x="3763131" y="1702476"/>
            <a:ext cx="368993" cy="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21338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ED03601-4724-4293-A32A-3A0879C5D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433AC3-E189-483B-9E8C-DFD5D2A18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46C47-1743-BD66-B5C3-B02CF8A57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/>
              <a:t>What happens when we get hot?</a:t>
            </a:r>
          </a:p>
        </p:txBody>
      </p:sp>
      <p:pic>
        <p:nvPicPr>
          <p:cNvPr id="4" name="Graphic 3" descr="Thermometer">
            <a:extLst>
              <a:ext uri="{FF2B5EF4-FFF2-40B4-BE49-F238E27FC236}">
                <a16:creationId xmlns:a16="http://schemas.microsoft.com/office/drawing/2014/main" id="{4CC19A41-9BF1-0ECC-F175-60FC436D3F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45346" y="640078"/>
            <a:ext cx="330130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205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DEFB7-4FD8-4663-B1DA-51A49639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868" y="182220"/>
            <a:ext cx="7729728" cy="1188720"/>
          </a:xfrm>
        </p:spPr>
        <p:txBody>
          <a:bodyPr/>
          <a:lstStyle/>
          <a:p>
            <a:r>
              <a:rPr lang="en-GB" dirty="0"/>
              <a:t>Miss thermoregulation is very hot!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7149E2-9774-4AF0-B240-76373B0FF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19" y="3396910"/>
            <a:ext cx="2485218" cy="2952852"/>
          </a:xfrm>
          <a:custGeom>
            <a:avLst/>
            <a:gdLst>
              <a:gd name="connsiteX0" fmla="*/ 905373 w 1716392"/>
              <a:gd name="connsiteY0" fmla="*/ 9525 h 2228148"/>
              <a:gd name="connsiteX1" fmla="*/ 933948 w 1716392"/>
              <a:gd name="connsiteY1" fmla="*/ 276225 h 2228148"/>
              <a:gd name="connsiteX2" fmla="*/ 1353048 w 1716392"/>
              <a:gd name="connsiteY2" fmla="*/ 219075 h 2228148"/>
              <a:gd name="connsiteX3" fmla="*/ 1714998 w 1716392"/>
              <a:gd name="connsiteY3" fmla="*/ 1247775 h 2228148"/>
              <a:gd name="connsiteX4" fmla="*/ 1467348 w 1716392"/>
              <a:gd name="connsiteY4" fmla="*/ 1447800 h 2228148"/>
              <a:gd name="connsiteX5" fmla="*/ 1200648 w 1716392"/>
              <a:gd name="connsiteY5" fmla="*/ 609600 h 2228148"/>
              <a:gd name="connsiteX6" fmla="*/ 1372098 w 1716392"/>
              <a:gd name="connsiteY6" fmla="*/ 1962150 h 2228148"/>
              <a:gd name="connsiteX7" fmla="*/ 505323 w 1716392"/>
              <a:gd name="connsiteY7" fmla="*/ 2114550 h 2228148"/>
              <a:gd name="connsiteX8" fmla="*/ 562473 w 1716392"/>
              <a:gd name="connsiteY8" fmla="*/ 657225 h 2228148"/>
              <a:gd name="connsiteX9" fmla="*/ 314823 w 1716392"/>
              <a:gd name="connsiteY9" fmla="*/ 1447800 h 2228148"/>
              <a:gd name="connsiteX10" fmla="*/ 498 w 1716392"/>
              <a:gd name="connsiteY10" fmla="*/ 1447800 h 2228148"/>
              <a:gd name="connsiteX11" fmla="*/ 391023 w 1716392"/>
              <a:gd name="connsiteY11" fmla="*/ 323850 h 2228148"/>
              <a:gd name="connsiteX12" fmla="*/ 714873 w 1716392"/>
              <a:gd name="connsiteY12" fmla="*/ 238125 h 2228148"/>
              <a:gd name="connsiteX13" fmla="*/ 733923 w 1716392"/>
              <a:gd name="connsiteY13" fmla="*/ 38100 h 2228148"/>
              <a:gd name="connsiteX14" fmla="*/ 752973 w 1716392"/>
              <a:gd name="connsiteY14" fmla="*/ 47625 h 2228148"/>
              <a:gd name="connsiteX15" fmla="*/ 752973 w 1716392"/>
              <a:gd name="connsiteY15" fmla="*/ 0 h 2228148"/>
              <a:gd name="connsiteX16" fmla="*/ 752973 w 1716392"/>
              <a:gd name="connsiteY16" fmla="*/ 0 h 2228148"/>
              <a:gd name="connsiteX17" fmla="*/ 905373 w 1716392"/>
              <a:gd name="connsiteY17" fmla="*/ 9525 h 2228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716392" h="2228148">
                <a:moveTo>
                  <a:pt x="905373" y="9525"/>
                </a:moveTo>
                <a:cubicBezTo>
                  <a:pt x="882354" y="125412"/>
                  <a:pt x="859336" y="241300"/>
                  <a:pt x="933948" y="276225"/>
                </a:cubicBezTo>
                <a:cubicBezTo>
                  <a:pt x="1008560" y="311150"/>
                  <a:pt x="1222873" y="57150"/>
                  <a:pt x="1353048" y="219075"/>
                </a:cubicBezTo>
                <a:cubicBezTo>
                  <a:pt x="1483223" y="381000"/>
                  <a:pt x="1695948" y="1042988"/>
                  <a:pt x="1714998" y="1247775"/>
                </a:cubicBezTo>
                <a:cubicBezTo>
                  <a:pt x="1734048" y="1452562"/>
                  <a:pt x="1553073" y="1554162"/>
                  <a:pt x="1467348" y="1447800"/>
                </a:cubicBezTo>
                <a:cubicBezTo>
                  <a:pt x="1381623" y="1341438"/>
                  <a:pt x="1216523" y="523875"/>
                  <a:pt x="1200648" y="609600"/>
                </a:cubicBezTo>
                <a:cubicBezTo>
                  <a:pt x="1184773" y="695325"/>
                  <a:pt x="1487986" y="1711325"/>
                  <a:pt x="1372098" y="1962150"/>
                </a:cubicBezTo>
                <a:cubicBezTo>
                  <a:pt x="1256211" y="2212975"/>
                  <a:pt x="640260" y="2332037"/>
                  <a:pt x="505323" y="2114550"/>
                </a:cubicBezTo>
                <a:cubicBezTo>
                  <a:pt x="370386" y="1897063"/>
                  <a:pt x="594223" y="768350"/>
                  <a:pt x="562473" y="657225"/>
                </a:cubicBezTo>
                <a:cubicBezTo>
                  <a:pt x="530723" y="546100"/>
                  <a:pt x="408485" y="1316038"/>
                  <a:pt x="314823" y="1447800"/>
                </a:cubicBezTo>
                <a:cubicBezTo>
                  <a:pt x="221161" y="1579562"/>
                  <a:pt x="-12202" y="1635125"/>
                  <a:pt x="498" y="1447800"/>
                </a:cubicBezTo>
                <a:cubicBezTo>
                  <a:pt x="13198" y="1260475"/>
                  <a:pt x="271961" y="525462"/>
                  <a:pt x="391023" y="323850"/>
                </a:cubicBezTo>
                <a:cubicBezTo>
                  <a:pt x="510085" y="122238"/>
                  <a:pt x="657723" y="285750"/>
                  <a:pt x="714873" y="238125"/>
                </a:cubicBezTo>
                <a:cubicBezTo>
                  <a:pt x="772023" y="190500"/>
                  <a:pt x="727573" y="69850"/>
                  <a:pt x="733923" y="38100"/>
                </a:cubicBezTo>
                <a:cubicBezTo>
                  <a:pt x="740273" y="6350"/>
                  <a:pt x="749798" y="53975"/>
                  <a:pt x="752973" y="47625"/>
                </a:cubicBezTo>
                <a:cubicBezTo>
                  <a:pt x="756148" y="41275"/>
                  <a:pt x="752973" y="0"/>
                  <a:pt x="752973" y="0"/>
                </a:cubicBezTo>
                <a:lnTo>
                  <a:pt x="752973" y="0"/>
                </a:lnTo>
                <a:lnTo>
                  <a:pt x="905373" y="9525"/>
                </a:lnTo>
                <a:close/>
              </a:path>
            </a:pathLst>
          </a:custGeom>
          <a:solidFill>
            <a:sysClr val="window" lastClr="FFFFFF"/>
          </a:solidFill>
          <a:ln w="127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BD62613-7A8A-47B0-AA06-DB76DF04EE61}"/>
              </a:ext>
            </a:extLst>
          </p:cNvPr>
          <p:cNvGrpSpPr/>
          <p:nvPr/>
        </p:nvGrpSpPr>
        <p:grpSpPr>
          <a:xfrm>
            <a:off x="2892637" y="1608527"/>
            <a:ext cx="1190625" cy="2209800"/>
            <a:chOff x="-1361943" y="-11812588"/>
            <a:chExt cx="7093453" cy="1788763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D2AB0D6-6E14-42A1-A79A-DB68F9452A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-1361943" y="-11812588"/>
              <a:ext cx="5731510" cy="5731513"/>
            </a:xfrm>
            <a:prstGeom prst="rect">
              <a:avLst/>
            </a:prstGeom>
          </p:spPr>
        </p:pic>
        <p:sp>
          <p:nvSpPr>
            <p:cNvPr id="6" name="Text Box 13">
              <a:extLst>
                <a:ext uri="{FF2B5EF4-FFF2-40B4-BE49-F238E27FC236}">
                  <a16:creationId xmlns:a16="http://schemas.microsoft.com/office/drawing/2014/main" id="{EAA987E7-95B3-42C5-8C05-5B0C523DECB2}"/>
                </a:ext>
              </a:extLst>
            </p:cNvPr>
            <p:cNvSpPr txBox="1"/>
            <p:nvPr/>
          </p:nvSpPr>
          <p:spPr>
            <a:xfrm>
              <a:off x="0" y="573151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D1BF28B3-29A0-4E9A-AC15-7AE076325405}"/>
              </a:ext>
            </a:extLst>
          </p:cNvPr>
          <p:cNvSpPr/>
          <p:nvPr/>
        </p:nvSpPr>
        <p:spPr>
          <a:xfrm>
            <a:off x="1037188" y="1974506"/>
            <a:ext cx="1225680" cy="1422404"/>
          </a:xfrm>
          <a:prstGeom prst="ellipse">
            <a:avLst/>
          </a:prstGeom>
          <a:solidFill>
            <a:sysClr val="window" lastClr="FFFFFF"/>
          </a:solidFill>
          <a:ln w="127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30A0D7A-714F-42E6-A892-FA5A905F024F}"/>
              </a:ext>
            </a:extLst>
          </p:cNvPr>
          <p:cNvSpPr/>
          <p:nvPr/>
        </p:nvSpPr>
        <p:spPr>
          <a:xfrm>
            <a:off x="2563919" y="2114984"/>
            <a:ext cx="171450" cy="914400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B1A3594-2FEA-4DC6-ACE9-FFAAD32571A0}"/>
              </a:ext>
            </a:extLst>
          </p:cNvPr>
          <p:cNvSpPr/>
          <p:nvPr/>
        </p:nvSpPr>
        <p:spPr>
          <a:xfrm rot="19162757">
            <a:off x="2075350" y="3034875"/>
            <a:ext cx="375037" cy="2220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A9ECB1F1-1DF4-4655-8FB7-10E0D419DD69}"/>
              </a:ext>
            </a:extLst>
          </p:cNvPr>
          <p:cNvSpPr/>
          <p:nvPr/>
        </p:nvSpPr>
        <p:spPr>
          <a:xfrm rot="438349">
            <a:off x="1979623" y="3110047"/>
            <a:ext cx="676275" cy="18669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C2CB625-0A92-4106-B9E0-0F9AA551FC6B}"/>
              </a:ext>
            </a:extLst>
          </p:cNvPr>
          <p:cNvSpPr/>
          <p:nvPr/>
        </p:nvSpPr>
        <p:spPr>
          <a:xfrm>
            <a:off x="1418479" y="3029384"/>
            <a:ext cx="334772" cy="23611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45CCFBB-490F-4C7E-8612-B98FC2FC9077}"/>
              </a:ext>
            </a:extLst>
          </p:cNvPr>
          <p:cNvSpPr/>
          <p:nvPr/>
        </p:nvSpPr>
        <p:spPr>
          <a:xfrm rot="2236579">
            <a:off x="1703591" y="3205735"/>
            <a:ext cx="802342" cy="745171"/>
          </a:xfrm>
          <a:prstGeom prst="arc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0E29EAE-6EF3-4275-9460-8909BCDC4DFF}"/>
              </a:ext>
            </a:extLst>
          </p:cNvPr>
          <p:cNvSpPr/>
          <p:nvPr/>
        </p:nvSpPr>
        <p:spPr>
          <a:xfrm flipV="1">
            <a:off x="1180354" y="2384447"/>
            <a:ext cx="238125" cy="104775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31C63D3-DA2A-4BC3-A40D-2E9A3442C087}"/>
              </a:ext>
            </a:extLst>
          </p:cNvPr>
          <p:cNvSpPr/>
          <p:nvPr/>
        </p:nvSpPr>
        <p:spPr>
          <a:xfrm flipH="1">
            <a:off x="1670249" y="2384447"/>
            <a:ext cx="238125" cy="132795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5C9305B-F8A6-4738-8276-68BBE26D1508}"/>
              </a:ext>
            </a:extLst>
          </p:cNvPr>
          <p:cNvCxnSpPr/>
          <p:nvPr/>
        </p:nvCxnSpPr>
        <p:spPr>
          <a:xfrm flipV="1">
            <a:off x="2478194" y="2114984"/>
            <a:ext cx="342900" cy="0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972ECE4-3751-4CAB-8EB4-D2C431931A37}"/>
              </a:ext>
            </a:extLst>
          </p:cNvPr>
          <p:cNvCxnSpPr/>
          <p:nvPr/>
        </p:nvCxnSpPr>
        <p:spPr>
          <a:xfrm>
            <a:off x="1331215" y="2080148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7862DB2-2B51-4ACC-8E35-AF0B7E53D8BC}"/>
              </a:ext>
            </a:extLst>
          </p:cNvPr>
          <p:cNvCxnSpPr/>
          <p:nvPr/>
        </p:nvCxnSpPr>
        <p:spPr>
          <a:xfrm>
            <a:off x="1423241" y="2064162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405001-B8D1-4FA6-A35B-8534B46CBBF1}"/>
              </a:ext>
            </a:extLst>
          </p:cNvPr>
          <p:cNvCxnSpPr/>
          <p:nvPr/>
        </p:nvCxnSpPr>
        <p:spPr>
          <a:xfrm>
            <a:off x="1505164" y="2011309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A8A42CD-79B5-4444-9E4C-4666F873CEEA}"/>
              </a:ext>
            </a:extLst>
          </p:cNvPr>
          <p:cNvCxnSpPr/>
          <p:nvPr/>
        </p:nvCxnSpPr>
        <p:spPr>
          <a:xfrm>
            <a:off x="1644058" y="1984807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9D6B60E-5BAD-45CB-9961-9985253F5A23}"/>
              </a:ext>
            </a:extLst>
          </p:cNvPr>
          <p:cNvCxnSpPr/>
          <p:nvPr/>
        </p:nvCxnSpPr>
        <p:spPr>
          <a:xfrm>
            <a:off x="1925722" y="2080148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066461F-B44B-4B88-839A-6023E28AC8A6}"/>
              </a:ext>
            </a:extLst>
          </p:cNvPr>
          <p:cNvCxnSpPr/>
          <p:nvPr/>
        </p:nvCxnSpPr>
        <p:spPr>
          <a:xfrm>
            <a:off x="1782952" y="2056617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49C0794-4FE3-49F0-8D46-67E5EA9B19DE}"/>
              </a:ext>
            </a:extLst>
          </p:cNvPr>
          <p:cNvCxnSpPr>
            <a:cxnSpLocks/>
          </p:cNvCxnSpPr>
          <p:nvPr/>
        </p:nvCxnSpPr>
        <p:spPr>
          <a:xfrm flipV="1">
            <a:off x="2870869" y="3070203"/>
            <a:ext cx="943897" cy="442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FDC50BFA-3B1F-46ED-8927-ADC8A8C819E0}"/>
              </a:ext>
            </a:extLst>
          </p:cNvPr>
          <p:cNvSpPr txBox="1"/>
          <p:nvPr/>
        </p:nvSpPr>
        <p:spPr>
          <a:xfrm>
            <a:off x="3814766" y="2808039"/>
            <a:ext cx="29876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Erector muscles </a:t>
            </a:r>
            <a:r>
              <a:rPr lang="en-GB" sz="2000" dirty="0"/>
              <a:t>relax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7F24CB9-4967-45CD-A8B9-D755D8A45E46}"/>
              </a:ext>
            </a:extLst>
          </p:cNvPr>
          <p:cNvSpPr txBox="1"/>
          <p:nvPr/>
        </p:nvSpPr>
        <p:spPr>
          <a:xfrm>
            <a:off x="3495647" y="4043497"/>
            <a:ext cx="299027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Sweat glands </a:t>
            </a:r>
            <a:r>
              <a:rPr lang="en-GB" sz="2000" dirty="0"/>
              <a:t>are stimulated : we start </a:t>
            </a:r>
            <a:r>
              <a:rPr lang="en-GB" sz="2400" b="1" dirty="0">
                <a:solidFill>
                  <a:srgbClr val="FF0000"/>
                </a:solidFill>
              </a:rPr>
              <a:t>sweating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84400E-7C96-4568-BB3C-B7BF8E9E90E6}"/>
              </a:ext>
            </a:extLst>
          </p:cNvPr>
          <p:cNvSpPr txBox="1"/>
          <p:nvPr/>
        </p:nvSpPr>
        <p:spPr>
          <a:xfrm>
            <a:off x="3373650" y="5737827"/>
            <a:ext cx="24852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Vasodilation;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dirty="0"/>
              <a:t>blood vessels dilate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8630D5B-6181-46A4-BA05-22C6E20F7F40}"/>
              </a:ext>
            </a:extLst>
          </p:cNvPr>
          <p:cNvSpPr txBox="1"/>
          <p:nvPr/>
        </p:nvSpPr>
        <p:spPr>
          <a:xfrm>
            <a:off x="6515042" y="4353578"/>
            <a:ext cx="2485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Sweat covers skin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E4594ED-5FF8-457A-8044-2BAC8C737A1C}"/>
              </a:ext>
            </a:extLst>
          </p:cNvPr>
          <p:cNvSpPr txBox="1"/>
          <p:nvPr/>
        </p:nvSpPr>
        <p:spPr>
          <a:xfrm>
            <a:off x="7532808" y="2822493"/>
            <a:ext cx="1433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Hair lie </a:t>
            </a:r>
            <a:r>
              <a:rPr lang="en-GB" sz="2400" dirty="0">
                <a:solidFill>
                  <a:srgbClr val="FF0000"/>
                </a:solidFill>
              </a:rPr>
              <a:t>flat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A143221-831E-4FD5-9219-C25B2265488D}"/>
              </a:ext>
            </a:extLst>
          </p:cNvPr>
          <p:cNvSpPr txBox="1"/>
          <p:nvPr/>
        </p:nvSpPr>
        <p:spPr>
          <a:xfrm>
            <a:off x="9807194" y="2797935"/>
            <a:ext cx="1914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Releases </a:t>
            </a:r>
            <a:r>
              <a:rPr lang="en-GB" sz="2000" dirty="0"/>
              <a:t>air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120DBC3-0453-49A0-BC20-9C051B1C9E55}"/>
              </a:ext>
            </a:extLst>
          </p:cNvPr>
          <p:cNvSpPr txBox="1"/>
          <p:nvPr/>
        </p:nvSpPr>
        <p:spPr>
          <a:xfrm>
            <a:off x="9363887" y="4174694"/>
            <a:ext cx="275856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Sweat evaporates </a:t>
            </a:r>
            <a:r>
              <a:rPr lang="en-GB" sz="2000" dirty="0"/>
              <a:t>and releases heat it to surroundings</a:t>
            </a:r>
            <a:r>
              <a:rPr lang="en-GB" sz="2400" dirty="0">
                <a:solidFill>
                  <a:srgbClr val="FF0000"/>
                </a:solidFill>
              </a:rPr>
              <a:t>: </a:t>
            </a:r>
            <a:r>
              <a:rPr lang="en-GB" sz="2400" b="1" dirty="0">
                <a:solidFill>
                  <a:srgbClr val="FF0000"/>
                </a:solidFill>
              </a:rPr>
              <a:t>cools body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ACA93A2-F710-4FDC-8AD8-7215E5A5F270}"/>
              </a:ext>
            </a:extLst>
          </p:cNvPr>
          <p:cNvSpPr txBox="1"/>
          <p:nvPr/>
        </p:nvSpPr>
        <p:spPr>
          <a:xfrm>
            <a:off x="6592528" y="5780267"/>
            <a:ext cx="2330246" cy="712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DA162E9-C7F5-4D66-B9D8-8F5AA2216023}"/>
              </a:ext>
            </a:extLst>
          </p:cNvPr>
          <p:cNvSpPr txBox="1"/>
          <p:nvPr/>
        </p:nvSpPr>
        <p:spPr>
          <a:xfrm>
            <a:off x="6995650" y="5830160"/>
            <a:ext cx="4198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Increased blood flow </a:t>
            </a:r>
            <a:r>
              <a:rPr lang="en-GB" sz="2400" dirty="0"/>
              <a:t>to the skin: more heat released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7975DCB2-E2E9-4085-AEE3-C79D35B0D5CA}"/>
              </a:ext>
            </a:extLst>
          </p:cNvPr>
          <p:cNvCxnSpPr>
            <a:cxnSpLocks/>
          </p:cNvCxnSpPr>
          <p:nvPr/>
        </p:nvCxnSpPr>
        <p:spPr>
          <a:xfrm>
            <a:off x="5868962" y="4573914"/>
            <a:ext cx="72356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D614EEE0-8907-47DD-95A1-ECF64DDE0A37}"/>
              </a:ext>
            </a:extLst>
          </p:cNvPr>
          <p:cNvCxnSpPr>
            <a:cxnSpLocks/>
          </p:cNvCxnSpPr>
          <p:nvPr/>
        </p:nvCxnSpPr>
        <p:spPr>
          <a:xfrm>
            <a:off x="2563919" y="6063506"/>
            <a:ext cx="732585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291F6C55-5FBF-425D-9729-7DFF6B9BD597}"/>
              </a:ext>
            </a:extLst>
          </p:cNvPr>
          <p:cNvCxnSpPr>
            <a:cxnSpLocks/>
          </p:cNvCxnSpPr>
          <p:nvPr/>
        </p:nvCxnSpPr>
        <p:spPr>
          <a:xfrm>
            <a:off x="2909564" y="4646532"/>
            <a:ext cx="556044" cy="1481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34C13048-5D22-4CB0-8DEE-7F94E7DE8122}"/>
              </a:ext>
            </a:extLst>
          </p:cNvPr>
          <p:cNvCxnSpPr>
            <a:cxnSpLocks/>
            <a:stCxn id="32" idx="3"/>
          </p:cNvCxnSpPr>
          <p:nvPr/>
        </p:nvCxnSpPr>
        <p:spPr>
          <a:xfrm>
            <a:off x="9000260" y="4584411"/>
            <a:ext cx="24284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FE058388-6B50-4F48-AA23-3C1987CFEF40}"/>
              </a:ext>
            </a:extLst>
          </p:cNvPr>
          <p:cNvCxnSpPr>
            <a:cxnSpLocks/>
          </p:cNvCxnSpPr>
          <p:nvPr/>
        </p:nvCxnSpPr>
        <p:spPr>
          <a:xfrm>
            <a:off x="8966067" y="3010895"/>
            <a:ext cx="760829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8629D1BE-EF3E-46B0-B55E-8EA8F4E127AC}"/>
              </a:ext>
            </a:extLst>
          </p:cNvPr>
          <p:cNvCxnSpPr>
            <a:cxnSpLocks/>
          </p:cNvCxnSpPr>
          <p:nvPr/>
        </p:nvCxnSpPr>
        <p:spPr>
          <a:xfrm>
            <a:off x="6765928" y="2997990"/>
            <a:ext cx="664574" cy="1290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E37720C0-356A-4B19-8792-52F68BCD7D5C}"/>
              </a:ext>
            </a:extLst>
          </p:cNvPr>
          <p:cNvCxnSpPr>
            <a:cxnSpLocks/>
          </p:cNvCxnSpPr>
          <p:nvPr/>
        </p:nvCxnSpPr>
        <p:spPr>
          <a:xfrm>
            <a:off x="5941745" y="6229661"/>
            <a:ext cx="824183" cy="419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>
            <a:extLst>
              <a:ext uri="{FF2B5EF4-FFF2-40B4-BE49-F238E27FC236}">
                <a16:creationId xmlns:a16="http://schemas.microsoft.com/office/drawing/2014/main" id="{51B8EA5D-114B-4FD6-8F7C-0917721BF7A2}"/>
              </a:ext>
            </a:extLst>
          </p:cNvPr>
          <p:cNvSpPr txBox="1"/>
          <p:nvPr/>
        </p:nvSpPr>
        <p:spPr>
          <a:xfrm>
            <a:off x="4097591" y="1706530"/>
            <a:ext cx="5201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Stimulus; increases body temperature</a:t>
            </a:r>
            <a:endParaRPr lang="en-GB" dirty="0"/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9B8494BD-974E-4CE9-BD3D-1D6EF847817B}"/>
              </a:ext>
            </a:extLst>
          </p:cNvPr>
          <p:cNvCxnSpPr>
            <a:cxnSpLocks/>
            <a:stCxn id="55" idx="1"/>
          </p:cNvCxnSpPr>
          <p:nvPr/>
        </p:nvCxnSpPr>
        <p:spPr>
          <a:xfrm flipH="1">
            <a:off x="3756799" y="1937363"/>
            <a:ext cx="3407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1703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30ED1-0311-4DCA-9237-C06F436CC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Quick fire round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841AB91A-E1FA-4DEB-9788-D6F1BDE790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72" r="16217"/>
          <a:stretch/>
        </p:blipFill>
        <p:spPr>
          <a:xfrm flipH="1"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A7EC0-2D45-4F69-91BF-CF7EA1B64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760" y="2640692"/>
            <a:ext cx="6941046" cy="3255252"/>
          </a:xfrm>
        </p:spPr>
        <p:txBody>
          <a:bodyPr>
            <a:normAutofit/>
          </a:bodyPr>
          <a:lstStyle/>
          <a:p>
            <a:r>
              <a:rPr lang="en-GB" sz="2800" dirty="0"/>
              <a:t>How does sweat cool the body?</a:t>
            </a:r>
          </a:p>
          <a:p>
            <a:endParaRPr lang="en-GB" sz="2800" dirty="0"/>
          </a:p>
          <a:p>
            <a:r>
              <a:rPr lang="en-GB" sz="2800" dirty="0"/>
              <a:t>What is vasodilation?</a:t>
            </a:r>
          </a:p>
          <a:p>
            <a:endParaRPr lang="en-GB" sz="2800" dirty="0"/>
          </a:p>
          <a:p>
            <a:r>
              <a:rPr lang="en-GB" sz="2800" dirty="0"/>
              <a:t>What happens when vasodilation occurs?</a:t>
            </a:r>
          </a:p>
        </p:txBody>
      </p:sp>
    </p:spTree>
    <p:extLst>
      <p:ext uri="{BB962C8B-B14F-4D97-AF65-F5344CB8AC3E}">
        <p14:creationId xmlns:p14="http://schemas.microsoft.com/office/powerpoint/2010/main" val="2979828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2CA68-4161-4FAA-9768-0BB26BBEF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Ok so how does your body know what to do?</a:t>
            </a:r>
          </a:p>
        </p:txBody>
      </p:sp>
      <p:pic>
        <p:nvPicPr>
          <p:cNvPr id="4" name="Content Placeholder 4" descr="A drawing of a person&#10;&#10;Description automatically generated with low confidence">
            <a:extLst>
              <a:ext uri="{FF2B5EF4-FFF2-40B4-BE49-F238E27FC236}">
                <a16:creationId xmlns:a16="http://schemas.microsoft.com/office/drawing/2014/main" id="{C06F367B-BA96-4D76-8620-51D7A8B9EA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592" r="21497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DAAD9-D627-4DC1-8F45-1C0C32143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7345" y="2640692"/>
            <a:ext cx="7168895" cy="4003948"/>
          </a:xfrm>
        </p:spPr>
        <p:txBody>
          <a:bodyPr>
            <a:normAutofit/>
          </a:bodyPr>
          <a:lstStyle/>
          <a:p>
            <a:r>
              <a:rPr lang="en-GB" sz="2400" dirty="0"/>
              <a:t>Negative feedback system….</a:t>
            </a:r>
            <a:endParaRPr lang="en-GB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b="1" dirty="0"/>
              <a:t>Control centre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Effector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Stimulus</a:t>
            </a:r>
          </a:p>
        </p:txBody>
      </p:sp>
    </p:spTree>
    <p:extLst>
      <p:ext uri="{BB962C8B-B14F-4D97-AF65-F5344CB8AC3E}">
        <p14:creationId xmlns:p14="http://schemas.microsoft.com/office/powerpoint/2010/main" val="36533139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BC179-CA16-4A90-9FF7-A293F46E2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960" y="396296"/>
            <a:ext cx="11460480" cy="1188720"/>
          </a:xfrm>
        </p:spPr>
        <p:txBody>
          <a:bodyPr>
            <a:normAutofit/>
          </a:bodyPr>
          <a:lstStyle/>
          <a:p>
            <a:r>
              <a:rPr lang="en-GB" sz="4000" dirty="0"/>
              <a:t>Lets have a closer look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031339-BAB9-42CA-AE97-1BE90905BE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5616" y="1756349"/>
            <a:ext cx="4307242" cy="45474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0DE94D-C058-4A06-94CD-8AB41B9BC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84" y="2650100"/>
            <a:ext cx="1111483" cy="11114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C41336-0423-4265-BD38-5E0E5888D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1005" y="1799075"/>
            <a:ext cx="3840479" cy="22059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757548-1277-471A-8BE0-6699AB2E60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9886" y="3131071"/>
            <a:ext cx="3982719" cy="16881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1695DF-88B3-4B8C-B489-FC5142D972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2200" y="2415651"/>
            <a:ext cx="975445" cy="1280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EE11AB-6DDB-4C77-909D-33C6A49B11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5620" y="2960353"/>
            <a:ext cx="1048603" cy="926672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C4F86795-977C-4743-BB68-CC1D327B46A8}"/>
              </a:ext>
            </a:extLst>
          </p:cNvPr>
          <p:cNvSpPr/>
          <p:nvPr/>
        </p:nvSpPr>
        <p:spPr>
          <a:xfrm rot="19701988">
            <a:off x="2473475" y="2760417"/>
            <a:ext cx="180975" cy="25717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E035E8-5479-42FB-8908-7B0FF48BA0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9484697">
            <a:off x="2500078" y="3223002"/>
            <a:ext cx="271870" cy="3738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3C46DAE-5424-4722-A897-51F2A1FC0B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00729">
            <a:off x="2906351" y="3232860"/>
            <a:ext cx="271870" cy="373821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EC644CF2-67D0-4D19-845E-2ACFA9340E51}"/>
              </a:ext>
            </a:extLst>
          </p:cNvPr>
          <p:cNvSpPr/>
          <p:nvPr/>
        </p:nvSpPr>
        <p:spPr>
          <a:xfrm rot="1152765" flipH="1">
            <a:off x="2974192" y="2769134"/>
            <a:ext cx="178189" cy="22685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4498119-AD85-4225-8F74-124AB6A96E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57636" y="2309643"/>
            <a:ext cx="219475" cy="292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56C7A69-BD40-49C5-A4A5-EAF3A5B8520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2392416" y="2335920"/>
            <a:ext cx="243597" cy="324795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A96B381-02EE-4129-B2A0-E00E1315B8C2}"/>
              </a:ext>
            </a:extLst>
          </p:cNvPr>
          <p:cNvSpPr/>
          <p:nvPr/>
        </p:nvSpPr>
        <p:spPr>
          <a:xfrm>
            <a:off x="4251303" y="2758166"/>
            <a:ext cx="354330" cy="447675"/>
          </a:xfrm>
          <a:custGeom>
            <a:avLst/>
            <a:gdLst>
              <a:gd name="connsiteX0" fmla="*/ 68629 w 354379"/>
              <a:gd name="connsiteY0" fmla="*/ 447675 h 447675"/>
              <a:gd name="connsiteX1" fmla="*/ 49579 w 354379"/>
              <a:gd name="connsiteY1" fmla="*/ 238125 h 447675"/>
              <a:gd name="connsiteX2" fmla="*/ 21004 w 354379"/>
              <a:gd name="connsiteY2" fmla="*/ 247650 h 447675"/>
              <a:gd name="connsiteX3" fmla="*/ 11479 w 354379"/>
              <a:gd name="connsiteY3" fmla="*/ 314325 h 447675"/>
              <a:gd name="connsiteX4" fmla="*/ 78154 w 354379"/>
              <a:gd name="connsiteY4" fmla="*/ 352425 h 447675"/>
              <a:gd name="connsiteX5" fmla="*/ 135304 w 354379"/>
              <a:gd name="connsiteY5" fmla="*/ 371475 h 447675"/>
              <a:gd name="connsiteX6" fmla="*/ 173404 w 354379"/>
              <a:gd name="connsiteY6" fmla="*/ 361950 h 447675"/>
              <a:gd name="connsiteX7" fmla="*/ 192454 w 354379"/>
              <a:gd name="connsiteY7" fmla="*/ 304800 h 447675"/>
              <a:gd name="connsiteX8" fmla="*/ 154354 w 354379"/>
              <a:gd name="connsiteY8" fmla="*/ 209550 h 447675"/>
              <a:gd name="connsiteX9" fmla="*/ 125779 w 354379"/>
              <a:gd name="connsiteY9" fmla="*/ 190500 h 447675"/>
              <a:gd name="connsiteX10" fmla="*/ 68629 w 354379"/>
              <a:gd name="connsiteY10" fmla="*/ 171450 h 447675"/>
              <a:gd name="connsiteX11" fmla="*/ 78154 w 354379"/>
              <a:gd name="connsiteY11" fmla="*/ 200025 h 447675"/>
              <a:gd name="connsiteX12" fmla="*/ 116254 w 354379"/>
              <a:gd name="connsiteY12" fmla="*/ 209550 h 447675"/>
              <a:gd name="connsiteX13" fmla="*/ 249604 w 354379"/>
              <a:gd name="connsiteY13" fmla="*/ 200025 h 447675"/>
              <a:gd name="connsiteX14" fmla="*/ 297229 w 354379"/>
              <a:gd name="connsiteY14" fmla="*/ 123825 h 447675"/>
              <a:gd name="connsiteX15" fmla="*/ 306754 w 354379"/>
              <a:gd name="connsiteY15" fmla="*/ 95250 h 447675"/>
              <a:gd name="connsiteX16" fmla="*/ 297229 w 354379"/>
              <a:gd name="connsiteY16" fmla="*/ 47625 h 447675"/>
              <a:gd name="connsiteX17" fmla="*/ 240079 w 354379"/>
              <a:gd name="connsiteY17" fmla="*/ 19050 h 447675"/>
              <a:gd name="connsiteX18" fmla="*/ 163879 w 354379"/>
              <a:gd name="connsiteY18" fmla="*/ 28575 h 447675"/>
              <a:gd name="connsiteX19" fmla="*/ 154354 w 354379"/>
              <a:gd name="connsiteY19" fmla="*/ 57150 h 447675"/>
              <a:gd name="connsiteX20" fmla="*/ 182929 w 354379"/>
              <a:gd name="connsiteY20" fmla="*/ 85725 h 447675"/>
              <a:gd name="connsiteX21" fmla="*/ 297229 w 354379"/>
              <a:gd name="connsiteY21" fmla="*/ 76200 h 447675"/>
              <a:gd name="connsiteX22" fmla="*/ 325804 w 354379"/>
              <a:gd name="connsiteY22" fmla="*/ 66675 h 447675"/>
              <a:gd name="connsiteX23" fmla="*/ 344854 w 354379"/>
              <a:gd name="connsiteY23" fmla="*/ 9525 h 447675"/>
              <a:gd name="connsiteX24" fmla="*/ 354379 w 354379"/>
              <a:gd name="connsiteY24" fmla="*/ 0 h 447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54379" h="447675">
                <a:moveTo>
                  <a:pt x="68629" y="447675"/>
                </a:moveTo>
                <a:cubicBezTo>
                  <a:pt x="68933" y="441281"/>
                  <a:pt x="142938" y="238125"/>
                  <a:pt x="49579" y="238125"/>
                </a:cubicBezTo>
                <a:cubicBezTo>
                  <a:pt x="39539" y="238125"/>
                  <a:pt x="30529" y="244475"/>
                  <a:pt x="21004" y="247650"/>
                </a:cubicBezTo>
                <a:cubicBezTo>
                  <a:pt x="3657" y="273671"/>
                  <a:pt x="-11074" y="280496"/>
                  <a:pt x="11479" y="314325"/>
                </a:cubicBezTo>
                <a:cubicBezTo>
                  <a:pt x="17727" y="323698"/>
                  <a:pt x="72161" y="350028"/>
                  <a:pt x="78154" y="352425"/>
                </a:cubicBezTo>
                <a:cubicBezTo>
                  <a:pt x="96798" y="359883"/>
                  <a:pt x="135304" y="371475"/>
                  <a:pt x="135304" y="371475"/>
                </a:cubicBezTo>
                <a:cubicBezTo>
                  <a:pt x="148004" y="368300"/>
                  <a:pt x="164885" y="371889"/>
                  <a:pt x="173404" y="361950"/>
                </a:cubicBezTo>
                <a:cubicBezTo>
                  <a:pt x="186472" y="346704"/>
                  <a:pt x="192454" y="304800"/>
                  <a:pt x="192454" y="304800"/>
                </a:cubicBezTo>
                <a:cubicBezTo>
                  <a:pt x="183026" y="238806"/>
                  <a:pt x="197603" y="245591"/>
                  <a:pt x="154354" y="209550"/>
                </a:cubicBezTo>
                <a:cubicBezTo>
                  <a:pt x="145560" y="202221"/>
                  <a:pt x="136240" y="195149"/>
                  <a:pt x="125779" y="190500"/>
                </a:cubicBezTo>
                <a:cubicBezTo>
                  <a:pt x="107429" y="182345"/>
                  <a:pt x="68629" y="171450"/>
                  <a:pt x="68629" y="171450"/>
                </a:cubicBezTo>
                <a:cubicBezTo>
                  <a:pt x="71804" y="180975"/>
                  <a:pt x="70314" y="193753"/>
                  <a:pt x="78154" y="200025"/>
                </a:cubicBezTo>
                <a:cubicBezTo>
                  <a:pt x="88376" y="208203"/>
                  <a:pt x="103163" y="209550"/>
                  <a:pt x="116254" y="209550"/>
                </a:cubicBezTo>
                <a:cubicBezTo>
                  <a:pt x="160817" y="209550"/>
                  <a:pt x="205154" y="203200"/>
                  <a:pt x="249604" y="200025"/>
                </a:cubicBezTo>
                <a:cubicBezTo>
                  <a:pt x="294887" y="169836"/>
                  <a:pt x="274559" y="191835"/>
                  <a:pt x="297229" y="123825"/>
                </a:cubicBezTo>
                <a:lnTo>
                  <a:pt x="306754" y="95250"/>
                </a:lnTo>
                <a:cubicBezTo>
                  <a:pt x="303579" y="79375"/>
                  <a:pt x="305261" y="61681"/>
                  <a:pt x="297229" y="47625"/>
                </a:cubicBezTo>
                <a:cubicBezTo>
                  <a:pt x="288540" y="32419"/>
                  <a:pt x="254746" y="23939"/>
                  <a:pt x="240079" y="19050"/>
                </a:cubicBezTo>
                <a:cubicBezTo>
                  <a:pt x="214679" y="22225"/>
                  <a:pt x="187270" y="18179"/>
                  <a:pt x="163879" y="28575"/>
                </a:cubicBezTo>
                <a:cubicBezTo>
                  <a:pt x="154704" y="32653"/>
                  <a:pt x="151179" y="47625"/>
                  <a:pt x="154354" y="57150"/>
                </a:cubicBezTo>
                <a:cubicBezTo>
                  <a:pt x="158614" y="69929"/>
                  <a:pt x="173404" y="76200"/>
                  <a:pt x="182929" y="85725"/>
                </a:cubicBezTo>
                <a:cubicBezTo>
                  <a:pt x="221029" y="82550"/>
                  <a:pt x="259332" y="81253"/>
                  <a:pt x="297229" y="76200"/>
                </a:cubicBezTo>
                <a:cubicBezTo>
                  <a:pt x="307181" y="74873"/>
                  <a:pt x="319968" y="74845"/>
                  <a:pt x="325804" y="66675"/>
                </a:cubicBezTo>
                <a:cubicBezTo>
                  <a:pt x="337476" y="50335"/>
                  <a:pt x="330655" y="23724"/>
                  <a:pt x="344854" y="9525"/>
                </a:cubicBezTo>
                <a:lnTo>
                  <a:pt x="354379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8" name="Chord 17">
            <a:extLst>
              <a:ext uri="{FF2B5EF4-FFF2-40B4-BE49-F238E27FC236}">
                <a16:creationId xmlns:a16="http://schemas.microsoft.com/office/drawing/2014/main" id="{11E88547-4086-4230-A37F-32B4726760A0}"/>
              </a:ext>
            </a:extLst>
          </p:cNvPr>
          <p:cNvSpPr/>
          <p:nvPr/>
        </p:nvSpPr>
        <p:spPr>
          <a:xfrm rot="17961723">
            <a:off x="3308500" y="3587582"/>
            <a:ext cx="299720" cy="415925"/>
          </a:xfrm>
          <a:prstGeom prst="chord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EB6F14E-B550-48EC-B441-B3C3B8FF149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30231" y="3617843"/>
            <a:ext cx="432854" cy="274344"/>
          </a:xfrm>
          <a:prstGeom prst="rect">
            <a:avLst/>
          </a:prstGeom>
        </p:spPr>
      </p:pic>
      <p:sp>
        <p:nvSpPr>
          <p:cNvPr id="20" name="Chord 19">
            <a:extLst>
              <a:ext uri="{FF2B5EF4-FFF2-40B4-BE49-F238E27FC236}">
                <a16:creationId xmlns:a16="http://schemas.microsoft.com/office/drawing/2014/main" id="{E7454883-E337-427B-B585-D5D35CE62DE8}"/>
              </a:ext>
            </a:extLst>
          </p:cNvPr>
          <p:cNvSpPr/>
          <p:nvPr/>
        </p:nvSpPr>
        <p:spPr>
          <a:xfrm rot="17470108">
            <a:off x="2579383" y="4443115"/>
            <a:ext cx="956505" cy="1728844"/>
          </a:xfrm>
          <a:prstGeom prst="chor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1" name="Chord 20">
            <a:extLst>
              <a:ext uri="{FF2B5EF4-FFF2-40B4-BE49-F238E27FC236}">
                <a16:creationId xmlns:a16="http://schemas.microsoft.com/office/drawing/2014/main" id="{11772BD3-F4CB-4A9E-8000-F4B8C34AF57E}"/>
              </a:ext>
            </a:extLst>
          </p:cNvPr>
          <p:cNvSpPr/>
          <p:nvPr/>
        </p:nvSpPr>
        <p:spPr>
          <a:xfrm rot="17646517">
            <a:off x="2729454" y="4803617"/>
            <a:ext cx="730090" cy="1114846"/>
          </a:xfrm>
          <a:prstGeom prst="chor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A8E1333-9E4F-40A0-9409-2A0655CF7947}"/>
              </a:ext>
            </a:extLst>
          </p:cNvPr>
          <p:cNvCxnSpPr/>
          <p:nvPr/>
        </p:nvCxnSpPr>
        <p:spPr>
          <a:xfrm>
            <a:off x="2839921" y="5161935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5F4BBE6-5881-4D85-A0EA-1633E9D3E15D}"/>
              </a:ext>
            </a:extLst>
          </p:cNvPr>
          <p:cNvCxnSpPr/>
          <p:nvPr/>
        </p:nvCxnSpPr>
        <p:spPr>
          <a:xfrm>
            <a:off x="3050143" y="5171128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4C1536C-1E52-4A8D-A479-562061AD5A81}"/>
              </a:ext>
            </a:extLst>
          </p:cNvPr>
          <p:cNvCxnSpPr/>
          <p:nvPr/>
        </p:nvCxnSpPr>
        <p:spPr>
          <a:xfrm>
            <a:off x="3242700" y="5206116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88D25AD-18DB-4DBD-9BE3-03364F0E491E}"/>
              </a:ext>
            </a:extLst>
          </p:cNvPr>
          <p:cNvCxnSpPr/>
          <p:nvPr/>
        </p:nvCxnSpPr>
        <p:spPr>
          <a:xfrm>
            <a:off x="3463969" y="5212073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DBAC3E4-E026-4FD9-98C9-B6084F9631B6}"/>
              </a:ext>
            </a:extLst>
          </p:cNvPr>
          <p:cNvCxnSpPr>
            <a:cxnSpLocks/>
          </p:cNvCxnSpPr>
          <p:nvPr/>
        </p:nvCxnSpPr>
        <p:spPr>
          <a:xfrm flipH="1" flipV="1">
            <a:off x="2615998" y="5405284"/>
            <a:ext cx="1013901" cy="50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CE2CE3A-DD76-478E-9737-AE8C382B8C04}"/>
              </a:ext>
            </a:extLst>
          </p:cNvPr>
          <p:cNvSpPr txBox="1"/>
          <p:nvPr/>
        </p:nvSpPr>
        <p:spPr>
          <a:xfrm>
            <a:off x="6045476" y="2190646"/>
            <a:ext cx="458674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Hypothalamus</a:t>
            </a:r>
            <a:r>
              <a:rPr lang="en-GB" sz="3200" dirty="0"/>
              <a:t>;    </a:t>
            </a:r>
            <a:r>
              <a:rPr lang="en-GB" sz="2800" dirty="0"/>
              <a:t>Hippopotamus? </a:t>
            </a:r>
          </a:p>
          <a:p>
            <a:endParaRPr lang="en-GB" sz="2800" dirty="0"/>
          </a:p>
          <a:p>
            <a:r>
              <a:rPr lang="en-GB" sz="2800" dirty="0"/>
              <a:t>Is your control centre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854391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ypothalamu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0685" y="89148"/>
            <a:ext cx="4067175" cy="3771900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7353058" y="1942176"/>
            <a:ext cx="864096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240017" y="3193351"/>
            <a:ext cx="199766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/>
              <a:t>Hypothalamus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3512" y="332657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hypothalamus is an important </a:t>
            </a:r>
            <a:r>
              <a:rPr lang="en-GB" sz="2400" i="1" dirty="0"/>
              <a:t>regulatory centre </a:t>
            </a:r>
            <a:r>
              <a:rPr lang="en-GB" sz="2400" dirty="0"/>
              <a:t>in the brain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03512" y="1628801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hypothalamus links the nervous system to the endocrine system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03512" y="2924944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The hypothalamus controls hunger, important aspects of parenting and attachment behaviours, thirst, fatigue, sleep…including ...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39617" y="4395085"/>
            <a:ext cx="2760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... body temperature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ypothalamu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87888" y="1168579"/>
            <a:ext cx="4067175" cy="37719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V="1">
            <a:off x="5930261" y="3021607"/>
            <a:ext cx="864096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817220" y="4272782"/>
            <a:ext cx="199766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/>
              <a:t>Hypothalamus</a:t>
            </a:r>
          </a:p>
        </p:txBody>
      </p:sp>
      <p:sp>
        <p:nvSpPr>
          <p:cNvPr id="7" name="Circular Arrow 6"/>
          <p:cNvSpPr/>
          <p:nvPr/>
        </p:nvSpPr>
        <p:spPr>
          <a:xfrm rot="17683222">
            <a:off x="5332697" y="2727487"/>
            <a:ext cx="2179607" cy="2252155"/>
          </a:xfrm>
          <a:prstGeom prst="circularArrow">
            <a:avLst>
              <a:gd name="adj1" fmla="val 8061"/>
              <a:gd name="adj2" fmla="val 760759"/>
              <a:gd name="adj3" fmla="val 20402470"/>
              <a:gd name="adj4" fmla="val 15826061"/>
              <a:gd name="adj5" fmla="val 9313"/>
            </a:avLst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Circular Arrow 7"/>
          <p:cNvSpPr/>
          <p:nvPr/>
        </p:nvSpPr>
        <p:spPr>
          <a:xfrm rot="1331246">
            <a:off x="5576457" y="2792893"/>
            <a:ext cx="2179607" cy="2252155"/>
          </a:xfrm>
          <a:prstGeom prst="circularArrow">
            <a:avLst>
              <a:gd name="adj1" fmla="val 8061"/>
              <a:gd name="adj2" fmla="val 760759"/>
              <a:gd name="adj3" fmla="val 20402470"/>
              <a:gd name="adj4" fmla="val 16719005"/>
              <a:gd name="adj5" fmla="val 9313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6816080" y="2464723"/>
            <a:ext cx="3672409" cy="780040"/>
            <a:chOff x="1475655" y="1916832"/>
            <a:chExt cx="5216766" cy="1140080"/>
          </a:xfrm>
        </p:grpSpPr>
        <p:sp>
          <p:nvSpPr>
            <p:cNvPr id="10" name="Rounded Rectangle 9"/>
            <p:cNvSpPr/>
            <p:nvPr/>
          </p:nvSpPr>
          <p:spPr>
            <a:xfrm>
              <a:off x="5508104" y="2576952"/>
              <a:ext cx="811424" cy="240990"/>
            </a:xfrm>
            <a:prstGeom prst="roundRect">
              <a:avLst>
                <a:gd name="adj" fmla="val 50000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1" name="Group 31"/>
            <p:cNvGrpSpPr/>
            <p:nvPr/>
          </p:nvGrpSpPr>
          <p:grpSpPr>
            <a:xfrm>
              <a:off x="1835696" y="2591942"/>
              <a:ext cx="3456384" cy="260994"/>
              <a:chOff x="1835696" y="2591942"/>
              <a:chExt cx="3987478" cy="233956"/>
            </a:xfrm>
          </p:grpSpPr>
          <p:sp>
            <p:nvSpPr>
              <p:cNvPr id="34" name="Rounded Rectangle 33"/>
              <p:cNvSpPr/>
              <p:nvPr/>
            </p:nvSpPr>
            <p:spPr>
              <a:xfrm>
                <a:off x="1835696" y="2606932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ounded Rectangle 34"/>
              <p:cNvSpPr/>
              <p:nvPr/>
            </p:nvSpPr>
            <p:spPr>
              <a:xfrm>
                <a:off x="2843808" y="2606932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Rounded Rectangle 35"/>
              <p:cNvSpPr/>
              <p:nvPr/>
            </p:nvSpPr>
            <p:spPr>
              <a:xfrm>
                <a:off x="3863968" y="2609874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Rounded Rectangle 36"/>
              <p:cNvSpPr/>
              <p:nvPr/>
            </p:nvSpPr>
            <p:spPr>
              <a:xfrm>
                <a:off x="4887070" y="2591942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12" name="Straight Connector 11"/>
            <p:cNvCxnSpPr/>
            <p:nvPr/>
          </p:nvCxnSpPr>
          <p:spPr>
            <a:xfrm>
              <a:off x="1691680" y="2708920"/>
              <a:ext cx="47525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 flipV="1">
              <a:off x="5364088" y="2420888"/>
              <a:ext cx="8384" cy="2964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/>
            <p:cNvSpPr/>
            <p:nvPr/>
          </p:nvSpPr>
          <p:spPr>
            <a:xfrm>
              <a:off x="5076056" y="1916832"/>
              <a:ext cx="576064" cy="57606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5292080" y="2060848"/>
              <a:ext cx="216024" cy="216024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6" name="Group 17"/>
            <p:cNvGrpSpPr/>
            <p:nvPr/>
          </p:nvGrpSpPr>
          <p:grpSpPr>
            <a:xfrm>
              <a:off x="1475655" y="2435878"/>
              <a:ext cx="248213" cy="621034"/>
              <a:chOff x="1334125" y="2098623"/>
              <a:chExt cx="419724" cy="1424066"/>
            </a:xfrm>
          </p:grpSpPr>
          <p:sp>
            <p:nvSpPr>
              <p:cNvPr id="26" name="Freeform 9"/>
              <p:cNvSpPr/>
              <p:nvPr/>
            </p:nvSpPr>
            <p:spPr>
              <a:xfrm>
                <a:off x="1349115" y="2497036"/>
                <a:ext cx="374754" cy="216184"/>
              </a:xfrm>
              <a:custGeom>
                <a:avLst/>
                <a:gdLst>
                  <a:gd name="connsiteX0" fmla="*/ 374754 w 374754"/>
                  <a:gd name="connsiteY0" fmla="*/ 216184 h 216184"/>
                  <a:gd name="connsiteX1" fmla="*/ 344774 w 374754"/>
                  <a:gd name="connsiteY1" fmla="*/ 171213 h 216184"/>
                  <a:gd name="connsiteX2" fmla="*/ 299803 w 374754"/>
                  <a:gd name="connsiteY2" fmla="*/ 156223 h 216184"/>
                  <a:gd name="connsiteX3" fmla="*/ 254833 w 374754"/>
                  <a:gd name="connsiteY3" fmla="*/ 126243 h 216184"/>
                  <a:gd name="connsiteX4" fmla="*/ 224852 w 374754"/>
                  <a:gd name="connsiteY4" fmla="*/ 96262 h 216184"/>
                  <a:gd name="connsiteX5" fmla="*/ 194872 w 374754"/>
                  <a:gd name="connsiteY5" fmla="*/ 51292 h 216184"/>
                  <a:gd name="connsiteX6" fmla="*/ 104931 w 374754"/>
                  <a:gd name="connsiteY6" fmla="*/ 21312 h 216184"/>
                  <a:gd name="connsiteX7" fmla="*/ 0 w 374754"/>
                  <a:gd name="connsiteY7" fmla="*/ 6321 h 2161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74754" h="216184">
                    <a:moveTo>
                      <a:pt x="374754" y="216184"/>
                    </a:moveTo>
                    <a:cubicBezTo>
                      <a:pt x="364761" y="201194"/>
                      <a:pt x="358842" y="182468"/>
                      <a:pt x="344774" y="171213"/>
                    </a:cubicBezTo>
                    <a:cubicBezTo>
                      <a:pt x="332435" y="161342"/>
                      <a:pt x="313936" y="163289"/>
                      <a:pt x="299803" y="156223"/>
                    </a:cubicBezTo>
                    <a:cubicBezTo>
                      <a:pt x="283689" y="148166"/>
                      <a:pt x="268901" y="137497"/>
                      <a:pt x="254833" y="126243"/>
                    </a:cubicBezTo>
                    <a:cubicBezTo>
                      <a:pt x="243797" y="117414"/>
                      <a:pt x="233681" y="107298"/>
                      <a:pt x="224852" y="96262"/>
                    </a:cubicBezTo>
                    <a:cubicBezTo>
                      <a:pt x="213598" y="82194"/>
                      <a:pt x="210149" y="60840"/>
                      <a:pt x="194872" y="51292"/>
                    </a:cubicBezTo>
                    <a:cubicBezTo>
                      <a:pt x="168073" y="34543"/>
                      <a:pt x="134911" y="31305"/>
                      <a:pt x="104931" y="21312"/>
                    </a:cubicBezTo>
                    <a:cubicBezTo>
                      <a:pt x="40997" y="0"/>
                      <a:pt x="75764" y="6321"/>
                      <a:pt x="0" y="63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Freeform 10"/>
              <p:cNvSpPr/>
              <p:nvPr/>
            </p:nvSpPr>
            <p:spPr>
              <a:xfrm>
                <a:off x="1346880" y="2728210"/>
                <a:ext cx="376989" cy="224852"/>
              </a:xfrm>
              <a:custGeom>
                <a:avLst/>
                <a:gdLst>
                  <a:gd name="connsiteX0" fmla="*/ 376989 w 376989"/>
                  <a:gd name="connsiteY0" fmla="*/ 0 h 224852"/>
                  <a:gd name="connsiteX1" fmla="*/ 332018 w 376989"/>
                  <a:gd name="connsiteY1" fmla="*/ 14990 h 224852"/>
                  <a:gd name="connsiteX2" fmla="*/ 152136 w 376989"/>
                  <a:gd name="connsiteY2" fmla="*/ 29980 h 224852"/>
                  <a:gd name="connsiteX3" fmla="*/ 137146 w 376989"/>
                  <a:gd name="connsiteY3" fmla="*/ 74951 h 224852"/>
                  <a:gd name="connsiteX4" fmla="*/ 92176 w 376989"/>
                  <a:gd name="connsiteY4" fmla="*/ 104931 h 224852"/>
                  <a:gd name="connsiteX5" fmla="*/ 2235 w 376989"/>
                  <a:gd name="connsiteY5" fmla="*/ 209862 h 224852"/>
                  <a:gd name="connsiteX6" fmla="*/ 2235 w 376989"/>
                  <a:gd name="connsiteY6" fmla="*/ 224852 h 2248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6989" h="224852">
                    <a:moveTo>
                      <a:pt x="376989" y="0"/>
                    </a:moveTo>
                    <a:cubicBezTo>
                      <a:pt x="361999" y="4997"/>
                      <a:pt x="347681" y="12902"/>
                      <a:pt x="332018" y="14990"/>
                    </a:cubicBezTo>
                    <a:cubicBezTo>
                      <a:pt x="272377" y="22942"/>
                      <a:pt x="209644" y="12285"/>
                      <a:pt x="152136" y="29980"/>
                    </a:cubicBezTo>
                    <a:cubicBezTo>
                      <a:pt x="137034" y="34627"/>
                      <a:pt x="147017" y="62612"/>
                      <a:pt x="137146" y="74951"/>
                    </a:cubicBezTo>
                    <a:cubicBezTo>
                      <a:pt x="125892" y="89019"/>
                      <a:pt x="105855" y="93207"/>
                      <a:pt x="92176" y="104931"/>
                    </a:cubicBezTo>
                    <a:cubicBezTo>
                      <a:pt x="59905" y="132592"/>
                      <a:pt x="22126" y="170080"/>
                      <a:pt x="2235" y="209862"/>
                    </a:cubicBezTo>
                    <a:cubicBezTo>
                      <a:pt x="0" y="214331"/>
                      <a:pt x="2235" y="219855"/>
                      <a:pt x="2235" y="224852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Freeform 27"/>
              <p:cNvSpPr/>
              <p:nvPr/>
            </p:nvSpPr>
            <p:spPr>
              <a:xfrm>
                <a:off x="1364105" y="2758190"/>
                <a:ext cx="389744" cy="554636"/>
              </a:xfrm>
              <a:custGeom>
                <a:avLst/>
                <a:gdLst>
                  <a:gd name="connsiteX0" fmla="*/ 389744 w 389744"/>
                  <a:gd name="connsiteY0" fmla="*/ 0 h 554636"/>
                  <a:gd name="connsiteX1" fmla="*/ 329784 w 389744"/>
                  <a:gd name="connsiteY1" fmla="*/ 29980 h 554636"/>
                  <a:gd name="connsiteX2" fmla="*/ 314793 w 389744"/>
                  <a:gd name="connsiteY2" fmla="*/ 104931 h 554636"/>
                  <a:gd name="connsiteX3" fmla="*/ 284813 w 389744"/>
                  <a:gd name="connsiteY3" fmla="*/ 359764 h 554636"/>
                  <a:gd name="connsiteX4" fmla="*/ 239843 w 389744"/>
                  <a:gd name="connsiteY4" fmla="*/ 374754 h 554636"/>
                  <a:gd name="connsiteX5" fmla="*/ 44970 w 389744"/>
                  <a:gd name="connsiteY5" fmla="*/ 389744 h 554636"/>
                  <a:gd name="connsiteX6" fmla="*/ 14990 w 389744"/>
                  <a:gd name="connsiteY6" fmla="*/ 479685 h 554636"/>
                  <a:gd name="connsiteX7" fmla="*/ 0 w 389744"/>
                  <a:gd name="connsiteY7" fmla="*/ 554636 h 554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89744" h="554636">
                    <a:moveTo>
                      <a:pt x="389744" y="0"/>
                    </a:moveTo>
                    <a:cubicBezTo>
                      <a:pt x="369757" y="9993"/>
                      <a:pt x="342772" y="11797"/>
                      <a:pt x="329784" y="29980"/>
                    </a:cubicBezTo>
                    <a:cubicBezTo>
                      <a:pt x="314975" y="50713"/>
                      <a:pt x="318236" y="79686"/>
                      <a:pt x="314793" y="104931"/>
                    </a:cubicBezTo>
                    <a:cubicBezTo>
                      <a:pt x="303237" y="189677"/>
                      <a:pt x="307704" y="277354"/>
                      <a:pt x="284813" y="359764"/>
                    </a:cubicBezTo>
                    <a:cubicBezTo>
                      <a:pt x="280584" y="374988"/>
                      <a:pt x="255522" y="372794"/>
                      <a:pt x="239843" y="374754"/>
                    </a:cubicBezTo>
                    <a:cubicBezTo>
                      <a:pt x="175197" y="382835"/>
                      <a:pt x="109928" y="384747"/>
                      <a:pt x="44970" y="389744"/>
                    </a:cubicBezTo>
                    <a:cubicBezTo>
                      <a:pt x="34977" y="419724"/>
                      <a:pt x="21188" y="448697"/>
                      <a:pt x="14990" y="479685"/>
                    </a:cubicBezTo>
                    <a:lnTo>
                      <a:pt x="0" y="554636"/>
                    </a:ln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9" name="Freeform 28"/>
              <p:cNvSpPr/>
              <p:nvPr/>
            </p:nvSpPr>
            <p:spPr>
              <a:xfrm>
                <a:off x="1371382" y="3162925"/>
                <a:ext cx="217575" cy="359764"/>
              </a:xfrm>
              <a:custGeom>
                <a:avLst/>
                <a:gdLst>
                  <a:gd name="connsiteX0" fmla="*/ 217575 w 217575"/>
                  <a:gd name="connsiteY0" fmla="*/ 0 h 359764"/>
                  <a:gd name="connsiteX1" fmla="*/ 187595 w 217575"/>
                  <a:gd name="connsiteY1" fmla="*/ 89941 h 359764"/>
                  <a:gd name="connsiteX2" fmla="*/ 142625 w 217575"/>
                  <a:gd name="connsiteY2" fmla="*/ 239842 h 359764"/>
                  <a:gd name="connsiteX3" fmla="*/ 52684 w 217575"/>
                  <a:gd name="connsiteY3" fmla="*/ 284813 h 359764"/>
                  <a:gd name="connsiteX4" fmla="*/ 7713 w 217575"/>
                  <a:gd name="connsiteY4" fmla="*/ 314793 h 359764"/>
                  <a:gd name="connsiteX5" fmla="*/ 7713 w 217575"/>
                  <a:gd name="connsiteY5" fmla="*/ 359764 h 35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7575" h="359764">
                    <a:moveTo>
                      <a:pt x="217575" y="0"/>
                    </a:moveTo>
                    <a:cubicBezTo>
                      <a:pt x="207582" y="29980"/>
                      <a:pt x="192064" y="58657"/>
                      <a:pt x="187595" y="89941"/>
                    </a:cubicBezTo>
                    <a:cubicBezTo>
                      <a:pt x="178160" y="155988"/>
                      <a:pt x="188072" y="194395"/>
                      <a:pt x="142625" y="239842"/>
                    </a:cubicBezTo>
                    <a:cubicBezTo>
                      <a:pt x="99664" y="282803"/>
                      <a:pt x="101452" y="260429"/>
                      <a:pt x="52684" y="284813"/>
                    </a:cubicBezTo>
                    <a:cubicBezTo>
                      <a:pt x="36570" y="292870"/>
                      <a:pt x="16982" y="299344"/>
                      <a:pt x="7713" y="314793"/>
                    </a:cubicBezTo>
                    <a:cubicBezTo>
                      <a:pt x="0" y="327647"/>
                      <a:pt x="7713" y="344774"/>
                      <a:pt x="7713" y="359764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Freeform 29"/>
              <p:cNvSpPr/>
              <p:nvPr/>
            </p:nvSpPr>
            <p:spPr>
              <a:xfrm>
                <a:off x="1334125" y="2624048"/>
                <a:ext cx="149901" cy="149132"/>
              </a:xfrm>
              <a:custGeom>
                <a:avLst/>
                <a:gdLst>
                  <a:gd name="connsiteX0" fmla="*/ 149901 w 149901"/>
                  <a:gd name="connsiteY0" fmla="*/ 149132 h 149132"/>
                  <a:gd name="connsiteX1" fmla="*/ 74950 w 149901"/>
                  <a:gd name="connsiteY1" fmla="*/ 104162 h 149132"/>
                  <a:gd name="connsiteX2" fmla="*/ 0 w 149901"/>
                  <a:gd name="connsiteY2" fmla="*/ 14221 h 149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9901" h="149132">
                    <a:moveTo>
                      <a:pt x="149901" y="149132"/>
                    </a:moveTo>
                    <a:cubicBezTo>
                      <a:pt x="119131" y="138875"/>
                      <a:pt x="91411" y="137084"/>
                      <a:pt x="74950" y="104162"/>
                    </a:cubicBezTo>
                    <a:cubicBezTo>
                      <a:pt x="22869" y="0"/>
                      <a:pt x="84807" y="14221"/>
                      <a:pt x="0" y="142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Freeform 30"/>
              <p:cNvSpPr/>
              <p:nvPr/>
            </p:nvSpPr>
            <p:spPr>
              <a:xfrm>
                <a:off x="1379095" y="3013023"/>
                <a:ext cx="137451" cy="156825"/>
              </a:xfrm>
              <a:custGeom>
                <a:avLst/>
                <a:gdLst>
                  <a:gd name="connsiteX0" fmla="*/ 119921 w 137451"/>
                  <a:gd name="connsiteY0" fmla="*/ 134911 h 156825"/>
                  <a:gd name="connsiteX1" fmla="*/ 59961 w 137451"/>
                  <a:gd name="connsiteY1" fmla="*/ 59961 h 156825"/>
                  <a:gd name="connsiteX2" fmla="*/ 44971 w 137451"/>
                  <a:gd name="connsiteY2" fmla="*/ 14990 h 156825"/>
                  <a:gd name="connsiteX3" fmla="*/ 0 w 137451"/>
                  <a:gd name="connsiteY3" fmla="*/ 0 h 156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7451" h="156825">
                    <a:moveTo>
                      <a:pt x="119921" y="134911"/>
                    </a:moveTo>
                    <a:cubicBezTo>
                      <a:pt x="82243" y="21876"/>
                      <a:pt x="137451" y="156825"/>
                      <a:pt x="59961" y="59961"/>
                    </a:cubicBezTo>
                    <a:cubicBezTo>
                      <a:pt x="50090" y="47622"/>
                      <a:pt x="56144" y="26163"/>
                      <a:pt x="44971" y="14990"/>
                    </a:cubicBezTo>
                    <a:cubicBezTo>
                      <a:pt x="33798" y="3817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Freeform 31"/>
              <p:cNvSpPr/>
              <p:nvPr/>
            </p:nvSpPr>
            <p:spPr>
              <a:xfrm>
                <a:off x="1379095" y="2098623"/>
                <a:ext cx="299803" cy="599607"/>
              </a:xfrm>
              <a:custGeom>
                <a:avLst/>
                <a:gdLst>
                  <a:gd name="connsiteX0" fmla="*/ 299803 w 299803"/>
                  <a:gd name="connsiteY0" fmla="*/ 599607 h 599607"/>
                  <a:gd name="connsiteX1" fmla="*/ 254833 w 299803"/>
                  <a:gd name="connsiteY1" fmla="*/ 554636 h 599607"/>
                  <a:gd name="connsiteX2" fmla="*/ 224853 w 299803"/>
                  <a:gd name="connsiteY2" fmla="*/ 464695 h 599607"/>
                  <a:gd name="connsiteX3" fmla="*/ 194872 w 299803"/>
                  <a:gd name="connsiteY3" fmla="*/ 419725 h 599607"/>
                  <a:gd name="connsiteX4" fmla="*/ 164892 w 299803"/>
                  <a:gd name="connsiteY4" fmla="*/ 104931 h 599607"/>
                  <a:gd name="connsiteX5" fmla="*/ 89941 w 299803"/>
                  <a:gd name="connsiteY5" fmla="*/ 29980 h 599607"/>
                  <a:gd name="connsiteX6" fmla="*/ 0 w 299803"/>
                  <a:gd name="connsiteY6" fmla="*/ 0 h 5996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9803" h="599607">
                    <a:moveTo>
                      <a:pt x="299803" y="599607"/>
                    </a:moveTo>
                    <a:cubicBezTo>
                      <a:pt x="284813" y="584617"/>
                      <a:pt x="265128" y="573168"/>
                      <a:pt x="254833" y="554636"/>
                    </a:cubicBezTo>
                    <a:cubicBezTo>
                      <a:pt x="239486" y="527011"/>
                      <a:pt x="242383" y="490989"/>
                      <a:pt x="224853" y="464695"/>
                    </a:cubicBezTo>
                    <a:lnTo>
                      <a:pt x="194872" y="419725"/>
                    </a:lnTo>
                    <a:cubicBezTo>
                      <a:pt x="143743" y="266335"/>
                      <a:pt x="224392" y="521434"/>
                      <a:pt x="164892" y="104931"/>
                    </a:cubicBezTo>
                    <a:cubicBezTo>
                      <a:pt x="160488" y="74104"/>
                      <a:pt x="114331" y="40820"/>
                      <a:pt x="89941" y="29980"/>
                    </a:cubicBezTo>
                    <a:cubicBezTo>
                      <a:pt x="61063" y="17145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Freeform 32"/>
              <p:cNvSpPr/>
              <p:nvPr/>
            </p:nvSpPr>
            <p:spPr>
              <a:xfrm>
                <a:off x="1409075" y="2278505"/>
                <a:ext cx="149902" cy="98256"/>
              </a:xfrm>
              <a:custGeom>
                <a:avLst/>
                <a:gdLst>
                  <a:gd name="connsiteX0" fmla="*/ 149902 w 149902"/>
                  <a:gd name="connsiteY0" fmla="*/ 0 h 98256"/>
                  <a:gd name="connsiteX1" fmla="*/ 134912 w 149902"/>
                  <a:gd name="connsiteY1" fmla="*/ 44970 h 98256"/>
                  <a:gd name="connsiteX2" fmla="*/ 89941 w 149902"/>
                  <a:gd name="connsiteY2" fmla="*/ 59961 h 98256"/>
                  <a:gd name="connsiteX3" fmla="*/ 0 w 149902"/>
                  <a:gd name="connsiteY3" fmla="*/ 89941 h 982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02" h="98256">
                    <a:moveTo>
                      <a:pt x="149902" y="0"/>
                    </a:moveTo>
                    <a:cubicBezTo>
                      <a:pt x="144905" y="14990"/>
                      <a:pt x="146085" y="33797"/>
                      <a:pt x="134912" y="44970"/>
                    </a:cubicBezTo>
                    <a:cubicBezTo>
                      <a:pt x="123739" y="56143"/>
                      <a:pt x="104074" y="52894"/>
                      <a:pt x="89941" y="59961"/>
                    </a:cubicBezTo>
                    <a:cubicBezTo>
                      <a:pt x="13352" y="98256"/>
                      <a:pt x="78918" y="89941"/>
                      <a:pt x="0" y="8994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17" name="Group 18"/>
            <p:cNvGrpSpPr/>
            <p:nvPr/>
          </p:nvGrpSpPr>
          <p:grpSpPr>
            <a:xfrm flipH="1">
              <a:off x="6444208" y="2435878"/>
              <a:ext cx="248213" cy="621034"/>
              <a:chOff x="1334125" y="2098623"/>
              <a:chExt cx="419724" cy="1424066"/>
            </a:xfrm>
          </p:grpSpPr>
          <p:sp>
            <p:nvSpPr>
              <p:cNvPr id="18" name="Freeform 17"/>
              <p:cNvSpPr/>
              <p:nvPr/>
            </p:nvSpPr>
            <p:spPr>
              <a:xfrm>
                <a:off x="1349115" y="2497036"/>
                <a:ext cx="374754" cy="216184"/>
              </a:xfrm>
              <a:custGeom>
                <a:avLst/>
                <a:gdLst>
                  <a:gd name="connsiteX0" fmla="*/ 374754 w 374754"/>
                  <a:gd name="connsiteY0" fmla="*/ 216184 h 216184"/>
                  <a:gd name="connsiteX1" fmla="*/ 344774 w 374754"/>
                  <a:gd name="connsiteY1" fmla="*/ 171213 h 216184"/>
                  <a:gd name="connsiteX2" fmla="*/ 299803 w 374754"/>
                  <a:gd name="connsiteY2" fmla="*/ 156223 h 216184"/>
                  <a:gd name="connsiteX3" fmla="*/ 254833 w 374754"/>
                  <a:gd name="connsiteY3" fmla="*/ 126243 h 216184"/>
                  <a:gd name="connsiteX4" fmla="*/ 224852 w 374754"/>
                  <a:gd name="connsiteY4" fmla="*/ 96262 h 216184"/>
                  <a:gd name="connsiteX5" fmla="*/ 194872 w 374754"/>
                  <a:gd name="connsiteY5" fmla="*/ 51292 h 216184"/>
                  <a:gd name="connsiteX6" fmla="*/ 104931 w 374754"/>
                  <a:gd name="connsiteY6" fmla="*/ 21312 h 216184"/>
                  <a:gd name="connsiteX7" fmla="*/ 0 w 374754"/>
                  <a:gd name="connsiteY7" fmla="*/ 6321 h 2161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74754" h="216184">
                    <a:moveTo>
                      <a:pt x="374754" y="216184"/>
                    </a:moveTo>
                    <a:cubicBezTo>
                      <a:pt x="364761" y="201194"/>
                      <a:pt x="358842" y="182468"/>
                      <a:pt x="344774" y="171213"/>
                    </a:cubicBezTo>
                    <a:cubicBezTo>
                      <a:pt x="332435" y="161342"/>
                      <a:pt x="313936" y="163289"/>
                      <a:pt x="299803" y="156223"/>
                    </a:cubicBezTo>
                    <a:cubicBezTo>
                      <a:pt x="283689" y="148166"/>
                      <a:pt x="268901" y="137497"/>
                      <a:pt x="254833" y="126243"/>
                    </a:cubicBezTo>
                    <a:cubicBezTo>
                      <a:pt x="243797" y="117414"/>
                      <a:pt x="233681" y="107298"/>
                      <a:pt x="224852" y="96262"/>
                    </a:cubicBezTo>
                    <a:cubicBezTo>
                      <a:pt x="213598" y="82194"/>
                      <a:pt x="210149" y="60840"/>
                      <a:pt x="194872" y="51292"/>
                    </a:cubicBezTo>
                    <a:cubicBezTo>
                      <a:pt x="168073" y="34543"/>
                      <a:pt x="134911" y="31305"/>
                      <a:pt x="104931" y="21312"/>
                    </a:cubicBezTo>
                    <a:cubicBezTo>
                      <a:pt x="40997" y="0"/>
                      <a:pt x="75764" y="6321"/>
                      <a:pt x="0" y="63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Freeform 18"/>
              <p:cNvSpPr/>
              <p:nvPr/>
            </p:nvSpPr>
            <p:spPr>
              <a:xfrm>
                <a:off x="1346880" y="2728210"/>
                <a:ext cx="376989" cy="224852"/>
              </a:xfrm>
              <a:custGeom>
                <a:avLst/>
                <a:gdLst>
                  <a:gd name="connsiteX0" fmla="*/ 376989 w 376989"/>
                  <a:gd name="connsiteY0" fmla="*/ 0 h 224852"/>
                  <a:gd name="connsiteX1" fmla="*/ 332018 w 376989"/>
                  <a:gd name="connsiteY1" fmla="*/ 14990 h 224852"/>
                  <a:gd name="connsiteX2" fmla="*/ 152136 w 376989"/>
                  <a:gd name="connsiteY2" fmla="*/ 29980 h 224852"/>
                  <a:gd name="connsiteX3" fmla="*/ 137146 w 376989"/>
                  <a:gd name="connsiteY3" fmla="*/ 74951 h 224852"/>
                  <a:gd name="connsiteX4" fmla="*/ 92176 w 376989"/>
                  <a:gd name="connsiteY4" fmla="*/ 104931 h 224852"/>
                  <a:gd name="connsiteX5" fmla="*/ 2235 w 376989"/>
                  <a:gd name="connsiteY5" fmla="*/ 209862 h 224852"/>
                  <a:gd name="connsiteX6" fmla="*/ 2235 w 376989"/>
                  <a:gd name="connsiteY6" fmla="*/ 224852 h 2248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6989" h="224852">
                    <a:moveTo>
                      <a:pt x="376989" y="0"/>
                    </a:moveTo>
                    <a:cubicBezTo>
                      <a:pt x="361999" y="4997"/>
                      <a:pt x="347681" y="12902"/>
                      <a:pt x="332018" y="14990"/>
                    </a:cubicBezTo>
                    <a:cubicBezTo>
                      <a:pt x="272377" y="22942"/>
                      <a:pt x="209644" y="12285"/>
                      <a:pt x="152136" y="29980"/>
                    </a:cubicBezTo>
                    <a:cubicBezTo>
                      <a:pt x="137034" y="34627"/>
                      <a:pt x="147017" y="62612"/>
                      <a:pt x="137146" y="74951"/>
                    </a:cubicBezTo>
                    <a:cubicBezTo>
                      <a:pt x="125892" y="89019"/>
                      <a:pt x="105855" y="93207"/>
                      <a:pt x="92176" y="104931"/>
                    </a:cubicBezTo>
                    <a:cubicBezTo>
                      <a:pt x="59905" y="132592"/>
                      <a:pt x="22126" y="170080"/>
                      <a:pt x="2235" y="209862"/>
                    </a:cubicBezTo>
                    <a:cubicBezTo>
                      <a:pt x="0" y="214331"/>
                      <a:pt x="2235" y="219855"/>
                      <a:pt x="2235" y="224852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Freeform 19"/>
              <p:cNvSpPr/>
              <p:nvPr/>
            </p:nvSpPr>
            <p:spPr>
              <a:xfrm>
                <a:off x="1364105" y="2758190"/>
                <a:ext cx="389744" cy="554636"/>
              </a:xfrm>
              <a:custGeom>
                <a:avLst/>
                <a:gdLst>
                  <a:gd name="connsiteX0" fmla="*/ 389744 w 389744"/>
                  <a:gd name="connsiteY0" fmla="*/ 0 h 554636"/>
                  <a:gd name="connsiteX1" fmla="*/ 329784 w 389744"/>
                  <a:gd name="connsiteY1" fmla="*/ 29980 h 554636"/>
                  <a:gd name="connsiteX2" fmla="*/ 314793 w 389744"/>
                  <a:gd name="connsiteY2" fmla="*/ 104931 h 554636"/>
                  <a:gd name="connsiteX3" fmla="*/ 284813 w 389744"/>
                  <a:gd name="connsiteY3" fmla="*/ 359764 h 554636"/>
                  <a:gd name="connsiteX4" fmla="*/ 239843 w 389744"/>
                  <a:gd name="connsiteY4" fmla="*/ 374754 h 554636"/>
                  <a:gd name="connsiteX5" fmla="*/ 44970 w 389744"/>
                  <a:gd name="connsiteY5" fmla="*/ 389744 h 554636"/>
                  <a:gd name="connsiteX6" fmla="*/ 14990 w 389744"/>
                  <a:gd name="connsiteY6" fmla="*/ 479685 h 554636"/>
                  <a:gd name="connsiteX7" fmla="*/ 0 w 389744"/>
                  <a:gd name="connsiteY7" fmla="*/ 554636 h 554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89744" h="554636">
                    <a:moveTo>
                      <a:pt x="389744" y="0"/>
                    </a:moveTo>
                    <a:cubicBezTo>
                      <a:pt x="369757" y="9993"/>
                      <a:pt x="342772" y="11797"/>
                      <a:pt x="329784" y="29980"/>
                    </a:cubicBezTo>
                    <a:cubicBezTo>
                      <a:pt x="314975" y="50713"/>
                      <a:pt x="318236" y="79686"/>
                      <a:pt x="314793" y="104931"/>
                    </a:cubicBezTo>
                    <a:cubicBezTo>
                      <a:pt x="303237" y="189677"/>
                      <a:pt x="307704" y="277354"/>
                      <a:pt x="284813" y="359764"/>
                    </a:cubicBezTo>
                    <a:cubicBezTo>
                      <a:pt x="280584" y="374988"/>
                      <a:pt x="255522" y="372794"/>
                      <a:pt x="239843" y="374754"/>
                    </a:cubicBezTo>
                    <a:cubicBezTo>
                      <a:pt x="175197" y="382835"/>
                      <a:pt x="109928" y="384747"/>
                      <a:pt x="44970" y="389744"/>
                    </a:cubicBezTo>
                    <a:cubicBezTo>
                      <a:pt x="34977" y="419724"/>
                      <a:pt x="21188" y="448697"/>
                      <a:pt x="14990" y="479685"/>
                    </a:cubicBezTo>
                    <a:lnTo>
                      <a:pt x="0" y="554636"/>
                    </a:ln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Freeform 20"/>
              <p:cNvSpPr/>
              <p:nvPr/>
            </p:nvSpPr>
            <p:spPr>
              <a:xfrm>
                <a:off x="1371382" y="3162925"/>
                <a:ext cx="217575" cy="359764"/>
              </a:xfrm>
              <a:custGeom>
                <a:avLst/>
                <a:gdLst>
                  <a:gd name="connsiteX0" fmla="*/ 217575 w 217575"/>
                  <a:gd name="connsiteY0" fmla="*/ 0 h 359764"/>
                  <a:gd name="connsiteX1" fmla="*/ 187595 w 217575"/>
                  <a:gd name="connsiteY1" fmla="*/ 89941 h 359764"/>
                  <a:gd name="connsiteX2" fmla="*/ 142625 w 217575"/>
                  <a:gd name="connsiteY2" fmla="*/ 239842 h 359764"/>
                  <a:gd name="connsiteX3" fmla="*/ 52684 w 217575"/>
                  <a:gd name="connsiteY3" fmla="*/ 284813 h 359764"/>
                  <a:gd name="connsiteX4" fmla="*/ 7713 w 217575"/>
                  <a:gd name="connsiteY4" fmla="*/ 314793 h 359764"/>
                  <a:gd name="connsiteX5" fmla="*/ 7713 w 217575"/>
                  <a:gd name="connsiteY5" fmla="*/ 359764 h 35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7575" h="359764">
                    <a:moveTo>
                      <a:pt x="217575" y="0"/>
                    </a:moveTo>
                    <a:cubicBezTo>
                      <a:pt x="207582" y="29980"/>
                      <a:pt x="192064" y="58657"/>
                      <a:pt x="187595" y="89941"/>
                    </a:cubicBezTo>
                    <a:cubicBezTo>
                      <a:pt x="178160" y="155988"/>
                      <a:pt x="188072" y="194395"/>
                      <a:pt x="142625" y="239842"/>
                    </a:cubicBezTo>
                    <a:cubicBezTo>
                      <a:pt x="99664" y="282803"/>
                      <a:pt x="101452" y="260429"/>
                      <a:pt x="52684" y="284813"/>
                    </a:cubicBezTo>
                    <a:cubicBezTo>
                      <a:pt x="36570" y="292870"/>
                      <a:pt x="16982" y="299344"/>
                      <a:pt x="7713" y="314793"/>
                    </a:cubicBezTo>
                    <a:cubicBezTo>
                      <a:pt x="0" y="327647"/>
                      <a:pt x="7713" y="344774"/>
                      <a:pt x="7713" y="359764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Freeform 21"/>
              <p:cNvSpPr/>
              <p:nvPr/>
            </p:nvSpPr>
            <p:spPr>
              <a:xfrm>
                <a:off x="1334125" y="2624048"/>
                <a:ext cx="149901" cy="149132"/>
              </a:xfrm>
              <a:custGeom>
                <a:avLst/>
                <a:gdLst>
                  <a:gd name="connsiteX0" fmla="*/ 149901 w 149901"/>
                  <a:gd name="connsiteY0" fmla="*/ 149132 h 149132"/>
                  <a:gd name="connsiteX1" fmla="*/ 74950 w 149901"/>
                  <a:gd name="connsiteY1" fmla="*/ 104162 h 149132"/>
                  <a:gd name="connsiteX2" fmla="*/ 0 w 149901"/>
                  <a:gd name="connsiteY2" fmla="*/ 14221 h 149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9901" h="149132">
                    <a:moveTo>
                      <a:pt x="149901" y="149132"/>
                    </a:moveTo>
                    <a:cubicBezTo>
                      <a:pt x="119131" y="138875"/>
                      <a:pt x="91411" y="137084"/>
                      <a:pt x="74950" y="104162"/>
                    </a:cubicBezTo>
                    <a:cubicBezTo>
                      <a:pt x="22869" y="0"/>
                      <a:pt x="84807" y="14221"/>
                      <a:pt x="0" y="142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" name="Freeform 22"/>
              <p:cNvSpPr/>
              <p:nvPr/>
            </p:nvSpPr>
            <p:spPr>
              <a:xfrm>
                <a:off x="1379095" y="3013023"/>
                <a:ext cx="137451" cy="156825"/>
              </a:xfrm>
              <a:custGeom>
                <a:avLst/>
                <a:gdLst>
                  <a:gd name="connsiteX0" fmla="*/ 119921 w 137451"/>
                  <a:gd name="connsiteY0" fmla="*/ 134911 h 156825"/>
                  <a:gd name="connsiteX1" fmla="*/ 59961 w 137451"/>
                  <a:gd name="connsiteY1" fmla="*/ 59961 h 156825"/>
                  <a:gd name="connsiteX2" fmla="*/ 44971 w 137451"/>
                  <a:gd name="connsiteY2" fmla="*/ 14990 h 156825"/>
                  <a:gd name="connsiteX3" fmla="*/ 0 w 137451"/>
                  <a:gd name="connsiteY3" fmla="*/ 0 h 156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7451" h="156825">
                    <a:moveTo>
                      <a:pt x="119921" y="134911"/>
                    </a:moveTo>
                    <a:cubicBezTo>
                      <a:pt x="82243" y="21876"/>
                      <a:pt x="137451" y="156825"/>
                      <a:pt x="59961" y="59961"/>
                    </a:cubicBezTo>
                    <a:cubicBezTo>
                      <a:pt x="50090" y="47622"/>
                      <a:pt x="56144" y="26163"/>
                      <a:pt x="44971" y="14990"/>
                    </a:cubicBezTo>
                    <a:cubicBezTo>
                      <a:pt x="33798" y="3817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Freeform 23"/>
              <p:cNvSpPr/>
              <p:nvPr/>
            </p:nvSpPr>
            <p:spPr>
              <a:xfrm>
                <a:off x="1379095" y="2098623"/>
                <a:ext cx="299803" cy="599607"/>
              </a:xfrm>
              <a:custGeom>
                <a:avLst/>
                <a:gdLst>
                  <a:gd name="connsiteX0" fmla="*/ 299803 w 299803"/>
                  <a:gd name="connsiteY0" fmla="*/ 599607 h 599607"/>
                  <a:gd name="connsiteX1" fmla="*/ 254833 w 299803"/>
                  <a:gd name="connsiteY1" fmla="*/ 554636 h 599607"/>
                  <a:gd name="connsiteX2" fmla="*/ 224853 w 299803"/>
                  <a:gd name="connsiteY2" fmla="*/ 464695 h 599607"/>
                  <a:gd name="connsiteX3" fmla="*/ 194872 w 299803"/>
                  <a:gd name="connsiteY3" fmla="*/ 419725 h 599607"/>
                  <a:gd name="connsiteX4" fmla="*/ 164892 w 299803"/>
                  <a:gd name="connsiteY4" fmla="*/ 104931 h 599607"/>
                  <a:gd name="connsiteX5" fmla="*/ 89941 w 299803"/>
                  <a:gd name="connsiteY5" fmla="*/ 29980 h 599607"/>
                  <a:gd name="connsiteX6" fmla="*/ 0 w 299803"/>
                  <a:gd name="connsiteY6" fmla="*/ 0 h 5996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9803" h="599607">
                    <a:moveTo>
                      <a:pt x="299803" y="599607"/>
                    </a:moveTo>
                    <a:cubicBezTo>
                      <a:pt x="284813" y="584617"/>
                      <a:pt x="265128" y="573168"/>
                      <a:pt x="254833" y="554636"/>
                    </a:cubicBezTo>
                    <a:cubicBezTo>
                      <a:pt x="239486" y="527011"/>
                      <a:pt x="242383" y="490989"/>
                      <a:pt x="224853" y="464695"/>
                    </a:cubicBezTo>
                    <a:lnTo>
                      <a:pt x="194872" y="419725"/>
                    </a:lnTo>
                    <a:cubicBezTo>
                      <a:pt x="143743" y="266335"/>
                      <a:pt x="224392" y="521434"/>
                      <a:pt x="164892" y="104931"/>
                    </a:cubicBezTo>
                    <a:cubicBezTo>
                      <a:pt x="160488" y="74104"/>
                      <a:pt x="114331" y="40820"/>
                      <a:pt x="89941" y="29980"/>
                    </a:cubicBezTo>
                    <a:cubicBezTo>
                      <a:pt x="61063" y="17145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Freeform 24"/>
              <p:cNvSpPr/>
              <p:nvPr/>
            </p:nvSpPr>
            <p:spPr>
              <a:xfrm>
                <a:off x="1409075" y="2278505"/>
                <a:ext cx="149902" cy="98256"/>
              </a:xfrm>
              <a:custGeom>
                <a:avLst/>
                <a:gdLst>
                  <a:gd name="connsiteX0" fmla="*/ 149902 w 149902"/>
                  <a:gd name="connsiteY0" fmla="*/ 0 h 98256"/>
                  <a:gd name="connsiteX1" fmla="*/ 134912 w 149902"/>
                  <a:gd name="connsiteY1" fmla="*/ 44970 h 98256"/>
                  <a:gd name="connsiteX2" fmla="*/ 89941 w 149902"/>
                  <a:gd name="connsiteY2" fmla="*/ 59961 h 98256"/>
                  <a:gd name="connsiteX3" fmla="*/ 0 w 149902"/>
                  <a:gd name="connsiteY3" fmla="*/ 89941 h 982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02" h="98256">
                    <a:moveTo>
                      <a:pt x="149902" y="0"/>
                    </a:moveTo>
                    <a:cubicBezTo>
                      <a:pt x="144905" y="14990"/>
                      <a:pt x="146085" y="33797"/>
                      <a:pt x="134912" y="44970"/>
                    </a:cubicBezTo>
                    <a:cubicBezTo>
                      <a:pt x="123739" y="56143"/>
                      <a:pt x="104074" y="52894"/>
                      <a:pt x="89941" y="59961"/>
                    </a:cubicBezTo>
                    <a:cubicBezTo>
                      <a:pt x="13352" y="98256"/>
                      <a:pt x="78918" y="89941"/>
                      <a:pt x="0" y="8994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cxnSp>
        <p:nvCxnSpPr>
          <p:cNvPr id="39" name="Straight Arrow Connector 38"/>
          <p:cNvCxnSpPr/>
          <p:nvPr/>
        </p:nvCxnSpPr>
        <p:spPr>
          <a:xfrm flipH="1">
            <a:off x="7392143" y="2752755"/>
            <a:ext cx="187220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775520" y="188641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1-</a:t>
            </a:r>
            <a:r>
              <a:rPr lang="en-GB" sz="2400" dirty="0"/>
              <a:t>The thermoregulatory centre in the hypothalamus senses the temperature of the blood flowing through the hypothalamus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775520" y="1052736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2- </a:t>
            </a:r>
            <a:r>
              <a:rPr lang="en-GB" sz="2400" dirty="0"/>
              <a:t>The hypothalamus also receives information via sensory neurones from heat receptors in the skin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775520" y="2996952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3-</a:t>
            </a:r>
            <a:r>
              <a:rPr lang="en-GB" sz="2400" dirty="0"/>
              <a:t> If the core body temperature starts to rise the hypothalamus triggers responses which increase heat losses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727848" y="5171708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4-</a:t>
            </a:r>
            <a:r>
              <a:rPr lang="en-GB" sz="2400" dirty="0"/>
              <a:t> If the core body temperature starts to fall the hypothalamus triggers responses which either reduce heat losses </a:t>
            </a:r>
            <a:r>
              <a:rPr lang="en-GB" sz="2400" i="1" dirty="0"/>
              <a:t>OR</a:t>
            </a:r>
            <a:r>
              <a:rPr lang="en-GB" sz="2400" dirty="0"/>
              <a:t> generate more heat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40" grpId="0"/>
      <p:bldP spid="41" grpId="0"/>
      <p:bldP spid="42" grpId="0"/>
      <p:bldP spid="4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4E3E2-DA25-4986-8B3C-D7B4F07DC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53" y="113024"/>
            <a:ext cx="9136019" cy="770356"/>
          </a:xfrm>
        </p:spPr>
        <p:txBody>
          <a:bodyPr>
            <a:normAutofit fontScale="90000"/>
          </a:bodyPr>
          <a:lstStyle/>
          <a:p>
            <a:r>
              <a:rPr lang="en-GB" dirty="0"/>
              <a:t>Negative feedback loop; thermoregulation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C01E7B66-A90A-4A52-9F63-9DE4C1C97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909" y="3888780"/>
            <a:ext cx="198815" cy="1046441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5C8B91B-3D88-4CA9-A35A-6E95008CDE92}"/>
              </a:ext>
            </a:extLst>
          </p:cNvPr>
          <p:cNvSpPr/>
          <p:nvPr/>
        </p:nvSpPr>
        <p:spPr>
          <a:xfrm>
            <a:off x="4939767" y="1882853"/>
            <a:ext cx="914400" cy="14527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CA538759-2DF9-4501-AC9A-818F64932C2B}"/>
              </a:ext>
            </a:extLst>
          </p:cNvPr>
          <p:cNvSpPr/>
          <p:nvPr/>
        </p:nvSpPr>
        <p:spPr>
          <a:xfrm>
            <a:off x="5039768" y="2201264"/>
            <a:ext cx="750694" cy="42852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Curved Up 6">
            <a:extLst>
              <a:ext uri="{FF2B5EF4-FFF2-40B4-BE49-F238E27FC236}">
                <a16:creationId xmlns:a16="http://schemas.microsoft.com/office/drawing/2014/main" id="{D49CEBD1-4B88-4872-B8E0-9C701FF4EFAB}"/>
              </a:ext>
            </a:extLst>
          </p:cNvPr>
          <p:cNvSpPr/>
          <p:nvPr/>
        </p:nvSpPr>
        <p:spPr>
          <a:xfrm rot="11875318" flipH="1">
            <a:off x="5704133" y="1293129"/>
            <a:ext cx="3752962" cy="1368030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E5264E-1227-455A-8925-D13653CAFB2B}"/>
              </a:ext>
            </a:extLst>
          </p:cNvPr>
          <p:cNvSpPr txBox="1"/>
          <p:nvPr/>
        </p:nvSpPr>
        <p:spPr>
          <a:xfrm>
            <a:off x="97209" y="1078938"/>
            <a:ext cx="30476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2; </a:t>
            </a:r>
            <a:r>
              <a:rPr lang="en-GB" dirty="0"/>
              <a:t>Brain</a:t>
            </a:r>
            <a:r>
              <a:rPr lang="en-GB" sz="2400" dirty="0"/>
              <a:t>; </a:t>
            </a:r>
            <a:r>
              <a:rPr lang="en-GB" sz="2400" b="1" dirty="0"/>
              <a:t>control centre; </a:t>
            </a:r>
            <a:r>
              <a:rPr lang="en-GB" sz="1800" dirty="0"/>
              <a:t>temperature activates the heat loss centre 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133713-6C67-4352-BCCF-DB6751068562}"/>
              </a:ext>
            </a:extLst>
          </p:cNvPr>
          <p:cNvSpPr txBox="1"/>
          <p:nvPr/>
        </p:nvSpPr>
        <p:spPr>
          <a:xfrm>
            <a:off x="5627222" y="3072605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0C8786-1B92-4C13-A344-010660C4443C}"/>
              </a:ext>
            </a:extLst>
          </p:cNvPr>
          <p:cNvSpPr txBox="1"/>
          <p:nvPr/>
        </p:nvSpPr>
        <p:spPr>
          <a:xfrm>
            <a:off x="837157" y="3283337"/>
            <a:ext cx="17178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3;effector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D673EDE-9092-4B94-8352-DF3D03C1FE53}"/>
              </a:ext>
            </a:extLst>
          </p:cNvPr>
          <p:cNvCxnSpPr>
            <a:cxnSpLocks/>
          </p:cNvCxnSpPr>
          <p:nvPr/>
        </p:nvCxnSpPr>
        <p:spPr>
          <a:xfrm flipH="1">
            <a:off x="1250467" y="3861742"/>
            <a:ext cx="206478" cy="369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108B3AC6-28EF-49A7-96D9-8C4992E5E31E}"/>
              </a:ext>
            </a:extLst>
          </p:cNvPr>
          <p:cNvSpPr txBox="1"/>
          <p:nvPr/>
        </p:nvSpPr>
        <p:spPr>
          <a:xfrm>
            <a:off x="358267" y="4219838"/>
            <a:ext cx="1843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vasodilation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337D04-EB50-4168-88BE-36BE1E3A74FC}"/>
              </a:ext>
            </a:extLst>
          </p:cNvPr>
          <p:cNvSpPr txBox="1"/>
          <p:nvPr/>
        </p:nvSpPr>
        <p:spPr>
          <a:xfrm>
            <a:off x="1773411" y="4219105"/>
            <a:ext cx="2071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Sweat gland activation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DAEB79D-1967-4651-B821-0F000045A6EF}"/>
              </a:ext>
            </a:extLst>
          </p:cNvPr>
          <p:cNvCxnSpPr>
            <a:cxnSpLocks/>
          </p:cNvCxnSpPr>
          <p:nvPr/>
        </p:nvCxnSpPr>
        <p:spPr>
          <a:xfrm>
            <a:off x="1817221" y="3832661"/>
            <a:ext cx="442452" cy="441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D923E3A-61E6-47AC-8419-F793BD5CF5DC}"/>
              </a:ext>
            </a:extLst>
          </p:cNvPr>
          <p:cNvSpPr txBox="1"/>
          <p:nvPr/>
        </p:nvSpPr>
        <p:spPr>
          <a:xfrm flipH="1">
            <a:off x="64428" y="5967733"/>
            <a:ext cx="31296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1; Stimulus</a:t>
            </a:r>
            <a:r>
              <a:rPr lang="en-GB" sz="2000" dirty="0"/>
              <a:t>; increases body temperature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030C017-BD2B-4DC7-AC04-891CC726D7CA}"/>
              </a:ext>
            </a:extLst>
          </p:cNvPr>
          <p:cNvGrpSpPr/>
          <p:nvPr/>
        </p:nvGrpSpPr>
        <p:grpSpPr>
          <a:xfrm>
            <a:off x="254365" y="5007120"/>
            <a:ext cx="1190625" cy="2209800"/>
            <a:chOff x="-1361943" y="-11812588"/>
            <a:chExt cx="7093453" cy="17887633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830B7DFA-251C-4719-8E44-DFD846D3D1B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-1361943" y="-11812588"/>
              <a:ext cx="5731510" cy="5731513"/>
            </a:xfrm>
            <a:prstGeom prst="rect">
              <a:avLst/>
            </a:prstGeom>
          </p:spPr>
        </p:pic>
        <p:sp>
          <p:nvSpPr>
            <p:cNvPr id="21" name="Text Box 13">
              <a:extLst>
                <a:ext uri="{FF2B5EF4-FFF2-40B4-BE49-F238E27FC236}">
                  <a16:creationId xmlns:a16="http://schemas.microsoft.com/office/drawing/2014/main" id="{F8E8A720-3840-4A27-B2F0-58D055255754}"/>
                </a:ext>
              </a:extLst>
            </p:cNvPr>
            <p:cNvSpPr txBox="1"/>
            <p:nvPr/>
          </p:nvSpPr>
          <p:spPr>
            <a:xfrm>
              <a:off x="0" y="573151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6E9DC84E-3B68-4786-8151-777B23F9D6D8}"/>
              </a:ext>
            </a:extLst>
          </p:cNvPr>
          <p:cNvSpPr/>
          <p:nvPr/>
        </p:nvSpPr>
        <p:spPr>
          <a:xfrm>
            <a:off x="3886186" y="4909416"/>
            <a:ext cx="2601517" cy="48708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highlight>
                  <a:srgbClr val="FF00FF"/>
                </a:highlight>
              </a:rPr>
              <a:t>Homeostasis: </a:t>
            </a:r>
            <a:r>
              <a:rPr lang="en-GB" b="1" dirty="0">
                <a:highlight>
                  <a:srgbClr val="FF00FF"/>
                </a:highlight>
              </a:rPr>
              <a:t>36-37’c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61220A9-D020-460C-B92D-E2F137BD5BFB}"/>
              </a:ext>
            </a:extLst>
          </p:cNvPr>
          <p:cNvCxnSpPr/>
          <p:nvPr/>
        </p:nvCxnSpPr>
        <p:spPr>
          <a:xfrm flipV="1">
            <a:off x="4216393" y="3883841"/>
            <a:ext cx="342900" cy="0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681FA93-3312-4442-9167-58B7F381349A}"/>
              </a:ext>
            </a:extLst>
          </p:cNvPr>
          <p:cNvCxnSpPr>
            <a:cxnSpLocks/>
          </p:cNvCxnSpPr>
          <p:nvPr/>
        </p:nvCxnSpPr>
        <p:spPr>
          <a:xfrm flipV="1">
            <a:off x="4216393" y="3987005"/>
            <a:ext cx="0" cy="81116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Arrow: Curved Up 28">
            <a:extLst>
              <a:ext uri="{FF2B5EF4-FFF2-40B4-BE49-F238E27FC236}">
                <a16:creationId xmlns:a16="http://schemas.microsoft.com/office/drawing/2014/main" id="{98BAE112-A89F-44ED-888A-2E58FDA800E4}"/>
              </a:ext>
            </a:extLst>
          </p:cNvPr>
          <p:cNvSpPr/>
          <p:nvPr/>
        </p:nvSpPr>
        <p:spPr>
          <a:xfrm rot="6681892" flipH="1">
            <a:off x="2176142" y="2973405"/>
            <a:ext cx="3604483" cy="1099861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E8555B9A-2273-4B6E-8EAE-4DCEC47D78BE}"/>
              </a:ext>
            </a:extLst>
          </p:cNvPr>
          <p:cNvSpPr/>
          <p:nvPr/>
        </p:nvSpPr>
        <p:spPr>
          <a:xfrm>
            <a:off x="3750096" y="3302976"/>
            <a:ext cx="3991827" cy="482953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9C09EB96-9E7E-4BB9-985E-01023DDABDE5}"/>
              </a:ext>
            </a:extLst>
          </p:cNvPr>
          <p:cNvSpPr/>
          <p:nvPr/>
        </p:nvSpPr>
        <p:spPr>
          <a:xfrm flipH="1">
            <a:off x="3372937" y="3341074"/>
            <a:ext cx="3662665" cy="462297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Arrow: Up-Down 33">
            <a:extLst>
              <a:ext uri="{FF2B5EF4-FFF2-40B4-BE49-F238E27FC236}">
                <a16:creationId xmlns:a16="http://schemas.microsoft.com/office/drawing/2014/main" id="{24263D6B-3783-4B00-B768-06AEBBAF6FAA}"/>
              </a:ext>
            </a:extLst>
          </p:cNvPr>
          <p:cNvSpPr/>
          <p:nvPr/>
        </p:nvSpPr>
        <p:spPr>
          <a:xfrm rot="3832800" flipV="1">
            <a:off x="3633149" y="5101578"/>
            <a:ext cx="83915" cy="1511698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ECCCF68-797A-471F-9DD5-610F19779E33}"/>
              </a:ext>
            </a:extLst>
          </p:cNvPr>
          <p:cNvGrpSpPr/>
          <p:nvPr/>
        </p:nvGrpSpPr>
        <p:grpSpPr>
          <a:xfrm rot="17674854">
            <a:off x="10098388" y="4484516"/>
            <a:ext cx="2540635" cy="830740"/>
            <a:chOff x="-12310796" y="3148543"/>
            <a:chExt cx="18042306" cy="5721351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DBB14218-70D0-440B-9DE5-6F5E4A69E2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-12310796" y="3148543"/>
              <a:ext cx="5731510" cy="5721351"/>
            </a:xfrm>
            <a:prstGeom prst="rect">
              <a:avLst/>
            </a:prstGeom>
          </p:spPr>
        </p:pic>
        <p:sp>
          <p:nvSpPr>
            <p:cNvPr id="37" name="Text Box 16">
              <a:extLst>
                <a:ext uri="{FF2B5EF4-FFF2-40B4-BE49-F238E27FC236}">
                  <a16:creationId xmlns:a16="http://schemas.microsoft.com/office/drawing/2014/main" id="{411431D0-F7CB-4E39-BF77-5A19FA894E0A}"/>
                </a:ext>
              </a:extLst>
            </p:cNvPr>
            <p:cNvSpPr txBox="1"/>
            <p:nvPr/>
          </p:nvSpPr>
          <p:spPr>
            <a:xfrm>
              <a:off x="0" y="572135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E8623899-4F81-4F84-A22F-F11281B5C2B5}"/>
              </a:ext>
            </a:extLst>
          </p:cNvPr>
          <p:cNvSpPr txBox="1"/>
          <p:nvPr/>
        </p:nvSpPr>
        <p:spPr>
          <a:xfrm>
            <a:off x="7051323" y="6127529"/>
            <a:ext cx="546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1; </a:t>
            </a:r>
            <a:r>
              <a:rPr lang="en-GB" sz="2800" b="1" dirty="0"/>
              <a:t>stimulus</a:t>
            </a:r>
            <a:r>
              <a:rPr lang="en-GB" sz="2400" b="1" dirty="0"/>
              <a:t>; </a:t>
            </a:r>
            <a:r>
              <a:rPr lang="en-GB" sz="2000" dirty="0"/>
              <a:t>decreases body temperature, </a:t>
            </a:r>
            <a:endParaRPr lang="en-GB" dirty="0"/>
          </a:p>
        </p:txBody>
      </p:sp>
      <p:sp>
        <p:nvSpPr>
          <p:cNvPr id="39" name="Arrow: Up-Down 38">
            <a:extLst>
              <a:ext uri="{FF2B5EF4-FFF2-40B4-BE49-F238E27FC236}">
                <a16:creationId xmlns:a16="http://schemas.microsoft.com/office/drawing/2014/main" id="{1BB6FB6A-70CD-4D27-9A88-A6E6EE19A838}"/>
              </a:ext>
            </a:extLst>
          </p:cNvPr>
          <p:cNvSpPr/>
          <p:nvPr/>
        </p:nvSpPr>
        <p:spPr>
          <a:xfrm rot="17537314" flipH="1" flipV="1">
            <a:off x="6998419" y="5111302"/>
            <a:ext cx="75087" cy="1495149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Curved Up 39">
            <a:extLst>
              <a:ext uri="{FF2B5EF4-FFF2-40B4-BE49-F238E27FC236}">
                <a16:creationId xmlns:a16="http://schemas.microsoft.com/office/drawing/2014/main" id="{7F5FF14F-B60D-4B90-9E75-4A8DED625712}"/>
              </a:ext>
            </a:extLst>
          </p:cNvPr>
          <p:cNvSpPr/>
          <p:nvPr/>
        </p:nvSpPr>
        <p:spPr>
          <a:xfrm rot="4769332" flipH="1" flipV="1">
            <a:off x="4963734" y="3049259"/>
            <a:ext cx="3390073" cy="1127946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Content Placeholder 23">
            <a:extLst>
              <a:ext uri="{FF2B5EF4-FFF2-40B4-BE49-F238E27FC236}">
                <a16:creationId xmlns:a16="http://schemas.microsoft.com/office/drawing/2014/main" id="{9146D58C-D0E0-4EDC-8987-AE50569746F6}"/>
              </a:ext>
            </a:extLst>
          </p:cNvPr>
          <p:cNvSpPr txBox="1">
            <a:spLocks/>
          </p:cNvSpPr>
          <p:nvPr/>
        </p:nvSpPr>
        <p:spPr>
          <a:xfrm>
            <a:off x="5654301" y="5518381"/>
            <a:ext cx="244118" cy="1046441"/>
          </a:xfrm>
          <a:prstGeom prst="ellipse">
            <a:avLst/>
          </a:prstGeom>
          <a:solidFill>
            <a:srgbClr val="00B0F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54296501-B6EC-45B6-B9EA-0B5D66E3BCC9}"/>
              </a:ext>
            </a:extLst>
          </p:cNvPr>
          <p:cNvCxnSpPr>
            <a:cxnSpLocks/>
          </p:cNvCxnSpPr>
          <p:nvPr/>
        </p:nvCxnSpPr>
        <p:spPr>
          <a:xfrm flipH="1">
            <a:off x="5535825" y="5652559"/>
            <a:ext cx="5702" cy="895189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0B34E55-EA81-4674-9B06-788A437AEC84}"/>
              </a:ext>
            </a:extLst>
          </p:cNvPr>
          <p:cNvCxnSpPr/>
          <p:nvPr/>
        </p:nvCxnSpPr>
        <p:spPr>
          <a:xfrm flipV="1">
            <a:off x="5604910" y="5536290"/>
            <a:ext cx="342900" cy="0"/>
          </a:xfrm>
          <a:prstGeom prst="line">
            <a:avLst/>
          </a:prstGeom>
          <a:noFill/>
          <a:ln w="6350" cap="flat" cmpd="sng" algn="ctr">
            <a:solidFill>
              <a:srgbClr val="00B0F0"/>
            </a:solidFill>
            <a:prstDash val="solid"/>
            <a:miter lim="800000"/>
          </a:ln>
          <a:effectLst/>
        </p:spPr>
      </p:cxnSp>
      <p:sp>
        <p:nvSpPr>
          <p:cNvPr id="45" name="Arrow: Curved Up 44">
            <a:extLst>
              <a:ext uri="{FF2B5EF4-FFF2-40B4-BE49-F238E27FC236}">
                <a16:creationId xmlns:a16="http://schemas.microsoft.com/office/drawing/2014/main" id="{ADE28C27-0163-4BAE-AC3B-093CAEC6A42F}"/>
              </a:ext>
            </a:extLst>
          </p:cNvPr>
          <p:cNvSpPr/>
          <p:nvPr/>
        </p:nvSpPr>
        <p:spPr>
          <a:xfrm rot="9608060">
            <a:off x="1349335" y="1486081"/>
            <a:ext cx="3957058" cy="1143021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5F56582-A60E-46CF-8247-A38C2F61CFD7}"/>
              </a:ext>
            </a:extLst>
          </p:cNvPr>
          <p:cNvSpPr txBox="1"/>
          <p:nvPr/>
        </p:nvSpPr>
        <p:spPr>
          <a:xfrm>
            <a:off x="8273845" y="3341074"/>
            <a:ext cx="1999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3;effectors 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4C2EFD41-5426-4E5D-8178-5EDDC629C389}"/>
              </a:ext>
            </a:extLst>
          </p:cNvPr>
          <p:cNvCxnSpPr>
            <a:cxnSpLocks/>
          </p:cNvCxnSpPr>
          <p:nvPr/>
        </p:nvCxnSpPr>
        <p:spPr>
          <a:xfrm>
            <a:off x="9689410" y="3822853"/>
            <a:ext cx="389333" cy="255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CD81C8B0-AB3F-4734-8A72-459EEE032FA1}"/>
              </a:ext>
            </a:extLst>
          </p:cNvPr>
          <p:cNvSpPr txBox="1"/>
          <p:nvPr/>
        </p:nvSpPr>
        <p:spPr>
          <a:xfrm>
            <a:off x="9689410" y="4188587"/>
            <a:ext cx="1999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vasoconstriction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636EC89-3D22-4F85-8972-C314B63A36E6}"/>
              </a:ext>
            </a:extLst>
          </p:cNvPr>
          <p:cNvSpPr txBox="1"/>
          <p:nvPr/>
        </p:nvSpPr>
        <p:spPr>
          <a:xfrm>
            <a:off x="7794971" y="4187409"/>
            <a:ext cx="1587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Muscle contraction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E5F8858A-D285-4B16-B207-F3AA62C59185}"/>
              </a:ext>
            </a:extLst>
          </p:cNvPr>
          <p:cNvCxnSpPr>
            <a:cxnSpLocks/>
          </p:cNvCxnSpPr>
          <p:nvPr/>
        </p:nvCxnSpPr>
        <p:spPr>
          <a:xfrm flipH="1">
            <a:off x="8438343" y="3902374"/>
            <a:ext cx="267032" cy="3167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24E1433F-165C-4562-B8F8-86BA7D8D8D6B}"/>
              </a:ext>
            </a:extLst>
          </p:cNvPr>
          <p:cNvSpPr txBox="1"/>
          <p:nvPr/>
        </p:nvSpPr>
        <p:spPr>
          <a:xfrm>
            <a:off x="8863781" y="1030882"/>
            <a:ext cx="28705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2; </a:t>
            </a:r>
            <a:r>
              <a:rPr lang="en-GB" dirty="0"/>
              <a:t>Brain; </a:t>
            </a:r>
            <a:r>
              <a:rPr lang="en-GB" b="1" dirty="0"/>
              <a:t> control centre; </a:t>
            </a:r>
            <a:r>
              <a:rPr lang="en-GB" sz="1800" dirty="0"/>
              <a:t> temperature activates the heat promotion centre in brain</a:t>
            </a:r>
            <a:r>
              <a:rPr lang="en-GB" dirty="0"/>
              <a:t>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8FB581E-57CC-4E42-88BD-D886BF048B36}"/>
              </a:ext>
            </a:extLst>
          </p:cNvPr>
          <p:cNvSpPr txBox="1"/>
          <p:nvPr/>
        </p:nvSpPr>
        <p:spPr>
          <a:xfrm>
            <a:off x="4413897" y="2607817"/>
            <a:ext cx="222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00FF"/>
                </a:highlight>
              </a:rPr>
              <a:t>Hypothalamus</a:t>
            </a:r>
            <a:r>
              <a:rPr lang="en-GB" sz="2000" b="1" dirty="0"/>
              <a:t> 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3281F4F2-A3B1-4F3B-874C-136EF3FD9144}"/>
              </a:ext>
            </a:extLst>
          </p:cNvPr>
          <p:cNvSpPr/>
          <p:nvPr/>
        </p:nvSpPr>
        <p:spPr>
          <a:xfrm rot="1780418" flipV="1">
            <a:off x="5013299" y="2585676"/>
            <a:ext cx="672281" cy="630319"/>
          </a:xfrm>
          <a:prstGeom prst="arc">
            <a:avLst>
              <a:gd name="adj1" fmla="val 16200000"/>
              <a:gd name="adj2" fmla="val 96874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9D7E76D1-06D6-4415-8D7A-48B0E38BFCCD}"/>
              </a:ext>
            </a:extLst>
          </p:cNvPr>
          <p:cNvSpPr/>
          <p:nvPr/>
        </p:nvSpPr>
        <p:spPr>
          <a:xfrm>
            <a:off x="5305647" y="2788387"/>
            <a:ext cx="198162" cy="293185"/>
          </a:xfrm>
          <a:custGeom>
            <a:avLst/>
            <a:gdLst>
              <a:gd name="connsiteX0" fmla="*/ 30603 w 225646"/>
              <a:gd name="connsiteY0" fmla="*/ 0 h 529990"/>
              <a:gd name="connsiteX1" fmla="*/ 15855 w 225646"/>
              <a:gd name="connsiteY1" fmla="*/ 191729 h 529990"/>
              <a:gd name="connsiteX2" fmla="*/ 15855 w 225646"/>
              <a:gd name="connsiteY2" fmla="*/ 516193 h 529990"/>
              <a:gd name="connsiteX3" fmla="*/ 222332 w 225646"/>
              <a:gd name="connsiteY3" fmla="*/ 457200 h 529990"/>
              <a:gd name="connsiteX4" fmla="*/ 148590 w 225646"/>
              <a:gd name="connsiteY4" fmla="*/ 339212 h 529990"/>
              <a:gd name="connsiteX5" fmla="*/ 148590 w 225646"/>
              <a:gd name="connsiteY5" fmla="*/ 339212 h 52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5646" h="529990">
                <a:moveTo>
                  <a:pt x="30603" y="0"/>
                </a:moveTo>
                <a:cubicBezTo>
                  <a:pt x="24458" y="52848"/>
                  <a:pt x="18313" y="105697"/>
                  <a:pt x="15855" y="191729"/>
                </a:cubicBezTo>
                <a:cubicBezTo>
                  <a:pt x="13397" y="277761"/>
                  <a:pt x="-18558" y="471948"/>
                  <a:pt x="15855" y="516193"/>
                </a:cubicBezTo>
                <a:cubicBezTo>
                  <a:pt x="50268" y="560438"/>
                  <a:pt x="200210" y="486697"/>
                  <a:pt x="222332" y="457200"/>
                </a:cubicBezTo>
                <a:cubicBezTo>
                  <a:pt x="244454" y="427703"/>
                  <a:pt x="148590" y="339212"/>
                  <a:pt x="148590" y="339212"/>
                </a:cubicBezTo>
                <a:lnTo>
                  <a:pt x="148590" y="339212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2962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1199456" y="0"/>
            <a:ext cx="9793088" cy="32849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1271464" y="3501008"/>
            <a:ext cx="9793088" cy="3356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135560" y="325834"/>
            <a:ext cx="331236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271464" y="3125202"/>
            <a:ext cx="9937104" cy="6480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Normal Body Temperature 37˚C</a:t>
            </a:r>
          </a:p>
        </p:txBody>
      </p:sp>
      <p:sp>
        <p:nvSpPr>
          <p:cNvPr id="5" name="Down Arrow 4"/>
          <p:cNvSpPr/>
          <p:nvPr/>
        </p:nvSpPr>
        <p:spPr>
          <a:xfrm flipV="1">
            <a:off x="2351584" y="1685042"/>
            <a:ext cx="504056" cy="1440160"/>
          </a:xfrm>
          <a:prstGeom prst="downArrow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rgbClr val="FF0000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HYPOTHALAMUS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79777" y="469850"/>
            <a:ext cx="1366661" cy="119675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711625" y="1868632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Blood Temperature Rises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35561" y="349642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Change detected by hypothalamus</a:t>
            </a:r>
          </a:p>
        </p:txBody>
      </p:sp>
      <p:sp>
        <p:nvSpPr>
          <p:cNvPr id="11" name="Down Arrow 10"/>
          <p:cNvSpPr/>
          <p:nvPr/>
        </p:nvSpPr>
        <p:spPr>
          <a:xfrm rot="5400000" flipV="1">
            <a:off x="6208484" y="100866"/>
            <a:ext cx="504056" cy="194421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5375921" y="1469019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Triggers responses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464152" y="325834"/>
            <a:ext cx="259228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7536160" y="460907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Vasodilation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7536160" y="96496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Sweating</a:t>
            </a:r>
          </a:p>
        </p:txBody>
      </p:sp>
      <p:sp>
        <p:nvSpPr>
          <p:cNvPr id="16" name="Down Arrow 15"/>
          <p:cNvSpPr/>
          <p:nvPr/>
        </p:nvSpPr>
        <p:spPr>
          <a:xfrm rot="10800000" flipV="1">
            <a:off x="9480376" y="1685042"/>
            <a:ext cx="504056" cy="1440160"/>
          </a:xfrm>
          <a:prstGeom prst="downArrow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rgbClr val="FF0000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7536161" y="2045083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Temperature falls again</a:t>
            </a:r>
          </a:p>
        </p:txBody>
      </p:sp>
      <p:sp>
        <p:nvSpPr>
          <p:cNvPr id="18" name="Down Arrow 17"/>
          <p:cNvSpPr/>
          <p:nvPr/>
        </p:nvSpPr>
        <p:spPr>
          <a:xfrm>
            <a:off x="2351584" y="3773274"/>
            <a:ext cx="504056" cy="1440160"/>
          </a:xfrm>
          <a:prstGeom prst="downArrow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chemeClr val="tx2">
                  <a:lumMod val="20000"/>
                  <a:lumOff val="8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Down Arrow 19"/>
          <p:cNvSpPr/>
          <p:nvPr/>
        </p:nvSpPr>
        <p:spPr>
          <a:xfrm rot="10800000">
            <a:off x="9480376" y="3773274"/>
            <a:ext cx="504056" cy="1440160"/>
          </a:xfrm>
          <a:prstGeom prst="downArrow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chemeClr val="tx2">
                  <a:lumMod val="20000"/>
                  <a:lumOff val="8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2135560" y="5256584"/>
            <a:ext cx="331236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 descr="HYPOTHALAMUS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79777" y="5400600"/>
            <a:ext cx="1366661" cy="1196752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2135561" y="5280392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Change detected by hypothalamus</a:t>
            </a:r>
          </a:p>
        </p:txBody>
      </p:sp>
      <p:sp>
        <p:nvSpPr>
          <p:cNvPr id="24" name="Down Arrow 23"/>
          <p:cNvSpPr/>
          <p:nvPr/>
        </p:nvSpPr>
        <p:spPr>
          <a:xfrm rot="5400000" flipV="1">
            <a:off x="6208484" y="5031616"/>
            <a:ext cx="504056" cy="1944216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7464152" y="5256584"/>
            <a:ext cx="259228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/>
          <p:cNvSpPr txBox="1"/>
          <p:nvPr/>
        </p:nvSpPr>
        <p:spPr>
          <a:xfrm>
            <a:off x="7536160" y="525582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Vasoconstriction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536160" y="607753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Shivering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536160" y="567210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Goosebumps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711625" y="3933057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Blood Temperature Falls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375921" y="4941169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Triggers responses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536161" y="4149081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Temperature rises again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animBg="1"/>
      <p:bldP spid="8" grpId="0"/>
      <p:bldP spid="9" grpId="0"/>
      <p:bldP spid="11" grpId="0" animBg="1"/>
      <p:bldP spid="12" grpId="0"/>
      <p:bldP spid="13" grpId="0" animBg="1"/>
      <p:bldP spid="14" grpId="0"/>
      <p:bldP spid="15" grpId="0"/>
      <p:bldP spid="16" grpId="0" animBg="1"/>
      <p:bldP spid="17" grpId="0"/>
      <p:bldP spid="18" grpId="0" animBg="1"/>
      <p:bldP spid="20" grpId="0" animBg="1"/>
      <p:bldP spid="21" grpId="0" animBg="1"/>
      <p:bldP spid="23" grpId="0"/>
      <p:bldP spid="24" grpId="0" animBg="1"/>
      <p:bldP spid="25" grpId="0" animBg="1"/>
      <p:bldP spid="26" grpId="0"/>
      <p:bldP spid="27" grpId="0"/>
      <p:bldP spid="28" grpId="0"/>
      <p:bldP spid="31" grpId="0"/>
      <p:bldP spid="32" grpId="0"/>
      <p:bldP spid="3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7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4CD2D-12B6-4505-9AD2-5221493C4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Who are these?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B9811E-6E00-4116-9E18-B626E3AAE2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773" r="-1" b="23665"/>
          <a:stretch/>
        </p:blipFill>
        <p:spPr>
          <a:xfrm>
            <a:off x="20" y="10"/>
            <a:ext cx="6062452" cy="3428989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CD4842E0-8C9A-4D90-8177-370CCB13466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212" r="-1" b="12412"/>
          <a:stretch/>
        </p:blipFill>
        <p:spPr>
          <a:xfrm>
            <a:off x="6129528" y="-1"/>
            <a:ext cx="6062472" cy="3428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BBD58-0E74-476A-91DD-B4346EC6E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412" y="4846076"/>
            <a:ext cx="7715177" cy="12715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</a:rPr>
              <a:t>NHS,   WHO,   NICE,  PUBLIC HEALTH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7884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EB837-E520-4084-BDF1-9F3B56C54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KEY ORGANISATIONS TO SUPPORT NURSING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541EF-2E8D-43E7-B066-4B3B17618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6355466" cy="4053840"/>
          </a:xfrm>
        </p:spPr>
        <p:txBody>
          <a:bodyPr anchor="ctr">
            <a:normAutofit lnSpcReduction="10000"/>
          </a:bodyPr>
          <a:lstStyle/>
          <a:p>
            <a:r>
              <a:rPr lang="en-GB" sz="2400" b="1" dirty="0"/>
              <a:t>NHS</a:t>
            </a:r>
            <a:r>
              <a:rPr lang="en-GB" sz="2400" dirty="0"/>
              <a:t>; National Health Service</a:t>
            </a:r>
          </a:p>
          <a:p>
            <a:endParaRPr lang="en-GB" sz="2400" dirty="0"/>
          </a:p>
          <a:p>
            <a:r>
              <a:rPr lang="en-GB" sz="2400" b="1" dirty="0"/>
              <a:t>NICE</a:t>
            </a:r>
            <a:r>
              <a:rPr lang="en-GB" sz="2400" dirty="0"/>
              <a:t>; National Institute for Health and Care Excellence </a:t>
            </a:r>
          </a:p>
          <a:p>
            <a:endParaRPr lang="en-GB" sz="2400" dirty="0"/>
          </a:p>
          <a:p>
            <a:r>
              <a:rPr lang="en-GB" sz="2400" b="1" dirty="0"/>
              <a:t>WHO</a:t>
            </a:r>
            <a:r>
              <a:rPr lang="en-GB" sz="2400" dirty="0"/>
              <a:t>; World Health Organisation </a:t>
            </a:r>
          </a:p>
          <a:p>
            <a:endParaRPr lang="en-GB" sz="2400" dirty="0"/>
          </a:p>
          <a:p>
            <a:r>
              <a:rPr lang="en-GB" sz="2400" b="1" dirty="0"/>
              <a:t>PUBLIC HEALTH</a:t>
            </a:r>
            <a:r>
              <a:rPr lang="en-GB" sz="2400" dirty="0"/>
              <a:t>; prevention and improvement of health</a:t>
            </a:r>
          </a:p>
        </p:txBody>
      </p:sp>
    </p:spTree>
    <p:extLst>
      <p:ext uri="{BB962C8B-B14F-4D97-AF65-F5344CB8AC3E}">
        <p14:creationId xmlns:p14="http://schemas.microsoft.com/office/powerpoint/2010/main" val="2458394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775520" y="1311152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Heat is transferred 	around the body by 	the </a:t>
            </a:r>
            <a:r>
              <a:rPr lang="en-GB" sz="2400" b="1" dirty="0">
                <a:solidFill>
                  <a:srgbClr val="FF0000"/>
                </a:solidFill>
              </a:rPr>
              <a:t>blood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75520" y="273272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– between 36 and 37.5˚C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75520" y="3501008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A drop in core body 	temperature below 	35˚C will results in 	</a:t>
            </a:r>
            <a:r>
              <a:rPr lang="en-GB" sz="2400" b="1" dirty="0">
                <a:solidFill>
                  <a:srgbClr val="00B0F0"/>
                </a:solidFill>
              </a:rPr>
              <a:t>hypothermia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775520" y="5085184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A rise in core body 	temperature above 	40.6˚C will results in 	</a:t>
            </a:r>
            <a:r>
              <a:rPr lang="en-GB" sz="2400" b="1" dirty="0">
                <a:solidFill>
                  <a:srgbClr val="FF0000"/>
                </a:solidFill>
              </a:rPr>
              <a:t>heat stroke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40016" y="135731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Ways in which the body 	can lose heat: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240016" y="3434809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through the skin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40016" y="269614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by the evaporation of sweat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240016" y="417347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in warm air/water vapour 	when we breathe out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40016" y="5408349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in wastes (e.g. faeces &amp; urine)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6378</TotalTime>
  <Words>988</Words>
  <Application>Microsoft Office PowerPoint</Application>
  <PresentationFormat>Widescreen</PresentationFormat>
  <Paragraphs>183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Gill Sans MT</vt:lpstr>
      <vt:lpstr>Parcel</vt:lpstr>
      <vt:lpstr>Office Theme</vt:lpstr>
      <vt:lpstr>Anatomy bootcamp!</vt:lpstr>
      <vt:lpstr>What do we know about thermoregulation?</vt:lpstr>
      <vt:lpstr>Key words</vt:lpstr>
      <vt:lpstr>HOMEOSTASIS</vt:lpstr>
      <vt:lpstr>Endocrine system</vt:lpstr>
      <vt:lpstr>THERMOREGULATION COMPONENTS</vt:lpstr>
      <vt:lpstr>What happens when we get cold?</vt:lpstr>
      <vt:lpstr>PowerPoint Presentation</vt:lpstr>
      <vt:lpstr>PowerPoint Presentation</vt:lpstr>
      <vt:lpstr>PowerPoint Presentation</vt:lpstr>
      <vt:lpstr>PowerPoint Presentation</vt:lpstr>
      <vt:lpstr>What happens when we get too hot? </vt:lpstr>
      <vt:lpstr>PowerPoint Presentation</vt:lpstr>
      <vt:lpstr>PowerPoint Presentation</vt:lpstr>
      <vt:lpstr>Quick fire round</vt:lpstr>
      <vt:lpstr>Meet………Miss Thermo Regulation she is very cold!</vt:lpstr>
      <vt:lpstr>What happens when we get hot?</vt:lpstr>
      <vt:lpstr>Miss thermoregulation is very hot!</vt:lpstr>
      <vt:lpstr>Quick fire round</vt:lpstr>
      <vt:lpstr>Ok so how does your body know what to do?</vt:lpstr>
      <vt:lpstr>Lets have a closer look</vt:lpstr>
      <vt:lpstr>PowerPoint Presentation</vt:lpstr>
      <vt:lpstr>PowerPoint Presentation</vt:lpstr>
      <vt:lpstr>Negative feedback loop; thermoregulation</vt:lpstr>
      <vt:lpstr>PowerPoint Presentation</vt:lpstr>
      <vt:lpstr>Who are these?</vt:lpstr>
      <vt:lpstr>KEY ORGANISATIONS TO SUPPORT NURSING PRACTICE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Anatomy bootcamp!</dc:title>
  <dc:creator>rach .</dc:creator>
  <cp:lastModifiedBy>Rachael France</cp:lastModifiedBy>
  <cp:revision>11</cp:revision>
  <dcterms:created xsi:type="dcterms:W3CDTF">2021-02-07T10:52:35Z</dcterms:created>
  <dcterms:modified xsi:type="dcterms:W3CDTF">2022-10-16T16:32:43Z</dcterms:modified>
</cp:coreProperties>
</file>