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76" r:id="rId3"/>
    <p:sldId id="274" r:id="rId4"/>
    <p:sldId id="273" r:id="rId5"/>
    <p:sldId id="259" r:id="rId6"/>
    <p:sldId id="261" r:id="rId7"/>
    <p:sldId id="260" r:id="rId8"/>
    <p:sldId id="262" r:id="rId9"/>
    <p:sldId id="264" r:id="rId10"/>
    <p:sldId id="265" r:id="rId11"/>
    <p:sldId id="266" r:id="rId12"/>
    <p:sldId id="267" r:id="rId13"/>
    <p:sldId id="268" r:id="rId14"/>
    <p:sldId id="269" r:id="rId15"/>
    <p:sldId id="270" r:id="rId16"/>
    <p:sldId id="271" r:id="rId17"/>
    <p:sldId id="278" r:id="rId18"/>
    <p:sldId id="279"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779" autoAdjust="0"/>
    <p:restoredTop sz="68877" autoAdjust="0"/>
  </p:normalViewPr>
  <p:slideViewPr>
    <p:cSldViewPr snapToGrid="0">
      <p:cViewPr varScale="1">
        <p:scale>
          <a:sx n="58" d="100"/>
          <a:sy n="58" d="100"/>
        </p:scale>
        <p:origin x="-1188" y="-7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D6859C-4DF1-4DB4-9389-3C55AC77C5B5}" type="datetimeFigureOut">
              <a:rPr lang="en-US" smtClean="0"/>
              <a:pPr/>
              <a:t>4/1/2023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7C28AA-AE26-4830-ACD4-0E94D525C308}" type="slidenum">
              <a:rPr lang="en-US" smtClean="0"/>
              <a:pPr/>
              <a:t>‹#›</a:t>
            </a:fld>
            <a:endParaRPr lang="en-US"/>
          </a:p>
        </p:txBody>
      </p:sp>
    </p:spTree>
    <p:extLst>
      <p:ext uri="{BB962C8B-B14F-4D97-AF65-F5344CB8AC3E}">
        <p14:creationId xmlns="" xmlns:p14="http://schemas.microsoft.com/office/powerpoint/2010/main" val="37312737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07C28AA-AE26-4830-ACD4-0E94D525C308}"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107C28AA-AE26-4830-ACD4-0E94D525C308}" type="slidenum">
              <a:rPr lang="en-US" smtClean="0"/>
              <a:pPr/>
              <a:t>4</a:t>
            </a:fld>
            <a:endParaRPr lang="en-US"/>
          </a:p>
        </p:txBody>
      </p:sp>
    </p:spTree>
    <p:extLst>
      <p:ext uri="{BB962C8B-B14F-4D97-AF65-F5344CB8AC3E}">
        <p14:creationId xmlns="" xmlns:p14="http://schemas.microsoft.com/office/powerpoint/2010/main" val="40810766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07C28AA-AE26-4830-ACD4-0E94D525C308}" type="slidenum">
              <a:rPr lang="en-US" smtClean="0"/>
              <a:pPr/>
              <a:t>6</a:t>
            </a:fld>
            <a:endParaRPr lang="en-US"/>
          </a:p>
        </p:txBody>
      </p:sp>
    </p:spTree>
    <p:extLst>
      <p:ext uri="{BB962C8B-B14F-4D97-AF65-F5344CB8AC3E}">
        <p14:creationId xmlns="" xmlns:p14="http://schemas.microsoft.com/office/powerpoint/2010/main" val="18109999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07C28AA-AE26-4830-ACD4-0E94D525C308}" type="slidenum">
              <a:rPr lang="en-US" smtClean="0"/>
              <a:pPr/>
              <a:t>7</a:t>
            </a:fld>
            <a:endParaRPr lang="en-US"/>
          </a:p>
        </p:txBody>
      </p:sp>
    </p:spTree>
    <p:extLst>
      <p:ext uri="{BB962C8B-B14F-4D97-AF65-F5344CB8AC3E}">
        <p14:creationId xmlns="" xmlns:p14="http://schemas.microsoft.com/office/powerpoint/2010/main" val="6161735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5"/>
          </p:nvPr>
        </p:nvSpPr>
        <p:spPr/>
        <p:txBody>
          <a:bodyPr/>
          <a:lstStyle/>
          <a:p>
            <a:fld id="{107C28AA-AE26-4830-ACD4-0E94D525C308}" type="slidenum">
              <a:rPr lang="en-US" smtClean="0"/>
              <a:pPr/>
              <a:t>8</a:t>
            </a:fld>
            <a:endParaRPr lang="en-US"/>
          </a:p>
        </p:txBody>
      </p:sp>
    </p:spTree>
    <p:extLst>
      <p:ext uri="{BB962C8B-B14F-4D97-AF65-F5344CB8AC3E}">
        <p14:creationId xmlns="" xmlns:p14="http://schemas.microsoft.com/office/powerpoint/2010/main" val="33514145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07C28AA-AE26-4830-ACD4-0E94D525C308}" type="slidenum">
              <a:rPr lang="en-US" smtClean="0"/>
              <a:pPr/>
              <a:t>9</a:t>
            </a:fld>
            <a:endParaRPr lang="en-US"/>
          </a:p>
        </p:txBody>
      </p:sp>
    </p:spTree>
    <p:extLst>
      <p:ext uri="{BB962C8B-B14F-4D97-AF65-F5344CB8AC3E}">
        <p14:creationId xmlns="" xmlns:p14="http://schemas.microsoft.com/office/powerpoint/2010/main" val="9417625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07C28AA-AE26-4830-ACD4-0E94D525C308}" type="slidenum">
              <a:rPr lang="en-US" smtClean="0"/>
              <a:pPr/>
              <a:t>10</a:t>
            </a:fld>
            <a:endParaRPr lang="en-US"/>
          </a:p>
        </p:txBody>
      </p:sp>
    </p:spTree>
    <p:extLst>
      <p:ext uri="{BB962C8B-B14F-4D97-AF65-F5344CB8AC3E}">
        <p14:creationId xmlns="" xmlns:p14="http://schemas.microsoft.com/office/powerpoint/2010/main" val="21694621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07C28AA-AE26-4830-ACD4-0E94D525C308}" type="slidenum">
              <a:rPr lang="en-US" smtClean="0"/>
              <a:pPr/>
              <a:t>11</a:t>
            </a:fld>
            <a:endParaRPr lang="en-US"/>
          </a:p>
        </p:txBody>
      </p:sp>
    </p:spTree>
    <p:extLst>
      <p:ext uri="{BB962C8B-B14F-4D97-AF65-F5344CB8AC3E}">
        <p14:creationId xmlns="" xmlns:p14="http://schemas.microsoft.com/office/powerpoint/2010/main" val="32931032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07C28AA-AE26-4830-ACD4-0E94D525C308}" type="slidenum">
              <a:rPr lang="en-US" smtClean="0"/>
              <a:pPr/>
              <a:t>12</a:t>
            </a:fld>
            <a:endParaRPr lang="en-US"/>
          </a:p>
        </p:txBody>
      </p:sp>
    </p:spTree>
    <p:extLst>
      <p:ext uri="{BB962C8B-B14F-4D97-AF65-F5344CB8AC3E}">
        <p14:creationId xmlns="" xmlns:p14="http://schemas.microsoft.com/office/powerpoint/2010/main" val="10799043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b="1" dirty="0">
              <a:latin typeface="Arial" panose="020B0604020202020204" pitchFamily="34" charset="0"/>
              <a:cs typeface="Arial" panose="020B0604020202020204" pitchFamily="34" charset="0"/>
            </a:endParaRPr>
          </a:p>
          <a:p>
            <a:endParaRPr lang="en-GB" dirty="0"/>
          </a:p>
          <a:p>
            <a:endParaRPr lang="en-US" dirty="0"/>
          </a:p>
        </p:txBody>
      </p:sp>
      <p:sp>
        <p:nvSpPr>
          <p:cNvPr id="4" name="Slide Number Placeholder 3"/>
          <p:cNvSpPr>
            <a:spLocks noGrp="1"/>
          </p:cNvSpPr>
          <p:nvPr>
            <p:ph type="sldNum" sz="quarter" idx="5"/>
          </p:nvPr>
        </p:nvSpPr>
        <p:spPr/>
        <p:txBody>
          <a:bodyPr/>
          <a:lstStyle/>
          <a:p>
            <a:fld id="{107C28AA-AE26-4830-ACD4-0E94D525C308}" type="slidenum">
              <a:rPr lang="en-US" smtClean="0"/>
              <a:pPr/>
              <a:t>13</a:t>
            </a:fld>
            <a:endParaRPr lang="en-US"/>
          </a:p>
        </p:txBody>
      </p:sp>
    </p:spTree>
    <p:extLst>
      <p:ext uri="{BB962C8B-B14F-4D97-AF65-F5344CB8AC3E}">
        <p14:creationId xmlns="" xmlns:p14="http://schemas.microsoft.com/office/powerpoint/2010/main" val="34665590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chemeClr val="tx1"/>
                </a:solidFill>
              </a:rPr>
              <a:t>Advantages: </a:t>
            </a:r>
          </a:p>
          <a:p>
            <a:endParaRPr lang="en-GB" b="1" dirty="0">
              <a:solidFill>
                <a:schemeClr val="tx1"/>
              </a:solidFill>
            </a:endParaRPr>
          </a:p>
          <a:p>
            <a:pPr marL="285750" marR="0" indent="-285750">
              <a:lnSpc>
                <a:spcPct val="200000"/>
              </a:lnSpc>
              <a:spcBef>
                <a:spcPts val="0"/>
              </a:spcBef>
              <a:spcAft>
                <a:spcPts val="1000"/>
              </a:spcAft>
              <a:buFont typeface="Arial" panose="020B0604020202020204" pitchFamily="34" charset="0"/>
              <a:buChar char="•"/>
            </a:pPr>
            <a:r>
              <a:rPr lang="en-US" sz="1800" b="1" dirty="0">
                <a:effectLst/>
                <a:latin typeface="Arial" panose="020B0604020202020204" pitchFamily="34" charset="0"/>
                <a:ea typeface="Times New Roman" panose="02020603050405020304" pitchFamily="18" charset="0"/>
                <a:cs typeface="Arial" panose="020B0604020202020204" pitchFamily="34" charset="0"/>
              </a:rPr>
              <a:t>Improved Level of Job Satisfaction: </a:t>
            </a:r>
            <a:r>
              <a:rPr lang="en-US" sz="1800" dirty="0">
                <a:effectLst/>
                <a:latin typeface="Arial" panose="020B0604020202020204" pitchFamily="34" charset="0"/>
                <a:ea typeface="Times New Roman" panose="02020603050405020304" pitchFamily="18" charset="0"/>
                <a:cs typeface="Arial" panose="020B0604020202020204" pitchFamily="34" charset="0"/>
              </a:rPr>
              <a:t>With praise, recognition, and being able to maintain a work-life balance through flexible scheduling improve job satisfaction of the employees. </a:t>
            </a:r>
          </a:p>
          <a:p>
            <a:pPr marL="285750" marR="0" indent="-285750">
              <a:lnSpc>
                <a:spcPct val="200000"/>
              </a:lnSpc>
              <a:spcBef>
                <a:spcPts val="0"/>
              </a:spcBef>
              <a:spcAft>
                <a:spcPts val="1000"/>
              </a:spcAft>
              <a:buFont typeface="Arial" panose="020B0604020202020204" pitchFamily="34" charset="0"/>
              <a:buChar char="•"/>
            </a:pPr>
            <a:r>
              <a:rPr lang="en-US" sz="1800" b="1" dirty="0">
                <a:effectLst/>
                <a:latin typeface="Arial" panose="020B0604020202020204" pitchFamily="34" charset="0"/>
                <a:ea typeface="Times New Roman" panose="02020603050405020304" pitchFamily="18" charset="0"/>
                <a:cs typeface="Arial" panose="020B0604020202020204" pitchFamily="34" charset="0"/>
              </a:rPr>
              <a:t>Help Build Employee Loyalty: </a:t>
            </a:r>
            <a:r>
              <a:rPr lang="en-US" sz="1800" dirty="0">
                <a:effectLst/>
                <a:latin typeface="Arial" panose="020B0604020202020204" pitchFamily="34" charset="0"/>
                <a:ea typeface="Times New Roman" panose="02020603050405020304" pitchFamily="18" charset="0"/>
                <a:cs typeface="Arial" panose="020B0604020202020204" pitchFamily="34" charset="0"/>
              </a:rPr>
              <a:t>When the employees realize that their needs and requirements are taken care off by the employers they tend to feel committed to the organization</a:t>
            </a:r>
          </a:p>
          <a:p>
            <a:pPr marL="285750" indent="-285750">
              <a:buFont typeface="Arial" panose="020B0604020202020204" pitchFamily="34" charset="0"/>
              <a:buChar char="•"/>
            </a:pPr>
            <a:r>
              <a:rPr lang="en-US" sz="1800" b="1" dirty="0">
                <a:effectLst/>
                <a:latin typeface="Arial" panose="020B0604020202020204" pitchFamily="34" charset="0"/>
                <a:ea typeface="Times New Roman" panose="02020603050405020304" pitchFamily="18" charset="0"/>
                <a:cs typeface="Arial" panose="020B0604020202020204" pitchFamily="34" charset="0"/>
              </a:rPr>
              <a:t>Increased Level of Collaboration and Teamwork: </a:t>
            </a:r>
            <a:r>
              <a:rPr lang="en-US" sz="1800" dirty="0">
                <a:effectLst/>
                <a:latin typeface="Arial" panose="020B0604020202020204" pitchFamily="34" charset="0"/>
                <a:ea typeface="Times New Roman" panose="02020603050405020304" pitchFamily="18" charset="0"/>
                <a:cs typeface="Arial" panose="020B0604020202020204" pitchFamily="34" charset="0"/>
              </a:rPr>
              <a:t>Offering team building activity as a part of the non-monetary incentive not only leads to better communication but also a positive environment for work</a:t>
            </a:r>
            <a:endParaRPr lang="en-GB" b="1" dirty="0">
              <a:solidFill>
                <a:schemeClr val="tx1"/>
              </a:solidFill>
              <a:latin typeface="Arial" panose="020B0604020202020204" pitchFamily="34" charset="0"/>
              <a:cs typeface="Arial" panose="020B0604020202020204" pitchFamily="34" charset="0"/>
            </a:endParaRPr>
          </a:p>
          <a:p>
            <a:endParaRPr lang="en-GB" b="1" dirty="0">
              <a:solidFill>
                <a:schemeClr val="tx1"/>
              </a:solidFill>
            </a:endParaRPr>
          </a:p>
          <a:p>
            <a:endParaRPr lang="en-US" dirty="0"/>
          </a:p>
        </p:txBody>
      </p:sp>
      <p:sp>
        <p:nvSpPr>
          <p:cNvPr id="4" name="Slide Number Placeholder 3"/>
          <p:cNvSpPr>
            <a:spLocks noGrp="1"/>
          </p:cNvSpPr>
          <p:nvPr>
            <p:ph type="sldNum" sz="quarter" idx="5"/>
          </p:nvPr>
        </p:nvSpPr>
        <p:spPr/>
        <p:txBody>
          <a:bodyPr/>
          <a:lstStyle/>
          <a:p>
            <a:fld id="{107C28AA-AE26-4830-ACD4-0E94D525C308}" type="slidenum">
              <a:rPr lang="en-US" smtClean="0"/>
              <a:pPr/>
              <a:t>14</a:t>
            </a:fld>
            <a:endParaRPr lang="en-US"/>
          </a:p>
        </p:txBody>
      </p:sp>
    </p:spTree>
    <p:extLst>
      <p:ext uri="{BB962C8B-B14F-4D97-AF65-F5344CB8AC3E}">
        <p14:creationId xmlns="" xmlns:p14="http://schemas.microsoft.com/office/powerpoint/2010/main" val="19342628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07C28AA-AE26-4830-ACD4-0E94D525C308}" type="slidenum">
              <a:rPr lang="en-US" smtClean="0"/>
              <a:pPr/>
              <a:t>15</a:t>
            </a:fld>
            <a:endParaRPr lang="en-US"/>
          </a:p>
        </p:txBody>
      </p:sp>
    </p:spTree>
    <p:extLst>
      <p:ext uri="{BB962C8B-B14F-4D97-AF65-F5344CB8AC3E}">
        <p14:creationId xmlns="" xmlns:p14="http://schemas.microsoft.com/office/powerpoint/2010/main" val="3349107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778324F-800E-4184-A624-DDF38F8F2FE5}" type="datetimeFigureOut">
              <a:rPr lang="en-US" smtClean="0"/>
              <a:pPr/>
              <a:t>4/1/2023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2BB102-2D75-4D5C-A8E6-B5DBE39DC7CB}" type="slidenum">
              <a:rPr lang="en-US" smtClean="0"/>
              <a:pPr/>
              <a:t>‹#›</a:t>
            </a:fld>
            <a:endParaRPr lang="en-US"/>
          </a:p>
        </p:txBody>
      </p:sp>
    </p:spTree>
    <p:extLst>
      <p:ext uri="{BB962C8B-B14F-4D97-AF65-F5344CB8AC3E}">
        <p14:creationId xmlns="" xmlns:p14="http://schemas.microsoft.com/office/powerpoint/2010/main" val="3975974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78324F-800E-4184-A624-DDF38F8F2FE5}" type="datetimeFigureOut">
              <a:rPr lang="en-US" smtClean="0"/>
              <a:pPr/>
              <a:t>4/1/2023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2BB102-2D75-4D5C-A8E6-B5DBE39DC7CB}" type="slidenum">
              <a:rPr lang="en-US" smtClean="0"/>
              <a:pPr/>
              <a:t>‹#›</a:t>
            </a:fld>
            <a:endParaRPr lang="en-US"/>
          </a:p>
        </p:txBody>
      </p:sp>
    </p:spTree>
    <p:extLst>
      <p:ext uri="{BB962C8B-B14F-4D97-AF65-F5344CB8AC3E}">
        <p14:creationId xmlns="" xmlns:p14="http://schemas.microsoft.com/office/powerpoint/2010/main" val="845596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78324F-800E-4184-A624-DDF38F8F2FE5}" type="datetimeFigureOut">
              <a:rPr lang="en-US" smtClean="0"/>
              <a:pPr/>
              <a:t>4/1/2023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2BB102-2D75-4D5C-A8E6-B5DBE39DC7CB}" type="slidenum">
              <a:rPr lang="en-US" smtClean="0"/>
              <a:pPr/>
              <a:t>‹#›</a:t>
            </a:fld>
            <a:endParaRPr lang="en-US"/>
          </a:p>
        </p:txBody>
      </p:sp>
    </p:spTree>
    <p:extLst>
      <p:ext uri="{BB962C8B-B14F-4D97-AF65-F5344CB8AC3E}">
        <p14:creationId xmlns="" xmlns:p14="http://schemas.microsoft.com/office/powerpoint/2010/main" val="40507910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78324F-800E-4184-A624-DDF38F8F2FE5}" type="datetimeFigureOut">
              <a:rPr lang="en-US" smtClean="0"/>
              <a:pPr/>
              <a:t>4/1/2023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2BB102-2D75-4D5C-A8E6-B5DBE39DC7CB}" type="slidenum">
              <a:rPr lang="en-US" smtClean="0"/>
              <a:pPr/>
              <a:t>‹#›</a:t>
            </a:fld>
            <a:endParaRPr lang="en-US"/>
          </a:p>
        </p:txBody>
      </p:sp>
    </p:spTree>
    <p:extLst>
      <p:ext uri="{BB962C8B-B14F-4D97-AF65-F5344CB8AC3E}">
        <p14:creationId xmlns="" xmlns:p14="http://schemas.microsoft.com/office/powerpoint/2010/main" val="3839582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78324F-800E-4184-A624-DDF38F8F2FE5}" type="datetimeFigureOut">
              <a:rPr lang="en-US" smtClean="0"/>
              <a:pPr/>
              <a:t>4/1/2023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02BB102-2D75-4D5C-A8E6-B5DBE39DC7CB}" type="slidenum">
              <a:rPr lang="en-US" smtClean="0"/>
              <a:pPr/>
              <a:t>‹#›</a:t>
            </a:fld>
            <a:endParaRPr lang="en-US"/>
          </a:p>
        </p:txBody>
      </p:sp>
    </p:spTree>
    <p:extLst>
      <p:ext uri="{BB962C8B-B14F-4D97-AF65-F5344CB8AC3E}">
        <p14:creationId xmlns="" xmlns:p14="http://schemas.microsoft.com/office/powerpoint/2010/main" val="10957180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78324F-800E-4184-A624-DDF38F8F2FE5}" type="datetimeFigureOut">
              <a:rPr lang="en-US" smtClean="0"/>
              <a:pPr/>
              <a:t>4/1/2023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02BB102-2D75-4D5C-A8E6-B5DBE39DC7CB}" type="slidenum">
              <a:rPr lang="en-US" smtClean="0"/>
              <a:pPr/>
              <a:t>‹#›</a:t>
            </a:fld>
            <a:endParaRPr lang="en-US"/>
          </a:p>
        </p:txBody>
      </p:sp>
    </p:spTree>
    <p:extLst>
      <p:ext uri="{BB962C8B-B14F-4D97-AF65-F5344CB8AC3E}">
        <p14:creationId xmlns="" xmlns:p14="http://schemas.microsoft.com/office/powerpoint/2010/main" val="3630493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78324F-800E-4184-A624-DDF38F8F2FE5}" type="datetimeFigureOut">
              <a:rPr lang="en-US" smtClean="0"/>
              <a:pPr/>
              <a:t>4/1/2023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02BB102-2D75-4D5C-A8E6-B5DBE39DC7CB}" type="slidenum">
              <a:rPr lang="en-US" smtClean="0"/>
              <a:pPr/>
              <a:t>‹#›</a:t>
            </a:fld>
            <a:endParaRPr lang="en-US"/>
          </a:p>
        </p:txBody>
      </p:sp>
    </p:spTree>
    <p:extLst>
      <p:ext uri="{BB962C8B-B14F-4D97-AF65-F5344CB8AC3E}">
        <p14:creationId xmlns="" xmlns:p14="http://schemas.microsoft.com/office/powerpoint/2010/main" val="1600355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778324F-800E-4184-A624-DDF38F8F2FE5}" type="datetimeFigureOut">
              <a:rPr lang="en-US" smtClean="0"/>
              <a:pPr/>
              <a:t>4/1/2023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2BB102-2D75-4D5C-A8E6-B5DBE39DC7CB}" type="slidenum">
              <a:rPr lang="en-US" smtClean="0"/>
              <a:pPr/>
              <a:t>‹#›</a:t>
            </a:fld>
            <a:endParaRPr lang="en-US"/>
          </a:p>
        </p:txBody>
      </p:sp>
    </p:spTree>
    <p:extLst>
      <p:ext uri="{BB962C8B-B14F-4D97-AF65-F5344CB8AC3E}">
        <p14:creationId xmlns="" xmlns:p14="http://schemas.microsoft.com/office/powerpoint/2010/main" val="194534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778324F-800E-4184-A624-DDF38F8F2FE5}" type="datetimeFigureOut">
              <a:rPr lang="en-US" smtClean="0"/>
              <a:pPr/>
              <a:t>4/1/2023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2BB102-2D75-4D5C-A8E6-B5DBE39DC7CB}" type="slidenum">
              <a:rPr lang="en-US" smtClean="0"/>
              <a:pPr/>
              <a:t>‹#›</a:t>
            </a:fld>
            <a:endParaRPr lang="en-US"/>
          </a:p>
        </p:txBody>
      </p:sp>
    </p:spTree>
    <p:extLst>
      <p:ext uri="{BB962C8B-B14F-4D97-AF65-F5344CB8AC3E}">
        <p14:creationId xmlns="" xmlns:p14="http://schemas.microsoft.com/office/powerpoint/2010/main" val="2584764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78324F-800E-4184-A624-DDF38F8F2FE5}" type="datetimeFigureOut">
              <a:rPr lang="en-US" smtClean="0"/>
              <a:pPr/>
              <a:t>4/1/2023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2BB102-2D75-4D5C-A8E6-B5DBE39DC7CB}" type="slidenum">
              <a:rPr lang="en-US" smtClean="0"/>
              <a:pPr/>
              <a:t>‹#›</a:t>
            </a:fld>
            <a:endParaRPr lang="en-US"/>
          </a:p>
        </p:txBody>
      </p:sp>
    </p:spTree>
    <p:extLst>
      <p:ext uri="{BB962C8B-B14F-4D97-AF65-F5344CB8AC3E}">
        <p14:creationId xmlns="" xmlns:p14="http://schemas.microsoft.com/office/powerpoint/2010/main" val="645621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78324F-800E-4184-A624-DDF38F8F2FE5}" type="datetimeFigureOut">
              <a:rPr lang="en-US" smtClean="0"/>
              <a:pPr/>
              <a:t>4/1/2023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2BB102-2D75-4D5C-A8E6-B5DBE39DC7CB}" type="slidenum">
              <a:rPr lang="en-US" smtClean="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 xmlns:p14="http://schemas.microsoft.com/office/powerpoint/2010/main" val="22948878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78324F-800E-4184-A624-DDF38F8F2FE5}" type="datetimeFigureOut">
              <a:rPr lang="en-US" smtClean="0"/>
              <a:pPr/>
              <a:t>4/1/2023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2BB102-2D75-4D5C-A8E6-B5DBE39DC7CB}" type="slidenum">
              <a:rPr lang="en-US" smtClean="0"/>
              <a:pPr/>
              <a:t>‹#›</a:t>
            </a:fld>
            <a:endParaRPr lang="en-US"/>
          </a:p>
        </p:txBody>
      </p:sp>
    </p:spTree>
    <p:extLst>
      <p:ext uri="{BB962C8B-B14F-4D97-AF65-F5344CB8AC3E}">
        <p14:creationId xmlns="" xmlns:p14="http://schemas.microsoft.com/office/powerpoint/2010/main" val="14370128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78324F-800E-4184-A624-DDF38F8F2FE5}" type="datetimeFigureOut">
              <a:rPr lang="en-US" smtClean="0"/>
              <a:pPr/>
              <a:t>4/1/2023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2BB102-2D75-4D5C-A8E6-B5DBE39DC7CB}"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 xmlns:p14="http://schemas.microsoft.com/office/powerpoint/2010/main" val="18611426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78324F-800E-4184-A624-DDF38F8F2FE5}" type="datetimeFigureOut">
              <a:rPr lang="en-US" smtClean="0"/>
              <a:pPr/>
              <a:t>4/1/2023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2BB102-2D75-4D5C-A8E6-B5DBE39DC7CB}" type="slidenum">
              <a:rPr lang="en-US" smtClean="0"/>
              <a:pPr/>
              <a:t>‹#›</a:t>
            </a:fld>
            <a:endParaRPr lang="en-US"/>
          </a:p>
        </p:txBody>
      </p:sp>
    </p:spTree>
    <p:extLst>
      <p:ext uri="{BB962C8B-B14F-4D97-AF65-F5344CB8AC3E}">
        <p14:creationId xmlns="" xmlns:p14="http://schemas.microsoft.com/office/powerpoint/2010/main" val="15567565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78324F-800E-4184-A624-DDF38F8F2FE5}" type="datetimeFigureOut">
              <a:rPr lang="en-US" smtClean="0"/>
              <a:pPr/>
              <a:t>4/1/2023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2BB102-2D75-4D5C-A8E6-B5DBE39DC7CB}" type="slidenum">
              <a:rPr lang="en-US" smtClean="0"/>
              <a:pPr/>
              <a:t>‹#›</a:t>
            </a:fld>
            <a:endParaRPr lang="en-US"/>
          </a:p>
        </p:txBody>
      </p:sp>
    </p:spTree>
    <p:extLst>
      <p:ext uri="{BB962C8B-B14F-4D97-AF65-F5344CB8AC3E}">
        <p14:creationId xmlns="" xmlns:p14="http://schemas.microsoft.com/office/powerpoint/2010/main" val="27612811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78324F-800E-4184-A624-DDF38F8F2FE5}" type="datetimeFigureOut">
              <a:rPr lang="en-US" smtClean="0"/>
              <a:pPr/>
              <a:t>4/1/2023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2BB102-2D75-4D5C-A8E6-B5DBE39DC7CB}" type="slidenum">
              <a:rPr lang="en-US" smtClean="0"/>
              <a:pPr/>
              <a:t>‹#›</a:t>
            </a:fld>
            <a:endParaRPr lang="en-US"/>
          </a:p>
        </p:txBody>
      </p:sp>
    </p:spTree>
    <p:extLst>
      <p:ext uri="{BB962C8B-B14F-4D97-AF65-F5344CB8AC3E}">
        <p14:creationId xmlns="" xmlns:p14="http://schemas.microsoft.com/office/powerpoint/2010/main" val="1257269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778324F-800E-4184-A624-DDF38F8F2FE5}" type="datetimeFigureOut">
              <a:rPr lang="en-US" smtClean="0"/>
              <a:pPr/>
              <a:t>4/1/2023</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02BB102-2D75-4D5C-A8E6-B5DBE39DC7CB}" type="slidenum">
              <a:rPr lang="en-US" smtClean="0"/>
              <a:pPr/>
              <a:t>‹#›</a:t>
            </a:fld>
            <a:endParaRPr lang="en-US"/>
          </a:p>
        </p:txBody>
      </p:sp>
    </p:spTree>
    <p:extLst>
      <p:ext uri="{BB962C8B-B14F-4D97-AF65-F5344CB8AC3E}">
        <p14:creationId xmlns="" xmlns:p14="http://schemas.microsoft.com/office/powerpoint/2010/main" val="11495967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3F731C3-4BA7-7CDB-BDBD-0C0C35B59178}"/>
              </a:ext>
            </a:extLst>
          </p:cNvPr>
          <p:cNvSpPr>
            <a:spLocks noGrp="1"/>
          </p:cNvSpPr>
          <p:nvPr>
            <p:ph type="ctrTitle"/>
          </p:nvPr>
        </p:nvSpPr>
        <p:spPr>
          <a:xfrm>
            <a:off x="1649186" y="702129"/>
            <a:ext cx="7870371" cy="4767943"/>
          </a:xfrm>
        </p:spPr>
        <p:txBody>
          <a:bodyPr/>
          <a:lstStyle/>
          <a:p>
            <a:pPr algn="ctr">
              <a:lnSpc>
                <a:spcPct val="200000"/>
              </a:lnSpc>
              <a:spcBef>
                <a:spcPts val="0"/>
              </a:spcBef>
              <a:spcAft>
                <a:spcPts val="1000"/>
              </a:spcAft>
            </a:pPr>
            <a:r>
              <a:rPr lang="en-US" sz="3200" b="1" dirty="0" smtClean="0">
                <a:solidFill>
                  <a:schemeClr val="tx1"/>
                </a:solidFill>
                <a:latin typeface="Arial" pitchFamily="34" charset="0"/>
                <a:ea typeface="Times New Roman" panose="02020603050405020304" pitchFamily="18" charset="0"/>
                <a:cs typeface="Arial" pitchFamily="34" charset="0"/>
              </a:rPr>
              <a:t>University of Wales </a:t>
            </a:r>
            <a:br>
              <a:rPr lang="en-US" sz="3200" b="1" dirty="0" smtClean="0">
                <a:solidFill>
                  <a:schemeClr val="tx1"/>
                </a:solidFill>
                <a:latin typeface="Arial" pitchFamily="34" charset="0"/>
                <a:ea typeface="Times New Roman" panose="02020603050405020304" pitchFamily="18" charset="0"/>
                <a:cs typeface="Arial" pitchFamily="34" charset="0"/>
              </a:rPr>
            </a:br>
            <a:r>
              <a:rPr lang="en-US" sz="3200" b="1" dirty="0" smtClean="0">
                <a:solidFill>
                  <a:schemeClr val="tx1"/>
                </a:solidFill>
                <a:latin typeface="Arial" pitchFamily="34" charset="0"/>
                <a:ea typeface="Times New Roman" panose="02020603050405020304" pitchFamily="18" charset="0"/>
                <a:cs typeface="Arial" pitchFamily="34" charset="0"/>
              </a:rPr>
              <a:t>Trinity Saint David</a:t>
            </a:r>
            <a:r>
              <a:rPr lang="en-US" sz="2400" b="1" dirty="0" smtClean="0">
                <a:solidFill>
                  <a:schemeClr val="tx1"/>
                </a:solidFill>
                <a:latin typeface="Arial" pitchFamily="34" charset="0"/>
                <a:ea typeface="Times New Roman" panose="02020603050405020304" pitchFamily="18" charset="0"/>
                <a:cs typeface="Arial" pitchFamily="34" charset="0"/>
              </a:rPr>
              <a:t/>
            </a:r>
            <a:br>
              <a:rPr lang="en-US" sz="2400" b="1" dirty="0" smtClean="0">
                <a:solidFill>
                  <a:schemeClr val="tx1"/>
                </a:solidFill>
                <a:latin typeface="Arial" pitchFamily="34" charset="0"/>
                <a:ea typeface="Times New Roman" panose="02020603050405020304" pitchFamily="18" charset="0"/>
                <a:cs typeface="Arial" pitchFamily="34" charset="0"/>
              </a:rPr>
            </a:br>
            <a:r>
              <a:rPr lang="en-US" sz="2800" b="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Managing People (LCBB5004)</a:t>
            </a:r>
            <a:br>
              <a:rPr lang="en-US" sz="2800" b="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br>
            <a:r>
              <a:rPr lang="en-US" sz="2800" b="1"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At Clayton Hotels</a:t>
            </a:r>
            <a:r>
              <a:rPr lang="en-US" sz="2000" b="1"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
            </a:r>
            <a:br>
              <a:rPr lang="en-US" sz="2000" b="1"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br>
            <a:r>
              <a:rPr lang="en-US" sz="2000" b="1" dirty="0" err="1" smtClean="0">
                <a:solidFill>
                  <a:schemeClr val="tx1"/>
                </a:solidFill>
                <a:latin typeface="Arial" panose="020B0604020202020204" pitchFamily="34" charset="0"/>
                <a:ea typeface="Times New Roman" panose="02020603050405020304" pitchFamily="18" charset="0"/>
                <a:cs typeface="Arial" panose="020B0604020202020204" pitchFamily="34" charset="0"/>
              </a:rPr>
              <a:t>Lectur</a:t>
            </a:r>
            <a:r>
              <a:rPr lang="en-US" sz="2000" b="1" dirty="0" smtClean="0">
                <a:solidFill>
                  <a:schemeClr val="tx1"/>
                </a:solidFill>
                <a:latin typeface="Arial" pitchFamily="34" charset="0"/>
                <a:ea typeface="Times New Roman" panose="02020603050405020304" pitchFamily="18" charset="0"/>
                <a:cs typeface="Arial" pitchFamily="34" charset="0"/>
              </a:rPr>
              <a:t>: </a:t>
            </a:r>
            <a:r>
              <a:rPr lang="en-US" sz="2000" b="1" dirty="0" smtClean="0">
                <a:solidFill>
                  <a:schemeClr val="tx1"/>
                </a:solidFill>
                <a:latin typeface="Arial" pitchFamily="34" charset="0"/>
                <a:cs typeface="Arial" pitchFamily="34" charset="0"/>
              </a:rPr>
              <a:t>Dr </a:t>
            </a:r>
            <a:r>
              <a:rPr lang="en-US" sz="2000" b="1" dirty="0" err="1" smtClean="0">
                <a:solidFill>
                  <a:schemeClr val="tx1"/>
                </a:solidFill>
                <a:latin typeface="Arial" pitchFamily="34" charset="0"/>
                <a:cs typeface="Arial" pitchFamily="34" charset="0"/>
              </a:rPr>
              <a:t>Mushfiqur</a:t>
            </a:r>
            <a:r>
              <a:rPr lang="en-US" sz="2000" b="1" dirty="0" smtClean="0">
                <a:solidFill>
                  <a:schemeClr val="tx1"/>
                </a:solidFill>
                <a:latin typeface="Arial" pitchFamily="34" charset="0"/>
                <a:cs typeface="Arial" pitchFamily="34" charset="0"/>
              </a:rPr>
              <a:t> </a:t>
            </a:r>
            <a:r>
              <a:rPr lang="en-US" sz="2000" b="1" dirty="0" err="1" smtClean="0">
                <a:solidFill>
                  <a:schemeClr val="tx1"/>
                </a:solidFill>
                <a:latin typeface="Arial" pitchFamily="34" charset="0"/>
                <a:cs typeface="Arial" pitchFamily="34" charset="0"/>
              </a:rPr>
              <a:t>Rahman</a:t>
            </a:r>
            <a:r>
              <a:rPr lang="en-US" sz="2000" dirty="0" smtClean="0">
                <a:latin typeface="Arial" pitchFamily="34" charset="0"/>
                <a:cs typeface="Arial" pitchFamily="34" charset="0"/>
              </a:rPr>
              <a:t> </a:t>
            </a:r>
            <a:r>
              <a:rPr lang="en-US" sz="2000" b="1" dirty="0" smtClean="0">
                <a:solidFill>
                  <a:schemeClr val="tx1"/>
                </a:solidFill>
                <a:latin typeface="Arial" pitchFamily="34" charset="0"/>
                <a:ea typeface="Times New Roman" panose="02020603050405020304" pitchFamily="18" charset="0"/>
                <a:cs typeface="Arial" pitchFamily="34" charset="0"/>
              </a:rPr>
              <a:t/>
            </a:r>
            <a:br>
              <a:rPr lang="en-US" sz="2000" b="1" dirty="0" smtClean="0">
                <a:solidFill>
                  <a:schemeClr val="tx1"/>
                </a:solidFill>
                <a:latin typeface="Arial" pitchFamily="34" charset="0"/>
                <a:ea typeface="Times New Roman" panose="02020603050405020304" pitchFamily="18" charset="0"/>
                <a:cs typeface="Arial" pitchFamily="34" charset="0"/>
              </a:rPr>
            </a:br>
            <a:r>
              <a:rPr lang="en-US" sz="2000" b="1" dirty="0" smtClean="0">
                <a:solidFill>
                  <a:schemeClr val="tx1"/>
                </a:solidFill>
                <a:latin typeface="Arial" pitchFamily="34" charset="0"/>
                <a:ea typeface="Times New Roman" panose="02020603050405020304" pitchFamily="18" charset="0"/>
                <a:cs typeface="Arial" pitchFamily="34" charset="0"/>
              </a:rPr>
              <a:t>Name of the Student:  </a:t>
            </a:r>
            <a:r>
              <a:rPr lang="en-US" sz="2000" b="1" dirty="0" err="1" smtClean="0">
                <a:solidFill>
                  <a:schemeClr val="tx1"/>
                </a:solidFill>
                <a:latin typeface="Arial" pitchFamily="34" charset="0"/>
                <a:ea typeface="Times New Roman" panose="02020603050405020304" pitchFamily="18" charset="0"/>
                <a:cs typeface="Arial" pitchFamily="34" charset="0"/>
              </a:rPr>
              <a:t>Aysidora</a:t>
            </a:r>
            <a:r>
              <a:rPr lang="en-US" sz="2000" b="1" dirty="0" smtClean="0">
                <a:solidFill>
                  <a:schemeClr val="tx1"/>
                </a:solidFill>
                <a:latin typeface="Arial" pitchFamily="34" charset="0"/>
                <a:ea typeface="Times New Roman" panose="02020603050405020304" pitchFamily="18" charset="0"/>
                <a:cs typeface="Arial" pitchFamily="34" charset="0"/>
              </a:rPr>
              <a:t> </a:t>
            </a:r>
            <a:r>
              <a:rPr lang="en-US" sz="2000" b="1" dirty="0" err="1" smtClean="0">
                <a:solidFill>
                  <a:schemeClr val="tx1"/>
                </a:solidFill>
                <a:latin typeface="Arial" pitchFamily="34" charset="0"/>
                <a:ea typeface="Times New Roman" panose="02020603050405020304" pitchFamily="18" charset="0"/>
                <a:cs typeface="Arial" pitchFamily="34" charset="0"/>
              </a:rPr>
              <a:t>Stavreva</a:t>
            </a:r>
            <a:r>
              <a:rPr lang="en-US" sz="2000" b="1" dirty="0" smtClean="0">
                <a:solidFill>
                  <a:schemeClr val="tx1"/>
                </a:solidFill>
                <a:latin typeface="Arial" pitchFamily="34" charset="0"/>
                <a:ea typeface="Times New Roman" panose="02020603050405020304" pitchFamily="18" charset="0"/>
                <a:cs typeface="Arial" pitchFamily="34" charset="0"/>
              </a:rPr>
              <a:t>  2030536</a:t>
            </a:r>
            <a:br>
              <a:rPr lang="en-US" sz="2000" b="1" dirty="0" smtClean="0">
                <a:solidFill>
                  <a:schemeClr val="tx1"/>
                </a:solidFill>
                <a:latin typeface="Arial" pitchFamily="34" charset="0"/>
                <a:ea typeface="Times New Roman" panose="02020603050405020304" pitchFamily="18" charset="0"/>
                <a:cs typeface="Arial" pitchFamily="34" charset="0"/>
              </a:rPr>
            </a:br>
            <a:r>
              <a:rPr lang="en-US" sz="2000" b="1" dirty="0" err="1" smtClean="0">
                <a:solidFill>
                  <a:schemeClr val="tx1"/>
                </a:solidFill>
                <a:latin typeface="Arial" pitchFamily="34" charset="0"/>
                <a:ea typeface="Times New Roman" panose="02020603050405020304" pitchFamily="18" charset="0"/>
                <a:cs typeface="Arial" pitchFamily="34" charset="0"/>
              </a:rPr>
              <a:t>Bussines</a:t>
            </a:r>
            <a:r>
              <a:rPr lang="en-US" sz="2000" b="1" dirty="0" smtClean="0">
                <a:solidFill>
                  <a:schemeClr val="tx1"/>
                </a:solidFill>
                <a:latin typeface="Arial" pitchFamily="34" charset="0"/>
                <a:ea typeface="Times New Roman" panose="02020603050405020304" pitchFamily="18" charset="0"/>
                <a:cs typeface="Arial" pitchFamily="34" charset="0"/>
              </a:rPr>
              <a:t> Management  Level 5</a:t>
            </a:r>
          </a:p>
        </p:txBody>
      </p:sp>
      <p:sp>
        <p:nvSpPr>
          <p:cNvPr id="3" name="Subtitle 2">
            <a:extLst>
              <a:ext uri="{FF2B5EF4-FFF2-40B4-BE49-F238E27FC236}">
                <a16:creationId xmlns="" xmlns:a16="http://schemas.microsoft.com/office/drawing/2014/main" id="{4B4C58FF-D796-9242-A645-6DD07DACB3EE}"/>
              </a:ext>
            </a:extLst>
          </p:cNvPr>
          <p:cNvSpPr>
            <a:spLocks noGrp="1"/>
          </p:cNvSpPr>
          <p:nvPr>
            <p:ph type="subTitle" idx="1"/>
          </p:nvPr>
        </p:nvSpPr>
        <p:spPr>
          <a:xfrm>
            <a:off x="1441752" y="4747381"/>
            <a:ext cx="7766936" cy="2110619"/>
          </a:xfrm>
          <a:solidFill>
            <a:schemeClr val="bg1"/>
          </a:solidFill>
        </p:spPr>
        <p:txBody>
          <a:bodyPr>
            <a:normAutofit/>
          </a:bodyPr>
          <a:lstStyle/>
          <a:p>
            <a:pPr marL="0" marR="0" algn="ctr">
              <a:lnSpc>
                <a:spcPct val="200000"/>
              </a:lnSpc>
              <a:spcBef>
                <a:spcPts val="0"/>
              </a:spcBef>
              <a:spcAft>
                <a:spcPts val="1000"/>
              </a:spcAft>
            </a:pPr>
            <a:endPar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endParaRPr lang="en-US" dirty="0"/>
          </a:p>
        </p:txBody>
      </p:sp>
    </p:spTree>
    <p:extLst>
      <p:ext uri="{BB962C8B-B14F-4D97-AF65-F5344CB8AC3E}">
        <p14:creationId xmlns="" xmlns:p14="http://schemas.microsoft.com/office/powerpoint/2010/main" val="2929140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GB" dirty="0" smtClean="0"/>
          </a:p>
          <a:p>
            <a:endParaRPr lang="en-GB" dirty="0" smtClean="0"/>
          </a:p>
          <a:p>
            <a:endParaRPr lang="en-US" dirty="0"/>
          </a:p>
        </p:txBody>
      </p:sp>
      <p:pic>
        <p:nvPicPr>
          <p:cNvPr id="4" name="Picture 3" descr="Clayton Hotels Logo Vector - (.SVG + .PNG) - GetLogoVector.Com"/>
          <p:cNvPicPr/>
          <p:nvPr/>
        </p:nvPicPr>
        <p:blipFill>
          <a:blip r:embed="rId2"/>
          <a:srcRect/>
          <a:stretch>
            <a:fillRect/>
          </a:stretch>
        </p:blipFill>
        <p:spPr bwMode="auto">
          <a:xfrm>
            <a:off x="1572985" y="391886"/>
            <a:ext cx="6117771" cy="525780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About Clayton Hotel </a:t>
            </a:r>
            <a:endParaRPr lang="en-US" dirty="0"/>
          </a:p>
        </p:txBody>
      </p:sp>
      <p:pic>
        <p:nvPicPr>
          <p:cNvPr id="4" name="Content Placeholder 3" descr="Hotel Clayton Hotel Burlington Road, Dublin - trivago.co.uk"/>
          <p:cNvPicPr>
            <a:picLocks noGrp="1"/>
          </p:cNvPicPr>
          <p:nvPr>
            <p:ph idx="1"/>
          </p:nvPr>
        </p:nvPicPr>
        <p:blipFill>
          <a:blip r:embed="rId2"/>
          <a:srcRect/>
          <a:stretch>
            <a:fillRect/>
          </a:stretch>
        </p:blipFill>
        <p:spPr bwMode="auto">
          <a:xfrm>
            <a:off x="3788229" y="1453242"/>
            <a:ext cx="5992585" cy="4000953"/>
          </a:xfrm>
          <a:prstGeom prst="rect">
            <a:avLst/>
          </a:prstGeom>
          <a:noFill/>
          <a:ln w="9525">
            <a:noFill/>
            <a:miter lim="800000"/>
            <a:headEnd/>
            <a:tailEnd/>
          </a:ln>
        </p:spPr>
      </p:pic>
      <p:sp>
        <p:nvSpPr>
          <p:cNvPr id="5" name="Rectangle 4"/>
          <p:cNvSpPr/>
          <p:nvPr/>
        </p:nvSpPr>
        <p:spPr>
          <a:xfrm>
            <a:off x="0" y="1665514"/>
            <a:ext cx="3657600" cy="3831818"/>
          </a:xfrm>
          <a:prstGeom prst="rect">
            <a:avLst/>
          </a:prstGeom>
        </p:spPr>
        <p:txBody>
          <a:bodyPr wrap="square">
            <a:spAutoFit/>
          </a:bodyPr>
          <a:lstStyle/>
          <a:p>
            <a:pPr algn="just">
              <a:lnSpc>
                <a:spcPct val="150000"/>
              </a:lnSpc>
            </a:pPr>
            <a:r>
              <a:rPr lang="en-GB" b="1" kern="100" dirty="0" smtClean="0">
                <a:latin typeface="Arial" panose="020B0604020202020204" pitchFamily="34" charset="0"/>
                <a:ea typeface="Calibri" panose="020F0502020204030204" pitchFamily="34" charset="0"/>
                <a:cs typeface="Arial" panose="020B0604020202020204" pitchFamily="34" charset="0"/>
              </a:rPr>
              <a:t>The Clayton Hotels represents a chain of hotels located across Ireland and the </a:t>
            </a:r>
            <a:r>
              <a:rPr lang="en-GB" b="1" kern="100" dirty="0" smtClean="0">
                <a:latin typeface="Arial" panose="020B0604020202020204" pitchFamily="34" charset="0"/>
                <a:ea typeface="Calibri" panose="020F0502020204030204" pitchFamily="34" charset="0"/>
                <a:cs typeface="Arial" panose="020B0604020202020204" pitchFamily="34" charset="0"/>
              </a:rPr>
              <a:t>UK and Germany. </a:t>
            </a:r>
            <a:r>
              <a:rPr lang="en-GB" b="1" kern="100" dirty="0" smtClean="0">
                <a:latin typeface="Arial" panose="020B0604020202020204" pitchFamily="34" charset="0"/>
                <a:ea typeface="Calibri" panose="020F0502020204030204" pitchFamily="34" charset="0"/>
                <a:cs typeface="Arial" panose="020B0604020202020204" pitchFamily="34" charset="0"/>
              </a:rPr>
              <a:t>The brand has been part of the </a:t>
            </a:r>
            <a:r>
              <a:rPr lang="en-GB" b="1" kern="100" dirty="0" err="1" smtClean="0">
                <a:latin typeface="Arial" panose="020B0604020202020204" pitchFamily="34" charset="0"/>
                <a:ea typeface="Calibri" panose="020F0502020204030204" pitchFamily="34" charset="0"/>
                <a:cs typeface="Arial" panose="020B0604020202020204" pitchFamily="34" charset="0"/>
              </a:rPr>
              <a:t>Dalata</a:t>
            </a:r>
            <a:r>
              <a:rPr lang="en-GB" b="1" kern="100" dirty="0" smtClean="0">
                <a:latin typeface="Arial" panose="020B0604020202020204" pitchFamily="34" charset="0"/>
                <a:ea typeface="Calibri" panose="020F0502020204030204" pitchFamily="34" charset="0"/>
                <a:cs typeface="Arial" panose="020B0604020202020204" pitchFamily="34" charset="0"/>
              </a:rPr>
              <a:t> Hotel Group which had been launched in the year 2015 comprising 13 properties across Ireland and the UK. </a:t>
            </a:r>
            <a:endParaRPr lang="en-US" b="1" kern="100" dirty="0">
              <a:latin typeface="Arial" panose="020B060402020202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CB50E7B-4997-58A0-D9F1-EBAF3116145C}"/>
              </a:ext>
            </a:extLst>
          </p:cNvPr>
          <p:cNvSpPr>
            <a:spLocks noGrp="1"/>
          </p:cNvSpPr>
          <p:nvPr>
            <p:ph type="title"/>
          </p:nvPr>
        </p:nvSpPr>
        <p:spPr>
          <a:xfrm>
            <a:off x="677334" y="0"/>
            <a:ext cx="8596668" cy="1139483"/>
          </a:xfrm>
        </p:spPr>
        <p:txBody>
          <a:bodyPr>
            <a:normAutofit/>
          </a:bodyPr>
          <a:lstStyle/>
          <a:p>
            <a:pPr algn="ctr"/>
            <a:r>
              <a:rPr lang="en-GB"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Labour Shortage Challenges Faced by Clayton Hotels </a:t>
            </a:r>
            <a:endParaRPr lang="en-US"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0A11FEFC-8E8D-0DA1-89D0-6FE0B47CEA09}"/>
              </a:ext>
            </a:extLst>
          </p:cNvPr>
          <p:cNvSpPr>
            <a:spLocks noGrp="1"/>
          </p:cNvSpPr>
          <p:nvPr>
            <p:ph idx="1"/>
          </p:nvPr>
        </p:nvSpPr>
        <p:spPr>
          <a:xfrm>
            <a:off x="677334" y="2160590"/>
            <a:ext cx="8596668" cy="2978970"/>
          </a:xfrm>
        </p:spPr>
        <p:txBody>
          <a:bodyPr/>
          <a:lstStyle/>
          <a:p>
            <a:pPr marL="0" indent="0">
              <a:lnSpc>
                <a:spcPct val="150000"/>
              </a:lnSpc>
              <a:buNone/>
            </a:pPr>
            <a:r>
              <a:rPr lang="en-GB" b="1" dirty="0">
                <a:solidFill>
                  <a:schemeClr val="tx1"/>
                </a:solidFill>
                <a:latin typeface="Arial" panose="020B0604020202020204" pitchFamily="34" charset="0"/>
                <a:cs typeface="Arial" panose="020B0604020202020204" pitchFamily="34" charset="0"/>
              </a:rPr>
              <a:t>The challenges faced due to labour shortages:</a:t>
            </a:r>
          </a:p>
          <a:p>
            <a:pPr>
              <a:lnSpc>
                <a:spcPct val="150000"/>
              </a:lnSpc>
            </a:pPr>
            <a:r>
              <a:rPr lang="en-GB" b="1" dirty="0">
                <a:solidFill>
                  <a:schemeClr val="tx1"/>
                </a:solidFill>
                <a:latin typeface="Arial" panose="020B0604020202020204" pitchFamily="34" charset="0"/>
                <a:cs typeface="Arial" panose="020B0604020202020204" pitchFamily="34" charset="0"/>
              </a:rPr>
              <a:t>The Increased Cost of Labour </a:t>
            </a:r>
          </a:p>
          <a:p>
            <a:pPr>
              <a:lnSpc>
                <a:spcPct val="150000"/>
              </a:lnSpc>
            </a:pPr>
            <a:r>
              <a:rPr lang="en-GB" b="1" dirty="0">
                <a:solidFill>
                  <a:schemeClr val="tx1"/>
                </a:solidFill>
                <a:latin typeface="Arial" panose="020B0604020202020204" pitchFamily="34" charset="0"/>
                <a:cs typeface="Arial" panose="020B0604020202020204" pitchFamily="34" charset="0"/>
              </a:rPr>
              <a:t>Reduced Customer Service</a:t>
            </a:r>
          </a:p>
          <a:p>
            <a:pPr>
              <a:lnSpc>
                <a:spcPct val="150000"/>
              </a:lnSpc>
            </a:pPr>
            <a:r>
              <a:rPr lang="en-GB" b="1" dirty="0">
                <a:solidFill>
                  <a:schemeClr val="tx1"/>
                </a:solidFill>
                <a:latin typeface="Arial" panose="020B0604020202020204" pitchFamily="34" charset="0"/>
                <a:cs typeface="Arial" panose="020B0604020202020204" pitchFamily="34" charset="0"/>
              </a:rPr>
              <a:t>Increased Staff Burnout</a:t>
            </a:r>
          </a:p>
          <a:p>
            <a:pPr>
              <a:lnSpc>
                <a:spcPct val="150000"/>
              </a:lnSpc>
            </a:pPr>
            <a:r>
              <a:rPr lang="en-GB" b="1" dirty="0">
                <a:solidFill>
                  <a:schemeClr val="tx1"/>
                </a:solidFill>
                <a:latin typeface="Arial" panose="020B0604020202020204" pitchFamily="34" charset="0"/>
                <a:cs typeface="Arial" panose="020B0604020202020204" pitchFamily="34" charset="0"/>
              </a:rPr>
              <a:t>Decreased Revenue </a:t>
            </a:r>
            <a:endParaRPr lang="en-US" b="1" dirty="0">
              <a:solidFill>
                <a:schemeClr val="tx1"/>
              </a:solidFill>
              <a:latin typeface="Arial" panose="020B0604020202020204" pitchFamily="34" charset="0"/>
              <a:cs typeface="Arial" panose="020B0604020202020204" pitchFamily="34" charset="0"/>
            </a:endParaRPr>
          </a:p>
        </p:txBody>
      </p:sp>
      <p:pic>
        <p:nvPicPr>
          <p:cNvPr id="4" name="Picture 3" descr="https://dynamic-media-cdn.tripadvisor.com/media/photo-o/25/02/7e/1e/garden-suite.jpg?w=1200&amp;h=-1&amp;s=1"/>
          <p:cNvPicPr/>
          <p:nvPr/>
        </p:nvPicPr>
        <p:blipFill>
          <a:blip r:embed="rId3"/>
          <a:srcRect/>
          <a:stretch>
            <a:fillRect/>
          </a:stretch>
        </p:blipFill>
        <p:spPr bwMode="auto">
          <a:xfrm>
            <a:off x="4572001" y="2743200"/>
            <a:ext cx="5437414" cy="2840756"/>
          </a:xfrm>
          <a:prstGeom prst="rect">
            <a:avLst/>
          </a:prstGeom>
          <a:noFill/>
          <a:ln w="9525">
            <a:noFill/>
            <a:miter lim="800000"/>
            <a:headEnd/>
            <a:tailEnd/>
          </a:ln>
        </p:spPr>
      </p:pic>
    </p:spTree>
    <p:extLst>
      <p:ext uri="{BB962C8B-B14F-4D97-AF65-F5344CB8AC3E}">
        <p14:creationId xmlns="" xmlns:p14="http://schemas.microsoft.com/office/powerpoint/2010/main" val="1707472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2BED18E-7508-D918-BC6D-0543904F17F3}"/>
              </a:ext>
            </a:extLst>
          </p:cNvPr>
          <p:cNvSpPr>
            <a:spLocks noGrp="1"/>
          </p:cNvSpPr>
          <p:nvPr>
            <p:ph type="title"/>
          </p:nvPr>
        </p:nvSpPr>
        <p:spPr>
          <a:xfrm>
            <a:off x="1087820" y="0"/>
            <a:ext cx="8186181" cy="1483743"/>
          </a:xfrm>
        </p:spPr>
        <p:txBody>
          <a:bodyPr>
            <a:normAutofit/>
          </a:bodyPr>
          <a:lstStyle/>
          <a:p>
            <a:pPr algn="ctr"/>
            <a:r>
              <a:rPr lang="en-US" sz="3200" b="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Short-Term and Long-Term Talent Acquisition Strategies</a:t>
            </a:r>
            <a:endParaRPr lang="en-US" sz="32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 xmlns:a16="http://schemas.microsoft.com/office/drawing/2014/main" id="{304E838A-DB70-CA60-A312-9F03A01BC40E}"/>
              </a:ext>
            </a:extLst>
          </p:cNvPr>
          <p:cNvSpPr>
            <a:spLocks noGrp="1"/>
          </p:cNvSpPr>
          <p:nvPr>
            <p:ph idx="1"/>
          </p:nvPr>
        </p:nvSpPr>
        <p:spPr>
          <a:xfrm>
            <a:off x="394138" y="1813035"/>
            <a:ext cx="4351283" cy="4531494"/>
          </a:xfrm>
        </p:spPr>
        <p:txBody>
          <a:bodyPr>
            <a:normAutofit fontScale="92500" lnSpcReduction="10000"/>
          </a:bodyPr>
          <a:lstStyle/>
          <a:p>
            <a:pPr marL="0" marR="0" indent="0">
              <a:lnSpc>
                <a:spcPct val="200000"/>
              </a:lnSpc>
              <a:spcBef>
                <a:spcPts val="0"/>
              </a:spcBef>
              <a:spcAft>
                <a:spcPts val="1000"/>
              </a:spcAft>
              <a:buNone/>
            </a:pPr>
            <a:r>
              <a:rPr lang="en-US" sz="1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The three short-term talent acquisition strategies that can be adopted by UK-based Clayton Hotels are  :</a:t>
            </a:r>
          </a:p>
          <a:p>
            <a:pPr>
              <a:lnSpc>
                <a:spcPct val="200000"/>
              </a:lnSpc>
              <a:spcBef>
                <a:spcPts val="0"/>
              </a:spcBef>
            </a:pPr>
            <a:r>
              <a:rPr lang="en-US" sz="1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Employee Referral Program</a:t>
            </a:r>
          </a:p>
          <a:p>
            <a:pPr>
              <a:lnSpc>
                <a:spcPct val="200000"/>
              </a:lnSpc>
              <a:spcBef>
                <a:spcPts val="0"/>
              </a:spcBef>
            </a:pPr>
            <a:r>
              <a:rPr lang="en-US" sz="1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Social Media Marketing</a:t>
            </a:r>
          </a:p>
          <a:p>
            <a:pPr>
              <a:lnSpc>
                <a:spcPct val="200000"/>
              </a:lnSpc>
              <a:spcBef>
                <a:spcPts val="0"/>
              </a:spcBef>
              <a:spcAft>
                <a:spcPts val="1000"/>
              </a:spcAft>
            </a:pPr>
            <a:r>
              <a:rPr lang="en-US" sz="1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Job Fairs at Various Culinary Schools </a:t>
            </a:r>
          </a:p>
          <a:p>
            <a:pPr marL="0" indent="0">
              <a:buNone/>
            </a:pPr>
            <a:endParaRPr lang="en-US" dirty="0"/>
          </a:p>
        </p:txBody>
      </p:sp>
      <p:sp>
        <p:nvSpPr>
          <p:cNvPr id="5" name="TextBox 4">
            <a:extLst>
              <a:ext uri="{FF2B5EF4-FFF2-40B4-BE49-F238E27FC236}">
                <a16:creationId xmlns="" xmlns:a16="http://schemas.microsoft.com/office/drawing/2014/main" id="{F101E334-FB43-D0F1-B468-61DBA8CC6219}"/>
              </a:ext>
            </a:extLst>
          </p:cNvPr>
          <p:cNvSpPr txBox="1"/>
          <p:nvPr/>
        </p:nvSpPr>
        <p:spPr>
          <a:xfrm>
            <a:off x="5275385" y="1813035"/>
            <a:ext cx="3854547" cy="4531494"/>
          </a:xfrm>
          <a:prstGeom prst="rect">
            <a:avLst/>
          </a:prstGeom>
          <a:noFill/>
        </p:spPr>
        <p:txBody>
          <a:bodyPr wrap="square">
            <a:spAutoFit/>
          </a:bodyPr>
          <a:lstStyle/>
          <a:p>
            <a:pPr marL="0" indent="0">
              <a:lnSpc>
                <a:spcPct val="200000"/>
              </a:lnSpc>
              <a:buNone/>
            </a:pPr>
            <a:r>
              <a:rPr lang="en-GB" b="1" dirty="0">
                <a:solidFill>
                  <a:schemeClr val="tx1"/>
                </a:solidFill>
                <a:latin typeface="Arial" panose="020B0604020202020204" pitchFamily="34" charset="0"/>
                <a:cs typeface="Arial" panose="020B0604020202020204" pitchFamily="34" charset="0"/>
              </a:rPr>
              <a:t>The long-term strategies of talent acquisition that can be adopted by the UK-based Clayton Hotels are as follows: </a:t>
            </a:r>
          </a:p>
          <a:p>
            <a:pPr marL="285750" indent="-285750">
              <a:lnSpc>
                <a:spcPct val="200000"/>
              </a:lnSpc>
              <a:buFont typeface="Wingdings" panose="05000000000000000000" pitchFamily="2" charset="2"/>
              <a:buChar char="Ø"/>
            </a:pPr>
            <a:r>
              <a:rPr lang="en-GB" b="1" dirty="0">
                <a:solidFill>
                  <a:schemeClr val="tx1"/>
                </a:solidFill>
                <a:latin typeface="Arial" panose="020B0604020202020204" pitchFamily="34" charset="0"/>
                <a:cs typeface="Arial" panose="020B0604020202020204" pitchFamily="34" charset="0"/>
              </a:rPr>
              <a:t>Strategic Recruitment </a:t>
            </a:r>
          </a:p>
          <a:p>
            <a:pPr marL="285750" indent="-285750">
              <a:lnSpc>
                <a:spcPct val="200000"/>
              </a:lnSpc>
              <a:buFont typeface="Wingdings" panose="05000000000000000000" pitchFamily="2" charset="2"/>
              <a:buChar char="Ø"/>
            </a:pPr>
            <a:r>
              <a:rPr lang="en-GB" b="1" dirty="0">
                <a:solidFill>
                  <a:schemeClr val="tx1"/>
                </a:solidFill>
                <a:latin typeface="Arial" panose="020B0604020202020204" pitchFamily="34" charset="0"/>
                <a:cs typeface="Arial" panose="020B0604020202020204" pitchFamily="34" charset="0"/>
              </a:rPr>
              <a:t>Employee Development Programs</a:t>
            </a:r>
          </a:p>
          <a:p>
            <a:pPr marL="285750" indent="-285750">
              <a:lnSpc>
                <a:spcPct val="200000"/>
              </a:lnSpc>
              <a:buFont typeface="Wingdings" panose="05000000000000000000" pitchFamily="2" charset="2"/>
              <a:buChar char="Ø"/>
            </a:pPr>
            <a:r>
              <a:rPr lang="en-GB" b="1" dirty="0">
                <a:solidFill>
                  <a:schemeClr val="tx1"/>
                </a:solidFill>
                <a:latin typeface="Arial" panose="020B0604020202020204" pitchFamily="34" charset="0"/>
                <a:cs typeface="Arial" panose="020B0604020202020204" pitchFamily="34" charset="0"/>
              </a:rPr>
              <a:t>Employee Engagement </a:t>
            </a:r>
          </a:p>
        </p:txBody>
      </p:sp>
    </p:spTree>
    <p:extLst>
      <p:ext uri="{BB962C8B-B14F-4D97-AF65-F5344CB8AC3E}">
        <p14:creationId xmlns="" xmlns:p14="http://schemas.microsoft.com/office/powerpoint/2010/main" val="22712542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0247DB6-B82D-8F98-7A32-9BEE44B06FDF}"/>
              </a:ext>
            </a:extLst>
          </p:cNvPr>
          <p:cNvSpPr>
            <a:spLocks noGrp="1"/>
          </p:cNvSpPr>
          <p:nvPr>
            <p:ph type="title"/>
          </p:nvPr>
        </p:nvSpPr>
        <p:spPr>
          <a:xfrm>
            <a:off x="1008993" y="0"/>
            <a:ext cx="8222094" cy="1111348"/>
          </a:xfrm>
        </p:spPr>
        <p:txBody>
          <a:bodyPr>
            <a:normAutofit fontScale="90000"/>
          </a:bodyPr>
          <a:lstStyle/>
          <a:p>
            <a:pPr algn="ct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Short-Term Strategy 1: Employee Referral Program </a:t>
            </a:r>
            <a:endParaRPr lang="en-US"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C7D6A584-7200-2D7B-E7C3-15E21A1AA85B}"/>
              </a:ext>
            </a:extLst>
          </p:cNvPr>
          <p:cNvSpPr>
            <a:spLocks noGrp="1"/>
          </p:cNvSpPr>
          <p:nvPr>
            <p:ph idx="1"/>
          </p:nvPr>
        </p:nvSpPr>
        <p:spPr>
          <a:xfrm>
            <a:off x="196947" y="1245475"/>
            <a:ext cx="5064369" cy="5187773"/>
          </a:xfrm>
        </p:spPr>
        <p:txBody>
          <a:bodyPr>
            <a:normAutofit fontScale="85000" lnSpcReduction="10000"/>
          </a:bodyPr>
          <a:lstStyle/>
          <a:p>
            <a:pPr algn="just">
              <a:lnSpc>
                <a:spcPct val="150000"/>
              </a:lnSpc>
            </a:pP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It is considered one of the prominent strategies for attracting short-term staff across the UK.</a:t>
            </a:r>
          </a:p>
          <a:p>
            <a:pPr algn="just">
              <a:lnSpc>
                <a:spcPct val="150000"/>
              </a:lnSpc>
            </a:pP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The program is </a:t>
            </a:r>
            <a:r>
              <a:rPr lang="en-US" sz="18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to </a:t>
            </a: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incentivize the </a:t>
            </a:r>
            <a:r>
              <a:rPr lang="en-US" sz="18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employees </a:t>
            </a: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for referring either their friends or their family members for work across the restaurant.</a:t>
            </a:r>
          </a:p>
          <a:p>
            <a:pPr algn="just">
              <a:lnSpc>
                <a:spcPct val="150000"/>
              </a:lnSpc>
            </a:pP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lang="en-US" b="1"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They </a:t>
            </a: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can pay rewards in the form of free meals, bonus, or a paid-off to the employees who efficiently refers fresh hires. </a:t>
            </a:r>
          </a:p>
          <a:p>
            <a:pPr algn="just">
              <a:lnSpc>
                <a:spcPct val="150000"/>
              </a:lnSpc>
            </a:pP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The approach not simply attract higher-quality candidate but also tend to foster engagement as well as loyalty amongst the existing staff (</a:t>
            </a:r>
            <a:r>
              <a:rPr lang="en-US" sz="1800" b="1" dirty="0" err="1">
                <a:solidFill>
                  <a:schemeClr val="tx1"/>
                </a:solidFill>
                <a:effectLst/>
                <a:latin typeface="Arial" panose="020B0604020202020204" pitchFamily="34" charset="0"/>
                <a:ea typeface="Times New Roman" panose="02020603050405020304" pitchFamily="18" charset="0"/>
                <a:cs typeface="Arial" panose="020B0604020202020204" pitchFamily="34" charset="0"/>
              </a:rPr>
              <a:t>Pandeyand</a:t>
            </a: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lang="en-US" sz="1800" b="1" dirty="0" err="1">
                <a:solidFill>
                  <a:schemeClr val="tx1"/>
                </a:solidFill>
                <a:effectLst/>
                <a:latin typeface="Arial" panose="020B0604020202020204" pitchFamily="34" charset="0"/>
                <a:ea typeface="Times New Roman" panose="02020603050405020304" pitchFamily="18" charset="0"/>
                <a:cs typeface="Arial" panose="020B0604020202020204" pitchFamily="34" charset="0"/>
              </a:rPr>
              <a:t>Vispute</a:t>
            </a: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2020). </a:t>
            </a:r>
          </a:p>
          <a:p>
            <a:pPr marL="0" indent="0">
              <a:buNone/>
            </a:pPr>
            <a:endParaRPr lang="en-US" dirty="0"/>
          </a:p>
        </p:txBody>
      </p:sp>
      <p:pic>
        <p:nvPicPr>
          <p:cNvPr id="5" name="Picture 4">
            <a:extLst>
              <a:ext uri="{FF2B5EF4-FFF2-40B4-BE49-F238E27FC236}">
                <a16:creationId xmlns="" xmlns:a16="http://schemas.microsoft.com/office/drawing/2014/main" id="{4A73B4B5-D8AB-18EB-82FD-B2AEEAA9FCDB}"/>
              </a:ext>
            </a:extLst>
          </p:cNvPr>
          <p:cNvPicPr>
            <a:picLocks noChangeAspect="1"/>
          </p:cNvPicPr>
          <p:nvPr/>
        </p:nvPicPr>
        <p:blipFill>
          <a:blip r:embed="rId3"/>
          <a:stretch>
            <a:fillRect/>
          </a:stretch>
        </p:blipFill>
        <p:spPr>
          <a:xfrm>
            <a:off x="5519058" y="1355272"/>
            <a:ext cx="4131128" cy="2547257"/>
          </a:xfrm>
          <a:prstGeom prst="rect">
            <a:avLst/>
          </a:prstGeom>
        </p:spPr>
      </p:pic>
    </p:spTree>
    <p:extLst>
      <p:ext uri="{BB962C8B-B14F-4D97-AF65-F5344CB8AC3E}">
        <p14:creationId xmlns="" xmlns:p14="http://schemas.microsoft.com/office/powerpoint/2010/main" val="41891615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25AB1CE-A809-A6B4-5FA8-7C104126F784}"/>
              </a:ext>
            </a:extLst>
          </p:cNvPr>
          <p:cNvSpPr>
            <a:spLocks noGrp="1"/>
          </p:cNvSpPr>
          <p:nvPr>
            <p:ph type="title"/>
          </p:nvPr>
        </p:nvSpPr>
        <p:spPr>
          <a:xfrm>
            <a:off x="675249" y="1"/>
            <a:ext cx="8539089" cy="1056290"/>
          </a:xfrm>
        </p:spPr>
        <p:txBody>
          <a:bodyPr>
            <a:normAutofit fontScale="90000"/>
          </a:bodyPr>
          <a:lstStyle/>
          <a:p>
            <a:pPr algn="ct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Short-Term Strategy 2: Social Media Marketing </a:t>
            </a:r>
            <a:endParaRPr lang="en-US"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36507C5D-98C2-219B-53F0-C682B05B7291}"/>
              </a:ext>
            </a:extLst>
          </p:cNvPr>
          <p:cNvSpPr>
            <a:spLocks noGrp="1"/>
          </p:cNvSpPr>
          <p:nvPr>
            <p:ph idx="1"/>
          </p:nvPr>
        </p:nvSpPr>
        <p:spPr>
          <a:xfrm>
            <a:off x="141890" y="1056290"/>
            <a:ext cx="5302307" cy="5533695"/>
          </a:xfrm>
        </p:spPr>
        <p:txBody>
          <a:bodyPr>
            <a:normAutofit fontScale="77500" lnSpcReduction="20000"/>
          </a:bodyPr>
          <a:lstStyle/>
          <a:p>
            <a:pPr algn="just">
              <a:lnSpc>
                <a:spcPct val="150000"/>
              </a:lnSpc>
            </a:pPr>
            <a:r>
              <a:rPr lang="en-US" sz="1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It is one of the efficient short-term strategies for the acquisition of talent </a:t>
            </a:r>
            <a:r>
              <a:rPr lang="en-US" sz="1900" b="1" dirty="0">
                <a:solidFill>
                  <a:schemeClr val="tx1"/>
                </a:solidFill>
                <a:latin typeface="Arial" panose="020B0604020202020204" pitchFamily="34" charset="0"/>
                <a:ea typeface="Times New Roman" panose="02020603050405020304" pitchFamily="18" charset="0"/>
                <a:cs typeface="Arial" panose="020B0604020202020204" pitchFamily="34" charset="0"/>
              </a:rPr>
              <a:t>in </a:t>
            </a:r>
            <a:r>
              <a:rPr lang="en-US" sz="1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restaurants like UK-based Clayton Hotels. </a:t>
            </a:r>
          </a:p>
          <a:p>
            <a:pPr algn="just">
              <a:lnSpc>
                <a:spcPct val="150000"/>
              </a:lnSpc>
            </a:pPr>
            <a:r>
              <a:rPr lang="en-US" sz="1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The strategy focuses on involving and leveraging the social media platforms like Facebook, Instagram, or Twitter (</a:t>
            </a:r>
            <a:r>
              <a:rPr lang="en-GB" sz="1900" b="1" dirty="0" err="1">
                <a:solidFill>
                  <a:schemeClr val="tx1"/>
                </a:solidFill>
                <a:effectLst/>
                <a:latin typeface="Arial" panose="020B0604020202020204" pitchFamily="34" charset="0"/>
                <a:ea typeface="Calibri" panose="020F0502020204030204" pitchFamily="34" charset="0"/>
              </a:rPr>
              <a:t>Ruggs</a:t>
            </a:r>
            <a:r>
              <a:rPr lang="en-GB" sz="1900" b="1" dirty="0">
                <a:solidFill>
                  <a:schemeClr val="tx1"/>
                </a:solidFill>
                <a:effectLst/>
                <a:latin typeface="Arial" panose="020B0604020202020204" pitchFamily="34" charset="0"/>
                <a:ea typeface="Calibri" panose="020F0502020204030204" pitchFamily="34" charset="0"/>
              </a:rPr>
              <a:t> et al. 2016)</a:t>
            </a:r>
            <a:r>
              <a:rPr lang="en-US" sz="1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This allows the restaurant in getting wider access to suitable talents. </a:t>
            </a:r>
          </a:p>
          <a:p>
            <a:pPr algn="just">
              <a:lnSpc>
                <a:spcPct val="150000"/>
              </a:lnSpc>
            </a:pPr>
            <a:r>
              <a:rPr lang="en-US" sz="1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Clayton Hotels can make use of various platforms across social media for showcasing its culture, values, and work environment.  They might also post the openings for jobs across social media platforms while encouraging their followers to share the post. </a:t>
            </a:r>
          </a:p>
          <a:p>
            <a:pPr algn="just">
              <a:lnSpc>
                <a:spcPct val="150000"/>
              </a:lnSpc>
            </a:pPr>
            <a:r>
              <a:rPr lang="en-US" sz="1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The approach might not just help in attracting newer talent but at the same time triggers a feeling of community and engagement amongst the staff. </a:t>
            </a:r>
            <a:endParaRPr lang="en-US" sz="1900"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endParaRPr lang="en-US" dirty="0"/>
          </a:p>
        </p:txBody>
      </p:sp>
      <p:pic>
        <p:nvPicPr>
          <p:cNvPr id="5" name="Picture 4">
            <a:extLst>
              <a:ext uri="{FF2B5EF4-FFF2-40B4-BE49-F238E27FC236}">
                <a16:creationId xmlns="" xmlns:a16="http://schemas.microsoft.com/office/drawing/2014/main" id="{4CAAB127-E3F1-C749-6BEF-DDB634B186E9}"/>
              </a:ext>
            </a:extLst>
          </p:cNvPr>
          <p:cNvPicPr>
            <a:picLocks noChangeAspect="1"/>
          </p:cNvPicPr>
          <p:nvPr/>
        </p:nvPicPr>
        <p:blipFill>
          <a:blip r:embed="rId3"/>
          <a:stretch>
            <a:fillRect/>
          </a:stretch>
        </p:blipFill>
        <p:spPr>
          <a:xfrm>
            <a:off x="5747658" y="1278697"/>
            <a:ext cx="3630986" cy="4028089"/>
          </a:xfrm>
          <a:prstGeom prst="rect">
            <a:avLst/>
          </a:prstGeom>
        </p:spPr>
      </p:pic>
    </p:spTree>
    <p:extLst>
      <p:ext uri="{BB962C8B-B14F-4D97-AF65-F5344CB8AC3E}">
        <p14:creationId xmlns="" xmlns:p14="http://schemas.microsoft.com/office/powerpoint/2010/main" val="3353834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13E129C-5534-E837-65DF-1CF41387256D}"/>
              </a:ext>
            </a:extLst>
          </p:cNvPr>
          <p:cNvSpPr>
            <a:spLocks noGrp="1"/>
          </p:cNvSpPr>
          <p:nvPr>
            <p:ph type="title"/>
          </p:nvPr>
        </p:nvSpPr>
        <p:spPr>
          <a:xfrm>
            <a:off x="677334" y="0"/>
            <a:ext cx="8596668" cy="1371600"/>
          </a:xfrm>
        </p:spPr>
        <p:txBody>
          <a:bodyPr>
            <a:normAutofit/>
          </a:bodyPr>
          <a:lstStyle/>
          <a:p>
            <a:pPr algn="ctr"/>
            <a:r>
              <a:rPr lang="en-GB"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Short-Term Strategy 3: Job Fairs At the Different Culinary Schools </a:t>
            </a:r>
            <a:endParaRPr lang="en-US"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A9D96A6A-2989-9D35-003A-DC9E9A8F8B34}"/>
              </a:ext>
            </a:extLst>
          </p:cNvPr>
          <p:cNvSpPr>
            <a:spLocks noGrp="1"/>
          </p:cNvSpPr>
          <p:nvPr>
            <p:ph idx="1"/>
          </p:nvPr>
        </p:nvSpPr>
        <p:spPr>
          <a:xfrm>
            <a:off x="126124" y="1371601"/>
            <a:ext cx="5050788" cy="5370162"/>
          </a:xfrm>
        </p:spPr>
        <p:txBody>
          <a:bodyPr>
            <a:normAutofit/>
          </a:bodyPr>
          <a:lstStyle/>
          <a:p>
            <a:pPr algn="just"/>
            <a:r>
              <a:rPr lang="en-GB" sz="16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The job fairs conducted at various culinary schools can also be considered a key strategy for the acquisition of staff to work for restaurants like Clayton Hotels(</a:t>
            </a:r>
            <a:r>
              <a:rPr lang="en-US" sz="16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Farrer 2021)</a:t>
            </a:r>
            <a:r>
              <a:rPr lang="en-GB" sz="16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a:t>
            </a:r>
          </a:p>
          <a:p>
            <a:pPr algn="just"/>
            <a:r>
              <a:rPr lang="en-GB" sz="16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Such an event act as an opportunity for the restaurant in showcasing its culture and brand to potential employees. In </a:t>
            </a:r>
            <a:r>
              <a:rPr lang="en-GB" sz="1600" b="1" dirty="0">
                <a:solidFill>
                  <a:schemeClr val="tx1"/>
                </a:solidFill>
                <a:latin typeface="Arial" panose="020B0604020202020204" pitchFamily="34" charset="0"/>
                <a:ea typeface="Times New Roman" panose="02020603050405020304" pitchFamily="18" charset="0"/>
                <a:cs typeface="Arial" panose="020B0604020202020204" pitchFamily="34" charset="0"/>
              </a:rPr>
              <a:t>this case, t</a:t>
            </a:r>
            <a:r>
              <a:rPr lang="en-GB" sz="16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he Clayton Hotel can establish booths and involve attendees providing them with information regarding job openings, benefits, and opportunities for career growth.</a:t>
            </a:r>
          </a:p>
          <a:p>
            <a:pPr algn="just"/>
            <a:r>
              <a:rPr lang="en-GB" sz="16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The restaurant in dire need of skilled employees can also conduct spot interviews and offer jobs to suitable candidates. The approach works towards attracting newer talent along with the creation of a positive brand image and a rise in community engagement</a:t>
            </a:r>
            <a:r>
              <a:rPr lang="en-GB" sz="1600" b="1" dirty="0">
                <a:effectLst/>
                <a:latin typeface="Arial" panose="020B0604020202020204" pitchFamily="34" charset="0"/>
                <a:ea typeface="Times New Roman" panose="02020603050405020304" pitchFamily="18" charset="0"/>
                <a:cs typeface="Arial" panose="020B0604020202020204" pitchFamily="34" charset="0"/>
              </a:rPr>
              <a:t>. </a:t>
            </a:r>
            <a:endParaRPr lang="en-US" sz="1600" b="1" dirty="0">
              <a:effectLst/>
              <a:latin typeface="Arial" panose="020B0604020202020204" pitchFamily="34" charset="0"/>
              <a:ea typeface="Times New Roman" panose="02020603050405020304" pitchFamily="18" charset="0"/>
              <a:cs typeface="Arial" panose="020B0604020202020204" pitchFamily="34" charset="0"/>
            </a:endParaRPr>
          </a:p>
          <a:p>
            <a:endParaRPr lang="en-US" dirty="0"/>
          </a:p>
        </p:txBody>
      </p:sp>
      <p:pic>
        <p:nvPicPr>
          <p:cNvPr id="5" name="Picture 4">
            <a:extLst>
              <a:ext uri="{FF2B5EF4-FFF2-40B4-BE49-F238E27FC236}">
                <a16:creationId xmlns="" xmlns:a16="http://schemas.microsoft.com/office/drawing/2014/main" id="{429646E0-CAB5-669B-8291-2BDBE226F2AC}"/>
              </a:ext>
            </a:extLst>
          </p:cNvPr>
          <p:cNvPicPr>
            <a:picLocks noChangeAspect="1"/>
          </p:cNvPicPr>
          <p:nvPr/>
        </p:nvPicPr>
        <p:blipFill>
          <a:blip r:embed="rId3"/>
          <a:stretch>
            <a:fillRect/>
          </a:stretch>
        </p:blipFill>
        <p:spPr>
          <a:xfrm>
            <a:off x="5517931" y="1545021"/>
            <a:ext cx="3986772" cy="4619296"/>
          </a:xfrm>
          <a:prstGeom prst="rect">
            <a:avLst/>
          </a:prstGeom>
        </p:spPr>
      </p:pic>
    </p:spTree>
    <p:extLst>
      <p:ext uri="{BB962C8B-B14F-4D97-AF65-F5344CB8AC3E}">
        <p14:creationId xmlns="" xmlns:p14="http://schemas.microsoft.com/office/powerpoint/2010/main" val="15385614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1F39B81-C7B7-10ED-39EB-599F7C6A8441}"/>
              </a:ext>
            </a:extLst>
          </p:cNvPr>
          <p:cNvSpPr>
            <a:spLocks noGrp="1"/>
          </p:cNvSpPr>
          <p:nvPr>
            <p:ph type="title"/>
          </p:nvPr>
        </p:nvSpPr>
        <p:spPr>
          <a:xfrm>
            <a:off x="677334" y="0"/>
            <a:ext cx="8596668" cy="984142"/>
          </a:xfrm>
        </p:spPr>
        <p:txBody>
          <a:bodyPr>
            <a:normAutofit fontScale="90000"/>
          </a:bodyPr>
          <a:lstStyle/>
          <a:p>
            <a:pPr algn="ct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Long- Term Strategy 1: Strategic</a:t>
            </a:r>
            <a:r>
              <a:rPr lang="en-GB" b="1" dirty="0">
                <a:effectLst>
                  <a:outerShdw blurRad="38100" dist="38100" dir="2700000" algn="tl">
                    <a:srgbClr val="000000">
                      <a:alpha val="43137"/>
                    </a:srgbClr>
                  </a:outerShdw>
                </a:effectLst>
              </a:rPr>
              <a:t> Recruitment </a:t>
            </a:r>
            <a:endParaRPr lang="en-US" b="1"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 xmlns:a16="http://schemas.microsoft.com/office/drawing/2014/main" id="{53FDCC4D-026E-92D1-13F7-8F54D2B52342}"/>
              </a:ext>
            </a:extLst>
          </p:cNvPr>
          <p:cNvSpPr>
            <a:spLocks noGrp="1"/>
          </p:cNvSpPr>
          <p:nvPr>
            <p:ph idx="1"/>
          </p:nvPr>
        </p:nvSpPr>
        <p:spPr>
          <a:xfrm>
            <a:off x="185980" y="1237957"/>
            <a:ext cx="5427029" cy="5472809"/>
          </a:xfrm>
        </p:spPr>
        <p:txBody>
          <a:bodyPr>
            <a:normAutofit/>
          </a:bodyPr>
          <a:lstStyle/>
          <a:p>
            <a:pPr algn="just"/>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Strategic recruitment </a:t>
            </a:r>
            <a:r>
              <a:rPr lang="en-US" sz="18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 is one </a:t>
            </a: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of the </a:t>
            </a:r>
            <a:r>
              <a:rPr lang="en-US" sz="18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effective strategies for the long-term </a:t>
            </a:r>
            <a:r>
              <a:rPr lang="en-US" sz="18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acquisition</a:t>
            </a:r>
            <a:endPar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algn="just"/>
            <a:r>
              <a:rPr lang="en-US" sz="18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three </a:t>
            </a: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components </a:t>
            </a:r>
            <a:r>
              <a:rPr lang="en-US" sz="18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is include </a:t>
            </a: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employer building, skilled selling, and recruitment marketing. </a:t>
            </a:r>
          </a:p>
          <a:p>
            <a:pPr algn="just"/>
            <a:r>
              <a:rPr lang="en-US" sz="18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firms use sourcing  of the </a:t>
            </a: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best talents for surviving in the dynamic conditions of the market.</a:t>
            </a:r>
          </a:p>
          <a:p>
            <a:pPr algn="just"/>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Restaurants </a:t>
            </a:r>
            <a:r>
              <a:rPr lang="en-US" sz="18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might </a:t>
            </a: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utilize various channels of recruitment means such as job boards, social media, and referrals from present employees. </a:t>
            </a:r>
          </a:p>
          <a:p>
            <a:pPr algn="just"/>
            <a:r>
              <a:rPr lang="en-US" sz="18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targeted </a:t>
            </a: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methods of recruitment will allow the restaurant to attract the most suitable candidates who happen to be the most suitable fit for the organization with potential for development and growth within the firm</a:t>
            </a:r>
            <a:r>
              <a:rPr lang="en-US" sz="1800" b="1" dirty="0">
                <a:effectLst/>
                <a:latin typeface="Arial" panose="020B0604020202020204" pitchFamily="34" charset="0"/>
                <a:ea typeface="Times New Roman" panose="02020603050405020304" pitchFamily="18" charset="0"/>
                <a:cs typeface="Arial" panose="020B0604020202020204" pitchFamily="34" charset="0"/>
              </a:rPr>
              <a:t>. </a:t>
            </a:r>
          </a:p>
          <a:p>
            <a:endParaRPr lang="en-US" dirty="0"/>
          </a:p>
        </p:txBody>
      </p:sp>
      <p:pic>
        <p:nvPicPr>
          <p:cNvPr id="5" name="Picture 4">
            <a:extLst>
              <a:ext uri="{FF2B5EF4-FFF2-40B4-BE49-F238E27FC236}">
                <a16:creationId xmlns="" xmlns:a16="http://schemas.microsoft.com/office/drawing/2014/main" id="{864DE587-CC82-306F-59B2-B09819E2E726}"/>
              </a:ext>
            </a:extLst>
          </p:cNvPr>
          <p:cNvPicPr>
            <a:picLocks noChangeAspect="1"/>
          </p:cNvPicPr>
          <p:nvPr/>
        </p:nvPicPr>
        <p:blipFill>
          <a:blip r:embed="rId3"/>
          <a:stretch>
            <a:fillRect/>
          </a:stretch>
        </p:blipFill>
        <p:spPr>
          <a:xfrm>
            <a:off x="5780868" y="1348354"/>
            <a:ext cx="3771900" cy="4525504"/>
          </a:xfrm>
          <a:prstGeom prst="rect">
            <a:avLst/>
          </a:prstGeom>
        </p:spPr>
      </p:pic>
    </p:spTree>
    <p:extLst>
      <p:ext uri="{BB962C8B-B14F-4D97-AF65-F5344CB8AC3E}">
        <p14:creationId xmlns="" xmlns:p14="http://schemas.microsoft.com/office/powerpoint/2010/main" val="32798962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0AB88A2-5154-5AC0-572D-8304EABB990E}"/>
              </a:ext>
            </a:extLst>
          </p:cNvPr>
          <p:cNvSpPr>
            <a:spLocks noGrp="1"/>
          </p:cNvSpPr>
          <p:nvPr>
            <p:ph type="title"/>
          </p:nvPr>
        </p:nvSpPr>
        <p:spPr>
          <a:xfrm>
            <a:off x="677334" y="25015"/>
            <a:ext cx="8596668" cy="991892"/>
          </a:xfrm>
        </p:spPr>
        <p:txBody>
          <a:bodyPr>
            <a:normAutofit fontScale="90000"/>
          </a:bodyPr>
          <a:lstStyle/>
          <a:p>
            <a:pPr algn="ct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Long-Term Strategy 2: Employee Development Programs </a:t>
            </a:r>
            <a:endParaRPr lang="en-US"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ADB3196D-EA5C-0FBB-376F-64519454825D}"/>
              </a:ext>
            </a:extLst>
          </p:cNvPr>
          <p:cNvSpPr>
            <a:spLocks noGrp="1"/>
          </p:cNvSpPr>
          <p:nvPr>
            <p:ph idx="1"/>
          </p:nvPr>
        </p:nvSpPr>
        <p:spPr>
          <a:xfrm>
            <a:off x="0" y="1155031"/>
            <a:ext cx="5532861" cy="5677953"/>
          </a:xfrm>
        </p:spPr>
        <p:txBody>
          <a:bodyPr>
            <a:normAutofit fontScale="32500" lnSpcReduction="20000"/>
          </a:bodyPr>
          <a:lstStyle/>
          <a:p>
            <a:pPr algn="just">
              <a:lnSpc>
                <a:spcPct val="170000"/>
              </a:lnSpc>
              <a:spcBef>
                <a:spcPts val="0"/>
              </a:spcBef>
              <a:spcAft>
                <a:spcPts val="1000"/>
              </a:spcAft>
            </a:pPr>
            <a:r>
              <a:rPr lang="en-GB" sz="4900" b="1"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E</a:t>
            </a:r>
            <a:r>
              <a:rPr lang="en-GB" sz="49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fficient </a:t>
            </a:r>
            <a:r>
              <a:rPr lang="en-GB" sz="4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strategy for long-term talent acquisition</a:t>
            </a:r>
            <a:r>
              <a:rPr lang="en-GB" sz="49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 New </a:t>
            </a:r>
            <a:r>
              <a:rPr lang="en-GB" sz="4900" b="1" dirty="0" smtClean="0">
                <a:solidFill>
                  <a:schemeClr val="tx1"/>
                </a:solidFill>
                <a:latin typeface="Arial" panose="020B0604020202020204" pitchFamily="34" charset="0"/>
                <a:ea typeface="Times New Roman" panose="02020603050405020304" pitchFamily="18" charset="0"/>
                <a:cs typeface="Arial" panose="020B0604020202020204" pitchFamily="34" charset="0"/>
              </a:rPr>
              <a:t>O</a:t>
            </a:r>
            <a:r>
              <a:rPr lang="en-GB" sz="49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pportunities </a:t>
            </a:r>
            <a:r>
              <a:rPr lang="en-GB" sz="4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to employees in learning newer skills</a:t>
            </a:r>
            <a:r>
              <a:rPr lang="en-GB" sz="49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 newer </a:t>
            </a:r>
            <a:r>
              <a:rPr lang="en-GB" sz="4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responsibilities </a:t>
            </a:r>
            <a:r>
              <a:rPr lang="en-GB" sz="49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new advancing for </a:t>
            </a:r>
            <a:r>
              <a:rPr lang="en-GB" sz="4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careers </a:t>
            </a:r>
            <a:r>
              <a:rPr lang="en-GB" sz="49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in the organization</a:t>
            </a:r>
            <a:endParaRPr lang="en-US" sz="4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70000"/>
              </a:lnSpc>
              <a:spcBef>
                <a:spcPts val="0"/>
              </a:spcBef>
              <a:spcAft>
                <a:spcPts val="1000"/>
              </a:spcAft>
            </a:pPr>
            <a:r>
              <a:rPr lang="en-GB" sz="49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offer </a:t>
            </a:r>
            <a:r>
              <a:rPr lang="en-GB" sz="4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various programs on employee development including certification and training programs, programs on mentorship, and leadership development. </a:t>
            </a:r>
          </a:p>
          <a:p>
            <a:pPr algn="just">
              <a:lnSpc>
                <a:spcPct val="170000"/>
              </a:lnSpc>
              <a:spcBef>
                <a:spcPts val="0"/>
              </a:spcBef>
              <a:spcAft>
                <a:spcPts val="1000"/>
              </a:spcAft>
            </a:pPr>
            <a:r>
              <a:rPr lang="en-GB" sz="4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Investing in the development of employees will be able to promote growth as well as a learning culture that would retain and attract top talent. </a:t>
            </a:r>
            <a:endParaRPr lang="en-US" sz="49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marR="0">
              <a:lnSpc>
                <a:spcPct val="200000"/>
              </a:lnSpc>
              <a:spcBef>
                <a:spcPts val="0"/>
              </a:spcBef>
              <a:spcAft>
                <a:spcPts val="1000"/>
              </a:spcAft>
            </a:pPr>
            <a:r>
              <a:rPr lang="en-US" sz="3400" dirty="0">
                <a:effectLst/>
                <a:latin typeface="Arial" panose="020B0604020202020204" pitchFamily="34" charset="0"/>
                <a:ea typeface="Times New Roman" panose="02020603050405020304" pitchFamily="18" charset="0"/>
                <a:cs typeface="Arial" panose="020B0604020202020204" pitchFamily="34" charset="0"/>
              </a:rPr>
              <a:t> </a:t>
            </a:r>
          </a:p>
          <a:p>
            <a:pPr marL="0" indent="0">
              <a:buNone/>
            </a:pPr>
            <a:endParaRPr lang="en-US" dirty="0"/>
          </a:p>
        </p:txBody>
      </p:sp>
      <p:pic>
        <p:nvPicPr>
          <p:cNvPr id="5" name="Picture 4">
            <a:extLst>
              <a:ext uri="{FF2B5EF4-FFF2-40B4-BE49-F238E27FC236}">
                <a16:creationId xmlns="" xmlns:a16="http://schemas.microsoft.com/office/drawing/2014/main" id="{6CE549D6-7DB9-E9C2-6B45-46E71DE2D009}"/>
              </a:ext>
            </a:extLst>
          </p:cNvPr>
          <p:cNvPicPr>
            <a:picLocks noChangeAspect="1"/>
          </p:cNvPicPr>
          <p:nvPr/>
        </p:nvPicPr>
        <p:blipFill>
          <a:blip r:embed="rId3"/>
          <a:stretch>
            <a:fillRect/>
          </a:stretch>
        </p:blipFill>
        <p:spPr>
          <a:xfrm>
            <a:off x="5715000" y="1301990"/>
            <a:ext cx="3816036" cy="4380354"/>
          </a:xfrm>
          <a:prstGeom prst="rect">
            <a:avLst/>
          </a:prstGeom>
        </p:spPr>
      </p:pic>
    </p:spTree>
    <p:extLst>
      <p:ext uri="{BB962C8B-B14F-4D97-AF65-F5344CB8AC3E}">
        <p14:creationId xmlns="" xmlns:p14="http://schemas.microsoft.com/office/powerpoint/2010/main" val="2311327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C9CBF2E-5D94-4847-2F57-5999B22D915A}"/>
              </a:ext>
            </a:extLst>
          </p:cNvPr>
          <p:cNvSpPr>
            <a:spLocks noGrp="1"/>
          </p:cNvSpPr>
          <p:nvPr>
            <p:ph type="title"/>
          </p:nvPr>
        </p:nvSpPr>
        <p:spPr>
          <a:xfrm>
            <a:off x="677334" y="1"/>
            <a:ext cx="8596668" cy="1167618"/>
          </a:xfrm>
        </p:spPr>
        <p:txBody>
          <a:bodyPr>
            <a:normAutofit/>
          </a:bodyPr>
          <a:lstStyle/>
          <a:p>
            <a:pPr algn="ctr"/>
            <a:r>
              <a:rPr lang="en-GB"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Long-Term Strategy 3: Employee Engagement </a:t>
            </a:r>
            <a:endParaRPr lang="en-US"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EC4EDBC0-F5F1-E326-5D98-0C220F3EF461}"/>
              </a:ext>
            </a:extLst>
          </p:cNvPr>
          <p:cNvSpPr>
            <a:spLocks noGrp="1"/>
          </p:cNvSpPr>
          <p:nvPr>
            <p:ph idx="1"/>
          </p:nvPr>
        </p:nvSpPr>
        <p:spPr>
          <a:xfrm>
            <a:off x="108489" y="1605449"/>
            <a:ext cx="5223166" cy="4903838"/>
          </a:xfrm>
        </p:spPr>
        <p:txBody>
          <a:bodyPr>
            <a:normAutofit/>
          </a:bodyPr>
          <a:lstStyle/>
          <a:p>
            <a:pPr algn="just">
              <a:lnSpc>
                <a:spcPct val="150000"/>
              </a:lnSpc>
            </a:pPr>
            <a:r>
              <a:rPr lang="en-GB" sz="1800" b="1" dirty="0" smtClean="0">
                <a:solidFill>
                  <a:schemeClr val="tx1"/>
                </a:solidFill>
                <a:effectLst/>
                <a:latin typeface="Arial" panose="020B0604020202020204" pitchFamily="34" charset="0"/>
                <a:ea typeface="Times New Roman" panose="02020603050405020304" pitchFamily="18" charset="0"/>
                <a:cs typeface="Arial" panose="020B0604020202020204" pitchFamily="34" charset="0"/>
              </a:rPr>
              <a:t>Restaurants </a:t>
            </a:r>
            <a:r>
              <a:rPr lang="en-GB"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like Clayton Hotels can induce employee engagement through the creation of a positive environment for work, putting across opportunities for recognition and feedback along with offering benefits and competitive competition. </a:t>
            </a:r>
          </a:p>
          <a:p>
            <a:pPr algn="just">
              <a:lnSpc>
                <a:spcPct val="150000"/>
              </a:lnSpc>
            </a:pPr>
            <a:r>
              <a:rPr lang="en-GB"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By prioritizing the engagement of employee, the concerned restaurants will be able to create a culture that not just retains but also attract talent. </a:t>
            </a:r>
            <a:endPar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endParaRPr lang="en-US" dirty="0"/>
          </a:p>
        </p:txBody>
      </p:sp>
      <p:pic>
        <p:nvPicPr>
          <p:cNvPr id="5" name="Picture 4">
            <a:extLst>
              <a:ext uri="{FF2B5EF4-FFF2-40B4-BE49-F238E27FC236}">
                <a16:creationId xmlns="" xmlns:a16="http://schemas.microsoft.com/office/drawing/2014/main" id="{B2E32C13-F46F-2FA9-DF72-F5BA302CB106}"/>
              </a:ext>
            </a:extLst>
          </p:cNvPr>
          <p:cNvPicPr>
            <a:picLocks noChangeAspect="1"/>
          </p:cNvPicPr>
          <p:nvPr/>
        </p:nvPicPr>
        <p:blipFill>
          <a:blip r:embed="rId3"/>
          <a:stretch>
            <a:fillRect/>
          </a:stretch>
        </p:blipFill>
        <p:spPr>
          <a:xfrm>
            <a:off x="5763986" y="1077686"/>
            <a:ext cx="3673929" cy="4833257"/>
          </a:xfrm>
          <a:prstGeom prst="rect">
            <a:avLst/>
          </a:prstGeom>
        </p:spPr>
      </p:pic>
    </p:spTree>
    <p:extLst>
      <p:ext uri="{BB962C8B-B14F-4D97-AF65-F5344CB8AC3E}">
        <p14:creationId xmlns="" xmlns:p14="http://schemas.microsoft.com/office/powerpoint/2010/main" val="10603973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305335D-C335-46A8-14FA-814285B713AF}"/>
              </a:ext>
            </a:extLst>
          </p:cNvPr>
          <p:cNvSpPr>
            <a:spLocks noGrp="1"/>
          </p:cNvSpPr>
          <p:nvPr>
            <p:ph type="title"/>
          </p:nvPr>
        </p:nvSpPr>
        <p:spPr>
          <a:xfrm>
            <a:off x="677334" y="1"/>
            <a:ext cx="8596668" cy="1814052"/>
          </a:xfrm>
        </p:spPr>
        <p:txBody>
          <a:bodyPr>
            <a:normAutofit fontScale="90000"/>
          </a:bodyPr>
          <a:lstStyle/>
          <a:p>
            <a:pPr algn="ctr"/>
            <a:r>
              <a:rPr lang="en-GB" b="1" dirty="0">
                <a:effectLst>
                  <a:outerShdw blurRad="38100" dist="38100" dir="2700000" algn="tl">
                    <a:srgbClr val="000000">
                      <a:alpha val="43137"/>
                    </a:srgbClr>
                  </a:outerShdw>
                </a:effectLst>
              </a:rPr>
              <a:t>Monetary and  Non-Monetary Method </a:t>
            </a: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Incentive</a:t>
            </a:r>
            <a:r>
              <a:rPr lang="en-GB" b="1" dirty="0">
                <a:effectLst>
                  <a:outerShdw blurRad="38100" dist="38100" dir="2700000" algn="tl">
                    <a:srgbClr val="000000">
                      <a:alpha val="43137"/>
                    </a:srgbClr>
                  </a:outerShdw>
                </a:effectLst>
              </a:rPr>
              <a:t> Methods To Attract Potential Candidates for Restaurants Operation in UK</a:t>
            </a:r>
            <a:endParaRPr lang="en-US" b="1"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 xmlns:a16="http://schemas.microsoft.com/office/drawing/2014/main" id="{AB3579A2-3B2F-E53B-8EBA-13823AF5061F}"/>
              </a:ext>
            </a:extLst>
          </p:cNvPr>
          <p:cNvSpPr>
            <a:spLocks noGrp="1"/>
          </p:cNvSpPr>
          <p:nvPr>
            <p:ph idx="1"/>
          </p:nvPr>
        </p:nvSpPr>
        <p:spPr>
          <a:xfrm>
            <a:off x="832609" y="2182761"/>
            <a:ext cx="8596668" cy="3903894"/>
          </a:xfrm>
        </p:spPr>
        <p:txBody>
          <a:bodyPr>
            <a:normAutofit/>
          </a:bodyPr>
          <a:lstStyle/>
          <a:p>
            <a:pPr marL="0" marR="0" indent="0">
              <a:lnSpc>
                <a:spcPct val="200000"/>
              </a:lnSpc>
              <a:spcBef>
                <a:spcPts val="0"/>
              </a:spcBef>
              <a:spcAft>
                <a:spcPts val="1000"/>
              </a:spcAft>
              <a:buNone/>
            </a:pPr>
            <a:r>
              <a:rPr lang="en-GB"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The monetary incentives would include:</a:t>
            </a:r>
            <a:endPar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200000"/>
              </a:lnSpc>
              <a:spcBef>
                <a:spcPts val="0"/>
              </a:spcBef>
            </a:pPr>
            <a:r>
              <a:rPr lang="en-GB"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Performance Oriented Bonus</a:t>
            </a:r>
            <a:endPar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200000"/>
              </a:lnSpc>
              <a:spcBef>
                <a:spcPts val="0"/>
              </a:spcBef>
              <a:spcAft>
                <a:spcPts val="1000"/>
              </a:spcAft>
            </a:pPr>
            <a:r>
              <a:rPr lang="en-GB"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Signing Bonus </a:t>
            </a:r>
            <a:endPar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marR="0" indent="0">
              <a:lnSpc>
                <a:spcPct val="200000"/>
              </a:lnSpc>
              <a:spcBef>
                <a:spcPts val="0"/>
              </a:spcBef>
              <a:spcAft>
                <a:spcPts val="1000"/>
              </a:spcAft>
              <a:buNone/>
            </a:pPr>
            <a:r>
              <a:rPr lang="en-GB"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The Non-Monetary Incentives would include:</a:t>
            </a:r>
            <a:endPar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200000"/>
              </a:lnSpc>
              <a:spcBef>
                <a:spcPts val="0"/>
              </a:spcBef>
            </a:pPr>
            <a:r>
              <a:rPr lang="en-GB"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Flexible Scheduling</a:t>
            </a:r>
            <a:endPar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200000"/>
              </a:lnSpc>
              <a:spcBef>
                <a:spcPts val="0"/>
              </a:spcBef>
              <a:spcAft>
                <a:spcPts val="1000"/>
              </a:spcAft>
            </a:pPr>
            <a:r>
              <a:rPr lang="en-GB"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Programs on Employee Recognition </a:t>
            </a:r>
            <a:endPar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endParaRPr lang="en-US" dirty="0"/>
          </a:p>
        </p:txBody>
      </p:sp>
      <p:pic>
        <p:nvPicPr>
          <p:cNvPr id="12291" name="Picture 3" descr="C:\Users\hp\Desktop\luscious-gin-and-tonic-1024x682.jpg"/>
          <p:cNvPicPr>
            <a:picLocks noChangeAspect="1" noChangeArrowheads="1"/>
          </p:cNvPicPr>
          <p:nvPr/>
        </p:nvPicPr>
        <p:blipFill>
          <a:blip r:embed="rId3"/>
          <a:srcRect/>
          <a:stretch>
            <a:fillRect/>
          </a:stretch>
        </p:blipFill>
        <p:spPr bwMode="auto">
          <a:xfrm>
            <a:off x="5861958" y="2171700"/>
            <a:ext cx="3820886" cy="3216729"/>
          </a:xfrm>
          <a:prstGeom prst="rect">
            <a:avLst/>
          </a:prstGeom>
          <a:noFill/>
        </p:spPr>
      </p:pic>
    </p:spTree>
    <p:extLst>
      <p:ext uri="{BB962C8B-B14F-4D97-AF65-F5344CB8AC3E}">
        <p14:creationId xmlns="" xmlns:p14="http://schemas.microsoft.com/office/powerpoint/2010/main" val="32686046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E526C23-555F-A770-0C25-77DE9432A5D2}"/>
              </a:ext>
            </a:extLst>
          </p:cNvPr>
          <p:cNvSpPr>
            <a:spLocks noGrp="1"/>
          </p:cNvSpPr>
          <p:nvPr>
            <p:ph type="title"/>
          </p:nvPr>
        </p:nvSpPr>
        <p:spPr>
          <a:xfrm>
            <a:off x="677334" y="0"/>
            <a:ext cx="8596668" cy="1237957"/>
          </a:xfrm>
        </p:spPr>
        <p:txBody>
          <a:bodyPr>
            <a:normAutofit/>
          </a:bodyPr>
          <a:lstStyle/>
          <a:p>
            <a:pPr algn="ctr"/>
            <a:r>
              <a:rPr lang="en-GB"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Advantages of Paying Monetary Incentives to Restaurant Employees</a:t>
            </a:r>
            <a:endParaRPr lang="en-US"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55774CFC-9D91-7D75-08C1-9331435EA1F8}"/>
              </a:ext>
            </a:extLst>
          </p:cNvPr>
          <p:cNvSpPr>
            <a:spLocks noGrp="1"/>
          </p:cNvSpPr>
          <p:nvPr>
            <p:ph idx="1"/>
          </p:nvPr>
        </p:nvSpPr>
        <p:spPr>
          <a:xfrm>
            <a:off x="840620" y="1313661"/>
            <a:ext cx="8596668" cy="2621526"/>
          </a:xfrm>
        </p:spPr>
        <p:txBody>
          <a:bodyPr/>
          <a:lstStyle/>
          <a:p>
            <a:pPr marL="0" indent="0">
              <a:lnSpc>
                <a:spcPct val="150000"/>
              </a:lnSpc>
              <a:buNone/>
            </a:pPr>
            <a:r>
              <a:rPr lang="en-GB" b="1" dirty="0">
                <a:solidFill>
                  <a:schemeClr val="tx1"/>
                </a:solidFill>
                <a:latin typeface="Arial" panose="020B0604020202020204" pitchFamily="34" charset="0"/>
                <a:cs typeface="Arial" panose="020B0604020202020204" pitchFamily="34" charset="0"/>
              </a:rPr>
              <a:t>The advantages of paying the monetary incentives to employees in restaurant operation across UK are as follows: </a:t>
            </a:r>
          </a:p>
          <a:p>
            <a:pPr>
              <a:lnSpc>
                <a:spcPct val="150000"/>
              </a:lnSpc>
            </a:pPr>
            <a:r>
              <a:rPr lang="en-GB" b="1" dirty="0">
                <a:solidFill>
                  <a:schemeClr val="tx1"/>
                </a:solidFill>
                <a:latin typeface="Arial" panose="020B0604020202020204" pitchFamily="34" charset="0"/>
                <a:cs typeface="Arial" panose="020B0604020202020204" pitchFamily="34" charset="0"/>
              </a:rPr>
              <a:t>Enhanced Level of Motivation</a:t>
            </a:r>
          </a:p>
          <a:p>
            <a:pPr>
              <a:lnSpc>
                <a:spcPct val="150000"/>
              </a:lnSpc>
            </a:pPr>
            <a:r>
              <a:rPr lang="en-GB" b="1" dirty="0">
                <a:solidFill>
                  <a:schemeClr val="tx1"/>
                </a:solidFill>
                <a:latin typeface="Arial" panose="020B0604020202020204" pitchFamily="34" charset="0"/>
                <a:cs typeface="Arial" panose="020B0604020202020204" pitchFamily="34" charset="0"/>
              </a:rPr>
              <a:t>Improved Retention</a:t>
            </a:r>
          </a:p>
          <a:p>
            <a:pPr>
              <a:lnSpc>
                <a:spcPct val="150000"/>
              </a:lnSpc>
            </a:pPr>
            <a:r>
              <a:rPr lang="en-GB" b="1" dirty="0">
                <a:solidFill>
                  <a:schemeClr val="tx1"/>
                </a:solidFill>
                <a:latin typeface="Arial" panose="020B0604020202020204" pitchFamily="34" charset="0"/>
                <a:cs typeface="Arial" panose="020B0604020202020204" pitchFamily="34" charset="0"/>
              </a:rPr>
              <a:t>Increased Employee Loyalty </a:t>
            </a:r>
          </a:p>
        </p:txBody>
      </p:sp>
      <p:pic>
        <p:nvPicPr>
          <p:cNvPr id="10241" name="Picture 1" descr="C:\Users\hp\Desktop\leonardo-208542742-Clayton_Hotel_Cambridge_Bar_O-236247.jpg"/>
          <p:cNvPicPr>
            <a:picLocks noChangeAspect="1" noChangeArrowheads="1"/>
          </p:cNvPicPr>
          <p:nvPr/>
        </p:nvPicPr>
        <p:blipFill>
          <a:blip r:embed="rId3"/>
          <a:srcRect/>
          <a:stretch>
            <a:fillRect/>
          </a:stretch>
        </p:blipFill>
        <p:spPr bwMode="auto">
          <a:xfrm>
            <a:off x="1861457" y="3820886"/>
            <a:ext cx="6057899" cy="2628900"/>
          </a:xfrm>
          <a:prstGeom prst="rect">
            <a:avLst/>
          </a:prstGeom>
          <a:noFill/>
        </p:spPr>
      </p:pic>
    </p:spTree>
    <p:extLst>
      <p:ext uri="{BB962C8B-B14F-4D97-AF65-F5344CB8AC3E}">
        <p14:creationId xmlns="" xmlns:p14="http://schemas.microsoft.com/office/powerpoint/2010/main" val="10564188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7FC6383-E0FC-CCFF-147A-645A6AFB5A2C}"/>
              </a:ext>
            </a:extLst>
          </p:cNvPr>
          <p:cNvSpPr>
            <a:spLocks noGrp="1"/>
          </p:cNvSpPr>
          <p:nvPr>
            <p:ph type="title"/>
          </p:nvPr>
        </p:nvSpPr>
        <p:spPr>
          <a:xfrm>
            <a:off x="677334" y="143437"/>
            <a:ext cx="8807325" cy="1249265"/>
          </a:xfrm>
        </p:spPr>
        <p:txBody>
          <a:bodyPr>
            <a:normAutofit/>
          </a:bodyPr>
          <a:lstStyle/>
          <a:p>
            <a:pPr algn="ctr"/>
            <a:r>
              <a:rPr lang="en-GB"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Advantages of Paying Non-Monetary Incentives to Restaurant Employees  </a:t>
            </a:r>
            <a:endParaRPr lang="en-US"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B15AFE3B-B6EC-4615-8221-CB7E6E48CFD0}"/>
              </a:ext>
            </a:extLst>
          </p:cNvPr>
          <p:cNvSpPr>
            <a:spLocks noGrp="1"/>
          </p:cNvSpPr>
          <p:nvPr>
            <p:ph idx="1"/>
          </p:nvPr>
        </p:nvSpPr>
        <p:spPr>
          <a:xfrm>
            <a:off x="677333" y="1534887"/>
            <a:ext cx="8807325" cy="2008413"/>
          </a:xfrm>
        </p:spPr>
        <p:txBody>
          <a:bodyPr>
            <a:normAutofit fontScale="85000" lnSpcReduction="20000"/>
          </a:bodyPr>
          <a:lstStyle/>
          <a:p>
            <a:pPr marL="0" indent="0">
              <a:lnSpc>
                <a:spcPct val="150000"/>
              </a:lnSpc>
              <a:buNone/>
            </a:pPr>
            <a:r>
              <a:rPr lang="en-GB" b="1" dirty="0">
                <a:solidFill>
                  <a:schemeClr val="tx1"/>
                </a:solidFill>
                <a:latin typeface="Arial" panose="020B0604020202020204" pitchFamily="34" charset="0"/>
                <a:cs typeface="Arial" panose="020B0604020202020204" pitchFamily="34" charset="0"/>
              </a:rPr>
              <a:t>The advantages of paying the non- monetary incentives to employees in restaurant operation across UK are as follows: </a:t>
            </a:r>
          </a:p>
          <a:p>
            <a:pPr>
              <a:lnSpc>
                <a:spcPct val="150000"/>
              </a:lnSpc>
            </a:pPr>
            <a:r>
              <a:rPr lang="en-US" b="1" dirty="0">
                <a:solidFill>
                  <a:schemeClr val="tx1"/>
                </a:solidFill>
                <a:latin typeface="Arial" panose="020B0604020202020204" pitchFamily="34" charset="0"/>
                <a:cs typeface="Arial" panose="020B0604020202020204" pitchFamily="34" charset="0"/>
              </a:rPr>
              <a:t>Improved Level of Job Satisfaction:</a:t>
            </a:r>
          </a:p>
          <a:p>
            <a:pPr>
              <a:lnSpc>
                <a:spcPct val="150000"/>
              </a:lnSpc>
            </a:pPr>
            <a:r>
              <a:rPr lang="en-US" b="1" dirty="0">
                <a:solidFill>
                  <a:schemeClr val="tx1"/>
                </a:solidFill>
                <a:latin typeface="Arial" panose="020B0604020202020204" pitchFamily="34" charset="0"/>
                <a:cs typeface="Arial" panose="020B0604020202020204" pitchFamily="34" charset="0"/>
              </a:rPr>
              <a:t>Help Build Employee Loyalty:</a:t>
            </a:r>
          </a:p>
          <a:p>
            <a:pPr>
              <a:lnSpc>
                <a:spcPct val="150000"/>
              </a:lnSpc>
            </a:pPr>
            <a:r>
              <a:rPr lang="en-US" b="1" dirty="0">
                <a:solidFill>
                  <a:schemeClr val="tx1"/>
                </a:solidFill>
                <a:latin typeface="Arial" panose="020B0604020202020204" pitchFamily="34" charset="0"/>
                <a:cs typeface="Arial" panose="020B0604020202020204" pitchFamily="34" charset="0"/>
              </a:rPr>
              <a:t>Increased Level of Collaboration and Teamwork</a:t>
            </a:r>
          </a:p>
        </p:txBody>
      </p:sp>
      <p:pic>
        <p:nvPicPr>
          <p:cNvPr id="8195" name="Picture 3" descr="C:\Users\hp\Desktop\friends-enjoying-sophisticated-cocktails-1024x684.jpg"/>
          <p:cNvPicPr>
            <a:picLocks noChangeAspect="1" noChangeArrowheads="1"/>
          </p:cNvPicPr>
          <p:nvPr/>
        </p:nvPicPr>
        <p:blipFill>
          <a:blip r:embed="rId3"/>
          <a:srcRect/>
          <a:stretch>
            <a:fillRect/>
          </a:stretch>
        </p:blipFill>
        <p:spPr bwMode="auto">
          <a:xfrm>
            <a:off x="1763486" y="3673930"/>
            <a:ext cx="6531428" cy="3012620"/>
          </a:xfrm>
          <a:prstGeom prst="rect">
            <a:avLst/>
          </a:prstGeom>
          <a:noFill/>
        </p:spPr>
      </p:pic>
    </p:spTree>
    <p:extLst>
      <p:ext uri="{BB962C8B-B14F-4D97-AF65-F5344CB8AC3E}">
        <p14:creationId xmlns="" xmlns:p14="http://schemas.microsoft.com/office/powerpoint/2010/main" val="33598552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BCE9FC9-B3B0-6C53-A4AB-6E96BE43BCF4}"/>
              </a:ext>
            </a:extLst>
          </p:cNvPr>
          <p:cNvSpPr>
            <a:spLocks noGrp="1"/>
          </p:cNvSpPr>
          <p:nvPr>
            <p:ph type="title"/>
          </p:nvPr>
        </p:nvSpPr>
        <p:spPr>
          <a:xfrm>
            <a:off x="677334" y="161365"/>
            <a:ext cx="8596668" cy="932329"/>
          </a:xfrm>
        </p:spPr>
        <p:txBody>
          <a:bodyPr>
            <a:normAutofit/>
          </a:bodyPr>
          <a:lstStyle/>
          <a:p>
            <a:pPr algn="ctr"/>
            <a:r>
              <a:rPr lang="en-GB"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Conclusion </a:t>
            </a:r>
            <a:endParaRPr lang="en-US"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83391FB8-B46F-2AAF-8C01-A1415986DC52}"/>
              </a:ext>
            </a:extLst>
          </p:cNvPr>
          <p:cNvSpPr>
            <a:spLocks noGrp="1"/>
          </p:cNvSpPr>
          <p:nvPr>
            <p:ph idx="1"/>
          </p:nvPr>
        </p:nvSpPr>
        <p:spPr>
          <a:xfrm>
            <a:off x="677334" y="1425844"/>
            <a:ext cx="8596668" cy="3677098"/>
          </a:xfrm>
        </p:spPr>
        <p:txBody>
          <a:bodyPr/>
          <a:lstStyle/>
          <a:p>
            <a:pPr marL="0" indent="0" algn="just">
              <a:lnSpc>
                <a:spcPct val="200000"/>
              </a:lnSpc>
              <a:buNone/>
            </a:pPr>
            <a:r>
              <a:rPr lang="en-GB"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Talent acquisition is considered a key part of ensuring the success of an organization, especially restaurants like Clayton Hotels. Making use of short and long-term strategies for talent acquisition enables the restaurant to work more effectively. The presentation also portrayed how both monetary and non-monetary benefits are crucial for motivating and retaining employees when it comes to restaurant operations</a:t>
            </a:r>
            <a:r>
              <a:rPr lang="en-GB" b="1" dirty="0">
                <a:solidFill>
                  <a:schemeClr val="tx1"/>
                </a:solidFill>
                <a:latin typeface="Arial" panose="020B0604020202020204" pitchFamily="34" charset="0"/>
                <a:ea typeface="Times New Roman" panose="02020603050405020304" pitchFamily="18" charset="0"/>
                <a:cs typeface="Arial" panose="020B0604020202020204" pitchFamily="34" charset="0"/>
              </a:rPr>
              <a:t> of the Clayton Hotel</a:t>
            </a:r>
            <a:endParaRPr lang="en-US" sz="1800" b="1" dirty="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endParaRPr lang="en-US" dirty="0"/>
          </a:p>
        </p:txBody>
      </p:sp>
    </p:spTree>
    <p:extLst>
      <p:ext uri="{BB962C8B-B14F-4D97-AF65-F5344CB8AC3E}">
        <p14:creationId xmlns="" xmlns:p14="http://schemas.microsoft.com/office/powerpoint/2010/main" val="6459815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817CA8A-69C3-25DF-52CB-E815A8543FC0}"/>
              </a:ext>
            </a:extLst>
          </p:cNvPr>
          <p:cNvSpPr>
            <a:spLocks noGrp="1"/>
          </p:cNvSpPr>
          <p:nvPr>
            <p:ph type="title"/>
          </p:nvPr>
        </p:nvSpPr>
        <p:spPr>
          <a:xfrm>
            <a:off x="677334" y="0"/>
            <a:ext cx="8596668" cy="604684"/>
          </a:xfrm>
        </p:spPr>
        <p:txBody>
          <a:bodyPr>
            <a:normAutofit fontScale="90000"/>
          </a:bodyPr>
          <a:lstStyle/>
          <a:p>
            <a:pPr algn="ct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References</a:t>
            </a:r>
            <a:endParaRPr lang="en-US"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95E01223-1C51-35FB-E1BD-992AEB04AE01}"/>
              </a:ext>
            </a:extLst>
          </p:cNvPr>
          <p:cNvSpPr>
            <a:spLocks noGrp="1"/>
          </p:cNvSpPr>
          <p:nvPr>
            <p:ph idx="1"/>
          </p:nvPr>
        </p:nvSpPr>
        <p:spPr>
          <a:xfrm>
            <a:off x="653143" y="1160584"/>
            <a:ext cx="9087477" cy="4685045"/>
          </a:xfrm>
        </p:spPr>
        <p:txBody>
          <a:bodyPr>
            <a:noAutofit/>
          </a:bodyPr>
          <a:lstStyle/>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1.Al </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Karim, R., 2019. Impact of different training and development programs on employee performance in Bangladesh perspective.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Entrepreneurial Research</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 pp.8-14.</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2.Albert</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E.T., 2019. AI in talent acquisition: a review of AI-applications used in recruitment and selection.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Strategic HR Review</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18</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 pp.215-221.</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3.Ampofo</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E.T., </a:t>
            </a:r>
            <a:r>
              <a:rPr lang="en-GB" sz="1200" b="1"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Karatepe</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O.M., Mensah, I. and Wilberforce, M.T., 2023. The effect of employee recognition on restaurant employees’ job embeddedness, knowledge sharing and service orientation: abusive supervision as a moderator.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Contemporary Hospitality Management</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4.Bonet</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 and </a:t>
            </a:r>
            <a:r>
              <a:rPr lang="en-GB" sz="1200" b="1"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Hamori</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M., 2017. Talent intermediaries in talent acquisition.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Oxford book of talent management</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pp.249-267.</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5.Derous</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E. and De </a:t>
            </a:r>
            <a:r>
              <a:rPr lang="en-GB" sz="1200" b="1"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Fruyt</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F., 2016. Developments in recruitment and selection research.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Selection and Assessment</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24</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 pp.1-3.</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6.DiPietro</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 Martin, D. and Pratt, T., 2019. Understanding employee longevity in independent fine dining restaurants: A grounded theory approach.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contemporary hospitality management</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31</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(10), pp.4062-4085.</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7</a:t>
            </a: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.Farrer</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J., 2021. From cooks to chefs: Skilled migrants in a globalising culinary field.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Journal of Ethnic and Migration Studies</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47</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(10), pp.2359-2375</a:t>
            </a:r>
            <a:r>
              <a:rPr lang="en-US"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8.Gilch, P.M. and </a:t>
            </a:r>
            <a:r>
              <a:rPr lang="en-GB" sz="1200" b="1" kern="100" dirty="0" err="1"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Sieweke</a:t>
            </a: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J., 2021. Recruiting digital talent: The strategic role of recruitment in organisations’ digital transformation. </a:t>
            </a:r>
            <a:r>
              <a:rPr lang="en-US" sz="1200" b="1" i="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German Journal of Human Resource Management</a:t>
            </a:r>
            <a:r>
              <a:rPr lang="en-US"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i="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35</a:t>
            </a:r>
            <a:r>
              <a:rPr lang="en-US"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 pp.53-82.</a:t>
            </a:r>
            <a:endParaRPr lang="en-US" sz="1200" b="1" kern="1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9.Greer, C.R., Carr, J.C. and </a:t>
            </a:r>
            <a:r>
              <a:rPr lang="en-GB" sz="1200" b="1" kern="100" dirty="0" err="1"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Hipp</a:t>
            </a: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L., 2016. Strategic staffing and small‐firm performance. </a:t>
            </a:r>
            <a:r>
              <a:rPr lang="en-US" sz="1200" b="1" i="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Human resource management</a:t>
            </a:r>
            <a:r>
              <a:rPr lang="en-US"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i="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55</a:t>
            </a:r>
            <a:r>
              <a:rPr lang="en-US"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 pp.741-764.</a:t>
            </a:r>
            <a:endParaRPr lang="en-US" sz="1200" b="1" kern="1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404526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817CA8A-69C3-25DF-52CB-E815A8543FC0}"/>
              </a:ext>
            </a:extLst>
          </p:cNvPr>
          <p:cNvSpPr>
            <a:spLocks noGrp="1"/>
          </p:cNvSpPr>
          <p:nvPr>
            <p:ph type="title"/>
          </p:nvPr>
        </p:nvSpPr>
        <p:spPr>
          <a:xfrm>
            <a:off x="677334" y="0"/>
            <a:ext cx="8596668" cy="604684"/>
          </a:xfrm>
        </p:spPr>
        <p:txBody>
          <a:bodyPr>
            <a:normAutofit fontScale="90000"/>
          </a:bodyPr>
          <a:lstStyle/>
          <a:p>
            <a:pPr algn="ct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References</a:t>
            </a:r>
            <a:endParaRPr lang="en-US"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95E01223-1C51-35FB-E1BD-992AEB04AE01}"/>
              </a:ext>
            </a:extLst>
          </p:cNvPr>
          <p:cNvSpPr>
            <a:spLocks noGrp="1"/>
          </p:cNvSpPr>
          <p:nvPr>
            <p:ph idx="1"/>
          </p:nvPr>
        </p:nvSpPr>
        <p:spPr>
          <a:xfrm>
            <a:off x="457199" y="1160584"/>
            <a:ext cx="9283421" cy="4603402"/>
          </a:xfrm>
        </p:spPr>
        <p:txBody>
          <a:bodyPr>
            <a:noAutofit/>
          </a:bodyPr>
          <a:lstStyle/>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10.Islam</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T. and Tariq, J., 2018. Learning organizational environment and extra-role </a:t>
            </a:r>
            <a:r>
              <a:rPr lang="en-GB" sz="1200" b="1"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behaviors</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the mediating role of employee engagement.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Journal of management development</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37</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 pp.258-270.</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11.Kaur</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G., Sharma, R.R.K. and Verma, P., 2016, December. Aligning Culture Typologies to Innovative Employee Benefits: Using Cameron and Quinn's Competing Value Framework. In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University of Sri Jayewardenepura, Sri Lanka, 13th International Conference on Business Management (ICBM)</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12/Law</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C.C., 2016. Using bonus and awards for motivating project employees.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Human Resource Management International Digest</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24</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(7), pp.4-7.</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13.Le</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M., 2020. Effects of employee development and marketing capacity on competitive advantages: The mediating role of product innovation.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Management Science Letters</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10</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(13), pp.3159-3166.</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14.Mukul</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K. and Saini, G.K., 2021. Talent acquisition in startups in India: the role of social capital.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Journal of Entrepreneurship in Emerging Economies</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13</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 pp.1235-1261.</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15.Nayak</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B.C., Nayak, G.K. and Jena, D., 2020. Social recognition and employee engagement: The effect of social media in organizations.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Engineering Business Management</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12</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p.1847979020975109.</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16.Pandey</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 and </a:t>
            </a:r>
            <a:r>
              <a:rPr lang="en-GB" sz="1200" b="1"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Vispute</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 2020. Employee Referral Matters, It Really Does!.</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17.Pandita</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 and Ray, S., 2018. Talent management and employee engagement–a meta-analysis of their impact on talent retention.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Industrial and Commercial Training</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18.Ployhart</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 </a:t>
            </a:r>
            <a:r>
              <a:rPr lang="en-GB" sz="1200" b="1"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Weekley</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J.A. and Dalzell, J., 2018.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Talent without borders: Global talent acquisition for competitive advantage</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Oxford University Press</a:t>
            </a:r>
            <a:r>
              <a:rPr lang="en-US"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4045261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817CA8A-69C3-25DF-52CB-E815A8543FC0}"/>
              </a:ext>
            </a:extLst>
          </p:cNvPr>
          <p:cNvSpPr>
            <a:spLocks noGrp="1"/>
          </p:cNvSpPr>
          <p:nvPr>
            <p:ph type="title"/>
          </p:nvPr>
        </p:nvSpPr>
        <p:spPr>
          <a:xfrm>
            <a:off x="677334" y="0"/>
            <a:ext cx="8596668" cy="604684"/>
          </a:xfrm>
        </p:spPr>
        <p:txBody>
          <a:bodyPr>
            <a:normAutofit fontScale="90000"/>
          </a:bodyPr>
          <a:lstStyle/>
          <a:p>
            <a:pPr algn="ct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References</a:t>
            </a:r>
            <a:endParaRPr lang="en-US"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95E01223-1C51-35FB-E1BD-992AEB04AE01}"/>
              </a:ext>
            </a:extLst>
          </p:cNvPr>
          <p:cNvSpPr>
            <a:spLocks noGrp="1"/>
          </p:cNvSpPr>
          <p:nvPr>
            <p:ph idx="1"/>
          </p:nvPr>
        </p:nvSpPr>
        <p:spPr>
          <a:xfrm>
            <a:off x="375556" y="1159329"/>
            <a:ext cx="9283421" cy="3004456"/>
          </a:xfrm>
        </p:spPr>
        <p:txBody>
          <a:bodyPr>
            <a:noAutofit/>
          </a:bodyPr>
          <a:lstStyle/>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19.Richard</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J. and Kang, E., 2018. Culture, competencies and compensation: A framework for pay for performance incentives.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American Journal of Management</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18</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 pp.33-48.</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20.Roma</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2023. [Online]. </a:t>
            </a:r>
            <a:r>
              <a:rPr lang="en-GB" sz="1200" b="1"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Availabe</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https://premierconstructionnews.com/2016/12/22/clayton-hotel-chiswick-2/[Accessed March 29, 2023]</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21.Ruggs</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E.N., Walker, S.S., Blanchard, A. and Gur, S., 2016. Online exclusion: Biases that may arise when using social media in talent acquisition.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Social media in employee selection and recruitment: Theory, practice, and current challenges</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pp.289-305.</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22.Schlachter</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S.D. and Pieper, J.R., 2019. Employee referral hiring in organizations: An integrative conceptual review, model, and agenda for future research.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Journal of Applied Psychology</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104</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(11), p.1325.</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Wingdings 3" panose="05040102010807070707" pitchFamily="18" charset="2"/>
              <a:buChar char=""/>
              <a:tabLst>
                <a:tab pos="457200" algn="l"/>
              </a:tabLst>
            </a:pPr>
            <a:r>
              <a:rPr lang="en-GB" sz="1200" b="1" kern="1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23.Shayrine</a:t>
            </a:r>
            <a:r>
              <a:rPr lang="en-GB"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H. and Gomathi, S., 2022. Measuring Digitalization of Talent Acquisition Practices And identifying Critical Positions with Employee Branding and Mediating the Role of Technology Resources Strategy.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International Journal of Intelligent Systems and Applications in Engineering</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i="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10</a:t>
            </a:r>
            <a:r>
              <a:rPr lang="en-US"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 pp.677-683.</a:t>
            </a:r>
            <a:endParaRPr lang="en-US" sz="1200" b="1"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sz="900" dirty="0"/>
          </a:p>
        </p:txBody>
      </p:sp>
      <p:pic>
        <p:nvPicPr>
          <p:cNvPr id="4" name="Picture 3" descr="Clayton Hotels Logo Vector - (.SVG + .PNG) - GetLogoVector.Com"/>
          <p:cNvPicPr/>
          <p:nvPr/>
        </p:nvPicPr>
        <p:blipFill>
          <a:blip r:embed="rId2"/>
          <a:srcRect/>
          <a:stretch>
            <a:fillRect/>
          </a:stretch>
        </p:blipFill>
        <p:spPr bwMode="auto">
          <a:xfrm>
            <a:off x="2013857" y="3820886"/>
            <a:ext cx="6117771" cy="2204357"/>
          </a:xfrm>
          <a:prstGeom prst="rect">
            <a:avLst/>
          </a:prstGeom>
          <a:noFill/>
          <a:ln w="9525">
            <a:noFill/>
            <a:miter lim="800000"/>
            <a:headEnd/>
            <a:tailEnd/>
          </a:ln>
        </p:spPr>
      </p:pic>
    </p:spTree>
    <p:extLst>
      <p:ext uri="{BB962C8B-B14F-4D97-AF65-F5344CB8AC3E}">
        <p14:creationId xmlns="" xmlns:p14="http://schemas.microsoft.com/office/powerpoint/2010/main" val="40452618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2338</TotalTime>
  <Words>1120</Words>
  <Application>Microsoft Office PowerPoint</Application>
  <PresentationFormat>Custom</PresentationFormat>
  <Paragraphs>110</Paragraphs>
  <Slides>18</Slides>
  <Notes>12</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Facet</vt:lpstr>
      <vt:lpstr>University of Wales  Trinity Saint David Managing People (LCBB5004) At Clayton Hotels Lectur: Dr Mushfiqur Rahman  Name of the Student:  Aysidora Stavreva  2030536 Bussines Management  Level 5</vt:lpstr>
      <vt:lpstr>Slide 2</vt:lpstr>
      <vt:lpstr>               About Clayton Hotel </vt:lpstr>
      <vt:lpstr>Labour Shortage Challenges Faced by Clayton Hotels </vt:lpstr>
      <vt:lpstr>Short-Term and Long-Term Talent Acquisition Strategies</vt:lpstr>
      <vt:lpstr>Short-Term Strategy 1: Employee Referral Program </vt:lpstr>
      <vt:lpstr>Short-Term Strategy 2: Social Media Marketing </vt:lpstr>
      <vt:lpstr>Short-Term Strategy 3: Job Fairs At the Different Culinary Schools </vt:lpstr>
      <vt:lpstr>Long- Term Strategy 1: Strategic Recruitment </vt:lpstr>
      <vt:lpstr>Long-Term Strategy 2: Employee Development Programs </vt:lpstr>
      <vt:lpstr>Long-Term Strategy 3: Employee Engagement </vt:lpstr>
      <vt:lpstr>Monetary and  Non-Monetary Method Incentive Methods To Attract Potential Candidates for Restaurants Operation in UK</vt:lpstr>
      <vt:lpstr>Advantages of Paying Monetary Incentives to Restaurant Employees</vt:lpstr>
      <vt:lpstr>Advantages of Paying Non-Monetary Incentives to Restaurant Employees  </vt:lpstr>
      <vt:lpstr>Conclusion </vt:lpstr>
      <vt:lpstr>References</vt:lpstr>
      <vt:lpstr>References</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People</dc:title>
  <dc:creator>Gitanjali Gupta</dc:creator>
  <cp:lastModifiedBy>hp</cp:lastModifiedBy>
  <cp:revision>25</cp:revision>
  <dcterms:created xsi:type="dcterms:W3CDTF">2023-03-23T23:46:33Z</dcterms:created>
  <dcterms:modified xsi:type="dcterms:W3CDTF">2023-04-01T10:47:15Z</dcterms:modified>
</cp:coreProperties>
</file>