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6" r:id="rId11"/>
    <p:sldId id="265"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68" d="100"/>
          <a:sy n="68" d="100"/>
        </p:scale>
        <p:origin x="-798" y="-4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11/8/2021</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EC6842B-357D-FD44-8BB4-F299387C2832}"/>
              </a:ext>
            </a:extLst>
          </p:cNvPr>
          <p:cNvSpPr>
            <a:spLocks noGrp="1"/>
          </p:cNvSpPr>
          <p:nvPr>
            <p:ph type="ctrTitle"/>
          </p:nvPr>
        </p:nvSpPr>
        <p:spPr/>
        <p:txBody>
          <a:bodyPr/>
          <a:lstStyle/>
          <a:p>
            <a:r>
              <a:rPr lang="en-GB" dirty="0"/>
              <a:t>Problem solving and decision making</a:t>
            </a:r>
            <a:endParaRPr lang="x-none" dirty="0"/>
          </a:p>
        </p:txBody>
      </p:sp>
      <p:sp>
        <p:nvSpPr>
          <p:cNvPr id="3" name="Subtitle 2">
            <a:extLst>
              <a:ext uri="{FF2B5EF4-FFF2-40B4-BE49-F238E27FC236}">
                <a16:creationId xmlns:a16="http://schemas.microsoft.com/office/drawing/2014/main" xmlns="" id="{507B3C57-F17B-3F4E-94A2-98FEAC64AACE}"/>
              </a:ext>
            </a:extLst>
          </p:cNvPr>
          <p:cNvSpPr>
            <a:spLocks noGrp="1"/>
          </p:cNvSpPr>
          <p:nvPr>
            <p:ph type="subTitle" idx="1"/>
          </p:nvPr>
        </p:nvSpPr>
        <p:spPr>
          <a:xfrm>
            <a:off x="1143000" y="4038600"/>
            <a:ext cx="8779933" cy="2045167"/>
          </a:xfrm>
        </p:spPr>
        <p:txBody>
          <a:bodyPr>
            <a:normAutofit/>
          </a:bodyPr>
          <a:lstStyle/>
          <a:p>
            <a:pPr algn="ctr"/>
            <a:r>
              <a:rPr lang="en-GB" b="1" dirty="0">
                <a:solidFill>
                  <a:schemeClr val="accent2">
                    <a:lumMod val="50000"/>
                  </a:schemeClr>
                </a:solidFill>
              </a:rPr>
              <a:t>Work related </a:t>
            </a:r>
            <a:r>
              <a:rPr lang="en-GB" b="1" dirty="0" smtClean="0">
                <a:solidFill>
                  <a:schemeClr val="accent2">
                    <a:lumMod val="50000"/>
                  </a:schemeClr>
                </a:solidFill>
              </a:rPr>
              <a:t>stress</a:t>
            </a:r>
          </a:p>
          <a:p>
            <a:pPr algn="ctr"/>
            <a:r>
              <a:rPr lang="en-GB" b="1" dirty="0" smtClean="0">
                <a:solidFill>
                  <a:schemeClr val="accent2">
                    <a:lumMod val="50000"/>
                  </a:schemeClr>
                </a:solidFill>
              </a:rPr>
              <a:t>By Sara </a:t>
            </a:r>
            <a:r>
              <a:rPr lang="en-GB" b="1" dirty="0" err="1" smtClean="0">
                <a:solidFill>
                  <a:schemeClr val="accent2">
                    <a:lumMod val="50000"/>
                  </a:schemeClr>
                </a:solidFill>
              </a:rPr>
              <a:t>Qateel</a:t>
            </a:r>
            <a:r>
              <a:rPr lang="en-GB" b="1" dirty="0" smtClean="0">
                <a:solidFill>
                  <a:schemeClr val="accent2">
                    <a:lumMod val="50000"/>
                  </a:schemeClr>
                </a:solidFill>
              </a:rPr>
              <a:t> </a:t>
            </a:r>
          </a:p>
          <a:p>
            <a:pPr algn="ctr"/>
            <a:r>
              <a:rPr lang="en-GB" b="1" dirty="0" smtClean="0">
                <a:solidFill>
                  <a:schemeClr val="accent2">
                    <a:lumMod val="50000"/>
                  </a:schemeClr>
                </a:solidFill>
              </a:rPr>
              <a:t>2025736</a:t>
            </a:r>
          </a:p>
          <a:p>
            <a:pPr algn="ctr"/>
            <a:r>
              <a:rPr lang="en-GB" b="1" dirty="0" smtClean="0">
                <a:solidFill>
                  <a:schemeClr val="accent2">
                    <a:lumMod val="50000"/>
                  </a:schemeClr>
                </a:solidFill>
              </a:rPr>
              <a:t>BMSW 4004</a:t>
            </a:r>
            <a:endParaRPr lang="x-none" b="1" dirty="0">
              <a:solidFill>
                <a:schemeClr val="accent2">
                  <a:lumMod val="50000"/>
                </a:schemeClr>
              </a:solidFill>
            </a:endParaRPr>
          </a:p>
        </p:txBody>
      </p:sp>
    </p:spTree>
    <p:extLst>
      <p:ext uri="{BB962C8B-B14F-4D97-AF65-F5344CB8AC3E}">
        <p14:creationId xmlns:p14="http://schemas.microsoft.com/office/powerpoint/2010/main" val="13594907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634B90E-3987-114E-9573-5E80F012CC85}"/>
              </a:ext>
            </a:extLst>
          </p:cNvPr>
          <p:cNvSpPr>
            <a:spLocks noGrp="1"/>
          </p:cNvSpPr>
          <p:nvPr>
            <p:ph type="title"/>
          </p:nvPr>
        </p:nvSpPr>
        <p:spPr/>
        <p:txBody>
          <a:bodyPr/>
          <a:lstStyle/>
          <a:p>
            <a:r>
              <a:rPr lang="en-GB" dirty="0"/>
              <a:t>Introduction</a:t>
            </a:r>
            <a:endParaRPr lang="x-none" dirty="0"/>
          </a:p>
        </p:txBody>
      </p:sp>
      <p:sp>
        <p:nvSpPr>
          <p:cNvPr id="3" name="Content Placeholder 2">
            <a:extLst>
              <a:ext uri="{FF2B5EF4-FFF2-40B4-BE49-F238E27FC236}">
                <a16:creationId xmlns:a16="http://schemas.microsoft.com/office/drawing/2014/main" xmlns="" id="{D7A349E5-512F-B74E-815A-3F66708644B5}"/>
              </a:ext>
            </a:extLst>
          </p:cNvPr>
          <p:cNvSpPr>
            <a:spLocks noGrp="1"/>
          </p:cNvSpPr>
          <p:nvPr>
            <p:ph idx="1"/>
          </p:nvPr>
        </p:nvSpPr>
        <p:spPr/>
        <p:txBody>
          <a:bodyPr>
            <a:normAutofit lnSpcReduction="10000"/>
          </a:bodyPr>
          <a:lstStyle/>
          <a:p>
            <a:r>
              <a:rPr lang="en-GB" b="0" i="0" dirty="0">
                <a:effectLst/>
                <a:latin typeface=".SFUI-Regular"/>
              </a:rPr>
              <a:t>Work related stress is a negative reaction that an individual have when there is conflict with the job. It can be either influenced by work pressure, high job demand or personal factors of the worker.</a:t>
            </a:r>
            <a:endParaRPr lang="en-GB" dirty="0">
              <a:effectLst/>
              <a:latin typeface=".AppleSystemUIFont"/>
            </a:endParaRPr>
          </a:p>
          <a:p>
            <a:r>
              <a:rPr lang="en-GB" b="0" i="0" dirty="0">
                <a:effectLst/>
                <a:latin typeface=".SFUI-Regular"/>
              </a:rPr>
              <a:t>There are common symptoms that identifies if someone is facing stress such as </a:t>
            </a:r>
            <a:endParaRPr lang="en-GB" dirty="0">
              <a:effectLst/>
              <a:latin typeface=".AppleSystemUIFont"/>
            </a:endParaRPr>
          </a:p>
          <a:p>
            <a:pPr marL="0" indent="0">
              <a:buNone/>
            </a:pPr>
            <a:r>
              <a:rPr lang="en-GB" b="0" i="0" dirty="0">
                <a:effectLst/>
                <a:latin typeface=".SFUI-Regular"/>
              </a:rPr>
              <a:t>•Lack of focus</a:t>
            </a:r>
            <a:endParaRPr lang="en-GB" dirty="0">
              <a:effectLst/>
              <a:latin typeface=".AppleSystemUIFont"/>
            </a:endParaRPr>
          </a:p>
          <a:p>
            <a:pPr marL="0" indent="0">
              <a:buNone/>
            </a:pPr>
            <a:r>
              <a:rPr lang="en-GB" b="0" i="0" dirty="0">
                <a:effectLst/>
                <a:latin typeface=".SFUI-Regular"/>
              </a:rPr>
              <a:t>•Overwhelmed feelings</a:t>
            </a:r>
            <a:endParaRPr lang="en-GB" dirty="0">
              <a:effectLst/>
              <a:latin typeface=".AppleSystemUIFont"/>
            </a:endParaRPr>
          </a:p>
          <a:p>
            <a:pPr marL="0" indent="0">
              <a:buNone/>
            </a:pPr>
            <a:r>
              <a:rPr lang="en-GB" b="0" i="0" dirty="0">
                <a:effectLst/>
                <a:latin typeface=".SFUI-Regular"/>
              </a:rPr>
              <a:t>•Indecisiveness about work matters </a:t>
            </a:r>
            <a:endParaRPr lang="en-GB" dirty="0">
              <a:effectLst/>
              <a:latin typeface=".AppleSystemUIFont"/>
            </a:endParaRPr>
          </a:p>
          <a:p>
            <a:pPr marL="0" indent="0">
              <a:buNone/>
            </a:pPr>
            <a:r>
              <a:rPr lang="en-GB" b="0" i="0" dirty="0">
                <a:effectLst/>
                <a:latin typeface=".SFUI-Regular"/>
              </a:rPr>
              <a:t>•Anxiety and depression</a:t>
            </a:r>
            <a:endParaRPr lang="en-GB" dirty="0">
              <a:effectLst/>
              <a:latin typeface=".AppleSystemUIFont"/>
            </a:endParaRPr>
          </a:p>
          <a:p>
            <a:pPr marL="0" indent="0">
              <a:buNone/>
            </a:pPr>
            <a:r>
              <a:rPr lang="en-GB" b="0" i="0" dirty="0">
                <a:effectLst/>
                <a:latin typeface=".SFUI-Regular"/>
              </a:rPr>
              <a:t>•Mood swings</a:t>
            </a:r>
            <a:endParaRPr lang="en-GB" dirty="0">
              <a:effectLst/>
              <a:latin typeface=".AppleSystemUIFont"/>
            </a:endParaRPr>
          </a:p>
          <a:p>
            <a:pPr marL="0" indent="0">
              <a:buNone/>
            </a:pPr>
            <a:r>
              <a:rPr lang="en-GB" b="0" i="0" dirty="0">
                <a:effectLst/>
                <a:latin typeface=".SFUI-Regular"/>
              </a:rPr>
              <a:t>•Lack of commitment </a:t>
            </a:r>
            <a:endParaRPr lang="en-GB" dirty="0">
              <a:effectLst/>
              <a:latin typeface=".AppleSystemUIFont"/>
            </a:endParaRPr>
          </a:p>
          <a:p>
            <a:endParaRPr lang="x-none" dirty="0"/>
          </a:p>
        </p:txBody>
      </p:sp>
    </p:spTree>
    <p:extLst>
      <p:ext uri="{BB962C8B-B14F-4D97-AF65-F5344CB8AC3E}">
        <p14:creationId xmlns:p14="http://schemas.microsoft.com/office/powerpoint/2010/main" val="15323921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6E57EAE-7550-114F-9B42-CEF88D0FF055}"/>
              </a:ext>
            </a:extLst>
          </p:cNvPr>
          <p:cNvSpPr>
            <a:spLocks noGrp="1"/>
          </p:cNvSpPr>
          <p:nvPr>
            <p:ph type="title"/>
          </p:nvPr>
        </p:nvSpPr>
        <p:spPr/>
        <p:txBody>
          <a:bodyPr/>
          <a:lstStyle/>
          <a:p>
            <a:r>
              <a:rPr lang="en-GB" dirty="0"/>
              <a:t>Nature of the problem</a:t>
            </a:r>
            <a:endParaRPr lang="x-none" dirty="0"/>
          </a:p>
        </p:txBody>
      </p:sp>
      <p:sp>
        <p:nvSpPr>
          <p:cNvPr id="3" name="Content Placeholder 2">
            <a:extLst>
              <a:ext uri="{FF2B5EF4-FFF2-40B4-BE49-F238E27FC236}">
                <a16:creationId xmlns:a16="http://schemas.microsoft.com/office/drawing/2014/main" xmlns="" id="{A591E3FE-19E0-AD4F-8955-040F2F90FD37}"/>
              </a:ext>
            </a:extLst>
          </p:cNvPr>
          <p:cNvSpPr>
            <a:spLocks noGrp="1"/>
          </p:cNvSpPr>
          <p:nvPr>
            <p:ph idx="1"/>
          </p:nvPr>
        </p:nvSpPr>
        <p:spPr/>
        <p:txBody>
          <a:bodyPr/>
          <a:lstStyle/>
          <a:p>
            <a:r>
              <a:rPr lang="en-GB" b="0" i="0" dirty="0">
                <a:effectLst/>
                <a:latin typeface=".SFUI-Regular"/>
              </a:rPr>
              <a:t>According to the report, work related stress has been increased by 20% in last three decades (Forbes). Work related stress has become more prevalent and about 17.9 million working days were lost because of it (Labour force survey, 2019-20).</a:t>
            </a:r>
            <a:endParaRPr lang="en-GB" dirty="0">
              <a:effectLst/>
              <a:latin typeface=".AppleSystemUIFont"/>
            </a:endParaRPr>
          </a:p>
          <a:p>
            <a:r>
              <a:rPr lang="en-GB" b="0" i="0" dirty="0">
                <a:effectLst/>
                <a:latin typeface=".SFUI-Regular"/>
              </a:rPr>
              <a:t>A research based on response from participants showed that work related stress is mainly caused by increase pressure and responsibilities at workplace with excessive deadlines. About 828,000 employees have work related stress. (Labour force survey, 2020). </a:t>
            </a:r>
          </a:p>
          <a:p>
            <a:r>
              <a:rPr lang="en-GB" b="0" i="0" dirty="0">
                <a:effectLst/>
                <a:latin typeface=".SFUI-Regular"/>
              </a:rPr>
              <a:t>Employees all around the globe are stressed at work leaving adverse negative effects on employee’s physical and psychological health. </a:t>
            </a:r>
            <a:endParaRPr lang="en-GB" dirty="0">
              <a:effectLst/>
              <a:latin typeface=".AppleSystemUIFont"/>
            </a:endParaRPr>
          </a:p>
          <a:p>
            <a:endParaRPr lang="x-none" dirty="0"/>
          </a:p>
        </p:txBody>
      </p:sp>
      <p:pic>
        <p:nvPicPr>
          <p:cNvPr id="4" name="Picture 4">
            <a:extLst>
              <a:ext uri="{FF2B5EF4-FFF2-40B4-BE49-F238E27FC236}">
                <a16:creationId xmlns:a16="http://schemas.microsoft.com/office/drawing/2014/main" xmlns="" id="{A32A5E83-9926-E249-BC96-42ED3EA992CE}"/>
              </a:ext>
            </a:extLst>
          </p:cNvPr>
          <p:cNvPicPr>
            <a:picLocks noChangeAspect="1"/>
          </p:cNvPicPr>
          <p:nvPr/>
        </p:nvPicPr>
        <p:blipFill>
          <a:blip r:embed="rId2"/>
          <a:stretch>
            <a:fillRect/>
          </a:stretch>
        </p:blipFill>
        <p:spPr>
          <a:xfrm>
            <a:off x="6096000" y="4811786"/>
            <a:ext cx="2519405" cy="1840964"/>
          </a:xfrm>
          <a:prstGeom prst="rect">
            <a:avLst/>
          </a:prstGeom>
        </p:spPr>
      </p:pic>
    </p:spTree>
    <p:extLst>
      <p:ext uri="{BB962C8B-B14F-4D97-AF65-F5344CB8AC3E}">
        <p14:creationId xmlns:p14="http://schemas.microsoft.com/office/powerpoint/2010/main" val="15842387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CA1B450-0758-CA4A-81C2-366D1BD3AF45}"/>
              </a:ext>
            </a:extLst>
          </p:cNvPr>
          <p:cNvSpPr>
            <a:spLocks noGrp="1"/>
          </p:cNvSpPr>
          <p:nvPr>
            <p:ph type="title"/>
          </p:nvPr>
        </p:nvSpPr>
        <p:spPr/>
        <p:txBody>
          <a:bodyPr/>
          <a:lstStyle/>
          <a:p>
            <a:r>
              <a:rPr lang="en-GB" dirty="0"/>
              <a:t>Impact of work related stress</a:t>
            </a:r>
            <a:endParaRPr lang="x-none" dirty="0"/>
          </a:p>
        </p:txBody>
      </p:sp>
      <p:sp>
        <p:nvSpPr>
          <p:cNvPr id="3" name="Content Placeholder 2">
            <a:extLst>
              <a:ext uri="{FF2B5EF4-FFF2-40B4-BE49-F238E27FC236}">
                <a16:creationId xmlns:a16="http://schemas.microsoft.com/office/drawing/2014/main" xmlns="" id="{1A013D59-636A-1C41-87EC-5FCAF0414D2B}"/>
              </a:ext>
            </a:extLst>
          </p:cNvPr>
          <p:cNvSpPr>
            <a:spLocks noGrp="1"/>
          </p:cNvSpPr>
          <p:nvPr>
            <p:ph idx="1"/>
          </p:nvPr>
        </p:nvSpPr>
        <p:spPr/>
        <p:txBody>
          <a:bodyPr>
            <a:normAutofit lnSpcReduction="10000"/>
          </a:bodyPr>
          <a:lstStyle/>
          <a:p>
            <a:r>
              <a:rPr lang="en-GB" b="1" dirty="0"/>
              <a:t>Impact on employees</a:t>
            </a:r>
          </a:p>
          <a:p>
            <a:r>
              <a:rPr lang="en-GB" b="0" i="0" dirty="0">
                <a:effectLst/>
                <a:latin typeface=".SFUI-Regular"/>
              </a:rPr>
              <a:t>Work related stress is directly targeting employee’s behaviour towards work-life. The stress leaves both physical and mental impact that in turn results in long term problems. </a:t>
            </a:r>
            <a:r>
              <a:rPr lang="en-GB" dirty="0">
                <a:effectLst/>
                <a:latin typeface=".AppleSystemUIFont"/>
              </a:rPr>
              <a:t/>
            </a:r>
            <a:br>
              <a:rPr lang="en-GB" dirty="0">
                <a:effectLst/>
                <a:latin typeface=".AppleSystemUIFont"/>
              </a:rPr>
            </a:br>
            <a:endParaRPr lang="en-GB" dirty="0">
              <a:effectLst/>
              <a:latin typeface=".AppleSystemUIFont"/>
            </a:endParaRPr>
          </a:p>
          <a:p>
            <a:r>
              <a:rPr lang="en-GB" b="0" i="0" dirty="0">
                <a:effectLst/>
                <a:latin typeface=".SFUI-Regular"/>
              </a:rPr>
              <a:t>Common physical stressors at work such as bad posture, bad light and unpleasant working environment etc is worsening employee’s health.</a:t>
            </a:r>
            <a:r>
              <a:rPr lang="en-GB" dirty="0">
                <a:effectLst/>
                <a:latin typeface=".AppleSystemUIFont"/>
              </a:rPr>
              <a:t/>
            </a:r>
            <a:br>
              <a:rPr lang="en-GB" dirty="0">
                <a:effectLst/>
                <a:latin typeface=".AppleSystemUIFont"/>
              </a:rPr>
            </a:br>
            <a:endParaRPr lang="en-GB" dirty="0">
              <a:effectLst/>
              <a:latin typeface=".AppleSystemUIFont"/>
            </a:endParaRPr>
          </a:p>
          <a:p>
            <a:r>
              <a:rPr lang="en-GB" b="0" i="0" dirty="0">
                <a:effectLst/>
                <a:latin typeface=".SFUI-Regular"/>
              </a:rPr>
              <a:t>According to researchers, stressed employees are at high risk of getting diagnosed with cardiovascular diseases, diabetes, high blood pressure etc</a:t>
            </a:r>
            <a:endParaRPr lang="en-GB" dirty="0">
              <a:effectLst/>
              <a:latin typeface=".AppleSystemUIFont"/>
            </a:endParaRPr>
          </a:p>
          <a:p>
            <a:r>
              <a:rPr lang="en-GB" b="0" i="0" dirty="0">
                <a:effectLst/>
                <a:latin typeface=".SFUI-Regular"/>
              </a:rPr>
              <a:t>Work related stress also causes certain mental illness issues in employees such as anxiety, depression, burn out. </a:t>
            </a:r>
            <a:endParaRPr lang="en-GB" dirty="0">
              <a:effectLst/>
              <a:latin typeface=".AppleSystemUIFont"/>
            </a:endParaRPr>
          </a:p>
          <a:p>
            <a:endParaRPr lang="x-none" dirty="0"/>
          </a:p>
        </p:txBody>
      </p:sp>
    </p:spTree>
    <p:extLst>
      <p:ext uri="{BB962C8B-B14F-4D97-AF65-F5344CB8AC3E}">
        <p14:creationId xmlns:p14="http://schemas.microsoft.com/office/powerpoint/2010/main" val="36227158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30EC520-0552-C446-A61B-2A1D770A42EA}"/>
              </a:ext>
            </a:extLst>
          </p:cNvPr>
          <p:cNvSpPr>
            <a:spLocks noGrp="1"/>
          </p:cNvSpPr>
          <p:nvPr>
            <p:ph type="title"/>
          </p:nvPr>
        </p:nvSpPr>
        <p:spPr/>
        <p:txBody>
          <a:bodyPr/>
          <a:lstStyle/>
          <a:p>
            <a:r>
              <a:rPr lang="en-GB" dirty="0"/>
              <a:t>Impact of work related stress</a:t>
            </a:r>
            <a:endParaRPr lang="x-none" dirty="0"/>
          </a:p>
        </p:txBody>
      </p:sp>
      <p:sp>
        <p:nvSpPr>
          <p:cNvPr id="3" name="Content Placeholder 2">
            <a:extLst>
              <a:ext uri="{FF2B5EF4-FFF2-40B4-BE49-F238E27FC236}">
                <a16:creationId xmlns:a16="http://schemas.microsoft.com/office/drawing/2014/main" xmlns="" id="{5E50E370-FD22-F743-83DB-22226BDEF9DB}"/>
              </a:ext>
            </a:extLst>
          </p:cNvPr>
          <p:cNvSpPr>
            <a:spLocks noGrp="1"/>
          </p:cNvSpPr>
          <p:nvPr>
            <p:ph idx="1"/>
          </p:nvPr>
        </p:nvSpPr>
        <p:spPr/>
        <p:txBody>
          <a:bodyPr/>
          <a:lstStyle/>
          <a:p>
            <a:r>
              <a:rPr lang="en-GB" b="1" dirty="0"/>
              <a:t>Impact on organisations</a:t>
            </a:r>
          </a:p>
          <a:p>
            <a:r>
              <a:rPr lang="en-GB" b="0" i="0" dirty="0">
                <a:effectLst/>
                <a:latin typeface=".SFUI-Regular"/>
              </a:rPr>
              <a:t>Organisations with stressed employees have high rate of employee absenteeism and turnover rates. Stressed employees are less productivity, causing organisation to lose profit. </a:t>
            </a:r>
            <a:endParaRPr lang="en-GB" dirty="0">
              <a:effectLst/>
              <a:latin typeface=".AppleSystemUIFont"/>
            </a:endParaRPr>
          </a:p>
          <a:p>
            <a:r>
              <a:rPr lang="en-GB" b="0" i="0" dirty="0">
                <a:effectLst/>
                <a:latin typeface=".SFUI-Regular"/>
              </a:rPr>
              <a:t>Stressed and disengaged employees take more sick leaves resulting organisations to lose profits. A PwC report said estimate £29 billions annually were lost in 2013 due to this issue. </a:t>
            </a:r>
            <a:endParaRPr lang="en-GB" dirty="0">
              <a:effectLst/>
              <a:latin typeface=".AppleSystemUIFont"/>
            </a:endParaRPr>
          </a:p>
          <a:p>
            <a:r>
              <a:rPr lang="en-GB" b="0" i="0" dirty="0">
                <a:effectLst/>
                <a:latin typeface=".SFUI-Regular"/>
              </a:rPr>
              <a:t>For an organisation it is very significant to notice patterns of employees to identify stress in them. Stressed employees are at higher risk of injuries and accidents costing employers their healthcare issue bills. </a:t>
            </a:r>
            <a:endParaRPr lang="en-GB" dirty="0">
              <a:effectLst/>
              <a:latin typeface=".AppleSystemUIFont"/>
            </a:endParaRPr>
          </a:p>
          <a:p>
            <a:endParaRPr lang="x-none" dirty="0"/>
          </a:p>
        </p:txBody>
      </p:sp>
    </p:spTree>
    <p:extLst>
      <p:ext uri="{BB962C8B-B14F-4D97-AF65-F5344CB8AC3E}">
        <p14:creationId xmlns:p14="http://schemas.microsoft.com/office/powerpoint/2010/main" val="42065230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7C43BB2-2F2B-8D40-A263-488A1530F730}"/>
              </a:ext>
            </a:extLst>
          </p:cNvPr>
          <p:cNvSpPr>
            <a:spLocks noGrp="1"/>
          </p:cNvSpPr>
          <p:nvPr>
            <p:ph type="title"/>
          </p:nvPr>
        </p:nvSpPr>
        <p:spPr/>
        <p:txBody>
          <a:bodyPr/>
          <a:lstStyle/>
          <a:p>
            <a:r>
              <a:rPr lang="en-GB" dirty="0"/>
              <a:t>Cause and effect analysis </a:t>
            </a:r>
            <a:endParaRPr lang="x-none" dirty="0"/>
          </a:p>
        </p:txBody>
      </p:sp>
      <p:pic>
        <p:nvPicPr>
          <p:cNvPr id="11" name="Picture 11">
            <a:extLst>
              <a:ext uri="{FF2B5EF4-FFF2-40B4-BE49-F238E27FC236}">
                <a16:creationId xmlns:a16="http://schemas.microsoft.com/office/drawing/2014/main" xmlns="" id="{B15A499D-AAB9-2245-82EF-BEBAEC40682F}"/>
              </a:ext>
            </a:extLst>
          </p:cNvPr>
          <p:cNvPicPr>
            <a:picLocks noGrp="1" noChangeAspect="1"/>
          </p:cNvPicPr>
          <p:nvPr>
            <p:ph idx="1"/>
          </p:nvPr>
        </p:nvPicPr>
        <p:blipFill>
          <a:blip r:embed="rId2"/>
          <a:stretch>
            <a:fillRect/>
          </a:stretch>
        </p:blipFill>
        <p:spPr>
          <a:xfrm>
            <a:off x="1270000" y="1441622"/>
            <a:ext cx="7070811" cy="5416378"/>
          </a:xfrm>
        </p:spPr>
      </p:pic>
    </p:spTree>
    <p:extLst>
      <p:ext uri="{BB962C8B-B14F-4D97-AF65-F5344CB8AC3E}">
        <p14:creationId xmlns:p14="http://schemas.microsoft.com/office/powerpoint/2010/main" val="17440581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276A52E-62A1-5F4E-9561-F4F17C55A68A}"/>
              </a:ext>
            </a:extLst>
          </p:cNvPr>
          <p:cNvSpPr>
            <a:spLocks noGrp="1"/>
          </p:cNvSpPr>
          <p:nvPr>
            <p:ph type="title"/>
          </p:nvPr>
        </p:nvSpPr>
        <p:spPr/>
        <p:txBody>
          <a:bodyPr/>
          <a:lstStyle/>
          <a:p>
            <a:r>
              <a:rPr lang="en-GB" dirty="0"/>
              <a:t>Cause and effect analysis </a:t>
            </a:r>
            <a:endParaRPr lang="x-none" dirty="0"/>
          </a:p>
        </p:txBody>
      </p:sp>
      <p:sp>
        <p:nvSpPr>
          <p:cNvPr id="3" name="Content Placeholder 2">
            <a:extLst>
              <a:ext uri="{FF2B5EF4-FFF2-40B4-BE49-F238E27FC236}">
                <a16:creationId xmlns:a16="http://schemas.microsoft.com/office/drawing/2014/main" xmlns="" id="{C397D5AA-FB21-4E4A-B20F-2D4A06701BA2}"/>
              </a:ext>
            </a:extLst>
          </p:cNvPr>
          <p:cNvSpPr>
            <a:spLocks noGrp="1"/>
          </p:cNvSpPr>
          <p:nvPr>
            <p:ph idx="1"/>
          </p:nvPr>
        </p:nvSpPr>
        <p:spPr/>
        <p:txBody>
          <a:bodyPr>
            <a:normAutofit fontScale="92500" lnSpcReduction="10000"/>
          </a:bodyPr>
          <a:lstStyle/>
          <a:p>
            <a:r>
              <a:rPr lang="en-GB" b="1" dirty="0"/>
              <a:t>Causes of work related stress</a:t>
            </a:r>
          </a:p>
          <a:p>
            <a:r>
              <a:rPr lang="en-GB" dirty="0"/>
              <a:t>•</a:t>
            </a:r>
            <a:r>
              <a:rPr lang="en-GB" b="1" dirty="0"/>
              <a:t>lack of control:</a:t>
            </a:r>
            <a:r>
              <a:rPr lang="en-GB" dirty="0"/>
              <a:t> There are certain things that trigger work stress in employees such as if there is poor decision making at work, it gets frustrating. If the managers are not Influencing their staff in right away. Moreover, if employees feel like their opinions do no matter at work, they get stressed</a:t>
            </a:r>
          </a:p>
          <a:p>
            <a:r>
              <a:rPr lang="en-GB" dirty="0"/>
              <a:t>•</a:t>
            </a:r>
            <a:r>
              <a:rPr lang="en-GB" b="1" dirty="0"/>
              <a:t>Poor work relationship</a:t>
            </a:r>
            <a:r>
              <a:rPr lang="en-GB" dirty="0"/>
              <a:t>: People spend most of the time at work, meet people and spend time with other employees. If the employees do not have good relations; they get stressed.</a:t>
            </a:r>
          </a:p>
          <a:p>
            <a:r>
              <a:rPr lang="en-GB" dirty="0"/>
              <a:t>•</a:t>
            </a:r>
            <a:r>
              <a:rPr lang="en-GB" b="1" dirty="0"/>
              <a:t>Workload</a:t>
            </a:r>
            <a:r>
              <a:rPr lang="en-GB" dirty="0"/>
              <a:t>: This is the most common stressor for any employee. If they cannot complete their work on time due to more deadlines and increased pressure, stress will be developed. </a:t>
            </a:r>
          </a:p>
          <a:p>
            <a:r>
              <a:rPr lang="en-GB" dirty="0"/>
              <a:t>•</a:t>
            </a:r>
            <a:r>
              <a:rPr lang="en-GB" b="1" dirty="0"/>
              <a:t>Lack of communication</a:t>
            </a:r>
            <a:r>
              <a:rPr lang="en-GB" dirty="0"/>
              <a:t>: Ineffective communication always stresses employees because they are not able to talk properly with other employees and employers. Also if there is no positive feedback about their work, stress is developed. </a:t>
            </a:r>
          </a:p>
        </p:txBody>
      </p:sp>
    </p:spTree>
    <p:extLst>
      <p:ext uri="{BB962C8B-B14F-4D97-AF65-F5344CB8AC3E}">
        <p14:creationId xmlns:p14="http://schemas.microsoft.com/office/powerpoint/2010/main" val="10990668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641D549-93AE-7C40-9253-A209A1FB4F20}"/>
              </a:ext>
            </a:extLst>
          </p:cNvPr>
          <p:cNvSpPr>
            <a:spLocks noGrp="1"/>
          </p:cNvSpPr>
          <p:nvPr>
            <p:ph type="title"/>
          </p:nvPr>
        </p:nvSpPr>
        <p:spPr/>
        <p:txBody>
          <a:bodyPr/>
          <a:lstStyle/>
          <a:p>
            <a:r>
              <a:rPr lang="en-GB" dirty="0"/>
              <a:t>PESTLE Analysis </a:t>
            </a:r>
            <a:endParaRPr lang="x-none" dirty="0"/>
          </a:p>
        </p:txBody>
      </p:sp>
      <p:sp>
        <p:nvSpPr>
          <p:cNvPr id="3" name="Content Placeholder 2">
            <a:extLst>
              <a:ext uri="{FF2B5EF4-FFF2-40B4-BE49-F238E27FC236}">
                <a16:creationId xmlns:a16="http://schemas.microsoft.com/office/drawing/2014/main" xmlns="" id="{4AC5A99D-38CA-1E49-9C23-334BAE1FA87D}"/>
              </a:ext>
            </a:extLst>
          </p:cNvPr>
          <p:cNvSpPr>
            <a:spLocks noGrp="1"/>
          </p:cNvSpPr>
          <p:nvPr>
            <p:ph idx="1"/>
          </p:nvPr>
        </p:nvSpPr>
        <p:spPr/>
        <p:txBody>
          <a:bodyPr/>
          <a:lstStyle/>
          <a:p>
            <a:r>
              <a:rPr lang="en-GB" b="0" i="0" dirty="0">
                <a:effectLst/>
                <a:latin typeface=".SFUI-Regular"/>
              </a:rPr>
              <a:t>Political factors</a:t>
            </a:r>
            <a:r>
              <a:rPr lang="en-GB" b="0" i="0" dirty="0">
                <a:effectLst/>
                <a:latin typeface=".AppleSystemUIFont"/>
              </a:rPr>
              <a:t>: </a:t>
            </a:r>
            <a:r>
              <a:rPr lang="en-GB" b="0" i="0" dirty="0">
                <a:effectLst/>
                <a:latin typeface=".SFUI-Regular"/>
              </a:rPr>
              <a:t>Work related stress is triggered by political factors such as instability in government, employment laws and gender role laws.</a:t>
            </a:r>
            <a:endParaRPr lang="en-GB" dirty="0">
              <a:effectLst/>
              <a:latin typeface=".AppleSystemUIFont"/>
            </a:endParaRPr>
          </a:p>
          <a:p>
            <a:r>
              <a:rPr lang="en-GB" b="0" i="0" dirty="0">
                <a:effectLst/>
                <a:latin typeface=".SFUI-Regular"/>
              </a:rPr>
              <a:t>Economic factors: According to the report, 91% employees are stressed due to financial problems. High inflation rate and more consumer demand makes it harder to keep up with the bills. Thus increasing stress at work. </a:t>
            </a:r>
            <a:endParaRPr lang="en-GB" dirty="0">
              <a:effectLst/>
              <a:latin typeface=".AppleSystemUIFont"/>
            </a:endParaRPr>
          </a:p>
          <a:p>
            <a:r>
              <a:rPr lang="en-GB" b="0" i="0" dirty="0">
                <a:effectLst/>
                <a:latin typeface=".SFUI-Regular"/>
              </a:rPr>
              <a:t>Social factors: Social factors of work related stress are</a:t>
            </a:r>
            <a:endParaRPr lang="en-GB" dirty="0">
              <a:effectLst/>
              <a:latin typeface=".AppleSystemUIFont"/>
            </a:endParaRPr>
          </a:p>
          <a:p>
            <a:pPr marL="0" indent="0">
              <a:buNone/>
            </a:pPr>
            <a:r>
              <a:rPr lang="en-GB" b="0" i="0" dirty="0">
                <a:effectLst/>
                <a:latin typeface=".SFUI-Regular"/>
              </a:rPr>
              <a:t>•Different demographics</a:t>
            </a:r>
            <a:endParaRPr lang="en-GB" dirty="0">
              <a:effectLst/>
              <a:latin typeface=".AppleSystemUIFont"/>
            </a:endParaRPr>
          </a:p>
          <a:p>
            <a:pPr marL="0" indent="0">
              <a:buNone/>
            </a:pPr>
            <a:r>
              <a:rPr lang="en-GB" b="0" i="0" dirty="0">
                <a:effectLst/>
                <a:latin typeface=".SFUI-Regular"/>
              </a:rPr>
              <a:t>•Education</a:t>
            </a:r>
            <a:endParaRPr lang="en-GB" dirty="0">
              <a:effectLst/>
              <a:latin typeface=".AppleSystemUIFont"/>
            </a:endParaRPr>
          </a:p>
          <a:p>
            <a:pPr marL="0" indent="0">
              <a:buNone/>
            </a:pPr>
            <a:r>
              <a:rPr lang="en-GB" b="0" i="0" dirty="0">
                <a:effectLst/>
                <a:latin typeface=".SFUI-Regular"/>
              </a:rPr>
              <a:t>•Class difference</a:t>
            </a:r>
            <a:endParaRPr lang="en-GB" dirty="0">
              <a:effectLst/>
              <a:latin typeface=".AppleSystemUIFont"/>
            </a:endParaRPr>
          </a:p>
          <a:p>
            <a:endParaRPr lang="x-none" dirty="0"/>
          </a:p>
        </p:txBody>
      </p:sp>
    </p:spTree>
    <p:extLst>
      <p:ext uri="{BB962C8B-B14F-4D97-AF65-F5344CB8AC3E}">
        <p14:creationId xmlns:p14="http://schemas.microsoft.com/office/powerpoint/2010/main" val="35544055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98A479A-7461-844B-96E3-20B684F1F1D5}"/>
              </a:ext>
            </a:extLst>
          </p:cNvPr>
          <p:cNvSpPr>
            <a:spLocks noGrp="1"/>
          </p:cNvSpPr>
          <p:nvPr>
            <p:ph type="title"/>
          </p:nvPr>
        </p:nvSpPr>
        <p:spPr/>
        <p:txBody>
          <a:bodyPr/>
          <a:lstStyle/>
          <a:p>
            <a:r>
              <a:rPr lang="en-GB" dirty="0"/>
              <a:t>PESTLE Analysis</a:t>
            </a:r>
            <a:endParaRPr lang="x-none" dirty="0"/>
          </a:p>
        </p:txBody>
      </p:sp>
      <p:sp>
        <p:nvSpPr>
          <p:cNvPr id="3" name="Content Placeholder 2">
            <a:extLst>
              <a:ext uri="{FF2B5EF4-FFF2-40B4-BE49-F238E27FC236}">
                <a16:creationId xmlns:a16="http://schemas.microsoft.com/office/drawing/2014/main" xmlns="" id="{4EE51C2B-5C38-344A-B488-5E06F1B8A1FE}"/>
              </a:ext>
            </a:extLst>
          </p:cNvPr>
          <p:cNvSpPr>
            <a:spLocks noGrp="1"/>
          </p:cNvSpPr>
          <p:nvPr>
            <p:ph idx="1"/>
          </p:nvPr>
        </p:nvSpPr>
        <p:spPr/>
        <p:txBody>
          <a:bodyPr/>
          <a:lstStyle/>
          <a:p>
            <a:r>
              <a:rPr lang="en-GB" b="0" i="0" dirty="0">
                <a:effectLst/>
                <a:latin typeface=".SFUI-Regular"/>
              </a:rPr>
              <a:t>Technology factors</a:t>
            </a:r>
            <a:r>
              <a:rPr lang="en-GB" dirty="0">
                <a:latin typeface=".AppleSystemUIFont"/>
              </a:rPr>
              <a:t>: </a:t>
            </a:r>
            <a:r>
              <a:rPr lang="en-GB" b="0" i="0" dirty="0">
                <a:effectLst/>
                <a:latin typeface=".SFUI-Regular"/>
              </a:rPr>
              <a:t>Technological factors such as technology overload, Too much time on screen, 24/7 work stress due to technology contributes to work related stress. </a:t>
            </a:r>
          </a:p>
          <a:p>
            <a:r>
              <a:rPr lang="en-GB" dirty="0">
                <a:effectLst/>
                <a:latin typeface=".AppleSystemUIFont"/>
              </a:rPr>
              <a:t>Environmental factors: Environment plays major role for employees when they are working in an organisation. Environmental factors that contributes to job related stress are:</a:t>
            </a:r>
          </a:p>
          <a:p>
            <a:pPr marL="0" indent="0">
              <a:buNone/>
            </a:pPr>
            <a:r>
              <a:rPr lang="en-GB" dirty="0">
                <a:latin typeface=".AppleSystemUIFont"/>
              </a:rPr>
              <a:t>•Unhygienic food at work</a:t>
            </a:r>
          </a:p>
          <a:p>
            <a:pPr marL="0" indent="0">
              <a:buNone/>
            </a:pPr>
            <a:r>
              <a:rPr lang="en-GB" dirty="0">
                <a:effectLst/>
                <a:latin typeface=".AppleSystemUIFont"/>
              </a:rPr>
              <a:t>•U</a:t>
            </a:r>
            <a:r>
              <a:rPr lang="en-GB" dirty="0">
                <a:latin typeface=".AppleSystemUIFont"/>
              </a:rPr>
              <a:t>ncleaned workplace</a:t>
            </a:r>
          </a:p>
          <a:p>
            <a:pPr marL="0" indent="0">
              <a:buNone/>
            </a:pPr>
            <a:r>
              <a:rPr lang="en-GB" dirty="0">
                <a:effectLst/>
                <a:latin typeface=".AppleSystemUIFont"/>
              </a:rPr>
              <a:t>•Bad ventilation system</a:t>
            </a:r>
          </a:p>
          <a:p>
            <a:pPr marL="0" indent="0">
              <a:buNone/>
            </a:pPr>
            <a:r>
              <a:rPr lang="en-GB" dirty="0">
                <a:latin typeface=".AppleSystemUIFont"/>
              </a:rPr>
              <a:t>•Broken furniture and appliances </a:t>
            </a:r>
            <a:r>
              <a:rPr lang="en-GB" dirty="0">
                <a:effectLst/>
                <a:latin typeface=".AppleSystemUIFont"/>
              </a:rPr>
              <a:t> </a:t>
            </a:r>
          </a:p>
        </p:txBody>
      </p:sp>
    </p:spTree>
    <p:extLst>
      <p:ext uri="{BB962C8B-B14F-4D97-AF65-F5344CB8AC3E}">
        <p14:creationId xmlns:p14="http://schemas.microsoft.com/office/powerpoint/2010/main" val="716528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E21C730-421B-1047-92A8-CCBAF64EA959}"/>
              </a:ext>
            </a:extLst>
          </p:cNvPr>
          <p:cNvSpPr>
            <a:spLocks noGrp="1"/>
          </p:cNvSpPr>
          <p:nvPr>
            <p:ph type="title"/>
          </p:nvPr>
        </p:nvSpPr>
        <p:spPr/>
        <p:txBody>
          <a:bodyPr/>
          <a:lstStyle/>
          <a:p>
            <a:r>
              <a:rPr lang="en-GB" dirty="0"/>
              <a:t>Solutions for work related stress</a:t>
            </a:r>
            <a:endParaRPr lang="x-none" dirty="0"/>
          </a:p>
        </p:txBody>
      </p:sp>
      <p:sp>
        <p:nvSpPr>
          <p:cNvPr id="3" name="Content Placeholder 2">
            <a:extLst>
              <a:ext uri="{FF2B5EF4-FFF2-40B4-BE49-F238E27FC236}">
                <a16:creationId xmlns:a16="http://schemas.microsoft.com/office/drawing/2014/main" xmlns="" id="{A0C9253D-C741-BD48-9560-53716F4FDDC5}"/>
              </a:ext>
            </a:extLst>
          </p:cNvPr>
          <p:cNvSpPr>
            <a:spLocks noGrp="1"/>
          </p:cNvSpPr>
          <p:nvPr>
            <p:ph idx="1"/>
          </p:nvPr>
        </p:nvSpPr>
        <p:spPr/>
        <p:txBody>
          <a:bodyPr>
            <a:normAutofit/>
          </a:bodyPr>
          <a:lstStyle/>
          <a:p>
            <a:r>
              <a:rPr lang="en-GB" b="1" i="0" dirty="0">
                <a:effectLst/>
                <a:latin typeface=".SFUI-Regular"/>
              </a:rPr>
              <a:t>Allow flexibility:</a:t>
            </a:r>
            <a:r>
              <a:rPr lang="en-GB" b="0" i="0" dirty="0">
                <a:effectLst/>
                <a:latin typeface=".SFUI-Regular"/>
              </a:rPr>
              <a:t> Stressed employees need time for themselves to relieve pressure and maintain work-life balance. If employers provide flexibility in their work schedule, it can make them less stressed and more productive. </a:t>
            </a:r>
            <a:endParaRPr lang="en-GB" dirty="0">
              <a:effectLst/>
              <a:latin typeface=".AppleSystemUIFont"/>
            </a:endParaRPr>
          </a:p>
          <a:p>
            <a:r>
              <a:rPr lang="en-GB" b="1" i="0" dirty="0">
                <a:effectLst/>
                <a:latin typeface=".SFUI-Regular"/>
              </a:rPr>
              <a:t>Workplace wellness</a:t>
            </a:r>
            <a:r>
              <a:rPr lang="en-GB" b="1" dirty="0">
                <a:latin typeface=".AppleSystemUIFont"/>
              </a:rPr>
              <a:t>: </a:t>
            </a:r>
            <a:r>
              <a:rPr lang="en-GB" b="0" i="0" dirty="0">
                <a:effectLst/>
                <a:latin typeface=".SFUI-Regular"/>
              </a:rPr>
              <a:t>Every organisation needs to evaluate and identify stressors in their workplace, If these stressors are identified and eradicated completely. Employees stress level will decrease. Moreover, encouraging workplace wellness by open communication and cooperation. This complex problem can be eradicated.  </a:t>
            </a:r>
            <a:endParaRPr lang="en-GB" dirty="0">
              <a:effectLst/>
              <a:latin typeface=".AppleSystemUIFont"/>
            </a:endParaRPr>
          </a:p>
          <a:p>
            <a:r>
              <a:rPr lang="en-GB" b="1" i="0" dirty="0">
                <a:effectLst/>
                <a:latin typeface=".SFUI-Regular"/>
              </a:rPr>
              <a:t>Encourage communication:</a:t>
            </a:r>
            <a:r>
              <a:rPr lang="en-GB" i="0" dirty="0">
                <a:effectLst/>
                <a:latin typeface=".SFUI-Regular"/>
              </a:rPr>
              <a:t> Employees want to be able to talk to their managers about problems they are facing.  I</a:t>
            </a:r>
            <a:r>
              <a:rPr lang="en-GB" b="0" i="0" dirty="0">
                <a:effectLst/>
                <a:latin typeface=".SFUI-Regular"/>
              </a:rPr>
              <a:t>f there is open communication in the workplace where stressed employees are talking it out with their coworkers and managers, they will feel motivated and less stressed. </a:t>
            </a:r>
            <a:endParaRPr lang="en-GB" dirty="0">
              <a:effectLst/>
              <a:latin typeface=".AppleSystemUIFont"/>
            </a:endParaRPr>
          </a:p>
          <a:p>
            <a:endParaRPr lang="x-none" dirty="0"/>
          </a:p>
        </p:txBody>
      </p:sp>
    </p:spTree>
    <p:extLst>
      <p:ext uri="{BB962C8B-B14F-4D97-AF65-F5344CB8AC3E}">
        <p14:creationId xmlns:p14="http://schemas.microsoft.com/office/powerpoint/2010/main" val="24496901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995F753-F936-2A46-B96C-E23457B05C9B}"/>
              </a:ext>
            </a:extLst>
          </p:cNvPr>
          <p:cNvSpPr>
            <a:spLocks noGrp="1"/>
          </p:cNvSpPr>
          <p:nvPr>
            <p:ph type="title"/>
          </p:nvPr>
        </p:nvSpPr>
        <p:spPr/>
        <p:txBody>
          <a:bodyPr/>
          <a:lstStyle/>
          <a:p>
            <a:r>
              <a:rPr lang="en-GB" dirty="0"/>
              <a:t>PMI </a:t>
            </a:r>
            <a:r>
              <a:rPr lang="en-GB" dirty="0" smtClean="0"/>
              <a:t>CHART</a:t>
            </a:r>
            <a:br>
              <a:rPr lang="en-GB" dirty="0" smtClean="0"/>
            </a:br>
            <a:endParaRPr lang="x-none" dirty="0"/>
          </a:p>
        </p:txBody>
      </p:sp>
      <p:graphicFrame>
        <p:nvGraphicFramePr>
          <p:cNvPr id="4" name="Table 4">
            <a:extLst>
              <a:ext uri="{FF2B5EF4-FFF2-40B4-BE49-F238E27FC236}">
                <a16:creationId xmlns:a16="http://schemas.microsoft.com/office/drawing/2014/main" xmlns="" id="{A8B4AB84-8860-3445-84B5-4137B8C9CE3E}"/>
              </a:ext>
            </a:extLst>
          </p:cNvPr>
          <p:cNvGraphicFramePr>
            <a:graphicFrameLocks noGrp="1"/>
          </p:cNvGraphicFramePr>
          <p:nvPr>
            <p:ph idx="1"/>
            <p:extLst>
              <p:ext uri="{D42A27DB-BD31-4B8C-83A1-F6EECF244321}">
                <p14:modId xmlns:p14="http://schemas.microsoft.com/office/powerpoint/2010/main" val="4034688637"/>
              </p:ext>
            </p:extLst>
          </p:nvPr>
        </p:nvGraphicFramePr>
        <p:xfrm>
          <a:off x="3429000" y="762000"/>
          <a:ext cx="8596311" cy="5444428"/>
        </p:xfrm>
        <a:graphic>
          <a:graphicData uri="http://schemas.openxmlformats.org/drawingml/2006/table">
            <a:tbl>
              <a:tblPr firstRow="1" bandRow="1">
                <a:tableStyleId>{5C22544A-7EE6-4342-B048-85BDC9FD1C3A}</a:tableStyleId>
              </a:tblPr>
              <a:tblGrid>
                <a:gridCol w="2865437">
                  <a:extLst>
                    <a:ext uri="{9D8B030D-6E8A-4147-A177-3AD203B41FA5}">
                      <a16:colId xmlns:a16="http://schemas.microsoft.com/office/drawing/2014/main" xmlns="" val="1201581059"/>
                    </a:ext>
                  </a:extLst>
                </a:gridCol>
                <a:gridCol w="2865437">
                  <a:extLst>
                    <a:ext uri="{9D8B030D-6E8A-4147-A177-3AD203B41FA5}">
                      <a16:colId xmlns:a16="http://schemas.microsoft.com/office/drawing/2014/main" xmlns="" val="2391554396"/>
                    </a:ext>
                  </a:extLst>
                </a:gridCol>
                <a:gridCol w="2865437">
                  <a:extLst>
                    <a:ext uri="{9D8B030D-6E8A-4147-A177-3AD203B41FA5}">
                      <a16:colId xmlns:a16="http://schemas.microsoft.com/office/drawing/2014/main" xmlns="" val="2336795644"/>
                    </a:ext>
                  </a:extLst>
                </a:gridCol>
              </a:tblGrid>
              <a:tr h="1259174">
                <a:tc>
                  <a:txBody>
                    <a:bodyPr/>
                    <a:lstStyle/>
                    <a:p>
                      <a:r>
                        <a:rPr lang="en-GB" dirty="0"/>
                        <a:t>PlUS</a:t>
                      </a:r>
                      <a:endParaRPr lang="x-none" dirty="0"/>
                    </a:p>
                  </a:txBody>
                  <a:tcPr/>
                </a:tc>
                <a:tc>
                  <a:txBody>
                    <a:bodyPr/>
                    <a:lstStyle/>
                    <a:p>
                      <a:r>
                        <a:rPr lang="en-GB" dirty="0"/>
                        <a:t>MINUS</a:t>
                      </a:r>
                    </a:p>
                  </a:txBody>
                  <a:tcPr/>
                </a:tc>
                <a:tc>
                  <a:txBody>
                    <a:bodyPr/>
                    <a:lstStyle/>
                    <a:p>
                      <a:r>
                        <a:rPr lang="en-GB" dirty="0"/>
                        <a:t>INTERESTING </a:t>
                      </a:r>
                      <a:endParaRPr lang="x-none" dirty="0"/>
                    </a:p>
                  </a:txBody>
                  <a:tcPr/>
                </a:tc>
                <a:extLst>
                  <a:ext uri="{0D108BD9-81ED-4DB2-BD59-A6C34878D82A}">
                    <a16:rowId xmlns:a16="http://schemas.microsoft.com/office/drawing/2014/main" xmlns="" val="1548423931"/>
                  </a:ext>
                </a:extLst>
              </a:tr>
              <a:tr h="1259174">
                <a:tc>
                  <a:txBody>
                    <a:bodyPr/>
                    <a:lstStyle/>
                    <a:p>
                      <a:r>
                        <a:rPr lang="en-GB" dirty="0"/>
                        <a:t>Flexibility is cost effective, improves productivity and increases engagement </a:t>
                      </a:r>
                      <a:r>
                        <a:rPr lang="en-GB" dirty="0" smtClean="0"/>
                        <a:t>rate (+3)</a:t>
                      </a:r>
                      <a:endParaRPr lang="x-none" dirty="0"/>
                    </a:p>
                  </a:txBody>
                  <a:tcPr/>
                </a:tc>
                <a:tc>
                  <a:txBody>
                    <a:bodyPr/>
                    <a:lstStyle/>
                    <a:p>
                      <a:r>
                        <a:rPr lang="en-GB" dirty="0"/>
                        <a:t>It can be difficult to manage and reduces customer </a:t>
                      </a:r>
                      <a:r>
                        <a:rPr lang="en-GB" dirty="0" smtClean="0"/>
                        <a:t>satisfaction (-2)</a:t>
                      </a:r>
                      <a:endParaRPr lang="x-none" dirty="0"/>
                    </a:p>
                  </a:txBody>
                  <a:tcPr/>
                </a:tc>
                <a:tc>
                  <a:txBody>
                    <a:bodyPr/>
                    <a:lstStyle/>
                    <a:p>
                      <a:r>
                        <a:rPr lang="en-GB" dirty="0"/>
                        <a:t>Stressed employees getting flexibility time to time will help both employees and </a:t>
                      </a:r>
                      <a:r>
                        <a:rPr lang="en-GB" dirty="0" smtClean="0"/>
                        <a:t>organisations (+6) </a:t>
                      </a:r>
                      <a:endParaRPr lang="x-none" dirty="0"/>
                    </a:p>
                  </a:txBody>
                  <a:tcPr/>
                </a:tc>
                <a:extLst>
                  <a:ext uri="{0D108BD9-81ED-4DB2-BD59-A6C34878D82A}">
                    <a16:rowId xmlns:a16="http://schemas.microsoft.com/office/drawing/2014/main" xmlns="" val="1574510216"/>
                  </a:ext>
                </a:extLst>
              </a:tr>
              <a:tr h="1259174">
                <a:tc>
                  <a:txBody>
                    <a:bodyPr/>
                    <a:lstStyle/>
                    <a:p>
                      <a:r>
                        <a:rPr lang="en-GB" dirty="0"/>
                        <a:t>Workplace wellness programs can keep employees motivated </a:t>
                      </a:r>
                      <a:r>
                        <a:rPr lang="en-US" dirty="0" smtClean="0"/>
                        <a:t>(+3)</a:t>
                      </a:r>
                      <a:endParaRPr lang="x-none" dirty="0"/>
                    </a:p>
                  </a:txBody>
                  <a:tcPr/>
                </a:tc>
                <a:tc>
                  <a:txBody>
                    <a:bodyPr/>
                    <a:lstStyle/>
                    <a:p>
                      <a:r>
                        <a:rPr lang="en-GB" dirty="0"/>
                        <a:t>These programs are difficult to </a:t>
                      </a:r>
                      <a:r>
                        <a:rPr lang="en-GB" dirty="0" smtClean="0"/>
                        <a:t>execute (-2)</a:t>
                      </a:r>
                      <a:endParaRPr lang="x-none" dirty="0"/>
                    </a:p>
                  </a:txBody>
                  <a:tcPr/>
                </a:tc>
                <a:tc>
                  <a:txBody>
                    <a:bodyPr/>
                    <a:lstStyle/>
                    <a:p>
                      <a:r>
                        <a:rPr lang="en-GB" dirty="0"/>
                        <a:t>Wellness program can release stress of group of employees at once and save </a:t>
                      </a:r>
                      <a:r>
                        <a:rPr lang="en-GB" dirty="0" smtClean="0"/>
                        <a:t>time (+6)</a:t>
                      </a:r>
                      <a:endParaRPr lang="x-none" dirty="0"/>
                    </a:p>
                  </a:txBody>
                  <a:tcPr/>
                </a:tc>
                <a:extLst>
                  <a:ext uri="{0D108BD9-81ED-4DB2-BD59-A6C34878D82A}">
                    <a16:rowId xmlns:a16="http://schemas.microsoft.com/office/drawing/2014/main" xmlns="" val="2826940421"/>
                  </a:ext>
                </a:extLst>
              </a:tr>
              <a:tr h="1259174">
                <a:tc>
                  <a:txBody>
                    <a:bodyPr/>
                    <a:lstStyle/>
                    <a:p>
                      <a:r>
                        <a:rPr lang="en-GB" dirty="0"/>
                        <a:t>Encouraging communication is very easy and improves teamwork and decision </a:t>
                      </a:r>
                      <a:r>
                        <a:rPr lang="en-GB" dirty="0" smtClean="0"/>
                        <a:t>making (+3)</a:t>
                      </a:r>
                      <a:endParaRPr lang="x-none" dirty="0"/>
                    </a:p>
                  </a:txBody>
                  <a:tcPr/>
                </a:tc>
                <a:tc>
                  <a:txBody>
                    <a:bodyPr/>
                    <a:lstStyle/>
                    <a:p>
                      <a:r>
                        <a:rPr lang="en-GB" dirty="0"/>
                        <a:t>It can be mismanaged and create other </a:t>
                      </a:r>
                      <a:r>
                        <a:rPr lang="en-GB" dirty="0" smtClean="0"/>
                        <a:t>problems (-2)</a:t>
                      </a:r>
                      <a:endParaRPr lang="x-none" dirty="0"/>
                    </a:p>
                  </a:txBody>
                  <a:tcPr/>
                </a:tc>
                <a:tc>
                  <a:txBody>
                    <a:bodyPr/>
                    <a:lstStyle/>
                    <a:p>
                      <a:r>
                        <a:rPr lang="en-GB" dirty="0"/>
                        <a:t>Communication works for every employees and helps identify </a:t>
                      </a:r>
                      <a:r>
                        <a:rPr lang="en-GB" dirty="0" smtClean="0"/>
                        <a:t>stressors (+6) </a:t>
                      </a:r>
                      <a:endParaRPr lang="x-none" dirty="0"/>
                    </a:p>
                  </a:txBody>
                  <a:tcPr/>
                </a:tc>
                <a:extLst>
                  <a:ext uri="{0D108BD9-81ED-4DB2-BD59-A6C34878D82A}">
                    <a16:rowId xmlns:a16="http://schemas.microsoft.com/office/drawing/2014/main" xmlns="" val="1992895060"/>
                  </a:ext>
                </a:extLst>
              </a:tr>
            </a:tbl>
          </a:graphicData>
        </a:graphic>
      </p:graphicFrame>
      <p:sp>
        <p:nvSpPr>
          <p:cNvPr id="3" name="Rectangle 2"/>
          <p:cNvSpPr/>
          <p:nvPr/>
        </p:nvSpPr>
        <p:spPr>
          <a:xfrm>
            <a:off x="762000" y="1981200"/>
            <a:ext cx="1981200" cy="4267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smtClean="0"/>
              <a:t>9(-6)+18= 21</a:t>
            </a:r>
            <a:endParaRPr lang="ur-PK" dirty="0"/>
          </a:p>
        </p:txBody>
      </p:sp>
    </p:spTree>
    <p:extLst>
      <p:ext uri="{BB962C8B-B14F-4D97-AF65-F5344CB8AC3E}">
        <p14:creationId xmlns:p14="http://schemas.microsoft.com/office/powerpoint/2010/main" val="34601434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CCA0BE0-1309-8548-9E8A-A151C5C3E4BC}"/>
              </a:ext>
            </a:extLst>
          </p:cNvPr>
          <p:cNvSpPr>
            <a:spLocks noGrp="1"/>
          </p:cNvSpPr>
          <p:nvPr>
            <p:ph type="title"/>
          </p:nvPr>
        </p:nvSpPr>
        <p:spPr/>
        <p:txBody>
          <a:bodyPr/>
          <a:lstStyle/>
          <a:p>
            <a:r>
              <a:rPr lang="en-GB" dirty="0"/>
              <a:t>Solutions for work related stress</a:t>
            </a:r>
            <a:endParaRPr lang="x-none" dirty="0"/>
          </a:p>
        </p:txBody>
      </p:sp>
      <p:sp>
        <p:nvSpPr>
          <p:cNvPr id="3" name="Content Placeholder 2">
            <a:extLst>
              <a:ext uri="{FF2B5EF4-FFF2-40B4-BE49-F238E27FC236}">
                <a16:creationId xmlns:a16="http://schemas.microsoft.com/office/drawing/2014/main" xmlns="" id="{3D3F0779-8F2B-5648-9FB3-809544C20418}"/>
              </a:ext>
            </a:extLst>
          </p:cNvPr>
          <p:cNvSpPr>
            <a:spLocks noGrp="1"/>
          </p:cNvSpPr>
          <p:nvPr>
            <p:ph idx="1"/>
          </p:nvPr>
        </p:nvSpPr>
        <p:spPr/>
        <p:txBody>
          <a:bodyPr/>
          <a:lstStyle/>
          <a:p>
            <a:r>
              <a:rPr lang="en-GB" b="1" dirty="0"/>
              <a:t>Most effective solution: </a:t>
            </a:r>
            <a:r>
              <a:rPr lang="en-GB" dirty="0"/>
              <a:t>The solution to release work related stress is to look at this problem from three demential point of view. Organisations needs to get rid of all the stressors and employees need to work on themselves by getting help and support. Asking for flexibility and communication with your employers can help manage work related stress. </a:t>
            </a:r>
            <a:endParaRPr lang="en-GB" b="1" dirty="0"/>
          </a:p>
        </p:txBody>
      </p:sp>
    </p:spTree>
    <p:extLst>
      <p:ext uri="{BB962C8B-B14F-4D97-AF65-F5344CB8AC3E}">
        <p14:creationId xmlns:p14="http://schemas.microsoft.com/office/powerpoint/2010/main" val="114522416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otalTime>1</TotalTime>
  <Words>743</Words>
  <Application>Microsoft Office PowerPoint</Application>
  <PresentationFormat>Custom</PresentationFormat>
  <Paragraphs>70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Facet</vt:lpstr>
      <vt:lpstr>Problem solving and decision making</vt:lpstr>
      <vt:lpstr>Introduction</vt:lpstr>
      <vt:lpstr>Nature of the problem</vt:lpstr>
      <vt:lpstr>Impact of work related stress</vt:lpstr>
      <vt:lpstr>Impact of work related stress</vt:lpstr>
      <vt:lpstr>Cause and effect analysis </vt:lpstr>
      <vt:lpstr>Cause and effect analysis </vt:lpstr>
      <vt:lpstr>PESTLE Analysis </vt:lpstr>
      <vt:lpstr>PESTLE Analysis</vt:lpstr>
      <vt:lpstr>Solutions for work related stress</vt:lpstr>
      <vt:lpstr>PMI CHART </vt:lpstr>
      <vt:lpstr>Solutions for work related stress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iraj waheed</dc:creator>
  <cp:lastModifiedBy>mahrukh waheed</cp:lastModifiedBy>
  <cp:revision>12</cp:revision>
  <dcterms:created xsi:type="dcterms:W3CDTF">2021-11-01T19:31:17Z</dcterms:created>
  <dcterms:modified xsi:type="dcterms:W3CDTF">2021-11-08T12:11:30Z</dcterms:modified>
</cp:coreProperties>
</file>