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473"/>
    <p:restoredTop sz="94610"/>
  </p:normalViewPr>
  <p:slideViewPr>
    <p:cSldViewPr snapToGrid="0" snapToObjects="1">
      <p:cViewPr varScale="1">
        <p:scale>
          <a:sx n="146" d="100"/>
          <a:sy n="146" d="100"/>
        </p:scale>
        <p:origin x="16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8601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I’m going to talk about challenges in Welsh education, focusing on personal and systemic barriers that affect learners. 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presentation looks at the different barriers learners face in Welsh schools and why recognising them is key to helping all learners succeed.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this presentation, I’ll look at different types of personal barriers, such as emotional needs, learning needs, language, family circumstances, and poverty.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I’ll also explore systemic barriers, including resources, class sizes, and how policies are put into practice.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I’ll explain how these barriers can work together and make challenges worse for learners.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I’ll also refer to key theories, Welsh education policies, and the role of support staff in helping to remove barriers.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barriers are things within a child or their home environment that make learning more difficult.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can include emotional and social needs like anxiety, low self-esteem, trauma, and difficult life experiences, which can affect concentration and relationships.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learners have additional learning needs such as dyslexia, ADHD, or autism, which require extra support.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Difficulties with speech, language, and communication can make it harder for children to take part in lessons.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 situations like instability or limited support at home can also affect readiness to learn.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Poverty and limited access to technology can reduce learning opportunities, and learning in both Welsh and English can sometimes be challenging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slide shows how personal barriers can affect learning in real life.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example, a Year 3 learner struggled with concentration, emotional outbursts, and engagement.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was linked to anxiety caused by parental separation and unstable housing.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Because of this stress, the learner found it harder to focus on learning.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Maslow’s theory helps explain that if a child doesn’t feel safe or secure, learning becomes much harder.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Vygotsky’s theory highlights that emotional difficulties can stop children from fully taking part in social learning.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needs were picked up through observation and working with the ALNCo, showing how important early support is.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Systemic barriers are problems within the education system that affect many learners.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Large class sizes can make it difficult for teachers to give individual support.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Limited resources, such as a lack of ALN support, therapy services, and counselling, can delay help for learners who need it.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ALNET Act aims to support learners, but it isn’t always applied consistently across schools.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 workload and burnout can reduce the quality of support, and the Curriculum for Wales can be difficult to put into practice without enough time and training.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Welsh Government policies aim to support inclusive education, but there are still challenges in practice.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ALNET Act focuses on early identification, person-centred plans, and working across education, health, and social care to support learners from ages 0 to 25.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Curriculum for Wales encourages flexible learning, well-being, and personalised learning.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challenges include the time needed to complete IDPs, limited training in trauma-informed practice, and a lack of support for differentiation and bilingual learning.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and systemic barriers often affect each other rather than working on their own.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Bronfenbrenner’s theory shows that children are influenced by different systems, such as their family, school, community, and wider policies.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example, a child with high anxiety may struggle more if there aren’t enough staff to provide consistent support.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 better staffing, training, and teamwork, these challenges can be reduced.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 staff, such as teaching assistants and ALN coordinators, play a key role in helping learners overcome barriers.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support learning by adapting materials, using visual aids, and breaking tasks into smaller steps.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help with emotional regulation by creating safe spaces and consistent routines.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 staff also work with learners in small groups or one-to-one on areas like literacy, numeracy, speech, and social skills.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Using a strengths-based approach helps build confidence, and supporting both Welsh and English ensures language isn’t a barrier.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Working closely with the ALNCo helps make sure support is well planned and effective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slide highlights the main barriers that need to be addressed.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barriers include emotional needs, learning differences, language development, and poverty.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Systemic barriers include large class sizes, limited resources, and uneven policy implementation.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 staff help bridge the gap between policy and practice.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Inclusive education requires reflection, teamwork, and a commitment to reducing inequality so all learners can succeed.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finish, educators need to be aware of the barriers learners face and speak up for change where needed.</a:t>
            </a:r>
            <a:br>
              <a:rPr lang="en-GB" dirty="0"/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linking theory, policy, and real-life experience, we can help create a fairer and more inclusive education system for learners in Wales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epik.com/free-photo/look-how-interesting-it-is_12468962.htm" TargetMode="External"/><Relationship Id="rId3" Type="http://schemas.openxmlformats.org/officeDocument/2006/relationships/image" Target="../media/image18.png"/><Relationship Id="rId7" Type="http://schemas.openxmlformats.org/officeDocument/2006/relationships/hyperlink" Target="https://www.freepik.com/free-photo/happy-kids-elementary-school_3274287.htm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reepik.com/free-photo/congratulations-you-did-test-very-well_26605633.htm" TargetMode="External"/><Relationship Id="rId5" Type="http://schemas.openxmlformats.org/officeDocument/2006/relationships/hyperlink" Target="https://www.pexels.com/photo/a-teacher-and-a-girl-doing-a-high-five-8363087/" TargetMode="External"/><Relationship Id="rId4" Type="http://schemas.openxmlformats.org/officeDocument/2006/relationships/hyperlink" Target="https://www.pexels.com/photo/woman-reading-a-book-to-the-children-861308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4114800" cy="5143500"/>
          </a:xfrm>
          <a:prstGeom prst="rect">
            <a:avLst/>
          </a:prstGeom>
          <a:solidFill>
            <a:srgbClr val="1A4D2E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5" name="Text 1"/>
          <p:cNvSpPr/>
          <p:nvPr/>
        </p:nvSpPr>
        <p:spPr>
          <a:xfrm>
            <a:off x="4543425" y="1105160"/>
            <a:ext cx="4171950" cy="4178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3500"/>
              </a:lnSpc>
              <a:buNone/>
            </a:pPr>
            <a:r>
              <a:rPr lang="en-US" sz="2400" b="1" dirty="0">
                <a:solidFill>
                  <a:srgbClr val="1A4D2E"/>
                </a:solidFill>
              </a:rPr>
              <a:t>Challenges in Welsh Education</a:t>
            </a:r>
            <a:endParaRPr lang="en-US" sz="2400" dirty="0"/>
          </a:p>
        </p:txBody>
      </p:sp>
      <p:sp>
        <p:nvSpPr>
          <p:cNvPr id="6" name="Text 2"/>
          <p:cNvSpPr/>
          <p:nvPr/>
        </p:nvSpPr>
        <p:spPr>
          <a:xfrm>
            <a:off x="4543425" y="2099537"/>
            <a:ext cx="4171950" cy="26002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397" b="1" dirty="0">
                <a:solidFill>
                  <a:srgbClr val="6B2D5C"/>
                </a:solidFill>
              </a:rPr>
              <a:t>Personal and Systemic Barriers</a:t>
            </a:r>
            <a:endParaRPr lang="en-US" sz="1397" dirty="0"/>
          </a:p>
        </p:txBody>
      </p:sp>
      <p:sp>
        <p:nvSpPr>
          <p:cNvPr id="7" name="Text 3"/>
          <p:cNvSpPr/>
          <p:nvPr/>
        </p:nvSpPr>
        <p:spPr>
          <a:xfrm>
            <a:off x="4543425" y="2995352"/>
            <a:ext cx="2112758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b="1" dirty="0">
                <a:solidFill>
                  <a:srgbClr val="2C2C2C"/>
                </a:solidFill>
              </a:rPr>
              <a:t>Student:</a:t>
            </a:r>
            <a:r>
              <a:rPr lang="en-US" sz="1000" dirty="0">
                <a:solidFill>
                  <a:srgbClr val="2C2C2C"/>
                </a:solidFill>
              </a:rPr>
              <a:t> Jessica Huykman | </a:t>
            </a:r>
            <a:r>
              <a:rPr lang="en-US" sz="1000" b="1" dirty="0">
                <a:solidFill>
                  <a:srgbClr val="2C2C2C"/>
                </a:solidFill>
              </a:rPr>
              <a:t>ID:</a:t>
            </a:r>
            <a:r>
              <a:rPr lang="en-US" sz="1000" dirty="0">
                <a:solidFill>
                  <a:srgbClr val="2C2C2C"/>
                </a:solidFill>
              </a:rPr>
              <a:t> 2506421</a:t>
            </a:r>
            <a:endParaRPr lang="en-US" sz="1000" dirty="0"/>
          </a:p>
        </p:txBody>
      </p:sp>
      <p:sp>
        <p:nvSpPr>
          <p:cNvPr id="8" name="Text 4"/>
          <p:cNvSpPr/>
          <p:nvPr/>
        </p:nvSpPr>
        <p:spPr>
          <a:xfrm>
            <a:off x="4543425" y="3311463"/>
            <a:ext cx="2072683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b="1" dirty="0">
                <a:solidFill>
                  <a:srgbClr val="2C2C2C"/>
                </a:solidFill>
              </a:rPr>
              <a:t>Foundation Degree Inclusive Education</a:t>
            </a:r>
            <a:endParaRPr lang="en-US" sz="1000" dirty="0"/>
          </a:p>
        </p:txBody>
      </p:sp>
      <p:sp>
        <p:nvSpPr>
          <p:cNvPr id="9" name="Text 5"/>
          <p:cNvSpPr/>
          <p:nvPr/>
        </p:nvSpPr>
        <p:spPr>
          <a:xfrm>
            <a:off x="4543425" y="3538277"/>
            <a:ext cx="2284280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dirty="0">
                <a:solidFill>
                  <a:srgbClr val="2C2C2C"/>
                </a:solidFill>
              </a:rPr>
              <a:t>Module: ECIE4001 – Supporting the Learner</a:t>
            </a:r>
            <a:endParaRPr lang="en-US" sz="1000" dirty="0"/>
          </a:p>
        </p:txBody>
      </p:sp>
      <p:sp>
        <p:nvSpPr>
          <p:cNvPr id="10" name="Text 6"/>
          <p:cNvSpPr/>
          <p:nvPr/>
        </p:nvSpPr>
        <p:spPr>
          <a:xfrm>
            <a:off x="4543425" y="3845458"/>
            <a:ext cx="702115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January 2026</a:t>
            </a:r>
            <a:endParaRPr lang="en-US" sz="1000" dirty="0"/>
          </a:p>
        </p:txBody>
      </p:sp>
      <p:pic>
        <p:nvPicPr>
          <p:cNvPr id="13" name="Picture 12" descr="A person teaching a group of children&#10;&#10;AI-generated content may be incorrect.">
            <a:extLst>
              <a:ext uri="{FF2B5EF4-FFF2-40B4-BE49-F238E27FC236}">
                <a16:creationId xmlns:a16="http://schemas.microsoft.com/office/drawing/2014/main" id="{C26BD870-9238-14C9-204E-C38DE4A2DC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92" y="1260109"/>
            <a:ext cx="4053016" cy="26232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DE21DA-100B-13A5-4B6D-E914BA79B45F}"/>
              </a:ext>
            </a:extLst>
          </p:cNvPr>
          <p:cNvSpPr txBox="1"/>
          <p:nvPr/>
        </p:nvSpPr>
        <p:spPr>
          <a:xfrm>
            <a:off x="2333897" y="3855039"/>
            <a:ext cx="23687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Image source: (</a:t>
            </a:r>
            <a:r>
              <a:rPr lang="en-GB" sz="900" dirty="0" err="1"/>
              <a:t>rawpixel.com</a:t>
            </a:r>
            <a:r>
              <a:rPr lang="en-GB" sz="900" dirty="0"/>
              <a:t> , n.d.)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3385"/>
            <a:ext cx="9144000" cy="5372016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357188"/>
            <a:ext cx="8286750" cy="8229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1A4D2E"/>
                </a:solidFill>
              </a:rPr>
              <a:t>Understanding Barriers is Essential for Inclusive Practice</a:t>
            </a:r>
            <a:endParaRPr lang="en-US" sz="2436" dirty="0"/>
          </a:p>
        </p:txBody>
      </p:sp>
      <p:sp>
        <p:nvSpPr>
          <p:cNvPr id="4" name="Text 1"/>
          <p:cNvSpPr/>
          <p:nvPr/>
        </p:nvSpPr>
        <p:spPr>
          <a:xfrm>
            <a:off x="428625" y="1680177"/>
            <a:ext cx="4522301" cy="344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This presentation explores </a:t>
            </a:r>
            <a:r>
              <a:rPr lang="en-US" sz="900" b="1" dirty="0">
                <a:solidFill>
                  <a:srgbClr val="2C2C2C"/>
                </a:solidFill>
              </a:rPr>
              <a:t>personal and systemic barriers</a:t>
            </a:r>
            <a:r>
              <a:rPr lang="en-US" sz="900" dirty="0">
                <a:solidFill>
                  <a:srgbClr val="2C2C2C"/>
                </a:solidFill>
              </a:rPr>
              <a:t> that learners face in Welsh educational settings.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28625" y="2160203"/>
            <a:ext cx="932948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What We'll Cover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528218" y="2514428"/>
            <a:ext cx="3783087" cy="1747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Types of personal barriers (emotional, learning needs, language, family, poverty)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528218" y="2802029"/>
            <a:ext cx="3404778" cy="1747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Types of systemic barriers (resources, class sizes, policy implementation)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528218" y="3063091"/>
            <a:ext cx="2183290" cy="1747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How barriers interact and reinforce each other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528218" y="3327584"/>
            <a:ext cx="2829301" cy="1747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Theoretical frameworks: Maslow, Vygotsky, Bronfenbrenner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528218" y="3598002"/>
            <a:ext cx="2438168" cy="1747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Welsh policy: ALNET Act 2018, Curriculum for Wales</a:t>
            </a:r>
            <a:endParaRPr lang="en-US" sz="900" dirty="0"/>
          </a:p>
        </p:txBody>
      </p:sp>
      <p:sp>
        <p:nvSpPr>
          <p:cNvPr id="17" name="Text 14"/>
          <p:cNvSpPr/>
          <p:nvPr/>
        </p:nvSpPr>
        <p:spPr>
          <a:xfrm>
            <a:off x="528218" y="3849456"/>
            <a:ext cx="1934825" cy="1747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Role of support staff in removing barriers</a:t>
            </a:r>
            <a:endParaRPr lang="en-US" sz="900" dirty="0"/>
          </a:p>
        </p:txBody>
      </p:sp>
      <p:sp>
        <p:nvSpPr>
          <p:cNvPr id="18" name="Text 15"/>
          <p:cNvSpPr/>
          <p:nvPr/>
        </p:nvSpPr>
        <p:spPr>
          <a:xfrm>
            <a:off x="493639" y="4145681"/>
            <a:ext cx="4522301" cy="344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i="1" dirty="0">
                <a:solidFill>
                  <a:srgbClr val="6B2D5C"/>
                </a:solidFill>
              </a:rPr>
              <a:t>Understanding barriers enables educators to implement targeted interventions that promote equity and achievement for all learners.</a:t>
            </a:r>
            <a:endParaRPr lang="en-US" sz="900" dirty="0"/>
          </a:p>
        </p:txBody>
      </p:sp>
      <p:sp>
        <p:nvSpPr>
          <p:cNvPr id="19" name="Shape 16"/>
          <p:cNvSpPr/>
          <p:nvPr/>
        </p:nvSpPr>
        <p:spPr>
          <a:xfrm>
            <a:off x="5236676" y="1608739"/>
            <a:ext cx="3478699" cy="2733098"/>
          </a:xfrm>
          <a:prstGeom prst="rect">
            <a:avLst/>
          </a:prstGeom>
          <a:solidFill>
            <a:srgbClr val="6B2D5C">
              <a:alpha val="8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Shape 17"/>
          <p:cNvSpPr/>
          <p:nvPr/>
        </p:nvSpPr>
        <p:spPr>
          <a:xfrm>
            <a:off x="5236676" y="1608739"/>
            <a:ext cx="28575" cy="2733098"/>
          </a:xfrm>
          <a:prstGeom prst="rect">
            <a:avLst/>
          </a:prstGeom>
          <a:solidFill>
            <a:srgbClr val="6B2D5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8"/>
          <p:cNvSpPr/>
          <p:nvPr/>
        </p:nvSpPr>
        <p:spPr>
          <a:xfrm>
            <a:off x="5379551" y="1751614"/>
            <a:ext cx="1271182" cy="19736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Presentation Objectives</a:t>
            </a:r>
            <a:endParaRPr lang="en-US" sz="1000" dirty="0"/>
          </a:p>
        </p:txBody>
      </p:sp>
      <p:sp>
        <p:nvSpPr>
          <p:cNvPr id="22" name="Text 19"/>
          <p:cNvSpPr/>
          <p:nvPr/>
        </p:nvSpPr>
        <p:spPr>
          <a:xfrm>
            <a:off x="5379551" y="2037364"/>
            <a:ext cx="2107949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2C2C2C"/>
                </a:solidFill>
              </a:rPr>
              <a:t>✓ </a:t>
            </a:r>
            <a:r>
              <a:rPr lang="en-US" sz="900" b="1" dirty="0">
                <a:solidFill>
                  <a:srgbClr val="2C2C2C"/>
                </a:solidFill>
              </a:rPr>
              <a:t>Identify</a:t>
            </a:r>
            <a:r>
              <a:rPr lang="en-US" sz="900" dirty="0">
                <a:solidFill>
                  <a:srgbClr val="2C2C2C"/>
                </a:solidFill>
              </a:rPr>
              <a:t> key challenges in Welsh education</a:t>
            </a:r>
            <a:endParaRPr lang="en-US" sz="900" dirty="0"/>
          </a:p>
        </p:txBody>
      </p:sp>
      <p:sp>
        <p:nvSpPr>
          <p:cNvPr id="23" name="Text 20"/>
          <p:cNvSpPr/>
          <p:nvPr/>
        </p:nvSpPr>
        <p:spPr>
          <a:xfrm>
            <a:off x="5379551" y="2291665"/>
            <a:ext cx="1918795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2C2C2C"/>
                </a:solidFill>
              </a:rPr>
              <a:t>✓ </a:t>
            </a:r>
            <a:r>
              <a:rPr lang="en-US" sz="900" b="1" dirty="0">
                <a:solidFill>
                  <a:srgbClr val="2C2C2C"/>
                </a:solidFill>
              </a:rPr>
              <a:t>Explore</a:t>
            </a:r>
            <a:r>
              <a:rPr lang="en-US" sz="900" dirty="0">
                <a:solidFill>
                  <a:srgbClr val="2C2C2C"/>
                </a:solidFill>
              </a:rPr>
              <a:t> personal and systemic barriers</a:t>
            </a:r>
            <a:endParaRPr lang="en-US" sz="900" dirty="0"/>
          </a:p>
        </p:txBody>
      </p:sp>
      <p:sp>
        <p:nvSpPr>
          <p:cNvPr id="24" name="Text 21"/>
          <p:cNvSpPr/>
          <p:nvPr/>
        </p:nvSpPr>
        <p:spPr>
          <a:xfrm>
            <a:off x="5379551" y="2545966"/>
            <a:ext cx="1593385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2C2C2C"/>
                </a:solidFill>
              </a:rPr>
              <a:t>✓ </a:t>
            </a:r>
            <a:r>
              <a:rPr lang="en-US" sz="900" b="1" dirty="0">
                <a:solidFill>
                  <a:srgbClr val="2C2C2C"/>
                </a:solidFill>
              </a:rPr>
              <a:t>Link</a:t>
            </a:r>
            <a:r>
              <a:rPr lang="en-US" sz="900" dirty="0">
                <a:solidFill>
                  <a:srgbClr val="2C2C2C"/>
                </a:solidFill>
              </a:rPr>
              <a:t> theory, policy, and practice</a:t>
            </a:r>
            <a:endParaRPr lang="en-US" sz="900" dirty="0"/>
          </a:p>
        </p:txBody>
      </p:sp>
      <p:sp>
        <p:nvSpPr>
          <p:cNvPr id="25" name="Text 22"/>
          <p:cNvSpPr/>
          <p:nvPr/>
        </p:nvSpPr>
        <p:spPr>
          <a:xfrm>
            <a:off x="5379551" y="2800266"/>
            <a:ext cx="1619033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2C2C2C"/>
                </a:solidFill>
              </a:rPr>
              <a:t>✓ </a:t>
            </a:r>
            <a:r>
              <a:rPr lang="en-US" sz="900" b="1" dirty="0">
                <a:solidFill>
                  <a:srgbClr val="2C2C2C"/>
                </a:solidFill>
              </a:rPr>
              <a:t>Examine</a:t>
            </a:r>
            <a:r>
              <a:rPr lang="en-US" sz="900" dirty="0">
                <a:solidFill>
                  <a:srgbClr val="2C2C2C"/>
                </a:solidFill>
              </a:rPr>
              <a:t> support staff strategies</a:t>
            </a:r>
            <a:endParaRPr lang="en-US" sz="900" dirty="0"/>
          </a:p>
        </p:txBody>
      </p:sp>
      <p:sp>
        <p:nvSpPr>
          <p:cNvPr id="26" name="Text 23"/>
          <p:cNvSpPr/>
          <p:nvPr/>
        </p:nvSpPr>
        <p:spPr>
          <a:xfrm>
            <a:off x="5379551" y="3054567"/>
            <a:ext cx="1941237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2C2C2C"/>
                </a:solidFill>
              </a:rPr>
              <a:t>✓ </a:t>
            </a:r>
            <a:r>
              <a:rPr lang="en-US" sz="900" b="1" dirty="0">
                <a:solidFill>
                  <a:srgbClr val="2C2C2C"/>
                </a:solidFill>
              </a:rPr>
              <a:t>Emphasize</a:t>
            </a:r>
            <a:r>
              <a:rPr lang="en-US" sz="900" dirty="0">
                <a:solidFill>
                  <a:srgbClr val="2C2C2C"/>
                </a:solidFill>
              </a:rPr>
              <a:t> inclusive, reflective practice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6993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357188"/>
            <a:ext cx="8286750" cy="7200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121" b="1" dirty="0">
                <a:solidFill>
                  <a:srgbClr val="1A4D2E"/>
                </a:solidFill>
              </a:rPr>
              <a:t>Personal Barriers Encompass Individual and Environmental Factors</a:t>
            </a:r>
            <a:endParaRPr lang="en-US" sz="2121" dirty="0"/>
          </a:p>
        </p:txBody>
      </p:sp>
      <p:sp>
        <p:nvSpPr>
          <p:cNvPr id="4" name="Text 1"/>
          <p:cNvSpPr/>
          <p:nvPr/>
        </p:nvSpPr>
        <p:spPr>
          <a:xfrm>
            <a:off x="428625" y="1329100"/>
            <a:ext cx="4979398" cy="16511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i="1" dirty="0">
                <a:solidFill>
                  <a:srgbClr val="2C2C2C"/>
                </a:solidFill>
              </a:rPr>
              <a:t>Personal barriers are factors within or around the child that impede learning, engagement, and well-being.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571500" y="1658872"/>
            <a:ext cx="1449115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2C2C2C"/>
                </a:solidFill>
              </a:rPr>
              <a:t>Emotional and social needs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556989" y="1844557"/>
            <a:ext cx="4348339" cy="344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400"/>
              </a:lnSpc>
            </a:pPr>
            <a:r>
              <a:rPr lang="en-US" sz="900" dirty="0">
                <a:solidFill>
                  <a:srgbClr val="2C2C2C"/>
                </a:solidFill>
              </a:rPr>
              <a:t>— anxiety, low self-esteem, trauma, and ACEs affect regulation, concentration, and relationships. </a:t>
            </a:r>
            <a:r>
              <a:rPr lang="en-GB" sz="900" dirty="0"/>
              <a:t>(</a:t>
            </a:r>
            <a:r>
              <a:rPr lang="en-GB" sz="900" dirty="0" err="1"/>
              <a:t>Felitti</a:t>
            </a:r>
            <a:r>
              <a:rPr lang="en-GB" sz="900" dirty="0"/>
              <a:t> et al, 1998)</a:t>
            </a:r>
            <a:r>
              <a:rPr lang="en-US" sz="900" dirty="0">
                <a:solidFill>
                  <a:srgbClr val="2C2C2C"/>
                </a:solidFill>
              </a:rPr>
              <a:t> 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582607" y="2246069"/>
            <a:ext cx="1691169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2C2C2C"/>
                </a:solidFill>
              </a:rPr>
              <a:t>Additional learning needs (ALN)</a:t>
            </a:r>
            <a:endParaRPr lang="en-US" sz="1000" dirty="0"/>
          </a:p>
        </p:txBody>
      </p:sp>
      <p:sp>
        <p:nvSpPr>
          <p:cNvPr id="8" name="Text 5"/>
          <p:cNvSpPr/>
          <p:nvPr/>
        </p:nvSpPr>
        <p:spPr>
          <a:xfrm>
            <a:off x="571500" y="2436420"/>
            <a:ext cx="3814316" cy="344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— dyslexia, ADHD, autism, and other neurodivergent profiles require tailored support</a:t>
            </a:r>
            <a:r>
              <a:rPr lang="en-US" sz="834" dirty="0">
                <a:solidFill>
                  <a:srgbClr val="2C2C2C"/>
                </a:solidFill>
              </a:rPr>
              <a:t>.</a:t>
            </a:r>
            <a:endParaRPr lang="en-US" sz="834" dirty="0"/>
          </a:p>
        </p:txBody>
      </p:sp>
      <p:sp>
        <p:nvSpPr>
          <p:cNvPr id="9" name="Text 6"/>
          <p:cNvSpPr/>
          <p:nvPr/>
        </p:nvSpPr>
        <p:spPr>
          <a:xfrm>
            <a:off x="571500" y="2877204"/>
            <a:ext cx="2045432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2C2C2C"/>
                </a:solidFill>
              </a:rPr>
              <a:t>Speech, language, and communication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556584" y="3054775"/>
            <a:ext cx="4445059" cy="16511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— expressive/receptive difficulties hinder participation and understanding</a:t>
            </a:r>
            <a:r>
              <a:rPr lang="en-US" sz="834" dirty="0">
                <a:solidFill>
                  <a:srgbClr val="2C2C2C"/>
                </a:solidFill>
              </a:rPr>
              <a:t>.</a:t>
            </a:r>
            <a:endParaRPr lang="en-US" sz="834" dirty="0"/>
          </a:p>
        </p:txBody>
      </p:sp>
      <p:sp>
        <p:nvSpPr>
          <p:cNvPr id="11" name="Text 8"/>
          <p:cNvSpPr/>
          <p:nvPr/>
        </p:nvSpPr>
        <p:spPr>
          <a:xfrm>
            <a:off x="556989" y="3290821"/>
            <a:ext cx="1687963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2C2C2C"/>
                </a:solidFill>
              </a:rPr>
              <a:t>Home and family circumstances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546669" y="3490585"/>
            <a:ext cx="4516022" cy="344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— instability, parental mental health, conflict, and limited engagement reduce readiness to learn.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571500" y="3950554"/>
            <a:ext cx="1360950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2C2C2C"/>
                </a:solidFill>
              </a:rPr>
              <a:t>Poverty and digital divide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545603" y="4146553"/>
            <a:ext cx="4314295" cy="16511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— limited access to resources, technology, nutritious food, and stable housing.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571500" y="4397438"/>
            <a:ext cx="1710405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2C2C2C"/>
                </a:solidFill>
              </a:rPr>
              <a:t>Bilingual language development</a:t>
            </a:r>
            <a:endParaRPr lang="en-US" sz="1000" dirty="0"/>
          </a:p>
        </p:txBody>
      </p:sp>
      <p:sp>
        <p:nvSpPr>
          <p:cNvPr id="16" name="Text 13"/>
          <p:cNvSpPr/>
          <p:nvPr/>
        </p:nvSpPr>
        <p:spPr>
          <a:xfrm>
            <a:off x="556584" y="4638189"/>
            <a:ext cx="4185596" cy="16511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— emerging English–Welsh proficiency can challenge access to curriculum content.</a:t>
            </a:r>
            <a:endParaRPr lang="en-US" sz="900" dirty="0"/>
          </a:p>
        </p:txBody>
      </p:sp>
      <p:pic>
        <p:nvPicPr>
          <p:cNvPr id="1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3981" y="1334430"/>
            <a:ext cx="3381366" cy="3571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357188"/>
            <a:ext cx="8286750" cy="7200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121" b="1" dirty="0">
                <a:solidFill>
                  <a:srgbClr val="1A4D2E"/>
                </a:solidFill>
              </a:rPr>
              <a:t>Personal Barriers Impact Engagement and Learning Outcomes</a:t>
            </a:r>
            <a:endParaRPr lang="en-US" sz="2121" dirty="0"/>
          </a:p>
        </p:txBody>
      </p:sp>
      <p:sp>
        <p:nvSpPr>
          <p:cNvPr id="4" name="Text 1"/>
          <p:cNvSpPr/>
          <p:nvPr/>
        </p:nvSpPr>
        <p:spPr>
          <a:xfrm>
            <a:off x="428625" y="1398724"/>
            <a:ext cx="1033937" cy="19736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Classroom Example</a:t>
            </a:r>
            <a:endParaRPr lang="en-US" sz="1000" dirty="0"/>
          </a:p>
        </p:txBody>
      </p:sp>
      <p:sp>
        <p:nvSpPr>
          <p:cNvPr id="5" name="Text 2"/>
          <p:cNvSpPr/>
          <p:nvPr/>
        </p:nvSpPr>
        <p:spPr>
          <a:xfrm>
            <a:off x="428625" y="1655899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6" name="Text 3"/>
          <p:cNvSpPr/>
          <p:nvPr/>
        </p:nvSpPr>
        <p:spPr>
          <a:xfrm>
            <a:off x="571500" y="1668400"/>
            <a:ext cx="3852017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Year 3 learner: difficulty concentrating, emotional outbursts, reluctance to engage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428625" y="1881625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8" name="Text 5"/>
          <p:cNvSpPr/>
          <p:nvPr/>
        </p:nvSpPr>
        <p:spPr>
          <a:xfrm>
            <a:off x="571500" y="1894126"/>
            <a:ext cx="3196388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Root cause: anxiety from parental separation and housing instability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28625" y="2107350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0" name="Text 7"/>
          <p:cNvSpPr/>
          <p:nvPr/>
        </p:nvSpPr>
        <p:spPr>
          <a:xfrm>
            <a:off x="571500" y="2119852"/>
            <a:ext cx="3465692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Impact: cognitive resources consumed by stress, not available for learning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428625" y="2333076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2" name="Text 9"/>
          <p:cNvSpPr/>
          <p:nvPr/>
        </p:nvSpPr>
        <p:spPr>
          <a:xfrm>
            <a:off x="571500" y="2345578"/>
            <a:ext cx="2309928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Identified through observation and ALNCo liaison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428625" y="2587377"/>
            <a:ext cx="1285608" cy="19736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Theoretical Connections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428625" y="2873127"/>
            <a:ext cx="2460610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1400"/>
              </a:lnSpc>
            </a:pPr>
            <a:r>
              <a:rPr lang="en-US" sz="1000" b="1" dirty="0">
                <a:solidFill>
                  <a:srgbClr val="1A4D2E"/>
                </a:solidFill>
              </a:rPr>
              <a:t>Maslow's Hierarchy of Needs   </a:t>
            </a:r>
            <a:r>
              <a:rPr lang="en-GB" sz="1000" b="1" dirty="0">
                <a:solidFill>
                  <a:srgbClr val="1A4D2E"/>
                </a:solidFill>
              </a:rPr>
              <a:t>(Maslow, 1943)</a:t>
            </a:r>
            <a:endParaRPr lang="en-US" sz="1000" dirty="0"/>
          </a:p>
        </p:txBody>
      </p:sp>
      <p:sp>
        <p:nvSpPr>
          <p:cNvPr id="15" name="Text 12"/>
          <p:cNvSpPr/>
          <p:nvPr/>
        </p:nvSpPr>
        <p:spPr>
          <a:xfrm>
            <a:off x="428625" y="3087439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6" name="Text 13"/>
          <p:cNvSpPr/>
          <p:nvPr/>
        </p:nvSpPr>
        <p:spPr>
          <a:xfrm>
            <a:off x="571500" y="3099941"/>
            <a:ext cx="3650038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Unmet safety and physiological needs prevent access to higher-order learning</a:t>
            </a:r>
            <a:endParaRPr lang="en-US" sz="900" dirty="0"/>
          </a:p>
        </p:txBody>
      </p:sp>
      <p:sp>
        <p:nvSpPr>
          <p:cNvPr id="17" name="Text 14"/>
          <p:cNvSpPr/>
          <p:nvPr/>
        </p:nvSpPr>
        <p:spPr>
          <a:xfrm>
            <a:off x="428625" y="3313165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8" name="Text 15"/>
          <p:cNvSpPr/>
          <p:nvPr/>
        </p:nvSpPr>
        <p:spPr>
          <a:xfrm>
            <a:off x="571500" y="3325667"/>
            <a:ext cx="3449662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Concerns about safety, food, stability compromise focus and engagement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428625" y="3538891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0" name="Text 17"/>
          <p:cNvSpPr/>
          <p:nvPr/>
        </p:nvSpPr>
        <p:spPr>
          <a:xfrm>
            <a:off x="571500" y="3551393"/>
            <a:ext cx="2430152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Interventions must address foundational needs first</a:t>
            </a:r>
            <a:endParaRPr lang="en-US" sz="900" dirty="0"/>
          </a:p>
        </p:txBody>
      </p:sp>
      <p:sp>
        <p:nvSpPr>
          <p:cNvPr id="21" name="Text 18"/>
          <p:cNvSpPr/>
          <p:nvPr/>
        </p:nvSpPr>
        <p:spPr>
          <a:xfrm>
            <a:off x="428625" y="3794280"/>
            <a:ext cx="3016852" cy="1685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1A4D2E"/>
                </a:solidFill>
              </a:rPr>
              <a:t>Vygotsky's Social Constructivism   (Vygotsky, 1978)</a:t>
            </a:r>
            <a:endParaRPr lang="en-US" sz="1000" dirty="0"/>
          </a:p>
        </p:txBody>
      </p:sp>
      <p:sp>
        <p:nvSpPr>
          <p:cNvPr id="22" name="Text 19"/>
          <p:cNvSpPr/>
          <p:nvPr/>
        </p:nvSpPr>
        <p:spPr>
          <a:xfrm>
            <a:off x="428625" y="4007504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3" name="Text 20"/>
          <p:cNvSpPr/>
          <p:nvPr/>
        </p:nvSpPr>
        <p:spPr>
          <a:xfrm>
            <a:off x="571500" y="4020006"/>
            <a:ext cx="2736327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Social interaction and scaffolding are essential for learning</a:t>
            </a:r>
            <a:endParaRPr lang="en-US" sz="900" dirty="0"/>
          </a:p>
        </p:txBody>
      </p:sp>
      <p:sp>
        <p:nvSpPr>
          <p:cNvPr id="24" name="Text 21"/>
          <p:cNvSpPr/>
          <p:nvPr/>
        </p:nvSpPr>
        <p:spPr>
          <a:xfrm>
            <a:off x="428625" y="4233230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5" name="Text 22"/>
          <p:cNvSpPr/>
          <p:nvPr/>
        </p:nvSpPr>
        <p:spPr>
          <a:xfrm>
            <a:off x="571500" y="4245732"/>
            <a:ext cx="3212418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Emotional barriers limit ability to benefit from collaborative learning</a:t>
            </a:r>
            <a:endParaRPr lang="en-US" sz="900" dirty="0"/>
          </a:p>
        </p:txBody>
      </p:sp>
      <p:sp>
        <p:nvSpPr>
          <p:cNvPr id="26" name="Text 23"/>
          <p:cNvSpPr/>
          <p:nvPr/>
        </p:nvSpPr>
        <p:spPr>
          <a:xfrm>
            <a:off x="428625" y="4458956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7" name="Text 24"/>
          <p:cNvSpPr/>
          <p:nvPr/>
        </p:nvSpPr>
        <p:spPr>
          <a:xfrm>
            <a:off x="571500" y="4471457"/>
            <a:ext cx="3016852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Targeted support develops social skills and emotional regulation</a:t>
            </a:r>
            <a:endParaRPr lang="en-US" sz="900" dirty="0"/>
          </a:p>
        </p:txBody>
      </p:sp>
      <p:pic>
        <p:nvPicPr>
          <p:cNvPr id="2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400" y="1327286"/>
            <a:ext cx="3228975" cy="3429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38069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357188"/>
            <a:ext cx="8286750" cy="7200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121" b="1" dirty="0">
                <a:solidFill>
                  <a:srgbClr val="1A4D2E"/>
                </a:solidFill>
              </a:rPr>
              <a:t>Systemic Barriers Arise from Educational Structures and Policies</a:t>
            </a:r>
            <a:endParaRPr lang="en-US" sz="2121" dirty="0"/>
          </a:p>
        </p:txBody>
      </p:sp>
      <p:sp>
        <p:nvSpPr>
          <p:cNvPr id="4" name="Text 1"/>
          <p:cNvSpPr/>
          <p:nvPr/>
        </p:nvSpPr>
        <p:spPr>
          <a:xfrm>
            <a:off x="428625" y="1370149"/>
            <a:ext cx="8286750" cy="16511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i="1" dirty="0">
                <a:solidFill>
                  <a:srgbClr val="2C2C2C"/>
                </a:solidFill>
              </a:rPr>
              <a:t>Systemic barriers are created by policies, structures, and resource allocations. They reflect institutional limits that affect many learners, beyond individual circumstances.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28625" y="1855924"/>
            <a:ext cx="868828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Large Class Sizes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428625" y="2077380"/>
            <a:ext cx="4383639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High pupil-to-teacher ratios reduce individualized attention and differentiation, making it harder to identify and respond to diverse needs.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428625" y="2477430"/>
            <a:ext cx="968214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Limited Resources</a:t>
            </a:r>
            <a:endParaRPr lang="en-US" sz="1000" dirty="0"/>
          </a:p>
        </p:txBody>
      </p:sp>
      <p:sp>
        <p:nvSpPr>
          <p:cNvPr id="8" name="Text 5"/>
          <p:cNvSpPr/>
          <p:nvPr/>
        </p:nvSpPr>
        <p:spPr>
          <a:xfrm>
            <a:off x="428625" y="2698886"/>
            <a:ext cx="4383639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Shortages in ALN support, therapies, and counseling delay interventions; tight budgets restrict specialist equipment and staff development.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28625" y="3098936"/>
            <a:ext cx="3752630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Inconsistent Implementation of ALNET Act (Welsh Government, 2018) 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428625" y="3320393"/>
            <a:ext cx="4383639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The ALNET Act sets a learner‑centred framework, but practice varies across settings; IDP administration can strain capacity and consistency.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428625" y="3720443"/>
            <a:ext cx="1497205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Staff Workload and Burnout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428625" y="3941899"/>
            <a:ext cx="4383639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Heavy workloads reduce consistency and quality of support, leaving less time for reflection, collaboration, and responsive intervention.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428625" y="4341949"/>
            <a:ext cx="4050789" cy="17812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Curriculum for Wales Implementation Challenges (Welsh Government, 2022)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428625" y="4563405"/>
            <a:ext cx="4383639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Inclusive, personalized learning requires significant time and expertise; implementation is difficult without adequate support and planning.</a:t>
            </a:r>
            <a:endParaRPr lang="en-US" sz="900" dirty="0"/>
          </a:p>
        </p:txBody>
      </p:sp>
      <p:pic>
        <p:nvPicPr>
          <p:cNvPr id="17" name="Picture 16" descr="A person looking at a tablet with children around it&#10;&#10;AI-generated content may be incorrect.">
            <a:extLst>
              <a:ext uri="{FF2B5EF4-FFF2-40B4-BE49-F238E27FC236}">
                <a16:creationId xmlns:a16="http://schemas.microsoft.com/office/drawing/2014/main" id="{C31D2C60-F622-AFE9-2979-4F14B6F14D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1177" y="2058125"/>
            <a:ext cx="3694198" cy="24619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0C7FAD1-2EE8-A2F4-99EF-D8881EEA335E}"/>
              </a:ext>
            </a:extLst>
          </p:cNvPr>
          <p:cNvSpPr txBox="1"/>
          <p:nvPr/>
        </p:nvSpPr>
        <p:spPr>
          <a:xfrm>
            <a:off x="7010400" y="4520075"/>
            <a:ext cx="181138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Image source: (</a:t>
            </a:r>
            <a:r>
              <a:rPr lang="en-GB" sz="900" dirty="0" err="1"/>
              <a:t>gpointstudio</a:t>
            </a:r>
            <a:r>
              <a:rPr lang="en-GB" sz="900" dirty="0"/>
              <a:t> , n.d.) 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357188"/>
            <a:ext cx="8286750" cy="7200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121" b="1" dirty="0">
                <a:solidFill>
                  <a:srgbClr val="1A4D2E"/>
                </a:solidFill>
              </a:rPr>
              <a:t>Welsh Policy Frameworks Aim to Promote Inclusive Education</a:t>
            </a:r>
            <a:endParaRPr lang="en-US" sz="2121" dirty="0"/>
          </a:p>
        </p:txBody>
      </p:sp>
      <p:sp>
        <p:nvSpPr>
          <p:cNvPr id="4" name="Text 1"/>
          <p:cNvSpPr/>
          <p:nvPr/>
        </p:nvSpPr>
        <p:spPr>
          <a:xfrm>
            <a:off x="428625" y="1327286"/>
            <a:ext cx="4522301" cy="3200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i="1" dirty="0">
                <a:solidFill>
                  <a:srgbClr val="6B2D5C"/>
                </a:solidFill>
              </a:rPr>
              <a:t>Welsh Government policy commits to inclusive education, but gaps remain between policy aspirations and classroom practice. (Welsh Government, 2014)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28625" y="1704454"/>
            <a:ext cx="2014975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ALNET Act (Welsh Government, 2018)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428625" y="1904479"/>
            <a:ext cx="3234860" cy="1554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Learner-centered support framework replacing previous SEN system: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428625" y="2078775"/>
            <a:ext cx="1505412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Unified system for ages 0-25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428625" y="2253072"/>
            <a:ext cx="1864485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Early identification and intervention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28625" y="2427368"/>
            <a:ext cx="2675604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Person-centered Individual Development Plans (IDPs)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428625" y="2601664"/>
            <a:ext cx="2859950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Cross-sector collaboration (education, health, social care)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428625" y="2775961"/>
            <a:ext cx="2270045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Strengthened rights for children and families</a:t>
            </a: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428625" y="2993120"/>
            <a:ext cx="2592056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Curriculum for Wales (Welsh Government, 2022)</a:t>
            </a:r>
            <a:endParaRPr lang="en-US" sz="1000" dirty="0"/>
          </a:p>
        </p:txBody>
      </p:sp>
      <p:sp>
        <p:nvSpPr>
          <p:cNvPr id="13" name="Text 10"/>
          <p:cNvSpPr/>
          <p:nvPr/>
        </p:nvSpPr>
        <p:spPr>
          <a:xfrm>
            <a:off x="428625" y="3193145"/>
            <a:ext cx="2314736" cy="1554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Inclusive, flexible, learner-responsive framework: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428625" y="3367441"/>
            <a:ext cx="3106813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Four purposes and six Areas of Learning and Experience (AoLE)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428625" y="3541737"/>
            <a:ext cx="2476832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Emphasis on cross-curricular skills and well-being</a:t>
            </a:r>
            <a:endParaRPr lang="en-US" sz="900" dirty="0"/>
          </a:p>
        </p:txBody>
      </p:sp>
      <p:sp>
        <p:nvSpPr>
          <p:cNvPr id="16" name="Text 13"/>
          <p:cNvSpPr/>
          <p:nvPr/>
        </p:nvSpPr>
        <p:spPr>
          <a:xfrm>
            <a:off x="428625" y="3716034"/>
            <a:ext cx="2119363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Learner agency and personalized learning</a:t>
            </a:r>
            <a:endParaRPr lang="en-US" sz="900" dirty="0"/>
          </a:p>
        </p:txBody>
      </p:sp>
      <p:sp>
        <p:nvSpPr>
          <p:cNvPr id="17" name="Text 14"/>
          <p:cNvSpPr/>
          <p:nvPr/>
        </p:nvSpPr>
        <p:spPr>
          <a:xfrm>
            <a:off x="428625" y="2078775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8" name="Text 15"/>
          <p:cNvSpPr/>
          <p:nvPr/>
        </p:nvSpPr>
        <p:spPr>
          <a:xfrm>
            <a:off x="428625" y="2253072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9" name="Text 16"/>
          <p:cNvSpPr/>
          <p:nvPr/>
        </p:nvSpPr>
        <p:spPr>
          <a:xfrm>
            <a:off x="428625" y="2427368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0" name="Text 17"/>
          <p:cNvSpPr/>
          <p:nvPr/>
        </p:nvSpPr>
        <p:spPr>
          <a:xfrm>
            <a:off x="428625" y="2601664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1" name="Text 18"/>
          <p:cNvSpPr/>
          <p:nvPr/>
        </p:nvSpPr>
        <p:spPr>
          <a:xfrm>
            <a:off x="428625" y="2775961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2" name="Text 19"/>
          <p:cNvSpPr/>
          <p:nvPr/>
        </p:nvSpPr>
        <p:spPr>
          <a:xfrm>
            <a:off x="428625" y="3367441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3" name="Text 20"/>
          <p:cNvSpPr/>
          <p:nvPr/>
        </p:nvSpPr>
        <p:spPr>
          <a:xfrm>
            <a:off x="428625" y="3541737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4" name="Text 21"/>
          <p:cNvSpPr/>
          <p:nvPr/>
        </p:nvSpPr>
        <p:spPr>
          <a:xfrm>
            <a:off x="428625" y="3716034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6" name="Text 22"/>
          <p:cNvSpPr/>
          <p:nvPr/>
        </p:nvSpPr>
        <p:spPr>
          <a:xfrm>
            <a:off x="5236676" y="3956186"/>
            <a:ext cx="1463542" cy="1685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Implementation Challenges</a:t>
            </a:r>
            <a:endParaRPr lang="en-US" sz="1000" dirty="0"/>
          </a:p>
        </p:txBody>
      </p:sp>
      <p:sp>
        <p:nvSpPr>
          <p:cNvPr id="27" name="Text 23"/>
          <p:cNvSpPr/>
          <p:nvPr/>
        </p:nvSpPr>
        <p:spPr>
          <a:xfrm>
            <a:off x="5236676" y="4141924"/>
            <a:ext cx="3614964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Time-consuming IDP writing and maintenance </a:t>
            </a:r>
            <a:r>
              <a:rPr lang="en-US" sz="900" b="1" dirty="0">
                <a:solidFill>
                  <a:srgbClr val="2C2C2C"/>
                </a:solidFill>
              </a:rPr>
              <a:t>(Welsh Government, 2021)</a:t>
            </a:r>
            <a:endParaRPr lang="en-US" sz="900" dirty="0"/>
          </a:p>
        </p:txBody>
      </p:sp>
      <p:sp>
        <p:nvSpPr>
          <p:cNvPr id="28" name="Text 24"/>
          <p:cNvSpPr/>
          <p:nvPr/>
        </p:nvSpPr>
        <p:spPr>
          <a:xfrm>
            <a:off x="5236676" y="4316220"/>
            <a:ext cx="2114553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Requires multi-professional collaboration</a:t>
            </a:r>
            <a:endParaRPr lang="en-US" sz="900" dirty="0"/>
          </a:p>
        </p:txBody>
      </p:sp>
      <p:sp>
        <p:nvSpPr>
          <p:cNvPr id="29" name="Text 25"/>
          <p:cNvSpPr/>
          <p:nvPr/>
        </p:nvSpPr>
        <p:spPr>
          <a:xfrm>
            <a:off x="5236676" y="4490517"/>
            <a:ext cx="2338974" cy="155492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Staff lack training in trauma-informed practice</a:t>
            </a:r>
            <a:endParaRPr lang="en-US" sz="900" dirty="0"/>
          </a:p>
        </p:txBody>
      </p:sp>
      <p:sp>
        <p:nvSpPr>
          <p:cNvPr id="30" name="Text 26"/>
          <p:cNvSpPr/>
          <p:nvPr/>
        </p:nvSpPr>
        <p:spPr>
          <a:xfrm>
            <a:off x="5236676" y="4664813"/>
            <a:ext cx="3104852" cy="160009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2C2C2C"/>
                </a:solidFill>
              </a:rPr>
              <a:t>Limited training in differentiation and bilingual support</a:t>
            </a:r>
            <a:endParaRPr lang="en-US" sz="834" dirty="0"/>
          </a:p>
        </p:txBody>
      </p:sp>
      <p:sp>
        <p:nvSpPr>
          <p:cNvPr id="31" name="Text 27"/>
          <p:cNvSpPr/>
          <p:nvPr/>
        </p:nvSpPr>
        <p:spPr>
          <a:xfrm>
            <a:off x="5236676" y="4141924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32" name="Text 28"/>
          <p:cNvSpPr/>
          <p:nvPr/>
        </p:nvSpPr>
        <p:spPr>
          <a:xfrm>
            <a:off x="5236676" y="4316220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33" name="Text 29"/>
          <p:cNvSpPr/>
          <p:nvPr/>
        </p:nvSpPr>
        <p:spPr>
          <a:xfrm>
            <a:off x="5236676" y="4490517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34" name="Text 30"/>
          <p:cNvSpPr/>
          <p:nvPr/>
        </p:nvSpPr>
        <p:spPr>
          <a:xfrm>
            <a:off x="5236676" y="4664813"/>
            <a:ext cx="42974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pic>
        <p:nvPicPr>
          <p:cNvPr id="36" name="Picture 35" descr="A person standing in front of a classroom&#10;&#10;AI-generated content may be incorrect.">
            <a:extLst>
              <a:ext uri="{FF2B5EF4-FFF2-40B4-BE49-F238E27FC236}">
                <a16:creationId xmlns:a16="http://schemas.microsoft.com/office/drawing/2014/main" id="{5FB00728-A9CC-848E-8565-85742DC1F0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6647" y="985110"/>
            <a:ext cx="3618728" cy="241248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1FBE78E2-DBFD-4883-255A-20A2A4ADF657}"/>
              </a:ext>
            </a:extLst>
          </p:cNvPr>
          <p:cNvSpPr txBox="1"/>
          <p:nvPr/>
        </p:nvSpPr>
        <p:spPr>
          <a:xfrm>
            <a:off x="7337525" y="3399227"/>
            <a:ext cx="164592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Image source: (Zigic, D, n.d.) 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25" y="-239254"/>
            <a:ext cx="9145925" cy="5382754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625" y="357188"/>
            <a:ext cx="3604329" cy="3714750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4390141" y="357188"/>
            <a:ext cx="4325234" cy="673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000" b="1" dirty="0">
                <a:solidFill>
                  <a:srgbClr val="1A4D2E"/>
                </a:solidFill>
              </a:rPr>
              <a:t>Personal and Systemic Barriers Interact and Reinforce Each Other</a:t>
            </a:r>
            <a:endParaRPr lang="en-US" sz="2000" dirty="0"/>
          </a:p>
        </p:txBody>
      </p:sp>
      <p:sp>
        <p:nvSpPr>
          <p:cNvPr id="5" name="Text 1"/>
          <p:cNvSpPr/>
          <p:nvPr/>
        </p:nvSpPr>
        <p:spPr>
          <a:xfrm>
            <a:off x="4390140" y="1371426"/>
            <a:ext cx="4325234" cy="4889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Personal and systemic barriers do not operate in isolation; rather, they interact in complex ways that can either mitigate or exacerbate challenges for learners. Understanding these interactions is essential for developing effective, holistic interventions.</a:t>
            </a:r>
            <a:endParaRPr lang="en-US" sz="900" dirty="0"/>
          </a:p>
        </p:txBody>
      </p:sp>
      <p:sp>
        <p:nvSpPr>
          <p:cNvPr id="6" name="Text 2"/>
          <p:cNvSpPr/>
          <p:nvPr/>
        </p:nvSpPr>
        <p:spPr>
          <a:xfrm>
            <a:off x="4383541" y="1960800"/>
            <a:ext cx="4182359" cy="1973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Bronfenbrenner's Ecological Systems Theory  (Bronfenbrenner, 1979)</a:t>
            </a:r>
            <a:endParaRPr lang="en-US" sz="1000" dirty="0"/>
          </a:p>
        </p:txBody>
      </p:sp>
      <p:sp>
        <p:nvSpPr>
          <p:cNvPr id="7" name="Text 3"/>
          <p:cNvSpPr/>
          <p:nvPr/>
        </p:nvSpPr>
        <p:spPr>
          <a:xfrm>
            <a:off x="4383541" y="2259421"/>
            <a:ext cx="4325234" cy="33145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Bronfenbrenner's model illustrates how learners are influenced by multiple interconnected systems:</a:t>
            </a:r>
            <a:endParaRPr lang="en-US" sz="900" dirty="0"/>
          </a:p>
        </p:txBody>
      </p:sp>
      <p:sp>
        <p:nvSpPr>
          <p:cNvPr id="8" name="Text 4"/>
          <p:cNvSpPr/>
          <p:nvPr/>
        </p:nvSpPr>
        <p:spPr>
          <a:xfrm>
            <a:off x="4390140" y="2650445"/>
            <a:ext cx="580287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b="1" dirty="0">
                <a:solidFill>
                  <a:srgbClr val="2C2C2C"/>
                </a:solidFill>
              </a:rPr>
              <a:t>Microsystem:</a:t>
            </a:r>
            <a:endParaRPr lang="en-US" sz="800" dirty="0"/>
          </a:p>
        </p:txBody>
      </p:sp>
      <p:sp>
        <p:nvSpPr>
          <p:cNvPr id="9" name="Text 5"/>
          <p:cNvSpPr/>
          <p:nvPr/>
        </p:nvSpPr>
        <p:spPr>
          <a:xfrm>
            <a:off x="4390140" y="2793423"/>
            <a:ext cx="1660727" cy="34124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Immediate environments (family, classroom, peers)</a:t>
            </a:r>
            <a:endParaRPr lang="en-US" sz="800" dirty="0"/>
          </a:p>
        </p:txBody>
      </p:sp>
      <p:sp>
        <p:nvSpPr>
          <p:cNvPr id="10" name="Text 6"/>
          <p:cNvSpPr/>
          <p:nvPr/>
        </p:nvSpPr>
        <p:spPr>
          <a:xfrm>
            <a:off x="4383541" y="3147180"/>
            <a:ext cx="567463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b="1" dirty="0">
                <a:solidFill>
                  <a:srgbClr val="2C2C2C"/>
                </a:solidFill>
              </a:rPr>
              <a:t>Mesosystem:</a:t>
            </a:r>
            <a:endParaRPr lang="en-US" sz="800" dirty="0"/>
          </a:p>
        </p:txBody>
      </p:sp>
      <p:sp>
        <p:nvSpPr>
          <p:cNvPr id="11" name="Text 7"/>
          <p:cNvSpPr/>
          <p:nvPr/>
        </p:nvSpPr>
        <p:spPr>
          <a:xfrm>
            <a:off x="4383541" y="3304129"/>
            <a:ext cx="1793193" cy="34124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Interactions between microsystems (home-school communication)</a:t>
            </a:r>
            <a:endParaRPr lang="en-US" sz="800" dirty="0"/>
          </a:p>
        </p:txBody>
      </p:sp>
      <p:sp>
        <p:nvSpPr>
          <p:cNvPr id="12" name="Text 8"/>
          <p:cNvSpPr/>
          <p:nvPr/>
        </p:nvSpPr>
        <p:spPr>
          <a:xfrm>
            <a:off x="4390140" y="3667268"/>
            <a:ext cx="480901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b="1" dirty="0">
                <a:solidFill>
                  <a:srgbClr val="2C2C2C"/>
                </a:solidFill>
              </a:rPr>
              <a:t>Exosystem:</a:t>
            </a:r>
            <a:endParaRPr lang="en-US" sz="800" dirty="0"/>
          </a:p>
        </p:txBody>
      </p:sp>
      <p:sp>
        <p:nvSpPr>
          <p:cNvPr id="13" name="Text 9"/>
          <p:cNvSpPr/>
          <p:nvPr/>
        </p:nvSpPr>
        <p:spPr>
          <a:xfrm>
            <a:off x="4399322" y="3825254"/>
            <a:ext cx="1810522" cy="34124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External systems indirectly affecting the learner (local authority policies)</a:t>
            </a:r>
            <a:endParaRPr lang="en-US" sz="800" dirty="0"/>
          </a:p>
        </p:txBody>
      </p:sp>
      <p:sp>
        <p:nvSpPr>
          <p:cNvPr id="14" name="Text 10"/>
          <p:cNvSpPr/>
          <p:nvPr/>
        </p:nvSpPr>
        <p:spPr>
          <a:xfrm>
            <a:off x="4399322" y="4194164"/>
            <a:ext cx="605935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b="1" dirty="0">
                <a:solidFill>
                  <a:srgbClr val="2C2C2C"/>
                </a:solidFill>
              </a:rPr>
              <a:t>Macrosystem:</a:t>
            </a:r>
            <a:endParaRPr lang="en-US" sz="800" dirty="0"/>
          </a:p>
        </p:txBody>
      </p:sp>
      <p:sp>
        <p:nvSpPr>
          <p:cNvPr id="15" name="Text 11"/>
          <p:cNvSpPr/>
          <p:nvPr/>
        </p:nvSpPr>
        <p:spPr>
          <a:xfrm>
            <a:off x="4399322" y="4337999"/>
            <a:ext cx="1828967" cy="34124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Broader cultural values and national education policy</a:t>
            </a:r>
            <a:endParaRPr lang="en-US" sz="800" dirty="0"/>
          </a:p>
        </p:txBody>
      </p:sp>
      <p:sp>
        <p:nvSpPr>
          <p:cNvPr id="16" name="Text 12"/>
          <p:cNvSpPr/>
          <p:nvPr/>
        </p:nvSpPr>
        <p:spPr>
          <a:xfrm>
            <a:off x="4399322" y="4679294"/>
            <a:ext cx="639599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b="1" dirty="0">
                <a:solidFill>
                  <a:srgbClr val="2C2C2C"/>
                </a:solidFill>
              </a:rPr>
              <a:t>Chronosystem:</a:t>
            </a:r>
            <a:endParaRPr lang="en-US" sz="800" dirty="0"/>
          </a:p>
        </p:txBody>
      </p:sp>
      <p:sp>
        <p:nvSpPr>
          <p:cNvPr id="17" name="Text 13"/>
          <p:cNvSpPr/>
          <p:nvPr/>
        </p:nvSpPr>
        <p:spPr>
          <a:xfrm>
            <a:off x="4413622" y="4814344"/>
            <a:ext cx="1800365" cy="34124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Changes over time, including transitions and life events</a:t>
            </a:r>
            <a:endParaRPr lang="en-US" sz="800" dirty="0"/>
          </a:p>
        </p:txBody>
      </p:sp>
      <p:sp>
        <p:nvSpPr>
          <p:cNvPr id="18" name="Shape 14"/>
          <p:cNvSpPr/>
          <p:nvPr/>
        </p:nvSpPr>
        <p:spPr>
          <a:xfrm>
            <a:off x="6638469" y="2973195"/>
            <a:ext cx="2076906" cy="1657350"/>
          </a:xfrm>
          <a:prstGeom prst="rect">
            <a:avLst/>
          </a:prstGeom>
          <a:solidFill>
            <a:srgbClr val="D4AF37">
              <a:alpha val="12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5"/>
          <p:cNvSpPr/>
          <p:nvPr/>
        </p:nvSpPr>
        <p:spPr>
          <a:xfrm>
            <a:off x="6781344" y="3016058"/>
            <a:ext cx="1207062" cy="19736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Example of Interaction</a:t>
            </a:r>
            <a:endParaRPr lang="en-US" sz="1000" dirty="0"/>
          </a:p>
        </p:txBody>
      </p:sp>
      <p:sp>
        <p:nvSpPr>
          <p:cNvPr id="20" name="Text 16"/>
          <p:cNvSpPr/>
          <p:nvPr/>
        </p:nvSpPr>
        <p:spPr>
          <a:xfrm>
            <a:off x="6909932" y="3258945"/>
            <a:ext cx="1662568" cy="5207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High anxiety + staff shortages → inconsistent support → higher anxiety, disengagement, and behaviour issues.</a:t>
            </a:r>
            <a:endParaRPr lang="en-US" sz="800" dirty="0"/>
          </a:p>
        </p:txBody>
      </p:sp>
      <p:sp>
        <p:nvSpPr>
          <p:cNvPr id="21" name="Text 17"/>
          <p:cNvSpPr/>
          <p:nvPr/>
        </p:nvSpPr>
        <p:spPr>
          <a:xfrm>
            <a:off x="6909932" y="3873832"/>
            <a:ext cx="1662568" cy="700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With adequate staffing, trauma‑informed training, and collaboration, personal barriers are mitigated.</a:t>
            </a:r>
            <a:endParaRPr lang="en-US" sz="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357188"/>
            <a:ext cx="5436681" cy="33701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000" b="1" dirty="0">
                <a:solidFill>
                  <a:srgbClr val="1A4D2E"/>
                </a:solidFill>
              </a:rPr>
              <a:t>Support Staff Play a Vital Role in Removing Barriers</a:t>
            </a:r>
            <a:endParaRPr lang="en-US" sz="2000" dirty="0"/>
          </a:p>
        </p:txBody>
      </p:sp>
      <p:sp>
        <p:nvSpPr>
          <p:cNvPr id="4" name="Text 1"/>
          <p:cNvSpPr/>
          <p:nvPr/>
        </p:nvSpPr>
        <p:spPr>
          <a:xfrm>
            <a:off x="428625" y="981540"/>
            <a:ext cx="8286750" cy="344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Support staff (TAs, HLTAs, ALN Coordinators, counselors) provide targeted interventions, emotional support, and differentiated instruction that enable learners to access the curriculum and succeed.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28625" y="1490142"/>
            <a:ext cx="1482778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b="1" dirty="0">
                <a:solidFill>
                  <a:srgbClr val="6B2D5C"/>
                </a:solidFill>
              </a:rPr>
              <a:t>Scaffolding and Differentiation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428625" y="1693738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7" name="Text 4"/>
          <p:cNvSpPr/>
          <p:nvPr/>
        </p:nvSpPr>
        <p:spPr>
          <a:xfrm>
            <a:off x="557213" y="1700882"/>
            <a:ext cx="2500685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Adapt learning materials and provide step-by-step guidance</a:t>
            </a:r>
            <a:endParaRPr lang="en-US" sz="800" dirty="0"/>
          </a:p>
        </p:txBody>
      </p:sp>
      <p:sp>
        <p:nvSpPr>
          <p:cNvPr id="8" name="Text 5"/>
          <p:cNvSpPr/>
          <p:nvPr/>
        </p:nvSpPr>
        <p:spPr>
          <a:xfrm>
            <a:off x="428625" y="1875904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9" name="Text 6"/>
          <p:cNvSpPr/>
          <p:nvPr/>
        </p:nvSpPr>
        <p:spPr>
          <a:xfrm>
            <a:off x="557213" y="1883048"/>
            <a:ext cx="1939634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Use visual aids, manipulatives, and technology</a:t>
            </a:r>
            <a:endParaRPr lang="en-US" sz="800" dirty="0"/>
          </a:p>
        </p:txBody>
      </p:sp>
      <p:sp>
        <p:nvSpPr>
          <p:cNvPr id="10" name="Text 7"/>
          <p:cNvSpPr/>
          <p:nvPr/>
        </p:nvSpPr>
        <p:spPr>
          <a:xfrm>
            <a:off x="428625" y="2058070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11" name="Text 8"/>
          <p:cNvSpPr/>
          <p:nvPr/>
        </p:nvSpPr>
        <p:spPr>
          <a:xfrm>
            <a:off x="557213" y="2065213"/>
            <a:ext cx="2115964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Support learners in Zone of Proximal Development</a:t>
            </a:r>
            <a:endParaRPr lang="en-US" sz="800" dirty="0"/>
          </a:p>
        </p:txBody>
      </p:sp>
      <p:sp>
        <p:nvSpPr>
          <p:cNvPr id="12" name="Text 9"/>
          <p:cNvSpPr/>
          <p:nvPr/>
        </p:nvSpPr>
        <p:spPr>
          <a:xfrm>
            <a:off x="428625" y="2275954"/>
            <a:ext cx="1452321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b="1" dirty="0">
                <a:solidFill>
                  <a:srgbClr val="6B2D5C"/>
                </a:solidFill>
              </a:rPr>
              <a:t>Emotional Regulation Support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428625" y="2479551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14" name="Text 11"/>
          <p:cNvSpPr/>
          <p:nvPr/>
        </p:nvSpPr>
        <p:spPr>
          <a:xfrm>
            <a:off x="557213" y="2486695"/>
            <a:ext cx="1774525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Provide safe spaces and calming strategies</a:t>
            </a:r>
            <a:endParaRPr lang="en-US" sz="800" dirty="0"/>
          </a:p>
        </p:txBody>
      </p:sp>
      <p:sp>
        <p:nvSpPr>
          <p:cNvPr id="15" name="Text 12"/>
          <p:cNvSpPr/>
          <p:nvPr/>
        </p:nvSpPr>
        <p:spPr>
          <a:xfrm>
            <a:off x="428625" y="2661717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16" name="Text 13"/>
          <p:cNvSpPr/>
          <p:nvPr/>
        </p:nvSpPr>
        <p:spPr>
          <a:xfrm>
            <a:off x="557213" y="2668860"/>
            <a:ext cx="1192634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Establish consistent routines</a:t>
            </a:r>
            <a:endParaRPr lang="en-US" sz="800" dirty="0"/>
          </a:p>
        </p:txBody>
      </p:sp>
      <p:sp>
        <p:nvSpPr>
          <p:cNvPr id="17" name="Text 14"/>
          <p:cNvSpPr/>
          <p:nvPr/>
        </p:nvSpPr>
        <p:spPr>
          <a:xfrm>
            <a:off x="428625" y="2843882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18" name="Text 15"/>
          <p:cNvSpPr/>
          <p:nvPr/>
        </p:nvSpPr>
        <p:spPr>
          <a:xfrm>
            <a:off x="557213" y="2851026"/>
            <a:ext cx="2085507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Help children manage emotions and stay engaged</a:t>
            </a:r>
            <a:endParaRPr lang="en-US" sz="800" dirty="0"/>
          </a:p>
        </p:txBody>
      </p:sp>
      <p:sp>
        <p:nvSpPr>
          <p:cNvPr id="19" name="Text 16"/>
          <p:cNvSpPr/>
          <p:nvPr/>
        </p:nvSpPr>
        <p:spPr>
          <a:xfrm>
            <a:off x="428625" y="3061767"/>
            <a:ext cx="1611018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b="1" dirty="0">
                <a:solidFill>
                  <a:srgbClr val="6B2D5C"/>
                </a:solidFill>
              </a:rPr>
              <a:t>Small-Group and 1:1 Intervention</a:t>
            </a:r>
            <a:endParaRPr lang="en-US" sz="900" dirty="0"/>
          </a:p>
        </p:txBody>
      </p:sp>
      <p:sp>
        <p:nvSpPr>
          <p:cNvPr id="20" name="Text 17"/>
          <p:cNvSpPr/>
          <p:nvPr/>
        </p:nvSpPr>
        <p:spPr>
          <a:xfrm>
            <a:off x="428625" y="3265363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21" name="Text 18"/>
          <p:cNvSpPr/>
          <p:nvPr/>
        </p:nvSpPr>
        <p:spPr>
          <a:xfrm>
            <a:off x="557213" y="3272507"/>
            <a:ext cx="3117841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Targeted interventions in literacy, numeracy, speech/language, social skills</a:t>
            </a:r>
            <a:endParaRPr lang="en-US" sz="800" dirty="0"/>
          </a:p>
        </p:txBody>
      </p:sp>
      <p:sp>
        <p:nvSpPr>
          <p:cNvPr id="22" name="Text 19"/>
          <p:cNvSpPr/>
          <p:nvPr/>
        </p:nvSpPr>
        <p:spPr>
          <a:xfrm>
            <a:off x="428625" y="3447529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23" name="Text 20"/>
          <p:cNvSpPr/>
          <p:nvPr/>
        </p:nvSpPr>
        <p:spPr>
          <a:xfrm>
            <a:off x="557213" y="3454673"/>
            <a:ext cx="1859483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Intensive, tailored support for specific needs</a:t>
            </a:r>
            <a:endParaRPr lang="en-US" sz="800" dirty="0"/>
          </a:p>
        </p:txBody>
      </p:sp>
      <p:sp>
        <p:nvSpPr>
          <p:cNvPr id="24" name="Text 21"/>
          <p:cNvSpPr/>
          <p:nvPr/>
        </p:nvSpPr>
        <p:spPr>
          <a:xfrm>
            <a:off x="4679156" y="1490142"/>
            <a:ext cx="1335302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b="1" dirty="0">
                <a:solidFill>
                  <a:srgbClr val="6B2D5C"/>
                </a:solidFill>
              </a:rPr>
              <a:t>Strength-Based Approaches</a:t>
            </a:r>
            <a:endParaRPr lang="en-US" sz="900" dirty="0"/>
          </a:p>
        </p:txBody>
      </p:sp>
      <p:sp>
        <p:nvSpPr>
          <p:cNvPr id="25" name="Text 22"/>
          <p:cNvSpPr/>
          <p:nvPr/>
        </p:nvSpPr>
        <p:spPr>
          <a:xfrm>
            <a:off x="4679156" y="1693738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26" name="Text 23"/>
          <p:cNvSpPr/>
          <p:nvPr/>
        </p:nvSpPr>
        <p:spPr>
          <a:xfrm>
            <a:off x="4807744" y="1700882"/>
            <a:ext cx="2236190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Identify and build on learners' strengths and interests</a:t>
            </a:r>
            <a:endParaRPr lang="en-US" sz="800" dirty="0"/>
          </a:p>
        </p:txBody>
      </p:sp>
      <p:sp>
        <p:nvSpPr>
          <p:cNvPr id="27" name="Text 24"/>
          <p:cNvSpPr/>
          <p:nvPr/>
        </p:nvSpPr>
        <p:spPr>
          <a:xfrm>
            <a:off x="4679156" y="1875904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28" name="Text 25"/>
          <p:cNvSpPr/>
          <p:nvPr/>
        </p:nvSpPr>
        <p:spPr>
          <a:xfrm>
            <a:off x="4807744" y="1883048"/>
            <a:ext cx="1763303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Foster confidence and intrinsic motivation</a:t>
            </a:r>
            <a:endParaRPr lang="en-US" sz="800" dirty="0"/>
          </a:p>
        </p:txBody>
      </p:sp>
      <p:sp>
        <p:nvSpPr>
          <p:cNvPr id="29" name="Text 26"/>
          <p:cNvSpPr/>
          <p:nvPr/>
        </p:nvSpPr>
        <p:spPr>
          <a:xfrm>
            <a:off x="4679156" y="2093788"/>
            <a:ext cx="1413849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b="1" dirty="0">
                <a:solidFill>
                  <a:srgbClr val="6B2D5C"/>
                </a:solidFill>
              </a:rPr>
              <a:t>Supporting Bilingual Learners</a:t>
            </a:r>
            <a:endParaRPr lang="en-US" sz="900" dirty="0"/>
          </a:p>
        </p:txBody>
      </p:sp>
      <p:sp>
        <p:nvSpPr>
          <p:cNvPr id="30" name="Text 27"/>
          <p:cNvSpPr/>
          <p:nvPr/>
        </p:nvSpPr>
        <p:spPr>
          <a:xfrm>
            <a:off x="4679156" y="2297385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31" name="Text 28"/>
          <p:cNvSpPr/>
          <p:nvPr/>
        </p:nvSpPr>
        <p:spPr>
          <a:xfrm>
            <a:off x="4807744" y="2304529"/>
            <a:ext cx="1713611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Develop proficiency in Welsh and English</a:t>
            </a:r>
            <a:endParaRPr lang="en-US" sz="800" dirty="0"/>
          </a:p>
        </p:txBody>
      </p:sp>
      <p:sp>
        <p:nvSpPr>
          <p:cNvPr id="32" name="Text 29"/>
          <p:cNvSpPr/>
          <p:nvPr/>
        </p:nvSpPr>
        <p:spPr>
          <a:xfrm>
            <a:off x="4679156" y="2479551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33" name="Text 30"/>
          <p:cNvSpPr/>
          <p:nvPr/>
        </p:nvSpPr>
        <p:spPr>
          <a:xfrm>
            <a:off x="4807744" y="2486695"/>
            <a:ext cx="2192908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Ensure language is not a barrier to curriculum access</a:t>
            </a:r>
            <a:endParaRPr lang="en-US" sz="800" dirty="0"/>
          </a:p>
        </p:txBody>
      </p:sp>
      <p:sp>
        <p:nvSpPr>
          <p:cNvPr id="34" name="Text 31"/>
          <p:cNvSpPr/>
          <p:nvPr/>
        </p:nvSpPr>
        <p:spPr>
          <a:xfrm>
            <a:off x="4679156" y="2697435"/>
            <a:ext cx="1243930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b="1" dirty="0">
                <a:solidFill>
                  <a:srgbClr val="6B2D5C"/>
                </a:solidFill>
              </a:rPr>
              <a:t>Collaboration with ALNCo</a:t>
            </a:r>
            <a:endParaRPr lang="en-US" sz="900" dirty="0"/>
          </a:p>
        </p:txBody>
      </p:sp>
      <p:sp>
        <p:nvSpPr>
          <p:cNvPr id="35" name="Text 32"/>
          <p:cNvSpPr/>
          <p:nvPr/>
        </p:nvSpPr>
        <p:spPr>
          <a:xfrm>
            <a:off x="4679156" y="2901032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36" name="Text 33"/>
          <p:cNvSpPr/>
          <p:nvPr/>
        </p:nvSpPr>
        <p:spPr>
          <a:xfrm>
            <a:off x="4807744" y="2908176"/>
            <a:ext cx="2322752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Work with ALNCo, educational psychologists, therapists</a:t>
            </a:r>
            <a:endParaRPr lang="en-US" sz="800" dirty="0"/>
          </a:p>
        </p:txBody>
      </p:sp>
      <p:sp>
        <p:nvSpPr>
          <p:cNvPr id="37" name="Text 34"/>
          <p:cNvSpPr/>
          <p:nvPr/>
        </p:nvSpPr>
        <p:spPr>
          <a:xfrm>
            <a:off x="4679156" y="3083198"/>
            <a:ext cx="40267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34" b="1" dirty="0">
                <a:solidFill>
                  <a:srgbClr val="D4AF37"/>
                </a:solidFill>
              </a:rPr>
              <a:t>•</a:t>
            </a:r>
            <a:endParaRPr lang="en-US" sz="734" dirty="0"/>
          </a:p>
        </p:txBody>
      </p:sp>
      <p:sp>
        <p:nvSpPr>
          <p:cNvPr id="38" name="Text 35"/>
          <p:cNvSpPr/>
          <p:nvPr/>
        </p:nvSpPr>
        <p:spPr>
          <a:xfrm>
            <a:off x="4807744" y="3090342"/>
            <a:ext cx="2104743" cy="15209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Ensure evidence-based, coordinated interventions</a:t>
            </a:r>
            <a:endParaRPr lang="en-US" sz="800" dirty="0"/>
          </a:p>
        </p:txBody>
      </p:sp>
      <p:sp>
        <p:nvSpPr>
          <p:cNvPr id="41" name="Shape 36"/>
          <p:cNvSpPr/>
          <p:nvPr/>
        </p:nvSpPr>
        <p:spPr>
          <a:xfrm>
            <a:off x="5741789" y="3736851"/>
            <a:ext cx="2973586" cy="928688"/>
          </a:xfrm>
          <a:prstGeom prst="rect">
            <a:avLst/>
          </a:prstGeom>
          <a:solidFill>
            <a:srgbClr val="1A4D2E">
              <a:alpha val="8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2" name="Text 37"/>
          <p:cNvSpPr/>
          <p:nvPr/>
        </p:nvSpPr>
        <p:spPr>
          <a:xfrm>
            <a:off x="5856089" y="3808288"/>
            <a:ext cx="1080424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b="1" dirty="0">
                <a:solidFill>
                  <a:srgbClr val="6B2D5C"/>
                </a:solidFill>
              </a:rPr>
              <a:t>Example from Practice</a:t>
            </a:r>
            <a:endParaRPr lang="en-US" sz="900" dirty="0"/>
          </a:p>
        </p:txBody>
      </p:sp>
      <p:sp>
        <p:nvSpPr>
          <p:cNvPr id="43" name="Text 38"/>
          <p:cNvSpPr/>
          <p:nvPr/>
        </p:nvSpPr>
        <p:spPr>
          <a:xfrm>
            <a:off x="5856089" y="4001170"/>
            <a:ext cx="2744986" cy="6000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Year 2 learner with ADHD and speech difficulties: visual timetables, movement breaks, simplified language. Collaboration with ALNCo and speech therapist improved focus and participation.</a:t>
            </a:r>
            <a:endParaRPr lang="en-US" sz="800" dirty="0"/>
          </a:p>
        </p:txBody>
      </p:sp>
      <p:pic>
        <p:nvPicPr>
          <p:cNvPr id="45" name="Picture 44" descr="A group of children sitting at a table&#10;&#10;AI-generated content may be incorrect.">
            <a:extLst>
              <a:ext uri="{FF2B5EF4-FFF2-40B4-BE49-F238E27FC236}">
                <a16:creationId xmlns:a16="http://schemas.microsoft.com/office/drawing/2014/main" id="{8D3035F9-73C8-3ABB-7D11-BEA0BAC955F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120" b="18983"/>
          <a:stretch>
            <a:fillRect/>
          </a:stretch>
        </p:blipFill>
        <p:spPr>
          <a:xfrm>
            <a:off x="474697" y="3847580"/>
            <a:ext cx="2237222" cy="1012745"/>
          </a:xfrm>
          <a:prstGeom prst="rect">
            <a:avLst/>
          </a:prstGeom>
        </p:spPr>
      </p:pic>
      <p:pic>
        <p:nvPicPr>
          <p:cNvPr id="47" name="Picture 46" descr="A person reading a book to children&#10;&#10;AI-generated content may be incorrect.">
            <a:extLst>
              <a:ext uri="{FF2B5EF4-FFF2-40B4-BE49-F238E27FC236}">
                <a16:creationId xmlns:a16="http://schemas.microsoft.com/office/drawing/2014/main" id="{981C1BA8-0893-7A3D-10F7-C94113089CE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0433" b="22363"/>
          <a:stretch>
            <a:fillRect/>
          </a:stretch>
        </p:blipFill>
        <p:spPr>
          <a:xfrm>
            <a:off x="2898467" y="3737507"/>
            <a:ext cx="2516358" cy="1127400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5F1BF71A-758A-94C5-F70F-B3D990F1D947}"/>
              </a:ext>
            </a:extLst>
          </p:cNvPr>
          <p:cNvSpPr txBox="1"/>
          <p:nvPr/>
        </p:nvSpPr>
        <p:spPr>
          <a:xfrm>
            <a:off x="737557" y="4829399"/>
            <a:ext cx="2133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Image source: (RDNE Stock Project 2021) </a:t>
            </a:r>
            <a:endParaRPr lang="en-US" sz="9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C7AE0B1-457D-F916-D47A-D2A1AC484B6D}"/>
              </a:ext>
            </a:extLst>
          </p:cNvPr>
          <p:cNvSpPr txBox="1"/>
          <p:nvPr/>
        </p:nvSpPr>
        <p:spPr>
          <a:xfrm>
            <a:off x="3890024" y="4841216"/>
            <a:ext cx="1688283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/>
              <a:t>Image source: (</a:t>
            </a:r>
            <a:r>
              <a:rPr lang="en-GB" sz="900" dirty="0" err="1"/>
              <a:t>Krukau</a:t>
            </a:r>
            <a:r>
              <a:rPr lang="en-GB" sz="900" dirty="0"/>
              <a:t>, Y. 2021) 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357188"/>
            <a:ext cx="8286750" cy="33701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000" b="1" dirty="0">
                <a:solidFill>
                  <a:srgbClr val="1A4D2E"/>
                </a:solidFill>
              </a:rPr>
              <a:t>Inclusive Practice Requires Reflection, Collaboration, and Systemic Change</a:t>
            </a:r>
            <a:endParaRPr lang="en-US" sz="2000" dirty="0"/>
          </a:p>
        </p:txBody>
      </p:sp>
      <p:sp>
        <p:nvSpPr>
          <p:cNvPr id="4" name="Text 1"/>
          <p:cNvSpPr/>
          <p:nvPr/>
        </p:nvSpPr>
        <p:spPr>
          <a:xfrm>
            <a:off x="428625" y="1312999"/>
            <a:ext cx="1239122" cy="19736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Key Barriers to Address</a:t>
            </a:r>
            <a:endParaRPr lang="en-US" sz="1000" dirty="0"/>
          </a:p>
        </p:txBody>
      </p:sp>
      <p:sp>
        <p:nvSpPr>
          <p:cNvPr id="5" name="Text 2"/>
          <p:cNvSpPr/>
          <p:nvPr/>
        </p:nvSpPr>
        <p:spPr>
          <a:xfrm>
            <a:off x="428625" y="1555886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6" name="Text 3"/>
          <p:cNvSpPr/>
          <p:nvPr/>
        </p:nvSpPr>
        <p:spPr>
          <a:xfrm>
            <a:off x="571500" y="1568388"/>
            <a:ext cx="854401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b="1" dirty="0">
                <a:solidFill>
                  <a:srgbClr val="2C2C2C"/>
                </a:solidFill>
              </a:rPr>
              <a:t>Personal barriers: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1483774" y="1568388"/>
            <a:ext cx="3874459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emotional needs, learning differences, language development, socio-economic disadvantage</a:t>
            </a:r>
            <a:endParaRPr lang="en-US" sz="800" dirty="0"/>
          </a:p>
        </p:txBody>
      </p:sp>
      <p:sp>
        <p:nvSpPr>
          <p:cNvPr id="8" name="Text 5"/>
          <p:cNvSpPr/>
          <p:nvPr/>
        </p:nvSpPr>
        <p:spPr>
          <a:xfrm>
            <a:off x="428625" y="1753037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9" name="Text 6"/>
          <p:cNvSpPr/>
          <p:nvPr/>
        </p:nvSpPr>
        <p:spPr>
          <a:xfrm>
            <a:off x="571500" y="1765539"/>
            <a:ext cx="860813" cy="16511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b="1" dirty="0">
                <a:solidFill>
                  <a:srgbClr val="2C2C2C"/>
                </a:solidFill>
              </a:rPr>
              <a:t>Systemic barriers: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1483774" y="1765539"/>
            <a:ext cx="2936701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large class sizes, limited resources, inconsistent policy implementation</a:t>
            </a:r>
            <a:endParaRPr lang="en-US" sz="800" dirty="0"/>
          </a:p>
        </p:txBody>
      </p:sp>
      <p:sp>
        <p:nvSpPr>
          <p:cNvPr id="11" name="Text 8"/>
          <p:cNvSpPr/>
          <p:nvPr/>
        </p:nvSpPr>
        <p:spPr>
          <a:xfrm>
            <a:off x="428625" y="1950188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2" name="Text 9"/>
          <p:cNvSpPr/>
          <p:nvPr/>
        </p:nvSpPr>
        <p:spPr>
          <a:xfrm>
            <a:off x="571500" y="1962690"/>
            <a:ext cx="2439770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Both require individualized support and structural reforms</a:t>
            </a:r>
            <a:endParaRPr lang="en-US" sz="800" dirty="0"/>
          </a:p>
        </p:txBody>
      </p:sp>
      <p:sp>
        <p:nvSpPr>
          <p:cNvPr id="13" name="Text 10"/>
          <p:cNvSpPr/>
          <p:nvPr/>
        </p:nvSpPr>
        <p:spPr>
          <a:xfrm>
            <a:off x="428625" y="2218776"/>
            <a:ext cx="3563476" cy="19736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The Critical Role of Support Staff  (Florian and Black-Hawkins, 2011)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428625" y="2461664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5" name="Text 12"/>
          <p:cNvSpPr/>
          <p:nvPr/>
        </p:nvSpPr>
        <p:spPr>
          <a:xfrm>
            <a:off x="571500" y="2474165"/>
            <a:ext cx="1806585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Bridge the gap between policy and practice</a:t>
            </a:r>
            <a:endParaRPr lang="en-US" sz="800" dirty="0"/>
          </a:p>
        </p:txBody>
      </p:sp>
      <p:sp>
        <p:nvSpPr>
          <p:cNvPr id="16" name="Text 13"/>
          <p:cNvSpPr/>
          <p:nvPr/>
        </p:nvSpPr>
        <p:spPr>
          <a:xfrm>
            <a:off x="428625" y="2658814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7" name="Text 14"/>
          <p:cNvSpPr/>
          <p:nvPr/>
        </p:nvSpPr>
        <p:spPr>
          <a:xfrm>
            <a:off x="571500" y="2671316"/>
            <a:ext cx="2232984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Provide targeted interventions and relational support</a:t>
            </a:r>
            <a:endParaRPr lang="en-US" sz="800" dirty="0"/>
          </a:p>
        </p:txBody>
      </p:sp>
      <p:sp>
        <p:nvSpPr>
          <p:cNvPr id="18" name="Text 15"/>
          <p:cNvSpPr/>
          <p:nvPr/>
        </p:nvSpPr>
        <p:spPr>
          <a:xfrm>
            <a:off x="428625" y="2855965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19" name="Text 16"/>
          <p:cNvSpPr/>
          <p:nvPr/>
        </p:nvSpPr>
        <p:spPr>
          <a:xfrm>
            <a:off x="571500" y="2868467"/>
            <a:ext cx="4465262" cy="16286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Require adequate resourcing, professional development, and collaborative systems</a:t>
            </a:r>
            <a:endParaRPr lang="en-US" sz="800" dirty="0"/>
          </a:p>
        </p:txBody>
      </p:sp>
      <p:sp>
        <p:nvSpPr>
          <p:cNvPr id="20" name="Text 17"/>
          <p:cNvSpPr/>
          <p:nvPr/>
        </p:nvSpPr>
        <p:spPr>
          <a:xfrm>
            <a:off x="428625" y="3124553"/>
            <a:ext cx="1670329" cy="19736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00" b="1" dirty="0">
                <a:solidFill>
                  <a:srgbClr val="6B2D5C"/>
                </a:solidFill>
              </a:rPr>
              <a:t>A Vision for Inclusive Education</a:t>
            </a:r>
            <a:endParaRPr lang="en-US" sz="1000" dirty="0"/>
          </a:p>
        </p:txBody>
      </p:sp>
      <p:sp>
        <p:nvSpPr>
          <p:cNvPr id="21" name="Text 18"/>
          <p:cNvSpPr/>
          <p:nvPr/>
        </p:nvSpPr>
        <p:spPr>
          <a:xfrm>
            <a:off x="428625" y="3367441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2" name="Text 19"/>
          <p:cNvSpPr/>
          <p:nvPr/>
        </p:nvSpPr>
        <p:spPr>
          <a:xfrm>
            <a:off x="571500" y="3379943"/>
            <a:ext cx="1928413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1400"/>
              </a:lnSpc>
            </a:pPr>
            <a:r>
              <a:rPr lang="en-US" sz="800" dirty="0" err="1">
                <a:solidFill>
                  <a:srgbClr val="2C2C2C"/>
                </a:solidFill>
              </a:rPr>
              <a:t>Recognise</a:t>
            </a:r>
            <a:r>
              <a:rPr lang="en-US" sz="800" dirty="0">
                <a:solidFill>
                  <a:srgbClr val="2C2C2C"/>
                </a:solidFill>
              </a:rPr>
              <a:t> and value diversity </a:t>
            </a:r>
            <a:r>
              <a:rPr lang="en-US" sz="800" b="1" dirty="0">
                <a:solidFill>
                  <a:srgbClr val="2C2C2C"/>
                </a:solidFill>
              </a:rPr>
              <a:t>(UNESCO, 1994)</a:t>
            </a:r>
            <a:endParaRPr lang="en-US" sz="800" dirty="0"/>
          </a:p>
        </p:txBody>
      </p:sp>
      <p:sp>
        <p:nvSpPr>
          <p:cNvPr id="23" name="Text 20"/>
          <p:cNvSpPr/>
          <p:nvPr/>
        </p:nvSpPr>
        <p:spPr>
          <a:xfrm>
            <a:off x="428625" y="3564592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4" name="Text 21"/>
          <p:cNvSpPr/>
          <p:nvPr/>
        </p:nvSpPr>
        <p:spPr>
          <a:xfrm>
            <a:off x="571500" y="3577093"/>
            <a:ext cx="1740861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Promote equity and empower all learners</a:t>
            </a:r>
            <a:endParaRPr lang="en-US" sz="800" dirty="0"/>
          </a:p>
        </p:txBody>
      </p:sp>
      <p:sp>
        <p:nvSpPr>
          <p:cNvPr id="25" name="Text 22"/>
          <p:cNvSpPr/>
          <p:nvPr/>
        </p:nvSpPr>
        <p:spPr>
          <a:xfrm>
            <a:off x="428625" y="3761742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6" name="Text 23"/>
          <p:cNvSpPr/>
          <p:nvPr/>
        </p:nvSpPr>
        <p:spPr>
          <a:xfrm>
            <a:off x="571500" y="3774244"/>
            <a:ext cx="2333972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Require ongoing reflection and evidence-based practice</a:t>
            </a:r>
            <a:endParaRPr lang="en-US" sz="800" dirty="0"/>
          </a:p>
        </p:txBody>
      </p:sp>
      <p:sp>
        <p:nvSpPr>
          <p:cNvPr id="27" name="Text 24"/>
          <p:cNvSpPr/>
          <p:nvPr/>
        </p:nvSpPr>
        <p:spPr>
          <a:xfrm>
            <a:off x="428625" y="3958893"/>
            <a:ext cx="42974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AF37"/>
                </a:solidFill>
              </a:rPr>
              <a:t>•</a:t>
            </a:r>
            <a:endParaRPr lang="en-US" sz="784" dirty="0"/>
          </a:p>
        </p:txBody>
      </p:sp>
      <p:sp>
        <p:nvSpPr>
          <p:cNvPr id="28" name="Text 25"/>
          <p:cNvSpPr/>
          <p:nvPr/>
        </p:nvSpPr>
        <p:spPr>
          <a:xfrm>
            <a:off x="571500" y="3971395"/>
            <a:ext cx="2494273" cy="16171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Challenge systemic inequities that perpetuate disadvantage</a:t>
            </a:r>
            <a:endParaRPr lang="en-US" sz="800" dirty="0"/>
          </a:p>
        </p:txBody>
      </p:sp>
      <p:sp>
        <p:nvSpPr>
          <p:cNvPr id="29" name="Shape 26"/>
          <p:cNvSpPr/>
          <p:nvPr/>
        </p:nvSpPr>
        <p:spPr>
          <a:xfrm>
            <a:off x="428625" y="4227481"/>
            <a:ext cx="7858125" cy="730058"/>
          </a:xfrm>
          <a:prstGeom prst="rect">
            <a:avLst/>
          </a:prstGeom>
          <a:solidFill>
            <a:srgbClr val="6B2D5C">
              <a:alpha val="8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7"/>
          <p:cNvSpPr/>
          <p:nvPr/>
        </p:nvSpPr>
        <p:spPr>
          <a:xfrm>
            <a:off x="607219" y="4313206"/>
            <a:ext cx="823944" cy="21659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00" b="1" dirty="0">
                <a:solidFill>
                  <a:srgbClr val="1A4D2E"/>
                </a:solidFill>
              </a:rPr>
              <a:t>Final Reflection</a:t>
            </a:r>
            <a:endParaRPr lang="en-US" sz="1000" dirty="0"/>
          </a:p>
        </p:txBody>
      </p:sp>
      <p:sp>
        <p:nvSpPr>
          <p:cNvPr id="31" name="Text 28"/>
          <p:cNvSpPr/>
          <p:nvPr/>
        </p:nvSpPr>
        <p:spPr>
          <a:xfrm>
            <a:off x="571500" y="4509261"/>
            <a:ext cx="7500938" cy="344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dirty="0">
                <a:solidFill>
                  <a:srgbClr val="2C2C2C"/>
                </a:solidFill>
              </a:rPr>
              <a:t>As educators, we must remain critically aware of barriers learners face and advocate for systemic change. By grounding practice in theory, policy, and lived experience, we can create a more equitable education system for all learners in Wales.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357188"/>
            <a:ext cx="1171603" cy="37548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000" b="1" dirty="0">
                <a:solidFill>
                  <a:srgbClr val="1A4D2E"/>
                </a:solidFill>
              </a:rPr>
              <a:t>References</a:t>
            </a:r>
            <a:endParaRPr lang="en-US" sz="2000" dirty="0"/>
          </a:p>
        </p:txBody>
      </p:sp>
      <p:sp>
        <p:nvSpPr>
          <p:cNvPr id="4" name="Text 1"/>
          <p:cNvSpPr/>
          <p:nvPr/>
        </p:nvSpPr>
        <p:spPr>
          <a:xfrm>
            <a:off x="428625" y="1318720"/>
            <a:ext cx="4000500" cy="34290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Bronfenbrenner, U. (1979). </a:t>
            </a:r>
            <a:r>
              <a:rPr lang="en-US" sz="800" i="1" dirty="0">
                <a:solidFill>
                  <a:srgbClr val="2C2C2C"/>
                </a:solidFill>
              </a:rPr>
              <a:t>The Ecology of Human Development: Experiments by Nature and Design</a:t>
            </a:r>
            <a:r>
              <a:rPr lang="en-US" sz="800" dirty="0">
                <a:solidFill>
                  <a:srgbClr val="2C2C2C"/>
                </a:solidFill>
              </a:rPr>
              <a:t>. Cambridge, MA: Harvard University Press.</a:t>
            </a:r>
            <a:endParaRPr lang="en-US" sz="800" dirty="0"/>
          </a:p>
        </p:txBody>
      </p:sp>
      <p:sp>
        <p:nvSpPr>
          <p:cNvPr id="5" name="Text 2"/>
          <p:cNvSpPr/>
          <p:nvPr/>
        </p:nvSpPr>
        <p:spPr>
          <a:xfrm>
            <a:off x="428625" y="1747345"/>
            <a:ext cx="2618858" cy="161711"/>
          </a:xfrm>
          <a:prstGeom prst="rect">
            <a:avLst/>
          </a:prstGeom>
          <a:noFill/>
          <a:ln/>
        </p:spPr>
        <p:txBody>
          <a:bodyPr wrap="non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Education Wales Act (2014). Cardiff: Welsh Government.</a:t>
            </a:r>
            <a:endParaRPr lang="en-US" sz="800" dirty="0"/>
          </a:p>
        </p:txBody>
      </p:sp>
      <p:sp>
        <p:nvSpPr>
          <p:cNvPr id="6" name="Text 3"/>
          <p:cNvSpPr/>
          <p:nvPr/>
        </p:nvSpPr>
        <p:spPr>
          <a:xfrm>
            <a:off x="428625" y="2004520"/>
            <a:ext cx="4000500" cy="70032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Felitti, V.J., Anda, R.F., Nordenberg, D., et al. (1998). Relationship of childhood abuse and household dysfunction to many of the leading causes of death in adults: The Adverse Childhood Experiences (ACE) Study. </a:t>
            </a:r>
            <a:r>
              <a:rPr lang="en-US" sz="800" i="1" dirty="0">
                <a:solidFill>
                  <a:srgbClr val="2C2C2C"/>
                </a:solidFill>
              </a:rPr>
              <a:t>American Journal of Preventive Medicine</a:t>
            </a:r>
            <a:r>
              <a:rPr lang="en-US" sz="800" dirty="0">
                <a:solidFill>
                  <a:srgbClr val="2C2C2C"/>
                </a:solidFill>
              </a:rPr>
              <a:t>, 14(4), 245-258.</a:t>
            </a:r>
            <a:endParaRPr lang="en-US" sz="800" dirty="0"/>
          </a:p>
        </p:txBody>
      </p:sp>
      <p:sp>
        <p:nvSpPr>
          <p:cNvPr id="7" name="Text 4"/>
          <p:cNvSpPr/>
          <p:nvPr/>
        </p:nvSpPr>
        <p:spPr>
          <a:xfrm>
            <a:off x="428625" y="2724919"/>
            <a:ext cx="4000500" cy="34290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Florian, L. and Black-Hawkins, K. (2011). Exploring inclusive pedagogy. </a:t>
            </a:r>
            <a:r>
              <a:rPr lang="en-US" sz="800" i="1" dirty="0">
                <a:solidFill>
                  <a:srgbClr val="2C2C2C"/>
                </a:solidFill>
              </a:rPr>
              <a:t>British Educational Research Journal</a:t>
            </a:r>
            <a:r>
              <a:rPr lang="en-US" sz="800" dirty="0">
                <a:solidFill>
                  <a:srgbClr val="2C2C2C"/>
                </a:solidFill>
              </a:rPr>
              <a:t>, 37(5), 813-828.</a:t>
            </a:r>
            <a:endParaRPr lang="en-US" sz="800" dirty="0"/>
          </a:p>
        </p:txBody>
      </p:sp>
      <p:sp>
        <p:nvSpPr>
          <p:cNvPr id="8" name="Text 5"/>
          <p:cNvSpPr/>
          <p:nvPr/>
        </p:nvSpPr>
        <p:spPr>
          <a:xfrm>
            <a:off x="368480" y="4131117"/>
            <a:ext cx="4000500" cy="161776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Maslow, A.H. (1943). A theory of human motivation. </a:t>
            </a:r>
            <a:r>
              <a:rPr lang="en-US" sz="800" i="1" dirty="0">
                <a:solidFill>
                  <a:srgbClr val="2C2C2C"/>
                </a:solidFill>
              </a:rPr>
              <a:t>Psychological Review</a:t>
            </a:r>
            <a:r>
              <a:rPr lang="en-US" sz="800" dirty="0">
                <a:solidFill>
                  <a:srgbClr val="2C2C2C"/>
                </a:solidFill>
              </a:rPr>
              <a:t>, 50(4), 370-396</a:t>
            </a:r>
            <a:r>
              <a:rPr lang="en-US" sz="780" dirty="0">
                <a:solidFill>
                  <a:srgbClr val="2C2C2C"/>
                </a:solidFill>
              </a:rPr>
              <a:t>.</a:t>
            </a:r>
            <a:endParaRPr lang="en-US" sz="780" dirty="0"/>
          </a:p>
        </p:txBody>
      </p:sp>
      <p:sp>
        <p:nvSpPr>
          <p:cNvPr id="9" name="Text 6"/>
          <p:cNvSpPr/>
          <p:nvPr/>
        </p:nvSpPr>
        <p:spPr>
          <a:xfrm>
            <a:off x="4714875" y="1912293"/>
            <a:ext cx="4000500" cy="34290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UNESCO (1994). </a:t>
            </a:r>
            <a:r>
              <a:rPr lang="en-US" sz="800" i="1" dirty="0">
                <a:solidFill>
                  <a:srgbClr val="2C2C2C"/>
                </a:solidFill>
              </a:rPr>
              <a:t>The Salamanca Statement and Framework for Action on Special Needs Education</a:t>
            </a:r>
            <a:r>
              <a:rPr lang="en-US" sz="800" dirty="0">
                <a:solidFill>
                  <a:srgbClr val="2C2C2C"/>
                </a:solidFill>
              </a:rPr>
              <a:t>. Paris: UNESCO.</a:t>
            </a:r>
            <a:endParaRPr lang="en-US" sz="800" dirty="0"/>
          </a:p>
        </p:txBody>
      </p:sp>
      <p:sp>
        <p:nvSpPr>
          <p:cNvPr id="10" name="Text 7"/>
          <p:cNvSpPr/>
          <p:nvPr/>
        </p:nvSpPr>
        <p:spPr>
          <a:xfrm>
            <a:off x="4714875" y="2314314"/>
            <a:ext cx="4000500" cy="34290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Vygotsky, L.S. (1978). </a:t>
            </a:r>
            <a:r>
              <a:rPr lang="en-US" sz="800" i="1" dirty="0">
                <a:solidFill>
                  <a:srgbClr val="2C2C2C"/>
                </a:solidFill>
              </a:rPr>
              <a:t>Mind in Society: The Development of Higher Psychological Processes</a:t>
            </a:r>
            <a:r>
              <a:rPr lang="en-US" sz="800" dirty="0">
                <a:solidFill>
                  <a:srgbClr val="2C2C2C"/>
                </a:solidFill>
              </a:rPr>
              <a:t>. Cambridge, MA: Harvard University Press.</a:t>
            </a:r>
            <a:endParaRPr lang="en-US" sz="800" dirty="0"/>
          </a:p>
        </p:txBody>
      </p:sp>
      <p:sp>
        <p:nvSpPr>
          <p:cNvPr id="11" name="Text 8"/>
          <p:cNvSpPr/>
          <p:nvPr/>
        </p:nvSpPr>
        <p:spPr>
          <a:xfrm>
            <a:off x="4714875" y="2743342"/>
            <a:ext cx="4000500" cy="34290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Welsh Government (2018). </a:t>
            </a:r>
            <a:r>
              <a:rPr lang="en-US" sz="800" i="1" dirty="0">
                <a:solidFill>
                  <a:srgbClr val="2C2C2C"/>
                </a:solidFill>
              </a:rPr>
              <a:t>Additional Learning Needs and Education Tribunal (Wales) Act 2018</a:t>
            </a:r>
            <a:r>
              <a:rPr lang="en-US" sz="800" dirty="0">
                <a:solidFill>
                  <a:srgbClr val="2C2C2C"/>
                </a:solidFill>
              </a:rPr>
              <a:t>. Cardiff: Welsh Government.</a:t>
            </a:r>
            <a:endParaRPr lang="en-US" sz="800" dirty="0"/>
          </a:p>
        </p:txBody>
      </p:sp>
      <p:sp>
        <p:nvSpPr>
          <p:cNvPr id="12" name="Text 9"/>
          <p:cNvSpPr/>
          <p:nvPr/>
        </p:nvSpPr>
        <p:spPr>
          <a:xfrm>
            <a:off x="4714875" y="3159921"/>
            <a:ext cx="4000500" cy="34290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Welsh Government (2021). </a:t>
            </a:r>
            <a:r>
              <a:rPr lang="en-US" sz="800" i="1" dirty="0">
                <a:solidFill>
                  <a:srgbClr val="2C2C2C"/>
                </a:solidFill>
              </a:rPr>
              <a:t>The Additional Learning Needs Code for Wales 2021</a:t>
            </a:r>
            <a:r>
              <a:rPr lang="en-US" sz="800" dirty="0">
                <a:solidFill>
                  <a:srgbClr val="2C2C2C"/>
                </a:solidFill>
              </a:rPr>
              <a:t>. Cardiff: Welsh Government.</a:t>
            </a:r>
            <a:endParaRPr lang="en-US" sz="800" dirty="0"/>
          </a:p>
        </p:txBody>
      </p:sp>
      <p:sp>
        <p:nvSpPr>
          <p:cNvPr id="13" name="Text 10"/>
          <p:cNvSpPr/>
          <p:nvPr/>
        </p:nvSpPr>
        <p:spPr>
          <a:xfrm>
            <a:off x="4714875" y="3566450"/>
            <a:ext cx="4000500" cy="161776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00" dirty="0">
                <a:solidFill>
                  <a:srgbClr val="2C2C2C"/>
                </a:solidFill>
              </a:rPr>
              <a:t>Welsh Government (2022). </a:t>
            </a:r>
            <a:r>
              <a:rPr lang="en-US" sz="800" i="1" dirty="0">
                <a:solidFill>
                  <a:srgbClr val="2C2C2C"/>
                </a:solidFill>
              </a:rPr>
              <a:t>Curriculum for Wales Framework</a:t>
            </a:r>
            <a:r>
              <a:rPr lang="en-US" sz="800" dirty="0">
                <a:solidFill>
                  <a:srgbClr val="2C2C2C"/>
                </a:solidFill>
              </a:rPr>
              <a:t>. Cardiff: Welsh Government</a:t>
            </a:r>
            <a:r>
              <a:rPr lang="en-US" sz="780" dirty="0">
                <a:solidFill>
                  <a:srgbClr val="2C2C2C"/>
                </a:solidFill>
              </a:rPr>
              <a:t>.</a:t>
            </a:r>
            <a:endParaRPr lang="en-US" sz="78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884C241-B3DB-28C6-D08B-B39407EBC652}"/>
              </a:ext>
            </a:extLst>
          </p:cNvPr>
          <p:cNvSpPr txBox="1"/>
          <p:nvPr/>
        </p:nvSpPr>
        <p:spPr>
          <a:xfrm>
            <a:off x="532040" y="3545634"/>
            <a:ext cx="37272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err="1"/>
              <a:t>Krukau</a:t>
            </a:r>
            <a:r>
              <a:rPr lang="en-GB" sz="800" dirty="0"/>
              <a:t>, Y. (2021) </a:t>
            </a:r>
            <a:r>
              <a:rPr lang="en-GB" sz="800" i="1" dirty="0"/>
              <a:t>Woman reading a book to the children</a:t>
            </a:r>
            <a:r>
              <a:rPr lang="en-GB" sz="800" dirty="0"/>
              <a:t> [Photograph]. </a:t>
            </a:r>
            <a:r>
              <a:rPr lang="en-GB" sz="800" dirty="0" err="1"/>
              <a:t>Pexels</a:t>
            </a:r>
            <a:r>
              <a:rPr lang="en-GB" sz="800" dirty="0"/>
              <a:t>. Available at: </a:t>
            </a:r>
            <a:r>
              <a:rPr lang="en-GB" sz="800" dirty="0">
                <a:hlinkClick r:id="rId4"/>
              </a:rPr>
              <a:t>https://www.pexels.com/photo/woman-reading-a-book-to-the-children-8613089/</a:t>
            </a:r>
            <a:r>
              <a:rPr lang="en-GB" sz="800" dirty="0"/>
              <a:t> (Accessed: 17 December 2025</a:t>
            </a:r>
            <a:r>
              <a:rPr lang="en-GB" sz="1000" dirty="0"/>
              <a:t>).</a:t>
            </a:r>
            <a:endParaRPr lang="en-US" sz="1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69D42A-D855-067C-804A-8BD2EB8FCEA2}"/>
              </a:ext>
            </a:extLst>
          </p:cNvPr>
          <p:cNvSpPr txBox="1"/>
          <p:nvPr/>
        </p:nvSpPr>
        <p:spPr>
          <a:xfrm>
            <a:off x="4884693" y="1345753"/>
            <a:ext cx="43194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RDNE Stock Project (2021) </a:t>
            </a:r>
            <a:r>
              <a:rPr lang="en-GB" sz="800" i="1" dirty="0"/>
              <a:t>A teacher and a girl doing a high five</a:t>
            </a:r>
            <a:r>
              <a:rPr lang="en-GB" sz="800" dirty="0"/>
              <a:t> [Photograph]. </a:t>
            </a:r>
            <a:r>
              <a:rPr lang="en-GB" sz="800" dirty="0" err="1"/>
              <a:t>Pexels</a:t>
            </a:r>
            <a:r>
              <a:rPr lang="en-GB" sz="800" dirty="0"/>
              <a:t>. Available at: </a:t>
            </a:r>
            <a:r>
              <a:rPr lang="en-GB" sz="800" dirty="0">
                <a:hlinkClick r:id="rId5"/>
              </a:rPr>
              <a:t>https://www.pexels.com/photo/a-teacher-and-a-girl-doing-a-high-five-8363087/</a:t>
            </a:r>
            <a:r>
              <a:rPr lang="en-GB" sz="800" dirty="0"/>
              <a:t> (Accessed: 17 December 2025).</a:t>
            </a:r>
            <a:endParaRPr lang="en-US" sz="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9BB683-95AE-7602-35C6-D36B4931AAD5}"/>
              </a:ext>
            </a:extLst>
          </p:cNvPr>
          <p:cNvSpPr txBox="1"/>
          <p:nvPr/>
        </p:nvSpPr>
        <p:spPr>
          <a:xfrm>
            <a:off x="4884693" y="3791855"/>
            <a:ext cx="4000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Zigic, D. (n.d.) </a:t>
            </a:r>
            <a:r>
              <a:rPr lang="en-GB" sz="800" i="1" dirty="0"/>
              <a:t>Congratulations, you did test very well</a:t>
            </a:r>
            <a:r>
              <a:rPr lang="en-GB" sz="800" dirty="0"/>
              <a:t> [Photograph]. </a:t>
            </a:r>
            <a:r>
              <a:rPr lang="en-GB" sz="800" dirty="0" err="1"/>
              <a:t>Freepik</a:t>
            </a:r>
            <a:r>
              <a:rPr lang="en-GB" sz="800" dirty="0"/>
              <a:t>. Available at: </a:t>
            </a:r>
            <a:r>
              <a:rPr lang="en-GB" sz="800" dirty="0">
                <a:hlinkClick r:id="rId6"/>
              </a:rPr>
              <a:t>https://www.freepik.com/free-photo/congratulations-you-did-test-very-well_26605633.htm</a:t>
            </a:r>
            <a:r>
              <a:rPr lang="en-GB" sz="800" dirty="0"/>
              <a:t> (Accessed: 17 December 2025).</a:t>
            </a:r>
            <a:endParaRPr lang="en-US" sz="8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BC472A2-FB32-A3E9-513B-E474FD852659}"/>
              </a:ext>
            </a:extLst>
          </p:cNvPr>
          <p:cNvSpPr txBox="1"/>
          <p:nvPr/>
        </p:nvSpPr>
        <p:spPr>
          <a:xfrm>
            <a:off x="505096" y="4440252"/>
            <a:ext cx="43194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err="1"/>
              <a:t>rawpixel.com</a:t>
            </a:r>
            <a:r>
              <a:rPr lang="en-GB" sz="800" dirty="0"/>
              <a:t> (n.d.) </a:t>
            </a:r>
            <a:r>
              <a:rPr lang="en-GB" sz="800" i="1" dirty="0"/>
              <a:t>Happy kids elementary school</a:t>
            </a:r>
            <a:r>
              <a:rPr lang="en-GB" sz="800" dirty="0"/>
              <a:t> [Photograph]. </a:t>
            </a:r>
            <a:r>
              <a:rPr lang="en-GB" sz="800" dirty="0" err="1"/>
              <a:t>Freepik</a:t>
            </a:r>
            <a:r>
              <a:rPr lang="en-GB" sz="800" dirty="0"/>
              <a:t>. Available at: </a:t>
            </a:r>
            <a:r>
              <a:rPr lang="en-GB" sz="800" dirty="0">
                <a:hlinkClick r:id="rId7"/>
              </a:rPr>
              <a:t>https://www.freepik.com/free-photo/happy-kids-elementary-school_3274287.htm</a:t>
            </a:r>
            <a:r>
              <a:rPr lang="en-GB" sz="800" dirty="0"/>
              <a:t> (Accessed: 17 December 2025).</a:t>
            </a:r>
            <a:endParaRPr lang="en-US" sz="8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21AB4D5-0647-CAD1-2F27-C193A04369D9}"/>
              </a:ext>
            </a:extLst>
          </p:cNvPr>
          <p:cNvSpPr txBox="1"/>
          <p:nvPr/>
        </p:nvSpPr>
        <p:spPr>
          <a:xfrm>
            <a:off x="594258" y="3107251"/>
            <a:ext cx="34409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err="1"/>
              <a:t>gpointstudio</a:t>
            </a:r>
            <a:r>
              <a:rPr lang="en-GB" sz="800" dirty="0"/>
              <a:t> (n.d.) </a:t>
            </a:r>
            <a:r>
              <a:rPr lang="en-GB" sz="800" i="1" dirty="0"/>
              <a:t>Look how interesting it is</a:t>
            </a:r>
            <a:r>
              <a:rPr lang="en-GB" sz="800" dirty="0"/>
              <a:t> [Photograph]. </a:t>
            </a:r>
            <a:r>
              <a:rPr lang="en-GB" sz="800" dirty="0" err="1"/>
              <a:t>Freepik</a:t>
            </a:r>
            <a:r>
              <a:rPr lang="en-GB" sz="800" dirty="0"/>
              <a:t>. Available at: </a:t>
            </a:r>
            <a:r>
              <a:rPr lang="en-GB" sz="800" dirty="0">
                <a:hlinkClick r:id="rId8"/>
              </a:rPr>
              <a:t>https://www.freepik.com/free-photo/look-how-interesting-it-is_12468962.htm</a:t>
            </a:r>
            <a:r>
              <a:rPr lang="en-GB" sz="800" dirty="0"/>
              <a:t> (Accessed: 17 December 2025).</a:t>
            </a:r>
            <a:endParaRPr lang="en-US" sz="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2710</Words>
  <Application>Microsoft Macintosh PowerPoint</Application>
  <PresentationFormat>On-screen Show (16:9)</PresentationFormat>
  <Paragraphs>248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Jessica Huykman (2506421)</cp:lastModifiedBy>
  <cp:revision>7</cp:revision>
  <dcterms:created xsi:type="dcterms:W3CDTF">2025-11-25T21:37:20Z</dcterms:created>
  <dcterms:modified xsi:type="dcterms:W3CDTF">2026-01-04T19:27:14Z</dcterms:modified>
</cp:coreProperties>
</file>