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9" autoAdjust="0"/>
    <p:restoredTop sz="94689"/>
  </p:normalViewPr>
  <p:slideViewPr>
    <p:cSldViewPr snapToGrid="0" showGuides="1">
      <p:cViewPr varScale="1">
        <p:scale>
          <a:sx n="68" d="100"/>
          <a:sy n="68" d="100"/>
        </p:scale>
        <p:origin x="580" y="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cdg192" TargetMode="External"/><Relationship Id="rId2" Type="http://schemas.openxmlformats.org/officeDocument/2006/relationships/hyperlink" Target="https://www.gov.uk/government/publications/early-years-foundation-stage-framework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371241"/>
            <a:ext cx="8539079" cy="967524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 Rosa Mbunga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number2514992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  </a:t>
            </a:r>
            <a:r>
              <a:rPr lang="en-GB" sz="2200" err="1">
                <a:latin typeface="Arial" panose="020B0604020202020204" pitchFamily="34" charset="0"/>
                <a:cs typeface="Arial" panose="020B0604020202020204" pitchFamily="34" charset="0"/>
              </a:rPr>
              <a:t>Dr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. Shepherd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Ziko 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519236"/>
            <a:ext cx="11313763" cy="3098539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 Copilot for grammar as English is not my first language.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2913996" y="1219177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Applying </a:t>
            </a:r>
            <a:r>
              <a:rPr lang="en-GB" sz="3600" b="1" dirty="0" err="1">
                <a:solidFill>
                  <a:schemeClr val="tx2"/>
                </a:solidFill>
              </a:rPr>
              <a:t>Bowlby’s</a:t>
            </a:r>
            <a:r>
              <a:rPr lang="en-GB" sz="3600" b="1" dirty="0">
                <a:solidFill>
                  <a:schemeClr val="tx2"/>
                </a:solidFill>
              </a:rPr>
              <a:t> Attachment Theory to Isaac’s Development</a:t>
            </a:r>
            <a:br>
              <a:rPr lang="en-GB" sz="3600" b="1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834" y="-1190612"/>
            <a:ext cx="7748856" cy="92392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b="1" u="sng" dirty="0">
                <a:solidFill>
                  <a:schemeClr val="tx2"/>
                </a:solidFill>
              </a:rPr>
              <a:t>Aim of the presentation</a:t>
            </a:r>
          </a:p>
          <a:p>
            <a:pPr marL="0" indent="0">
              <a:buNone/>
            </a:pPr>
            <a:endParaRPr lang="en-GB" sz="2200" b="1" dirty="0">
              <a:solidFill>
                <a:schemeClr val="tx2"/>
              </a:solidFill>
            </a:endParaRP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Introduce Isaac’s case</a:t>
            </a: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Explain </a:t>
            </a:r>
            <a:r>
              <a:rPr lang="en-GB" sz="2200" dirty="0" err="1">
                <a:solidFill>
                  <a:schemeClr val="tx2"/>
                </a:solidFill>
              </a:rPr>
              <a:t>Bowlby’s</a:t>
            </a:r>
            <a:r>
              <a:rPr lang="en-GB" sz="2200" dirty="0">
                <a:solidFill>
                  <a:schemeClr val="tx2"/>
                </a:solidFill>
              </a:rPr>
              <a:t> Attachment Theory</a:t>
            </a: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Apply the theory to Isaac’s experiences</a:t>
            </a: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Consider nature and nurture</a:t>
            </a: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Recommend theory-informed support strategies</a:t>
            </a: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Critically evaluate the theory</a:t>
            </a:r>
          </a:p>
          <a:p>
            <a:pPr lvl="0"/>
            <a:endParaRPr lang="en-GB" sz="2200" dirty="0">
              <a:solidFill>
                <a:schemeClr val="tx2"/>
              </a:solidFill>
            </a:endParaRPr>
          </a:p>
          <a:p>
            <a:pPr lvl="0"/>
            <a:endParaRPr lang="en-GB" sz="2200" dirty="0">
              <a:solidFill>
                <a:schemeClr val="tx2"/>
              </a:solidFill>
            </a:endParaRPr>
          </a:p>
          <a:p>
            <a:pPr lvl="0"/>
            <a:r>
              <a:rPr lang="en-GB" sz="2200" dirty="0">
                <a:solidFill>
                  <a:schemeClr val="tx2"/>
                </a:solidFill>
              </a:rPr>
              <a:t>(</a:t>
            </a:r>
            <a:r>
              <a:rPr lang="en-GB" sz="2200" dirty="0" err="1">
                <a:solidFill>
                  <a:schemeClr val="tx2"/>
                </a:solidFill>
              </a:rPr>
              <a:t>Bowlby,1969</a:t>
            </a:r>
            <a:r>
              <a:rPr lang="en-GB" sz="2200" dirty="0">
                <a:solidFill>
                  <a:schemeClr val="tx2"/>
                </a:solidFill>
              </a:rPr>
              <a:t>)</a:t>
            </a:r>
          </a:p>
          <a:p>
            <a:pPr marL="0" indent="0">
              <a:buNone/>
            </a:pPr>
            <a:endParaRPr lang="en-GB" sz="2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1083E-8F94-26B0-2190-3ACCDB5DA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5066" y="900546"/>
            <a:ext cx="10466934" cy="1421382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What is Bowlby’s Attachment Theory?</a:t>
            </a:r>
            <a:br>
              <a:rPr lang="en-GB" sz="3600" b="1">
                <a:solidFill>
                  <a:schemeClr val="tx2"/>
                </a:solidFill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035E8-3276-40F8-DF17-AE976D335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317" y="1975557"/>
            <a:ext cx="9833548" cy="3028598"/>
          </a:xfrm>
        </p:spPr>
        <p:txBody>
          <a:bodyPr>
            <a:noAutofit/>
          </a:bodyPr>
          <a:lstStyle/>
          <a:p>
            <a:pPr lvl="0"/>
            <a:r>
              <a:rPr lang="en-GB" sz="1900" dirty="0">
                <a:solidFill>
                  <a:schemeClr val="tx2"/>
                </a:solidFill>
              </a:rPr>
              <a:t>Developed by </a:t>
            </a:r>
            <a:r>
              <a:rPr lang="en-GB" sz="1900" b="1" dirty="0">
                <a:solidFill>
                  <a:schemeClr val="tx2"/>
                </a:solidFill>
              </a:rPr>
              <a:t>John </a:t>
            </a:r>
            <a:r>
              <a:rPr lang="en-GB" sz="1900" b="1" dirty="0" err="1">
                <a:solidFill>
                  <a:schemeClr val="tx2"/>
                </a:solidFill>
              </a:rPr>
              <a:t>Bowlby</a:t>
            </a:r>
            <a:r>
              <a:rPr lang="en-GB" sz="1900" b="1" dirty="0">
                <a:solidFill>
                  <a:schemeClr val="tx2"/>
                </a:solidFill>
              </a:rPr>
              <a:t> (1969)</a:t>
            </a:r>
            <a:endParaRPr lang="en-GB" sz="1900" dirty="0">
              <a:solidFill>
                <a:schemeClr val="tx2"/>
              </a:solidFill>
            </a:endParaRP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Children are biologically programmed to form attachments with caregivers.</a:t>
            </a: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The first attachment forms the basis for future relationships.</a:t>
            </a: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Secure attachments promote healthy emotional, social and cognitive development.</a:t>
            </a:r>
          </a:p>
          <a:p>
            <a:pPr marL="0" indent="0">
              <a:buNone/>
            </a:pPr>
            <a:r>
              <a:rPr lang="en-GB" sz="1900" b="1" dirty="0">
                <a:solidFill>
                  <a:schemeClr val="tx2"/>
                </a:solidFill>
              </a:rPr>
              <a:t>Key concepts</a:t>
            </a: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Attachment</a:t>
            </a:r>
          </a:p>
          <a:p>
            <a:pPr lvl="0"/>
            <a:r>
              <a:rPr lang="en-GB" sz="1900" dirty="0" err="1">
                <a:solidFill>
                  <a:schemeClr val="tx2"/>
                </a:solidFill>
              </a:rPr>
              <a:t>Monotropy</a:t>
            </a:r>
            <a:endParaRPr lang="en-GB" sz="1900" dirty="0">
              <a:solidFill>
                <a:schemeClr val="tx2"/>
              </a:solidFill>
            </a:endParaRP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Secure Base</a:t>
            </a: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Internal Working Model</a:t>
            </a: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Sensitive/Critical Period</a:t>
            </a:r>
          </a:p>
          <a:p>
            <a:pPr lvl="0"/>
            <a:endParaRPr lang="en-GB" sz="1900" dirty="0">
              <a:solidFill>
                <a:schemeClr val="tx2"/>
              </a:solidFill>
            </a:endParaRPr>
          </a:p>
          <a:p>
            <a:pPr lvl="0"/>
            <a:r>
              <a:rPr lang="en-GB" sz="1900" dirty="0">
                <a:solidFill>
                  <a:schemeClr val="tx2"/>
                </a:solidFill>
              </a:rPr>
              <a:t>(</a:t>
            </a:r>
            <a:r>
              <a:rPr lang="en-GB" sz="1900" dirty="0" err="1">
                <a:solidFill>
                  <a:schemeClr val="tx2"/>
                </a:solidFill>
              </a:rPr>
              <a:t>Bowlby,1969</a:t>
            </a:r>
            <a:r>
              <a:rPr lang="en-GB" sz="1900" dirty="0">
                <a:solidFill>
                  <a:schemeClr val="tx2"/>
                </a:solidFill>
              </a:rPr>
              <a:t>), (</a:t>
            </a:r>
            <a:r>
              <a:rPr lang="en-GB" sz="1900" dirty="0" err="1">
                <a:solidFill>
                  <a:schemeClr val="tx2"/>
                </a:solidFill>
              </a:rPr>
              <a:t>Bowlby</a:t>
            </a:r>
            <a:r>
              <a:rPr lang="en-GB" sz="1900" dirty="0">
                <a:solidFill>
                  <a:schemeClr val="tx2"/>
                </a:solidFill>
              </a:rPr>
              <a:t> 1988)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42251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47110-DFBB-A238-4F0E-11350DD9A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7" y="393535"/>
            <a:ext cx="8895322" cy="886626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Analysis of Isaac’s Development &amp; Link to </a:t>
            </a:r>
            <a:r>
              <a:rPr lang="en-GB" sz="4000" b="1" dirty="0" err="1">
                <a:solidFill>
                  <a:schemeClr val="tx2"/>
                </a:solidFill>
              </a:rPr>
              <a:t>Bowlby’s</a:t>
            </a:r>
            <a:r>
              <a:rPr lang="en-GB" sz="4000" b="1" dirty="0">
                <a:solidFill>
                  <a:schemeClr val="tx2"/>
                </a:solidFill>
              </a:rPr>
              <a:t> Theory </a:t>
            </a:r>
            <a:r>
              <a:rPr lang="en-GB" sz="2100" dirty="0">
                <a:solidFill>
                  <a:schemeClr val="tx2"/>
                </a:solidFill>
              </a:rPr>
              <a:t>(</a:t>
            </a:r>
            <a:r>
              <a:rPr lang="en-GB" sz="2100" dirty="0" err="1">
                <a:solidFill>
                  <a:schemeClr val="tx2"/>
                </a:solidFill>
              </a:rPr>
              <a:t>Bowlby</a:t>
            </a:r>
            <a:r>
              <a:rPr lang="en-GB" sz="2100" dirty="0">
                <a:solidFill>
                  <a:schemeClr val="tx2"/>
                </a:solidFill>
              </a:rPr>
              <a:t>, 1969), (</a:t>
            </a:r>
            <a:r>
              <a:rPr lang="en-GB" sz="2100" dirty="0" err="1">
                <a:solidFill>
                  <a:schemeClr val="tx2"/>
                </a:solidFill>
              </a:rPr>
              <a:t>Bowlby,1988</a:t>
            </a:r>
            <a:r>
              <a:rPr lang="en-GB" sz="2100" dirty="0">
                <a:solidFill>
                  <a:schemeClr val="tx2"/>
                </a:solidFill>
              </a:rPr>
              <a:t>)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968ADCD-4FCD-FACF-0942-ACDE486246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277124"/>
              </p:ext>
            </p:extLst>
          </p:nvPr>
        </p:nvGraphicFramePr>
        <p:xfrm>
          <a:off x="885663" y="1300301"/>
          <a:ext cx="10420367" cy="53507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004">
                  <a:extLst>
                    <a:ext uri="{9D8B030D-6E8A-4147-A177-3AD203B41FA5}">
                      <a16:colId xmlns:a16="http://schemas.microsoft.com/office/drawing/2014/main" val="1745976800"/>
                    </a:ext>
                  </a:extLst>
                </a:gridCol>
                <a:gridCol w="6208363">
                  <a:extLst>
                    <a:ext uri="{9D8B030D-6E8A-4147-A177-3AD203B41FA5}">
                      <a16:colId xmlns:a16="http://schemas.microsoft.com/office/drawing/2014/main" val="1949137392"/>
                    </a:ext>
                  </a:extLst>
                </a:gridCol>
              </a:tblGrid>
              <a:tr h="340753">
                <a:tc>
                  <a:txBody>
                    <a:bodyPr/>
                    <a:lstStyle/>
                    <a:p>
                      <a:r>
                        <a:rPr lang="en-GB" sz="1700"/>
                        <a:t>EXPERIENCE </a:t>
                      </a:r>
                      <a:endParaRPr lang="en-US" sz="170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LINK TO Bowlby’s theory</a:t>
                      </a:r>
                      <a:endParaRPr lang="en-US" sz="170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4090364552"/>
                  </a:ext>
                </a:extLst>
              </a:tr>
              <a:tr h="813664">
                <a:tc>
                  <a:txBody>
                    <a:bodyPr/>
                    <a:lstStyle/>
                    <a:p>
                      <a:r>
                        <a:rPr lang="en-GB" sz="1700"/>
                        <a:t>Separation anxiety when leaving his caregiver </a:t>
                      </a:r>
                      <a:endParaRPr lang="en-US" sz="170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Children with insecure attachments become highly distressed when separated from primary attachment figure </a:t>
                      </a:r>
                      <a:endParaRPr lang="en-US" sz="1700" dirty="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2876723880"/>
                  </a:ext>
                </a:extLst>
              </a:tr>
              <a:tr h="573082">
                <a:tc>
                  <a:txBody>
                    <a:bodyPr/>
                    <a:lstStyle/>
                    <a:p>
                      <a:r>
                        <a:rPr lang="en-GB" sz="1700"/>
                        <a:t>Clingy behaviour </a:t>
                      </a:r>
                      <a:endParaRPr lang="en-US" sz="170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Isaac relies heavily upon his primary caregiver for security, making it harder to explore independently </a:t>
                      </a:r>
                      <a:endParaRPr lang="en-US" sz="170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1104644075"/>
                  </a:ext>
                </a:extLst>
              </a:tr>
              <a:tr h="1063413">
                <a:tc>
                  <a:txBody>
                    <a:bodyPr/>
                    <a:lstStyle/>
                    <a:p>
                      <a:r>
                        <a:rPr lang="en-GB" sz="1700"/>
                        <a:t>Withdrawn during group play </a:t>
                      </a:r>
                      <a:endParaRPr lang="en-US" sz="170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The Internal Working Model suggests early attachment experiences influence children’s confidence in forming relationships so Isaac may be hesitant to interact with peers</a:t>
                      </a:r>
                      <a:endParaRPr lang="en-US" sz="1700" dirty="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3300379304"/>
                  </a:ext>
                </a:extLst>
              </a:tr>
              <a:tr h="813664">
                <a:tc>
                  <a:txBody>
                    <a:bodyPr/>
                    <a:lstStyle/>
                    <a:p>
                      <a:r>
                        <a:rPr lang="en-GB" sz="1700"/>
                        <a:t>Language delay</a:t>
                      </a:r>
                      <a:endParaRPr lang="en-US" sz="170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/>
                        <a:t>If a child doesn’t form a secure attachment during the 1 ½  year critical period, it can affect intellectual development such as IQ &amp; language development </a:t>
                      </a:r>
                      <a:endParaRPr lang="en-US" sz="170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344229824"/>
                  </a:ext>
                </a:extLst>
              </a:tr>
              <a:tr h="813664">
                <a:tc>
                  <a:txBody>
                    <a:bodyPr/>
                    <a:lstStyle/>
                    <a:p>
                      <a:r>
                        <a:rPr lang="en-GB" sz="1700"/>
                        <a:t>Difficulty making friends </a:t>
                      </a:r>
                      <a:endParaRPr lang="en-US" sz="170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As early attachment relationships influence later social relationships. Insecure attachment may make it harder for Isaac to build friendships.</a:t>
                      </a:r>
                      <a:endParaRPr lang="en-US" sz="1700" dirty="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2941969310"/>
                  </a:ext>
                </a:extLst>
              </a:tr>
              <a:tr h="813664">
                <a:tc>
                  <a:txBody>
                    <a:bodyPr/>
                    <a:lstStyle/>
                    <a:p>
                      <a:r>
                        <a:rPr lang="en-GB" sz="1700" dirty="0"/>
                        <a:t>His mother’s post natal depression </a:t>
                      </a:r>
                      <a:endParaRPr lang="en-US" sz="1700" dirty="0"/>
                    </a:p>
                  </a:txBody>
                  <a:tcPr marL="70757" marR="70757" marT="35379" marB="35379"/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Bowlby</a:t>
                      </a:r>
                      <a:r>
                        <a:rPr lang="en-GB" sz="1700" dirty="0"/>
                        <a:t> suggests that an attachment can be formed by a caregiver’s sensitive responsiveness. Her depression may make it difficult to, therefore Isaac develops an insecure attachment.</a:t>
                      </a:r>
                      <a:endParaRPr lang="en-US" sz="1700" dirty="0"/>
                    </a:p>
                  </a:txBody>
                  <a:tcPr marL="70757" marR="70757" marT="35379" marB="35379"/>
                </a:tc>
                <a:extLst>
                  <a:ext uri="{0D108BD9-81ED-4DB2-BD59-A6C34878D82A}">
                    <a16:rowId xmlns:a16="http://schemas.microsoft.com/office/drawing/2014/main" val="2763071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6430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66AFF2-61BD-ACC6-B14E-B03E5DE99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6419" y="0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How Both Nature &amp; Nurture Influence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2AD33-6666-7AEA-8279-3E4144195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2404" y="1235908"/>
            <a:ext cx="5709721" cy="1718872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300" b="1" dirty="0">
                <a:solidFill>
                  <a:schemeClr val="tx2"/>
                </a:solidFill>
              </a:rPr>
              <a:t>Nature</a:t>
            </a:r>
          </a:p>
          <a:p>
            <a:r>
              <a:rPr lang="en-GB" sz="2300" dirty="0">
                <a:solidFill>
                  <a:schemeClr val="tx2"/>
                </a:solidFill>
              </a:rPr>
              <a:t>Temperament</a:t>
            </a:r>
          </a:p>
          <a:p>
            <a:r>
              <a:rPr lang="en-GB" sz="2300" dirty="0">
                <a:solidFill>
                  <a:schemeClr val="tx2"/>
                </a:solidFill>
              </a:rPr>
              <a:t>Biological need to form attachments</a:t>
            </a:r>
          </a:p>
          <a:p>
            <a:endParaRPr lang="en-GB" sz="23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300" b="1" dirty="0">
                <a:solidFill>
                  <a:schemeClr val="tx2"/>
                </a:solidFill>
              </a:rPr>
              <a:t>Nurture</a:t>
            </a:r>
            <a:r>
              <a:rPr lang="en-GB" sz="2300" dirty="0">
                <a:solidFill>
                  <a:schemeClr val="tx2"/>
                </a:solidFill>
              </a:rPr>
              <a:t> </a:t>
            </a:r>
          </a:p>
          <a:p>
            <a:r>
              <a:rPr lang="en-GB" sz="2300" dirty="0">
                <a:solidFill>
                  <a:schemeClr val="tx2"/>
                </a:solidFill>
              </a:rPr>
              <a:t>Mother’s postnatal depression </a:t>
            </a:r>
          </a:p>
          <a:p>
            <a:r>
              <a:rPr lang="en-GB" sz="2300" dirty="0">
                <a:solidFill>
                  <a:schemeClr val="tx2"/>
                </a:solidFill>
              </a:rPr>
              <a:t>Disrupted childcare </a:t>
            </a:r>
          </a:p>
          <a:p>
            <a:r>
              <a:rPr lang="en-GB" sz="2300" dirty="0">
                <a:solidFill>
                  <a:schemeClr val="tx2"/>
                </a:solidFill>
              </a:rPr>
              <a:t>Recent move to London</a:t>
            </a:r>
          </a:p>
          <a:p>
            <a:r>
              <a:rPr lang="en-GB" sz="2300" dirty="0">
                <a:solidFill>
                  <a:schemeClr val="tx2"/>
                </a:solidFill>
              </a:rPr>
              <a:t>Limited social interaction </a:t>
            </a:r>
          </a:p>
          <a:p>
            <a:endParaRPr lang="en-GB" sz="2300" dirty="0">
              <a:solidFill>
                <a:schemeClr val="tx2"/>
              </a:solidFill>
            </a:endParaRPr>
          </a:p>
          <a:p>
            <a:r>
              <a:rPr lang="en-GB" sz="2300" dirty="0">
                <a:solidFill>
                  <a:schemeClr val="tx2"/>
                </a:solidFill>
              </a:rPr>
              <a:t>(</a:t>
            </a:r>
            <a:r>
              <a:rPr lang="en-GB" sz="2000" dirty="0" err="1">
                <a:solidFill>
                  <a:schemeClr val="tx2"/>
                </a:solidFill>
              </a:rPr>
              <a:t>Bowlby</a:t>
            </a:r>
            <a:r>
              <a:rPr lang="en-GB" sz="2000" dirty="0">
                <a:solidFill>
                  <a:schemeClr val="tx2"/>
                </a:solidFill>
              </a:rPr>
              <a:t>, 1969)</a:t>
            </a:r>
          </a:p>
          <a:p>
            <a:r>
              <a:rPr lang="en-GB" sz="2000" dirty="0">
                <a:solidFill>
                  <a:schemeClr val="tx2"/>
                </a:solidFill>
              </a:rPr>
              <a:t>(Ainsworth et al., 1978)</a:t>
            </a:r>
          </a:p>
          <a:p>
            <a:r>
              <a:rPr lang="en-GB" sz="2000" dirty="0">
                <a:solidFill>
                  <a:schemeClr val="tx2"/>
                </a:solidFill>
              </a:rPr>
              <a:t>(Nice, 2020)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26875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0B4ECD-ED36-396B-0AED-D4639E67E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7523" y="615194"/>
            <a:ext cx="7492344" cy="183734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Attachment-based Support 1</a:t>
            </a:r>
            <a:endParaRPr lang="en-US" sz="3600" b="1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48AD8-134F-2CC2-1D9E-68E9BEBC4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3483" y="1848320"/>
            <a:ext cx="8592327" cy="2430864"/>
          </a:xfrm>
        </p:spPr>
        <p:txBody>
          <a:bodyPr anchor="t">
            <a:noAutofit/>
          </a:bodyPr>
          <a:lstStyle/>
          <a:p>
            <a:r>
              <a:rPr lang="en-GB" sz="2500" dirty="0">
                <a:solidFill>
                  <a:schemeClr val="tx2"/>
                </a:solidFill>
              </a:rPr>
              <a:t>Consistent key person – Provides a secure base &amp; builds trust with one familiar adult.</a:t>
            </a:r>
          </a:p>
          <a:p>
            <a:r>
              <a:rPr lang="en-GB" sz="2500" dirty="0">
                <a:solidFill>
                  <a:schemeClr val="tx2"/>
                </a:solidFill>
              </a:rPr>
              <a:t>Predictable routines – Reduces anxiety by creating stability &amp; consistency </a:t>
            </a:r>
          </a:p>
          <a:p>
            <a:r>
              <a:rPr lang="en-GB" sz="2500" dirty="0">
                <a:solidFill>
                  <a:schemeClr val="tx2"/>
                </a:solidFill>
              </a:rPr>
              <a:t>Gradual separation from mother – Helps Isaac develop confidence while maintaining emotional security.</a:t>
            </a:r>
          </a:p>
          <a:p>
            <a:r>
              <a:rPr lang="en-GB" sz="2500" dirty="0">
                <a:solidFill>
                  <a:schemeClr val="tx2"/>
                </a:solidFill>
              </a:rPr>
              <a:t>Safe and secure environment – Supports independent exploration using trusted adults as a secure base.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(</a:t>
            </a:r>
            <a:r>
              <a:rPr lang="en-GB" sz="1900" dirty="0" err="1">
                <a:solidFill>
                  <a:schemeClr val="tx2"/>
                </a:solidFill>
              </a:rPr>
              <a:t>Bowlby</a:t>
            </a:r>
            <a:r>
              <a:rPr lang="en-GB" sz="1900" dirty="0">
                <a:solidFill>
                  <a:schemeClr val="tx2"/>
                </a:solidFill>
              </a:rPr>
              <a:t>, 1969)</a:t>
            </a:r>
          </a:p>
          <a:p>
            <a:r>
              <a:rPr lang="en-GB" sz="1900" dirty="0">
                <a:solidFill>
                  <a:schemeClr val="tx2"/>
                </a:solidFill>
              </a:rPr>
              <a:t>(Schaffer, 2015)</a:t>
            </a:r>
          </a:p>
          <a:p>
            <a:r>
              <a:rPr lang="en-GB" sz="1900" dirty="0">
                <a:solidFill>
                  <a:schemeClr val="tx2"/>
                </a:solidFill>
              </a:rPr>
              <a:t>(Berk, 2023)</a:t>
            </a:r>
            <a:endParaRPr lang="en-US" sz="19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818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25900-F1D8-80ED-2FAF-38E9C6DB2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1464" y="-83139"/>
            <a:ext cx="10421371" cy="1647639"/>
          </a:xfrm>
        </p:spPr>
        <p:txBody>
          <a:bodyPr anchor="b">
            <a:normAutofit/>
          </a:bodyPr>
          <a:lstStyle/>
          <a:p>
            <a:pPr algn="ctr"/>
            <a:r>
              <a:rPr lang="en-GB" sz="4100" b="1">
                <a:solidFill>
                  <a:schemeClr val="tx2"/>
                </a:solidFill>
              </a:rPr>
              <a:t>Development support plan 2</a:t>
            </a:r>
            <a:endParaRPr lang="en-US" sz="4100" b="1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3" cy="2510866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F272-89E8-D118-7F32-C872EAC03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38" y="1669983"/>
            <a:ext cx="10572216" cy="601934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Language-rich environment – encourages communication through stories, songs and conversations to support his language delay.</a:t>
            </a:r>
          </a:p>
          <a:p>
            <a:r>
              <a:rPr lang="en-GB" sz="2000" dirty="0">
                <a:solidFill>
                  <a:schemeClr val="tx2"/>
                </a:solidFill>
              </a:rPr>
              <a:t>Small-group play – builds his confidence in social interactions before joining larger groups.</a:t>
            </a:r>
          </a:p>
          <a:p>
            <a:r>
              <a:rPr lang="en-GB" sz="2000" dirty="0">
                <a:solidFill>
                  <a:schemeClr val="tx2"/>
                </a:solidFill>
              </a:rPr>
              <a:t>Support for Isaac’s mother – strengthens the parent-child relationship &amp; promotes consistent caregiving.</a:t>
            </a:r>
          </a:p>
          <a:p>
            <a:r>
              <a:rPr lang="en-GB" sz="2000" dirty="0">
                <a:solidFill>
                  <a:schemeClr val="tx2"/>
                </a:solidFill>
              </a:rPr>
              <a:t>Multi-agency working – ensures his emotional, social and communication needs are supported holistically.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</a:rPr>
              <a:t>Professionals involved</a:t>
            </a:r>
          </a:p>
          <a:p>
            <a:r>
              <a:rPr lang="en-GB" sz="2000" dirty="0">
                <a:solidFill>
                  <a:schemeClr val="tx2"/>
                </a:solidFill>
              </a:rPr>
              <a:t>Speech &amp; Language Therapist </a:t>
            </a:r>
          </a:p>
          <a:p>
            <a:r>
              <a:rPr lang="en-GB" sz="2000" dirty="0">
                <a:solidFill>
                  <a:schemeClr val="tx2"/>
                </a:solidFill>
              </a:rPr>
              <a:t>Health Visitor</a:t>
            </a:r>
          </a:p>
          <a:p>
            <a:r>
              <a:rPr lang="en-GB" sz="2000" dirty="0">
                <a:solidFill>
                  <a:schemeClr val="tx2"/>
                </a:solidFill>
              </a:rPr>
              <a:t>GP</a:t>
            </a:r>
          </a:p>
          <a:p>
            <a:r>
              <a:rPr lang="en-GB" sz="2000" dirty="0">
                <a:solidFill>
                  <a:schemeClr val="tx2"/>
                </a:solidFill>
              </a:rPr>
              <a:t>Family Support Worker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(</a:t>
            </a:r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5DA72B0-8D79-E50C-0D13-ED371ED575EF}"/>
              </a:ext>
            </a:extLst>
          </p:cNvPr>
          <p:cNvSpPr txBox="1"/>
          <p:nvPr/>
        </p:nvSpPr>
        <p:spPr>
          <a:xfrm>
            <a:off x="4826618" y="5673958"/>
            <a:ext cx="6367336" cy="646331"/>
          </a:xfrm>
          <a:prstGeom prst="rect">
            <a:avLst/>
          </a:prstGeom>
          <a:noFill/>
          <a:ln w="3175">
            <a:noFill/>
          </a:ln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(</a:t>
            </a:r>
            <a:r>
              <a:rPr lang="en-GB" dirty="0" err="1">
                <a:solidFill>
                  <a:schemeClr val="tx2"/>
                </a:solidFill>
              </a:rPr>
              <a:t>Bowlby</a:t>
            </a:r>
            <a:r>
              <a:rPr lang="en-GB" dirty="0">
                <a:solidFill>
                  <a:schemeClr val="tx2"/>
                </a:solidFill>
              </a:rPr>
              <a:t>, 1969)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(Department, for Education, 2024)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169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62189-A0B5-2413-E70B-EFC1FF550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of </a:t>
            </a:r>
            <a:r>
              <a:rPr lang="en-GB" dirty="0" err="1"/>
              <a:t>Bowlby’s</a:t>
            </a:r>
            <a:r>
              <a:rPr lang="en-GB" dirty="0"/>
              <a:t>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473E3-B800-58C1-70D5-C6A7A3C21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100" dirty="0"/>
              <a:t>Supported by research (Ainsworth)</a:t>
            </a:r>
          </a:p>
          <a:p>
            <a:r>
              <a:rPr lang="en-GB" sz="3100" dirty="0"/>
              <a:t>Highlights the importance of early attachment </a:t>
            </a:r>
          </a:p>
          <a:p>
            <a:r>
              <a:rPr lang="en-GB" sz="3100" dirty="0"/>
              <a:t>Influences EYFS practice </a:t>
            </a:r>
          </a:p>
          <a:p>
            <a:r>
              <a:rPr lang="en-GB" sz="3100" dirty="0"/>
              <a:t>Useful for identifying children needing support </a:t>
            </a:r>
          </a:p>
          <a:p>
            <a:endParaRPr lang="en-GB" sz="3100" dirty="0"/>
          </a:p>
          <a:p>
            <a:r>
              <a:rPr lang="en-GB" sz="2300" dirty="0"/>
              <a:t>(Department for Education, 2024)</a:t>
            </a:r>
          </a:p>
          <a:p>
            <a:r>
              <a:rPr lang="en-GB" sz="2300" dirty="0"/>
              <a:t>(NICE, 2020)</a:t>
            </a:r>
          </a:p>
          <a:p>
            <a:r>
              <a:rPr lang="en-GB" sz="2300" dirty="0"/>
              <a:t>(Berk, 2023)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1111100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90F76-63E8-DC80-C678-9764073FC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</a:t>
            </a:r>
            <a:r>
              <a:rPr lang="en-GB" dirty="0" err="1"/>
              <a:t>Bowlby’s</a:t>
            </a:r>
            <a:r>
              <a:rPr lang="en-GB" dirty="0"/>
              <a:t>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09855-8439-6622-B80D-0A5FD6749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much emphasis on mothers</a:t>
            </a:r>
          </a:p>
          <a:p>
            <a:r>
              <a:rPr lang="en-GB" dirty="0"/>
              <a:t>Children can form multiple attachments</a:t>
            </a:r>
          </a:p>
          <a:p>
            <a:r>
              <a:rPr lang="en-GB" dirty="0"/>
              <a:t>Sensitive period debate </a:t>
            </a:r>
          </a:p>
          <a:p>
            <a:r>
              <a:rPr lang="en-GB" dirty="0"/>
              <a:t>Cultural differences </a:t>
            </a:r>
          </a:p>
          <a:p>
            <a:endParaRPr lang="en-GB" dirty="0"/>
          </a:p>
          <a:p>
            <a:r>
              <a:rPr lang="en-GB" sz="2300" dirty="0"/>
              <a:t>(Ainsworth et al., 1978)</a:t>
            </a:r>
          </a:p>
          <a:p>
            <a:r>
              <a:rPr lang="en-GB" sz="2300" dirty="0"/>
              <a:t>(</a:t>
            </a:r>
            <a:r>
              <a:rPr lang="en-GB" sz="2300" dirty="0" err="1"/>
              <a:t>Bowlby</a:t>
            </a:r>
            <a:r>
              <a:rPr lang="en-GB" sz="2300" dirty="0"/>
              <a:t>, 1969)</a:t>
            </a:r>
          </a:p>
        </p:txBody>
      </p:sp>
    </p:spTree>
    <p:extLst>
      <p:ext uri="{BB962C8B-B14F-4D97-AF65-F5344CB8AC3E}">
        <p14:creationId xmlns:p14="http://schemas.microsoft.com/office/powerpoint/2010/main" val="37448610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0A56A6-0029-BF42-740C-CE3CA4FFB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Conclusion </a:t>
            </a:r>
            <a:endParaRPr lang="en-US" sz="3600" b="1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43161-C629-2D18-F3EE-6AA9A6951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077" y="1552222"/>
            <a:ext cx="6434115" cy="461877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Bowlby’s Attachment Theory helps explain Isaac’s development.</a:t>
            </a:r>
          </a:p>
          <a:p>
            <a:r>
              <a:rPr lang="en-GB">
                <a:solidFill>
                  <a:schemeClr val="tx2"/>
                </a:solidFill>
              </a:rPr>
              <a:t>Early experiences have influenced his emotional, social &amp; language development.</a:t>
            </a:r>
          </a:p>
          <a:p>
            <a:r>
              <a:rPr lang="en-GB">
                <a:solidFill>
                  <a:schemeClr val="tx2"/>
                </a:solidFill>
              </a:rPr>
              <a:t>Secure attachments &amp; early intervention can improve outcomes.</a:t>
            </a:r>
          </a:p>
          <a:p>
            <a:r>
              <a:rPr lang="en-GB">
                <a:solidFill>
                  <a:schemeClr val="tx2"/>
                </a:solidFill>
              </a:rPr>
              <a:t>Multi-agency support is essential to meet Isaac’s individual needs.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075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Ainsworth (1978) Patters of Attachment: A Psychological Study of the Strange Situation. Hillsdale, NJ, Lawrence </a:t>
            </a:r>
            <a:r>
              <a:rPr lang="en-GB" b="1" dirty="0" err="1"/>
              <a:t>Erlbaum</a:t>
            </a:r>
            <a:r>
              <a:rPr lang="en-GB" b="1" dirty="0"/>
              <a:t> Associates.</a:t>
            </a:r>
          </a:p>
          <a:p>
            <a:r>
              <a:rPr lang="en-GB" b="1" dirty="0"/>
              <a:t>Berk, L.E. (2023) Child Development. 10</a:t>
            </a:r>
            <a:r>
              <a:rPr lang="en-GB" b="1" baseline="30000" dirty="0"/>
              <a:t>th</a:t>
            </a:r>
            <a:r>
              <a:rPr lang="en-GB" b="1" dirty="0"/>
              <a:t> </a:t>
            </a:r>
            <a:r>
              <a:rPr lang="en-GB" b="1" dirty="0" err="1"/>
              <a:t>edn</a:t>
            </a:r>
            <a:r>
              <a:rPr lang="en-GB" b="1" dirty="0"/>
              <a:t>. Harlow: Pearson</a:t>
            </a:r>
          </a:p>
          <a:p>
            <a:r>
              <a:rPr lang="en-GB" b="1" dirty="0" err="1"/>
              <a:t>Bowlby</a:t>
            </a:r>
            <a:r>
              <a:rPr lang="en-GB" b="1" dirty="0"/>
              <a:t>, J. (1969) Attachment and Loss. Volume 1: Attachment. London: Penguin.</a:t>
            </a:r>
          </a:p>
          <a:p>
            <a:r>
              <a:rPr lang="en-GB" b="1" dirty="0" err="1"/>
              <a:t>Bowlby</a:t>
            </a:r>
            <a:r>
              <a:rPr lang="en-GB" b="1" dirty="0"/>
              <a:t>, J. (1988) A Secure Base: Parent-Child Attachment and Healthy Human Development. London: </a:t>
            </a:r>
            <a:r>
              <a:rPr lang="en-GB" b="1" dirty="0" err="1"/>
              <a:t>Routledge</a:t>
            </a:r>
            <a:r>
              <a:rPr lang="en-GB" b="1" dirty="0"/>
              <a:t>.</a:t>
            </a:r>
          </a:p>
          <a:p>
            <a:r>
              <a:rPr lang="en-GB" b="1" dirty="0"/>
              <a:t>Department for Education (2024) Statutory Framework for the Early Years Foundation Stage. Available at: </a:t>
            </a:r>
            <a:r>
              <a:rPr lang="en-GB" b="1" dirty="0">
                <a:hlinkClick r:id="rId2"/>
              </a:rPr>
              <a:t>https://www.gov.uk/government/publications/early-years-foundation-stage-framework-2</a:t>
            </a:r>
            <a:r>
              <a:rPr lang="en-GB" b="1" dirty="0"/>
              <a:t> </a:t>
            </a:r>
          </a:p>
          <a:p>
            <a:r>
              <a:rPr lang="en-GB" b="1" dirty="0"/>
              <a:t>NICE (2020) Antenatal and Postnatal Mental Health: Clinical Management and Service Guidance. Available at: </a:t>
            </a:r>
            <a:r>
              <a:rPr lang="en-GB" b="1" dirty="0">
                <a:hlinkClick r:id="rId3"/>
              </a:rPr>
              <a:t>https://www.nice.org.uk/guidance/</a:t>
            </a:r>
            <a:r>
              <a:rPr lang="en-GB" b="1" dirty="0" err="1">
                <a:hlinkClick r:id="rId3"/>
              </a:rPr>
              <a:t>cdg192</a:t>
            </a:r>
            <a:r>
              <a:rPr lang="en-GB" b="1" dirty="0"/>
              <a:t> </a:t>
            </a:r>
          </a:p>
          <a:p>
            <a:r>
              <a:rPr lang="en-GB" b="1" dirty="0"/>
              <a:t>Schaffer, H.R. (2015) Introducing Child Psychology. 2</a:t>
            </a:r>
            <a:r>
              <a:rPr lang="en-GB" b="1" baseline="30000" dirty="0"/>
              <a:t>nd</a:t>
            </a:r>
            <a:r>
              <a:rPr lang="en-GB" b="1" dirty="0"/>
              <a:t> </a:t>
            </a:r>
            <a:r>
              <a:rPr lang="en-GB" b="1" dirty="0" err="1"/>
              <a:t>edn</a:t>
            </a:r>
            <a:r>
              <a:rPr lang="en-GB" b="1" dirty="0"/>
              <a:t>. Oxford: Wiley-Blackwell</a:t>
            </a:r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191</Words>
  <Application>Microsoft Office PowerPoint</Application>
  <PresentationFormat>Widescreen</PresentationFormat>
  <Paragraphs>12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 Student name Rosa Mbunga Student number2514992 Lecturer’s name  Dr. Shepherd Ziko  </vt:lpstr>
      <vt:lpstr>Applying Bowlby’s Attachment Theory to Isaac’s Development </vt:lpstr>
      <vt:lpstr>What is Bowlby’s Attachment Theory? </vt:lpstr>
      <vt:lpstr>Analysis of Isaac’s Development &amp; Link to Bowlby’s Theory (Bowlby, 1969), (Bowlby,1988) </vt:lpstr>
      <vt:lpstr>How Both Nature &amp; Nurture Influence Development</vt:lpstr>
      <vt:lpstr>Attachment-based Support 1</vt:lpstr>
      <vt:lpstr>Development support plan 2</vt:lpstr>
      <vt:lpstr>Strengths of Bowlby’s theory </vt:lpstr>
      <vt:lpstr>Limitations of Bowlby’s theory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Student name Rosa Mbunga Student number2514992 Lecturer’s name  Dr. Shepherd Ziko  </dc:title>
  <dc:creator>Farah Wiita</dc:creator>
  <cp:lastModifiedBy>kyra marie</cp:lastModifiedBy>
  <cp:revision>7</cp:revision>
  <dcterms:created xsi:type="dcterms:W3CDTF">2025-10-14T20:52:47Z</dcterms:created>
  <dcterms:modified xsi:type="dcterms:W3CDTF">2026-07-12T22:37:11Z</dcterms:modified>
</cp:coreProperties>
</file>