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70" r:id="rId15"/>
    <p:sldId id="271" r:id="rId16"/>
    <p:sldId id="272" r:id="rId17"/>
    <p:sldId id="273" r:id="rId18"/>
    <p:sldId id="274" r:id="rId19"/>
    <p:sldId id="275" r:id="rId20"/>
    <p:sldId id="276" r:id="rId21"/>
    <p:sldId id="277" r:id="rId22"/>
    <p:sldId id="278" r:id="rId23"/>
    <p:sldId id="279" r:id="rId24"/>
    <p:sldId id="280"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2C4048C-77A9-9463-F80E-6F7333F491BB}" v="2" dt="2021-12-12T22:10:53.637"/>
    <p1510:client id="{5DD18741-FE4E-4468-8B53-64EBEFBF217B}" v="1" dt="2021-12-09T11:39:06.0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82" autoAdjust="0"/>
    <p:restoredTop sz="94660"/>
  </p:normalViewPr>
  <p:slideViewPr>
    <p:cSldViewPr snapToGrid="0">
      <p:cViewPr varScale="1">
        <p:scale>
          <a:sx n="83" d="100"/>
          <a:sy n="83" d="100"/>
        </p:scale>
        <p:origin x="45" y="5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ristan Nash" userId="S::t.nash@uwtsd.ac.uk::ebeff2cc-db8d-46b9-889b-4403d934281e" providerId="AD" clId="Web-{42C4048C-77A9-9463-F80E-6F7333F491BB}"/>
    <pc:docChg chg="delSld modSld">
      <pc:chgData name="Tristan Nash" userId="S::t.nash@uwtsd.ac.uk::ebeff2cc-db8d-46b9-889b-4403d934281e" providerId="AD" clId="Web-{42C4048C-77A9-9463-F80E-6F7333F491BB}" dt="2021-12-12T22:10:53.637" v="1" actId="20577"/>
      <pc:docMkLst>
        <pc:docMk/>
      </pc:docMkLst>
      <pc:sldChg chg="modSp">
        <pc:chgData name="Tristan Nash" userId="S::t.nash@uwtsd.ac.uk::ebeff2cc-db8d-46b9-889b-4403d934281e" providerId="AD" clId="Web-{42C4048C-77A9-9463-F80E-6F7333F491BB}" dt="2021-12-12T22:10:53.637" v="1" actId="20577"/>
        <pc:sldMkLst>
          <pc:docMk/>
          <pc:sldMk cId="4120633147" sldId="280"/>
        </pc:sldMkLst>
        <pc:spChg chg="mod">
          <ac:chgData name="Tristan Nash" userId="S::t.nash@uwtsd.ac.uk::ebeff2cc-db8d-46b9-889b-4403d934281e" providerId="AD" clId="Web-{42C4048C-77A9-9463-F80E-6F7333F491BB}" dt="2021-12-12T22:10:53.637" v="1" actId="20577"/>
          <ac:spMkLst>
            <pc:docMk/>
            <pc:sldMk cId="4120633147" sldId="280"/>
            <ac:spMk id="3" creationId="{432D98B4-2994-4F4D-9458-8710A6A84F46}"/>
          </ac:spMkLst>
        </pc:spChg>
      </pc:sldChg>
      <pc:sldChg chg="del">
        <pc:chgData name="Tristan Nash" userId="S::t.nash@uwtsd.ac.uk::ebeff2cc-db8d-46b9-889b-4403d934281e" providerId="AD" clId="Web-{42C4048C-77A9-9463-F80E-6F7333F491BB}" dt="2021-12-12T22:10:22.230" v="0"/>
        <pc:sldMkLst>
          <pc:docMk/>
          <pc:sldMk cId="4191292378" sldId="281"/>
        </pc:sldMkLst>
      </pc:sldChg>
    </pc:docChg>
  </pc:docChgLst>
  <pc:docChgLst>
    <pc:chgData name="Tristan Nash" userId="ebeff2cc-db8d-46b9-889b-4403d934281e" providerId="ADAL" clId="{5DD18741-FE4E-4468-8B53-64EBEFBF217B}"/>
    <pc:docChg chg="custSel addSld delSld modSld">
      <pc:chgData name="Tristan Nash" userId="ebeff2cc-db8d-46b9-889b-4403d934281e" providerId="ADAL" clId="{5DD18741-FE4E-4468-8B53-64EBEFBF217B}" dt="2021-12-10T09:03:49.110" v="1313" actId="20577"/>
      <pc:docMkLst>
        <pc:docMk/>
      </pc:docMkLst>
      <pc:sldChg chg="del">
        <pc:chgData name="Tristan Nash" userId="ebeff2cc-db8d-46b9-889b-4403d934281e" providerId="ADAL" clId="{5DD18741-FE4E-4468-8B53-64EBEFBF217B}" dt="2021-12-09T11:39:06.092" v="0" actId="47"/>
        <pc:sldMkLst>
          <pc:docMk/>
          <pc:sldMk cId="1146842313" sldId="269"/>
        </pc:sldMkLst>
      </pc:sldChg>
      <pc:sldChg chg="modSp new mod">
        <pc:chgData name="Tristan Nash" userId="ebeff2cc-db8d-46b9-889b-4403d934281e" providerId="ADAL" clId="{5DD18741-FE4E-4468-8B53-64EBEFBF217B}" dt="2021-12-09T20:58:09.419" v="379" actId="20577"/>
        <pc:sldMkLst>
          <pc:docMk/>
          <pc:sldMk cId="1670194820" sldId="274"/>
        </pc:sldMkLst>
        <pc:spChg chg="mod">
          <ac:chgData name="Tristan Nash" userId="ebeff2cc-db8d-46b9-889b-4403d934281e" providerId="ADAL" clId="{5DD18741-FE4E-4468-8B53-64EBEFBF217B}" dt="2021-12-09T20:53:22.380" v="33" actId="20577"/>
          <ac:spMkLst>
            <pc:docMk/>
            <pc:sldMk cId="1670194820" sldId="274"/>
            <ac:spMk id="2" creationId="{15CB55AD-B34C-4559-843D-8A7859E5399E}"/>
          </ac:spMkLst>
        </pc:spChg>
        <pc:spChg chg="mod">
          <ac:chgData name="Tristan Nash" userId="ebeff2cc-db8d-46b9-889b-4403d934281e" providerId="ADAL" clId="{5DD18741-FE4E-4468-8B53-64EBEFBF217B}" dt="2021-12-09T20:58:09.419" v="379" actId="20577"/>
          <ac:spMkLst>
            <pc:docMk/>
            <pc:sldMk cId="1670194820" sldId="274"/>
            <ac:spMk id="3" creationId="{5F034AC0-3472-4EBD-AB1A-756D946217A9}"/>
          </ac:spMkLst>
        </pc:spChg>
      </pc:sldChg>
      <pc:sldChg chg="modSp new mod">
        <pc:chgData name="Tristan Nash" userId="ebeff2cc-db8d-46b9-889b-4403d934281e" providerId="ADAL" clId="{5DD18741-FE4E-4468-8B53-64EBEFBF217B}" dt="2021-12-09T21:09:08.996" v="472" actId="20577"/>
        <pc:sldMkLst>
          <pc:docMk/>
          <pc:sldMk cId="816398680" sldId="275"/>
        </pc:sldMkLst>
        <pc:spChg chg="mod">
          <ac:chgData name="Tristan Nash" userId="ebeff2cc-db8d-46b9-889b-4403d934281e" providerId="ADAL" clId="{5DD18741-FE4E-4468-8B53-64EBEFBF217B}" dt="2021-12-09T21:06:38.723" v="405" actId="20577"/>
          <ac:spMkLst>
            <pc:docMk/>
            <pc:sldMk cId="816398680" sldId="275"/>
            <ac:spMk id="2" creationId="{0ED9DBA3-A2A2-45E9-BD13-8C4FD96D6680}"/>
          </ac:spMkLst>
        </pc:spChg>
        <pc:spChg chg="mod">
          <ac:chgData name="Tristan Nash" userId="ebeff2cc-db8d-46b9-889b-4403d934281e" providerId="ADAL" clId="{5DD18741-FE4E-4468-8B53-64EBEFBF217B}" dt="2021-12-09T21:09:08.996" v="472" actId="20577"/>
          <ac:spMkLst>
            <pc:docMk/>
            <pc:sldMk cId="816398680" sldId="275"/>
            <ac:spMk id="3" creationId="{BBF07FC0-441D-4E88-9EC2-AED9EF5CB742}"/>
          </ac:spMkLst>
        </pc:spChg>
      </pc:sldChg>
      <pc:sldChg chg="modSp new mod">
        <pc:chgData name="Tristan Nash" userId="ebeff2cc-db8d-46b9-889b-4403d934281e" providerId="ADAL" clId="{5DD18741-FE4E-4468-8B53-64EBEFBF217B}" dt="2021-12-09T21:18:03.621" v="623" actId="20577"/>
        <pc:sldMkLst>
          <pc:docMk/>
          <pc:sldMk cId="312672976" sldId="276"/>
        </pc:sldMkLst>
        <pc:spChg chg="mod">
          <ac:chgData name="Tristan Nash" userId="ebeff2cc-db8d-46b9-889b-4403d934281e" providerId="ADAL" clId="{5DD18741-FE4E-4468-8B53-64EBEFBF217B}" dt="2021-12-09T21:17:14.468" v="545" actId="20577"/>
          <ac:spMkLst>
            <pc:docMk/>
            <pc:sldMk cId="312672976" sldId="276"/>
            <ac:spMk id="2" creationId="{0A09F26E-633E-45F6-8E6E-CC343E5FA614}"/>
          </ac:spMkLst>
        </pc:spChg>
        <pc:spChg chg="mod">
          <ac:chgData name="Tristan Nash" userId="ebeff2cc-db8d-46b9-889b-4403d934281e" providerId="ADAL" clId="{5DD18741-FE4E-4468-8B53-64EBEFBF217B}" dt="2021-12-09T21:18:03.621" v="623" actId="20577"/>
          <ac:spMkLst>
            <pc:docMk/>
            <pc:sldMk cId="312672976" sldId="276"/>
            <ac:spMk id="3" creationId="{EED160EB-EE6B-413E-B44F-DACD9B591647}"/>
          </ac:spMkLst>
        </pc:spChg>
      </pc:sldChg>
      <pc:sldChg chg="modSp new mod">
        <pc:chgData name="Tristan Nash" userId="ebeff2cc-db8d-46b9-889b-4403d934281e" providerId="ADAL" clId="{5DD18741-FE4E-4468-8B53-64EBEFBF217B}" dt="2021-12-10T08:46:09.646" v="791" actId="20577"/>
        <pc:sldMkLst>
          <pc:docMk/>
          <pc:sldMk cId="97519818" sldId="277"/>
        </pc:sldMkLst>
        <pc:spChg chg="mod">
          <ac:chgData name="Tristan Nash" userId="ebeff2cc-db8d-46b9-889b-4403d934281e" providerId="ADAL" clId="{5DD18741-FE4E-4468-8B53-64EBEFBF217B}" dt="2021-12-09T21:19:42.932" v="644" actId="20577"/>
          <ac:spMkLst>
            <pc:docMk/>
            <pc:sldMk cId="97519818" sldId="277"/>
            <ac:spMk id="2" creationId="{752F5875-4AEE-4B21-8031-170516801F20}"/>
          </ac:spMkLst>
        </pc:spChg>
        <pc:spChg chg="mod">
          <ac:chgData name="Tristan Nash" userId="ebeff2cc-db8d-46b9-889b-4403d934281e" providerId="ADAL" clId="{5DD18741-FE4E-4468-8B53-64EBEFBF217B}" dt="2021-12-10T08:46:09.646" v="791" actId="20577"/>
          <ac:spMkLst>
            <pc:docMk/>
            <pc:sldMk cId="97519818" sldId="277"/>
            <ac:spMk id="3" creationId="{A8DAC170-D610-4C7E-81D3-CF57C64D85F8}"/>
          </ac:spMkLst>
        </pc:spChg>
      </pc:sldChg>
      <pc:sldChg chg="modSp new mod">
        <pc:chgData name="Tristan Nash" userId="ebeff2cc-db8d-46b9-889b-4403d934281e" providerId="ADAL" clId="{5DD18741-FE4E-4468-8B53-64EBEFBF217B}" dt="2021-12-10T08:49:02.647" v="891" actId="20577"/>
        <pc:sldMkLst>
          <pc:docMk/>
          <pc:sldMk cId="1230729046" sldId="278"/>
        </pc:sldMkLst>
        <pc:spChg chg="mod">
          <ac:chgData name="Tristan Nash" userId="ebeff2cc-db8d-46b9-889b-4403d934281e" providerId="ADAL" clId="{5DD18741-FE4E-4468-8B53-64EBEFBF217B}" dt="2021-12-10T08:46:43.335" v="804" actId="20577"/>
          <ac:spMkLst>
            <pc:docMk/>
            <pc:sldMk cId="1230729046" sldId="278"/>
            <ac:spMk id="2" creationId="{F18C7EBF-12B2-461F-948D-93FCD52759AF}"/>
          </ac:spMkLst>
        </pc:spChg>
        <pc:spChg chg="mod">
          <ac:chgData name="Tristan Nash" userId="ebeff2cc-db8d-46b9-889b-4403d934281e" providerId="ADAL" clId="{5DD18741-FE4E-4468-8B53-64EBEFBF217B}" dt="2021-12-10T08:49:02.647" v="891" actId="20577"/>
          <ac:spMkLst>
            <pc:docMk/>
            <pc:sldMk cId="1230729046" sldId="278"/>
            <ac:spMk id="3" creationId="{E60770EC-61B8-4BC4-9D3F-565FB5ACDC84}"/>
          </ac:spMkLst>
        </pc:spChg>
      </pc:sldChg>
      <pc:sldChg chg="modSp new mod">
        <pc:chgData name="Tristan Nash" userId="ebeff2cc-db8d-46b9-889b-4403d934281e" providerId="ADAL" clId="{5DD18741-FE4E-4468-8B53-64EBEFBF217B}" dt="2021-12-10T08:53:01.629" v="1003" actId="20577"/>
        <pc:sldMkLst>
          <pc:docMk/>
          <pc:sldMk cId="443241059" sldId="279"/>
        </pc:sldMkLst>
        <pc:spChg chg="mod">
          <ac:chgData name="Tristan Nash" userId="ebeff2cc-db8d-46b9-889b-4403d934281e" providerId="ADAL" clId="{5DD18741-FE4E-4468-8B53-64EBEFBF217B}" dt="2021-12-10T08:50:14.659" v="915" actId="20577"/>
          <ac:spMkLst>
            <pc:docMk/>
            <pc:sldMk cId="443241059" sldId="279"/>
            <ac:spMk id="2" creationId="{79D611D7-BB30-4B0C-987B-F6B9A9E99F87}"/>
          </ac:spMkLst>
        </pc:spChg>
        <pc:spChg chg="mod">
          <ac:chgData name="Tristan Nash" userId="ebeff2cc-db8d-46b9-889b-4403d934281e" providerId="ADAL" clId="{5DD18741-FE4E-4468-8B53-64EBEFBF217B}" dt="2021-12-10T08:53:01.629" v="1003" actId="20577"/>
          <ac:spMkLst>
            <pc:docMk/>
            <pc:sldMk cId="443241059" sldId="279"/>
            <ac:spMk id="3" creationId="{6AF48036-1D79-4396-8A41-B10281A7CBE0}"/>
          </ac:spMkLst>
        </pc:spChg>
      </pc:sldChg>
      <pc:sldChg chg="modSp new mod">
        <pc:chgData name="Tristan Nash" userId="ebeff2cc-db8d-46b9-889b-4403d934281e" providerId="ADAL" clId="{5DD18741-FE4E-4468-8B53-64EBEFBF217B}" dt="2021-12-10T08:56:13.402" v="1265" actId="20577"/>
        <pc:sldMkLst>
          <pc:docMk/>
          <pc:sldMk cId="4120633147" sldId="280"/>
        </pc:sldMkLst>
        <pc:spChg chg="mod">
          <ac:chgData name="Tristan Nash" userId="ebeff2cc-db8d-46b9-889b-4403d934281e" providerId="ADAL" clId="{5DD18741-FE4E-4468-8B53-64EBEFBF217B}" dt="2021-12-10T08:53:46.439" v="1026" actId="20577"/>
          <ac:spMkLst>
            <pc:docMk/>
            <pc:sldMk cId="4120633147" sldId="280"/>
            <ac:spMk id="2" creationId="{65475D9F-7638-4460-B928-371F493A3056}"/>
          </ac:spMkLst>
        </pc:spChg>
        <pc:spChg chg="mod">
          <ac:chgData name="Tristan Nash" userId="ebeff2cc-db8d-46b9-889b-4403d934281e" providerId="ADAL" clId="{5DD18741-FE4E-4468-8B53-64EBEFBF217B}" dt="2021-12-10T08:56:13.402" v="1265" actId="20577"/>
          <ac:spMkLst>
            <pc:docMk/>
            <pc:sldMk cId="4120633147" sldId="280"/>
            <ac:spMk id="3" creationId="{432D98B4-2994-4F4D-9458-8710A6A84F46}"/>
          </ac:spMkLst>
        </pc:spChg>
      </pc:sldChg>
      <pc:sldChg chg="modSp new mod">
        <pc:chgData name="Tristan Nash" userId="ebeff2cc-db8d-46b9-889b-4403d934281e" providerId="ADAL" clId="{5DD18741-FE4E-4468-8B53-64EBEFBF217B}" dt="2021-12-10T09:03:49.110" v="1313" actId="20577"/>
        <pc:sldMkLst>
          <pc:docMk/>
          <pc:sldMk cId="4191292378" sldId="281"/>
        </pc:sldMkLst>
        <pc:spChg chg="mod">
          <ac:chgData name="Tristan Nash" userId="ebeff2cc-db8d-46b9-889b-4403d934281e" providerId="ADAL" clId="{5DD18741-FE4E-4468-8B53-64EBEFBF217B}" dt="2021-12-10T09:03:49.110" v="1313" actId="20577"/>
          <ac:spMkLst>
            <pc:docMk/>
            <pc:sldMk cId="4191292378" sldId="281"/>
            <ac:spMk id="2" creationId="{35CE5659-34D0-4BDF-81B7-B0225B143343}"/>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0614B3-6371-4F13-AA72-852CF8BADC0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8D19CCD-861B-4CFF-A070-E3D7DA41E2F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3130C28-0DD1-4274-885E-BC93D13F7C9A}"/>
              </a:ext>
            </a:extLst>
          </p:cNvPr>
          <p:cNvSpPr>
            <a:spLocks noGrp="1"/>
          </p:cNvSpPr>
          <p:nvPr>
            <p:ph type="dt" sz="half" idx="10"/>
          </p:nvPr>
        </p:nvSpPr>
        <p:spPr/>
        <p:txBody>
          <a:bodyPr/>
          <a:lstStyle/>
          <a:p>
            <a:fld id="{23183269-4F61-4890-8604-8D2D77E77190}" type="datetimeFigureOut">
              <a:rPr lang="en-GB" smtClean="0"/>
              <a:t>12/12/2021</a:t>
            </a:fld>
            <a:endParaRPr lang="en-GB"/>
          </a:p>
        </p:txBody>
      </p:sp>
      <p:sp>
        <p:nvSpPr>
          <p:cNvPr id="5" name="Footer Placeholder 4">
            <a:extLst>
              <a:ext uri="{FF2B5EF4-FFF2-40B4-BE49-F238E27FC236}">
                <a16:creationId xmlns:a16="http://schemas.microsoft.com/office/drawing/2014/main" id="{35A4FC47-13D9-46A2-80D4-6DEA145084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7BB631-CE6A-48F5-98B2-BC4F2A546744}"/>
              </a:ext>
            </a:extLst>
          </p:cNvPr>
          <p:cNvSpPr>
            <a:spLocks noGrp="1"/>
          </p:cNvSpPr>
          <p:nvPr>
            <p:ph type="sldNum" sz="quarter" idx="12"/>
          </p:nvPr>
        </p:nvSpPr>
        <p:spPr/>
        <p:txBody>
          <a:bodyPr/>
          <a:lstStyle/>
          <a:p>
            <a:fld id="{ADCD0835-39D4-4D9D-8D06-0AF91D823093}" type="slidenum">
              <a:rPr lang="en-GB" smtClean="0"/>
              <a:t>‹#›</a:t>
            </a:fld>
            <a:endParaRPr lang="en-GB"/>
          </a:p>
        </p:txBody>
      </p:sp>
    </p:spTree>
    <p:extLst>
      <p:ext uri="{BB962C8B-B14F-4D97-AF65-F5344CB8AC3E}">
        <p14:creationId xmlns:p14="http://schemas.microsoft.com/office/powerpoint/2010/main" val="29125970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82E3D6-2E29-481F-B141-FDCAC869530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DE21A55-579F-4927-8BCB-05AE57269BE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072F3DD-6A36-47BF-8A06-520D6ADC126D}"/>
              </a:ext>
            </a:extLst>
          </p:cNvPr>
          <p:cNvSpPr>
            <a:spLocks noGrp="1"/>
          </p:cNvSpPr>
          <p:nvPr>
            <p:ph type="dt" sz="half" idx="10"/>
          </p:nvPr>
        </p:nvSpPr>
        <p:spPr/>
        <p:txBody>
          <a:bodyPr/>
          <a:lstStyle/>
          <a:p>
            <a:fld id="{23183269-4F61-4890-8604-8D2D77E77190}" type="datetimeFigureOut">
              <a:rPr lang="en-GB" smtClean="0"/>
              <a:t>12/12/2021</a:t>
            </a:fld>
            <a:endParaRPr lang="en-GB"/>
          </a:p>
        </p:txBody>
      </p:sp>
      <p:sp>
        <p:nvSpPr>
          <p:cNvPr id="5" name="Footer Placeholder 4">
            <a:extLst>
              <a:ext uri="{FF2B5EF4-FFF2-40B4-BE49-F238E27FC236}">
                <a16:creationId xmlns:a16="http://schemas.microsoft.com/office/drawing/2014/main" id="{8A83C253-87EB-4059-81A7-3CFA426ED0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6219BE-974E-4604-B3CA-3C0CEE25D25C}"/>
              </a:ext>
            </a:extLst>
          </p:cNvPr>
          <p:cNvSpPr>
            <a:spLocks noGrp="1"/>
          </p:cNvSpPr>
          <p:nvPr>
            <p:ph type="sldNum" sz="quarter" idx="12"/>
          </p:nvPr>
        </p:nvSpPr>
        <p:spPr/>
        <p:txBody>
          <a:bodyPr/>
          <a:lstStyle/>
          <a:p>
            <a:fld id="{ADCD0835-39D4-4D9D-8D06-0AF91D823093}" type="slidenum">
              <a:rPr lang="en-GB" smtClean="0"/>
              <a:t>‹#›</a:t>
            </a:fld>
            <a:endParaRPr lang="en-GB"/>
          </a:p>
        </p:txBody>
      </p:sp>
    </p:spTree>
    <p:extLst>
      <p:ext uri="{BB962C8B-B14F-4D97-AF65-F5344CB8AC3E}">
        <p14:creationId xmlns:p14="http://schemas.microsoft.com/office/powerpoint/2010/main" val="2990493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85547-4873-44DD-AD58-35992F1C0F3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51B871A-0E42-4988-B768-FA04F69E840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7C3AF14-680D-49F2-BB02-00942A899078}"/>
              </a:ext>
            </a:extLst>
          </p:cNvPr>
          <p:cNvSpPr>
            <a:spLocks noGrp="1"/>
          </p:cNvSpPr>
          <p:nvPr>
            <p:ph type="dt" sz="half" idx="10"/>
          </p:nvPr>
        </p:nvSpPr>
        <p:spPr/>
        <p:txBody>
          <a:bodyPr/>
          <a:lstStyle/>
          <a:p>
            <a:fld id="{23183269-4F61-4890-8604-8D2D77E77190}" type="datetimeFigureOut">
              <a:rPr lang="en-GB" smtClean="0"/>
              <a:t>12/12/2021</a:t>
            </a:fld>
            <a:endParaRPr lang="en-GB"/>
          </a:p>
        </p:txBody>
      </p:sp>
      <p:sp>
        <p:nvSpPr>
          <p:cNvPr id="5" name="Footer Placeholder 4">
            <a:extLst>
              <a:ext uri="{FF2B5EF4-FFF2-40B4-BE49-F238E27FC236}">
                <a16:creationId xmlns:a16="http://schemas.microsoft.com/office/drawing/2014/main" id="{AEB94F2D-9A92-4A05-8156-F97DF807359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F9B84D-0E5B-4DCF-B8C6-7A831722AF22}"/>
              </a:ext>
            </a:extLst>
          </p:cNvPr>
          <p:cNvSpPr>
            <a:spLocks noGrp="1"/>
          </p:cNvSpPr>
          <p:nvPr>
            <p:ph type="sldNum" sz="quarter" idx="12"/>
          </p:nvPr>
        </p:nvSpPr>
        <p:spPr/>
        <p:txBody>
          <a:bodyPr/>
          <a:lstStyle/>
          <a:p>
            <a:fld id="{ADCD0835-39D4-4D9D-8D06-0AF91D823093}" type="slidenum">
              <a:rPr lang="en-GB" smtClean="0"/>
              <a:t>‹#›</a:t>
            </a:fld>
            <a:endParaRPr lang="en-GB"/>
          </a:p>
        </p:txBody>
      </p:sp>
    </p:spTree>
    <p:extLst>
      <p:ext uri="{BB962C8B-B14F-4D97-AF65-F5344CB8AC3E}">
        <p14:creationId xmlns:p14="http://schemas.microsoft.com/office/powerpoint/2010/main" val="22390580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EDDE15-1916-41FC-B5AD-DF2870CF246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5E8DE7F-56C6-489F-8A3F-4A59C9FF36D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8701EB0-23DE-4A9B-8C61-97112C35232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AD6939F-1872-4644-A7A2-5B510892F72C}"/>
              </a:ext>
            </a:extLst>
          </p:cNvPr>
          <p:cNvSpPr>
            <a:spLocks noGrp="1"/>
          </p:cNvSpPr>
          <p:nvPr>
            <p:ph type="dt" sz="half" idx="10"/>
          </p:nvPr>
        </p:nvSpPr>
        <p:spPr/>
        <p:txBody>
          <a:bodyPr/>
          <a:lstStyle/>
          <a:p>
            <a:fld id="{23183269-4F61-4890-8604-8D2D77E77190}" type="datetimeFigureOut">
              <a:rPr lang="en-GB" smtClean="0"/>
              <a:t>12/12/2021</a:t>
            </a:fld>
            <a:endParaRPr lang="en-GB"/>
          </a:p>
        </p:txBody>
      </p:sp>
      <p:sp>
        <p:nvSpPr>
          <p:cNvPr id="6" name="Footer Placeholder 5">
            <a:extLst>
              <a:ext uri="{FF2B5EF4-FFF2-40B4-BE49-F238E27FC236}">
                <a16:creationId xmlns:a16="http://schemas.microsoft.com/office/drawing/2014/main" id="{8E6A4CC5-6D2D-4053-8BDE-1502045F540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2582D41-1055-475D-A42A-EF1167BEE6EE}"/>
              </a:ext>
            </a:extLst>
          </p:cNvPr>
          <p:cNvSpPr>
            <a:spLocks noGrp="1"/>
          </p:cNvSpPr>
          <p:nvPr>
            <p:ph type="sldNum" sz="quarter" idx="12"/>
          </p:nvPr>
        </p:nvSpPr>
        <p:spPr/>
        <p:txBody>
          <a:bodyPr/>
          <a:lstStyle/>
          <a:p>
            <a:fld id="{ADCD0835-39D4-4D9D-8D06-0AF91D823093}" type="slidenum">
              <a:rPr lang="en-GB" smtClean="0"/>
              <a:t>‹#›</a:t>
            </a:fld>
            <a:endParaRPr lang="en-GB"/>
          </a:p>
        </p:txBody>
      </p:sp>
    </p:spTree>
    <p:extLst>
      <p:ext uri="{BB962C8B-B14F-4D97-AF65-F5344CB8AC3E}">
        <p14:creationId xmlns:p14="http://schemas.microsoft.com/office/powerpoint/2010/main" val="10394761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4E5D11-D4BB-4916-9977-0828FDD5927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E47641E-CE3C-4304-BC86-FA389FFCCA8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E9D6C77-7014-4D4E-8AC4-25A4634FFA2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F14EC0D-6335-44CB-A443-107E85415EA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7376870-1F89-41FE-B7BC-82765976E1F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EA426CB-3152-4E99-A0F2-4140E53B6423}"/>
              </a:ext>
            </a:extLst>
          </p:cNvPr>
          <p:cNvSpPr>
            <a:spLocks noGrp="1"/>
          </p:cNvSpPr>
          <p:nvPr>
            <p:ph type="dt" sz="half" idx="10"/>
          </p:nvPr>
        </p:nvSpPr>
        <p:spPr/>
        <p:txBody>
          <a:bodyPr/>
          <a:lstStyle/>
          <a:p>
            <a:fld id="{23183269-4F61-4890-8604-8D2D77E77190}" type="datetimeFigureOut">
              <a:rPr lang="en-GB" smtClean="0"/>
              <a:t>12/12/2021</a:t>
            </a:fld>
            <a:endParaRPr lang="en-GB"/>
          </a:p>
        </p:txBody>
      </p:sp>
      <p:sp>
        <p:nvSpPr>
          <p:cNvPr id="8" name="Footer Placeholder 7">
            <a:extLst>
              <a:ext uri="{FF2B5EF4-FFF2-40B4-BE49-F238E27FC236}">
                <a16:creationId xmlns:a16="http://schemas.microsoft.com/office/drawing/2014/main" id="{31C50B2E-5FBD-452B-A587-BA35DA3B7AB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B241DF6-4C72-4D09-AAA1-30114446CAB6}"/>
              </a:ext>
            </a:extLst>
          </p:cNvPr>
          <p:cNvSpPr>
            <a:spLocks noGrp="1"/>
          </p:cNvSpPr>
          <p:nvPr>
            <p:ph type="sldNum" sz="quarter" idx="12"/>
          </p:nvPr>
        </p:nvSpPr>
        <p:spPr/>
        <p:txBody>
          <a:bodyPr/>
          <a:lstStyle/>
          <a:p>
            <a:fld id="{ADCD0835-39D4-4D9D-8D06-0AF91D823093}" type="slidenum">
              <a:rPr lang="en-GB" smtClean="0"/>
              <a:t>‹#›</a:t>
            </a:fld>
            <a:endParaRPr lang="en-GB"/>
          </a:p>
        </p:txBody>
      </p:sp>
    </p:spTree>
    <p:extLst>
      <p:ext uri="{BB962C8B-B14F-4D97-AF65-F5344CB8AC3E}">
        <p14:creationId xmlns:p14="http://schemas.microsoft.com/office/powerpoint/2010/main" val="37610799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4F240A-8484-4B87-BB52-675DD61FA83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10B2CCD-126E-42B0-A31E-81C058DA4B42}"/>
              </a:ext>
            </a:extLst>
          </p:cNvPr>
          <p:cNvSpPr>
            <a:spLocks noGrp="1"/>
          </p:cNvSpPr>
          <p:nvPr>
            <p:ph type="dt" sz="half" idx="10"/>
          </p:nvPr>
        </p:nvSpPr>
        <p:spPr/>
        <p:txBody>
          <a:bodyPr/>
          <a:lstStyle/>
          <a:p>
            <a:fld id="{23183269-4F61-4890-8604-8D2D77E77190}" type="datetimeFigureOut">
              <a:rPr lang="en-GB" smtClean="0"/>
              <a:t>12/12/2021</a:t>
            </a:fld>
            <a:endParaRPr lang="en-GB"/>
          </a:p>
        </p:txBody>
      </p:sp>
      <p:sp>
        <p:nvSpPr>
          <p:cNvPr id="4" name="Footer Placeholder 3">
            <a:extLst>
              <a:ext uri="{FF2B5EF4-FFF2-40B4-BE49-F238E27FC236}">
                <a16:creationId xmlns:a16="http://schemas.microsoft.com/office/drawing/2014/main" id="{BC1D91D6-5153-4989-B7E7-4E32D256706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6C6892F-8F20-4532-BF93-87A563AA5284}"/>
              </a:ext>
            </a:extLst>
          </p:cNvPr>
          <p:cNvSpPr>
            <a:spLocks noGrp="1"/>
          </p:cNvSpPr>
          <p:nvPr>
            <p:ph type="sldNum" sz="quarter" idx="12"/>
          </p:nvPr>
        </p:nvSpPr>
        <p:spPr/>
        <p:txBody>
          <a:bodyPr/>
          <a:lstStyle/>
          <a:p>
            <a:fld id="{ADCD0835-39D4-4D9D-8D06-0AF91D823093}" type="slidenum">
              <a:rPr lang="en-GB" smtClean="0"/>
              <a:t>‹#›</a:t>
            </a:fld>
            <a:endParaRPr lang="en-GB"/>
          </a:p>
        </p:txBody>
      </p:sp>
    </p:spTree>
    <p:extLst>
      <p:ext uri="{BB962C8B-B14F-4D97-AF65-F5344CB8AC3E}">
        <p14:creationId xmlns:p14="http://schemas.microsoft.com/office/powerpoint/2010/main" val="37123492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02F80FB-295C-479E-BC27-F3A6DF9834BE}"/>
              </a:ext>
            </a:extLst>
          </p:cNvPr>
          <p:cNvSpPr>
            <a:spLocks noGrp="1"/>
          </p:cNvSpPr>
          <p:nvPr>
            <p:ph type="dt" sz="half" idx="10"/>
          </p:nvPr>
        </p:nvSpPr>
        <p:spPr/>
        <p:txBody>
          <a:bodyPr/>
          <a:lstStyle/>
          <a:p>
            <a:fld id="{23183269-4F61-4890-8604-8D2D77E77190}" type="datetimeFigureOut">
              <a:rPr lang="en-GB" smtClean="0"/>
              <a:t>12/12/2021</a:t>
            </a:fld>
            <a:endParaRPr lang="en-GB"/>
          </a:p>
        </p:txBody>
      </p:sp>
      <p:sp>
        <p:nvSpPr>
          <p:cNvPr id="3" name="Footer Placeholder 2">
            <a:extLst>
              <a:ext uri="{FF2B5EF4-FFF2-40B4-BE49-F238E27FC236}">
                <a16:creationId xmlns:a16="http://schemas.microsoft.com/office/drawing/2014/main" id="{F5357771-51CD-446F-A763-0AD2592BA58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5A0B2E3-0156-4903-967D-36A8D0D2B47F}"/>
              </a:ext>
            </a:extLst>
          </p:cNvPr>
          <p:cNvSpPr>
            <a:spLocks noGrp="1"/>
          </p:cNvSpPr>
          <p:nvPr>
            <p:ph type="sldNum" sz="quarter" idx="12"/>
          </p:nvPr>
        </p:nvSpPr>
        <p:spPr/>
        <p:txBody>
          <a:bodyPr/>
          <a:lstStyle/>
          <a:p>
            <a:fld id="{ADCD0835-39D4-4D9D-8D06-0AF91D823093}" type="slidenum">
              <a:rPr lang="en-GB" smtClean="0"/>
              <a:t>‹#›</a:t>
            </a:fld>
            <a:endParaRPr lang="en-GB"/>
          </a:p>
        </p:txBody>
      </p:sp>
    </p:spTree>
    <p:extLst>
      <p:ext uri="{BB962C8B-B14F-4D97-AF65-F5344CB8AC3E}">
        <p14:creationId xmlns:p14="http://schemas.microsoft.com/office/powerpoint/2010/main" val="41857231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18D31A-3537-4EDA-814D-2525A109725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0F81566-28A3-4AEF-9F5D-4A4BD181F70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3CEB9A4-58FD-49AC-8668-2FF016744A5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FDE46E2-957D-4A62-B590-C8DF9AD5AF6B}"/>
              </a:ext>
            </a:extLst>
          </p:cNvPr>
          <p:cNvSpPr>
            <a:spLocks noGrp="1"/>
          </p:cNvSpPr>
          <p:nvPr>
            <p:ph type="dt" sz="half" idx="10"/>
          </p:nvPr>
        </p:nvSpPr>
        <p:spPr/>
        <p:txBody>
          <a:bodyPr/>
          <a:lstStyle/>
          <a:p>
            <a:fld id="{23183269-4F61-4890-8604-8D2D77E77190}" type="datetimeFigureOut">
              <a:rPr lang="en-GB" smtClean="0"/>
              <a:t>12/12/2021</a:t>
            </a:fld>
            <a:endParaRPr lang="en-GB"/>
          </a:p>
        </p:txBody>
      </p:sp>
      <p:sp>
        <p:nvSpPr>
          <p:cNvPr id="6" name="Footer Placeholder 5">
            <a:extLst>
              <a:ext uri="{FF2B5EF4-FFF2-40B4-BE49-F238E27FC236}">
                <a16:creationId xmlns:a16="http://schemas.microsoft.com/office/drawing/2014/main" id="{89C4DB07-B9A6-47D0-98FF-8A88BA1F9E2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A96E3F9-2E09-4631-8730-A4507F018F7D}"/>
              </a:ext>
            </a:extLst>
          </p:cNvPr>
          <p:cNvSpPr>
            <a:spLocks noGrp="1"/>
          </p:cNvSpPr>
          <p:nvPr>
            <p:ph type="sldNum" sz="quarter" idx="12"/>
          </p:nvPr>
        </p:nvSpPr>
        <p:spPr/>
        <p:txBody>
          <a:bodyPr/>
          <a:lstStyle/>
          <a:p>
            <a:fld id="{ADCD0835-39D4-4D9D-8D06-0AF91D823093}" type="slidenum">
              <a:rPr lang="en-GB" smtClean="0"/>
              <a:t>‹#›</a:t>
            </a:fld>
            <a:endParaRPr lang="en-GB"/>
          </a:p>
        </p:txBody>
      </p:sp>
    </p:spTree>
    <p:extLst>
      <p:ext uri="{BB962C8B-B14F-4D97-AF65-F5344CB8AC3E}">
        <p14:creationId xmlns:p14="http://schemas.microsoft.com/office/powerpoint/2010/main" val="12948366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8D12FD-C774-4DB1-AF53-B2EE9CE22C6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2B84846-35F1-4CF4-A4A7-0013E6BAABD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AE396C2-A021-4CDC-8B2B-1A5DF660636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6584981-4618-4900-B087-9D1E6C54EC14}"/>
              </a:ext>
            </a:extLst>
          </p:cNvPr>
          <p:cNvSpPr>
            <a:spLocks noGrp="1"/>
          </p:cNvSpPr>
          <p:nvPr>
            <p:ph type="dt" sz="half" idx="10"/>
          </p:nvPr>
        </p:nvSpPr>
        <p:spPr/>
        <p:txBody>
          <a:bodyPr/>
          <a:lstStyle/>
          <a:p>
            <a:fld id="{23183269-4F61-4890-8604-8D2D77E77190}" type="datetimeFigureOut">
              <a:rPr lang="en-GB" smtClean="0"/>
              <a:t>12/12/2021</a:t>
            </a:fld>
            <a:endParaRPr lang="en-GB"/>
          </a:p>
        </p:txBody>
      </p:sp>
      <p:sp>
        <p:nvSpPr>
          <p:cNvPr id="6" name="Footer Placeholder 5">
            <a:extLst>
              <a:ext uri="{FF2B5EF4-FFF2-40B4-BE49-F238E27FC236}">
                <a16:creationId xmlns:a16="http://schemas.microsoft.com/office/drawing/2014/main" id="{E97694C6-5678-4200-97CF-6FC7DBF9114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87717E0-95C2-49CA-BEB5-1E2D57332441}"/>
              </a:ext>
            </a:extLst>
          </p:cNvPr>
          <p:cNvSpPr>
            <a:spLocks noGrp="1"/>
          </p:cNvSpPr>
          <p:nvPr>
            <p:ph type="sldNum" sz="quarter" idx="12"/>
          </p:nvPr>
        </p:nvSpPr>
        <p:spPr/>
        <p:txBody>
          <a:bodyPr/>
          <a:lstStyle/>
          <a:p>
            <a:fld id="{ADCD0835-39D4-4D9D-8D06-0AF91D823093}" type="slidenum">
              <a:rPr lang="en-GB" smtClean="0"/>
              <a:t>‹#›</a:t>
            </a:fld>
            <a:endParaRPr lang="en-GB"/>
          </a:p>
        </p:txBody>
      </p:sp>
    </p:spTree>
    <p:extLst>
      <p:ext uri="{BB962C8B-B14F-4D97-AF65-F5344CB8AC3E}">
        <p14:creationId xmlns:p14="http://schemas.microsoft.com/office/powerpoint/2010/main" val="6015593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9E2634-E36C-4B5E-A852-4DE198FC05A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9584C9B-EEAB-4178-BF4D-01CAEA0B8A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C0A9E3C-2C96-4375-BB68-280DC459F649}"/>
              </a:ext>
            </a:extLst>
          </p:cNvPr>
          <p:cNvSpPr>
            <a:spLocks noGrp="1"/>
          </p:cNvSpPr>
          <p:nvPr>
            <p:ph type="dt" sz="half" idx="10"/>
          </p:nvPr>
        </p:nvSpPr>
        <p:spPr/>
        <p:txBody>
          <a:bodyPr/>
          <a:lstStyle/>
          <a:p>
            <a:fld id="{23183269-4F61-4890-8604-8D2D77E77190}" type="datetimeFigureOut">
              <a:rPr lang="en-GB" smtClean="0"/>
              <a:t>12/12/2021</a:t>
            </a:fld>
            <a:endParaRPr lang="en-GB"/>
          </a:p>
        </p:txBody>
      </p:sp>
      <p:sp>
        <p:nvSpPr>
          <p:cNvPr id="5" name="Footer Placeholder 4">
            <a:extLst>
              <a:ext uri="{FF2B5EF4-FFF2-40B4-BE49-F238E27FC236}">
                <a16:creationId xmlns:a16="http://schemas.microsoft.com/office/drawing/2014/main" id="{CC5A18F8-EB15-4CFD-8529-41C1E600A6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184E92-FBF8-45F5-ADBC-C94B2F7B7EB6}"/>
              </a:ext>
            </a:extLst>
          </p:cNvPr>
          <p:cNvSpPr>
            <a:spLocks noGrp="1"/>
          </p:cNvSpPr>
          <p:nvPr>
            <p:ph type="sldNum" sz="quarter" idx="12"/>
          </p:nvPr>
        </p:nvSpPr>
        <p:spPr/>
        <p:txBody>
          <a:bodyPr/>
          <a:lstStyle/>
          <a:p>
            <a:fld id="{ADCD0835-39D4-4D9D-8D06-0AF91D823093}" type="slidenum">
              <a:rPr lang="en-GB" smtClean="0"/>
              <a:t>‹#›</a:t>
            </a:fld>
            <a:endParaRPr lang="en-GB"/>
          </a:p>
        </p:txBody>
      </p:sp>
    </p:spTree>
    <p:extLst>
      <p:ext uri="{BB962C8B-B14F-4D97-AF65-F5344CB8AC3E}">
        <p14:creationId xmlns:p14="http://schemas.microsoft.com/office/powerpoint/2010/main" val="9100912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27AFB42-2530-457B-9EBC-0C2739E8399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F49E336-14FF-4E1A-9A2B-C3C07218024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B13012-E9B9-44BB-A18F-BDEAEE137566}"/>
              </a:ext>
            </a:extLst>
          </p:cNvPr>
          <p:cNvSpPr>
            <a:spLocks noGrp="1"/>
          </p:cNvSpPr>
          <p:nvPr>
            <p:ph type="dt" sz="half" idx="10"/>
          </p:nvPr>
        </p:nvSpPr>
        <p:spPr/>
        <p:txBody>
          <a:bodyPr/>
          <a:lstStyle/>
          <a:p>
            <a:fld id="{23183269-4F61-4890-8604-8D2D77E77190}" type="datetimeFigureOut">
              <a:rPr lang="en-GB" smtClean="0"/>
              <a:t>12/12/2021</a:t>
            </a:fld>
            <a:endParaRPr lang="en-GB"/>
          </a:p>
        </p:txBody>
      </p:sp>
      <p:sp>
        <p:nvSpPr>
          <p:cNvPr id="5" name="Footer Placeholder 4">
            <a:extLst>
              <a:ext uri="{FF2B5EF4-FFF2-40B4-BE49-F238E27FC236}">
                <a16:creationId xmlns:a16="http://schemas.microsoft.com/office/drawing/2014/main" id="{7CEC065A-A49B-41AD-971F-A9E7B83D74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3F31373-8B89-440E-AF05-125E7D214C78}"/>
              </a:ext>
            </a:extLst>
          </p:cNvPr>
          <p:cNvSpPr>
            <a:spLocks noGrp="1"/>
          </p:cNvSpPr>
          <p:nvPr>
            <p:ph type="sldNum" sz="quarter" idx="12"/>
          </p:nvPr>
        </p:nvSpPr>
        <p:spPr/>
        <p:txBody>
          <a:bodyPr/>
          <a:lstStyle/>
          <a:p>
            <a:fld id="{ADCD0835-39D4-4D9D-8D06-0AF91D823093}" type="slidenum">
              <a:rPr lang="en-GB" smtClean="0"/>
              <a:t>‹#›</a:t>
            </a:fld>
            <a:endParaRPr lang="en-GB"/>
          </a:p>
        </p:txBody>
      </p:sp>
    </p:spTree>
    <p:extLst>
      <p:ext uri="{BB962C8B-B14F-4D97-AF65-F5344CB8AC3E}">
        <p14:creationId xmlns:p14="http://schemas.microsoft.com/office/powerpoint/2010/main" val="28180912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01438B9-51DF-4659-8E54-F46B7F61706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2390EDD-C227-4BB8-B0C8-5E14923E648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BEA1B32-9CC1-4455-8CF5-FFD399D04BA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3183269-4F61-4890-8604-8D2D77E77190}" type="datetimeFigureOut">
              <a:rPr lang="en-GB" smtClean="0"/>
              <a:t>12/12/2021</a:t>
            </a:fld>
            <a:endParaRPr lang="en-GB"/>
          </a:p>
        </p:txBody>
      </p:sp>
      <p:sp>
        <p:nvSpPr>
          <p:cNvPr id="5" name="Footer Placeholder 4">
            <a:extLst>
              <a:ext uri="{FF2B5EF4-FFF2-40B4-BE49-F238E27FC236}">
                <a16:creationId xmlns:a16="http://schemas.microsoft.com/office/drawing/2014/main" id="{CAC7BB08-A688-4132-98E1-C128AECC2F7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C7A1D6B-4C4C-4698-9AA6-8CB1EF36D70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DCD0835-39D4-4D9D-8D06-0AF91D823093}" type="slidenum">
              <a:rPr lang="en-GB" smtClean="0"/>
              <a:t>‹#›</a:t>
            </a:fld>
            <a:endParaRPr lang="en-GB"/>
          </a:p>
        </p:txBody>
      </p:sp>
    </p:spTree>
    <p:extLst>
      <p:ext uri="{BB962C8B-B14F-4D97-AF65-F5344CB8AC3E}">
        <p14:creationId xmlns:p14="http://schemas.microsoft.com/office/powerpoint/2010/main" val="38731658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B4A130-FFAF-4923-9525-FE9126B2EBA3}"/>
              </a:ext>
            </a:extLst>
          </p:cNvPr>
          <p:cNvSpPr>
            <a:spLocks noGrp="1"/>
          </p:cNvSpPr>
          <p:nvPr>
            <p:ph type="ctrTitle"/>
          </p:nvPr>
        </p:nvSpPr>
        <p:spPr/>
        <p:txBody>
          <a:bodyPr/>
          <a:lstStyle/>
          <a:p>
            <a:r>
              <a:rPr lang="en-GB" dirty="0"/>
              <a:t>Philosophy of Time</a:t>
            </a:r>
          </a:p>
        </p:txBody>
      </p:sp>
      <p:sp>
        <p:nvSpPr>
          <p:cNvPr id="3" name="Subtitle 2">
            <a:extLst>
              <a:ext uri="{FF2B5EF4-FFF2-40B4-BE49-F238E27FC236}">
                <a16:creationId xmlns:a16="http://schemas.microsoft.com/office/drawing/2014/main" id="{32E819D4-BD48-41E8-BB4F-7E7A77FE8ABC}"/>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5943125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33D868-E423-4062-AD46-C35BE5B8C331}"/>
              </a:ext>
            </a:extLst>
          </p:cNvPr>
          <p:cNvSpPr>
            <a:spLocks noGrp="1"/>
          </p:cNvSpPr>
          <p:nvPr>
            <p:ph type="title"/>
          </p:nvPr>
        </p:nvSpPr>
        <p:spPr/>
        <p:txBody>
          <a:bodyPr/>
          <a:lstStyle/>
          <a:p>
            <a:r>
              <a:rPr lang="en-GB" dirty="0"/>
              <a:t>Fatalism</a:t>
            </a:r>
          </a:p>
        </p:txBody>
      </p:sp>
      <p:sp>
        <p:nvSpPr>
          <p:cNvPr id="3" name="Content Placeholder 2">
            <a:extLst>
              <a:ext uri="{FF2B5EF4-FFF2-40B4-BE49-F238E27FC236}">
                <a16:creationId xmlns:a16="http://schemas.microsoft.com/office/drawing/2014/main" id="{74A1BCD7-E449-483E-A354-E71C465EFC00}"/>
              </a:ext>
            </a:extLst>
          </p:cNvPr>
          <p:cNvSpPr>
            <a:spLocks noGrp="1"/>
          </p:cNvSpPr>
          <p:nvPr>
            <p:ph idx="1"/>
          </p:nvPr>
        </p:nvSpPr>
        <p:spPr>
          <a:xfrm>
            <a:off x="838200" y="1567543"/>
            <a:ext cx="10515600" cy="5290457"/>
          </a:xfrm>
        </p:spPr>
        <p:txBody>
          <a:bodyPr>
            <a:normAutofit lnSpcReduction="10000"/>
          </a:bodyPr>
          <a:lstStyle/>
          <a:p>
            <a:r>
              <a:rPr lang="en-GB" dirty="0"/>
              <a:t>Whatever will happen is unavoidable. </a:t>
            </a:r>
          </a:p>
          <a:p>
            <a:pPr marL="0" indent="0">
              <a:buNone/>
            </a:pPr>
            <a:endParaRPr lang="en-GB" dirty="0"/>
          </a:p>
          <a:p>
            <a:pPr marL="0" indent="0">
              <a:buNone/>
            </a:pPr>
            <a:r>
              <a:rPr lang="en-GB" dirty="0"/>
              <a:t>(1) There are now propositions about everything that might happen in the future.</a:t>
            </a:r>
          </a:p>
          <a:p>
            <a:pPr marL="0" indent="0">
              <a:buNone/>
            </a:pPr>
            <a:r>
              <a:rPr lang="en-GB" dirty="0"/>
              <a:t>(2) Every proposition is either true or else false.</a:t>
            </a:r>
          </a:p>
          <a:p>
            <a:pPr marL="0" indent="0">
              <a:buNone/>
            </a:pPr>
            <a:r>
              <a:rPr lang="en-GB" dirty="0"/>
              <a:t>(3) If (1) and (2), then there is now a set of true propositions that, taken together, correctly predict everything that will happen in the future.</a:t>
            </a:r>
          </a:p>
          <a:p>
            <a:pPr marL="0" indent="0">
              <a:buNone/>
            </a:pPr>
            <a:r>
              <a:rPr lang="en-GB" dirty="0"/>
              <a:t>(4) If there is now a set of true propositions that, taken together, correctly predict everything that will happen in the future, then whatever will happen in the future is already unavoidable.</a:t>
            </a:r>
          </a:p>
          <a:p>
            <a:pPr marL="0" indent="0">
              <a:buNone/>
            </a:pPr>
            <a:r>
              <a:rPr lang="en-GB" dirty="0"/>
              <a:t>∴ (5)Whatever will happen in the future is already unavoidable.</a:t>
            </a:r>
          </a:p>
          <a:p>
            <a:pPr marL="0" indent="0">
              <a:buNone/>
            </a:pPr>
            <a:r>
              <a:rPr lang="en-GB" sz="1500" b="0" i="0" dirty="0">
                <a:solidFill>
                  <a:srgbClr val="1A1A1A"/>
                </a:solidFill>
                <a:effectLst/>
                <a:latin typeface="Source Sans Pro" panose="020B0503030403020204" pitchFamily="34" charset="0"/>
              </a:rPr>
              <a:t>- Emery, Nina, Ned </a:t>
            </a:r>
            <a:r>
              <a:rPr lang="en-GB" sz="1500" b="0" i="0" dirty="0" err="1">
                <a:solidFill>
                  <a:srgbClr val="1A1A1A"/>
                </a:solidFill>
                <a:effectLst/>
                <a:latin typeface="Source Sans Pro" panose="020B0503030403020204" pitchFamily="34" charset="0"/>
              </a:rPr>
              <a:t>Markosian</a:t>
            </a:r>
            <a:r>
              <a:rPr lang="en-GB" sz="1500" b="0" i="0" dirty="0">
                <a:solidFill>
                  <a:srgbClr val="1A1A1A"/>
                </a:solidFill>
                <a:effectLst/>
                <a:latin typeface="Source Sans Pro" panose="020B0503030403020204" pitchFamily="34" charset="0"/>
              </a:rPr>
              <a:t>, and Meghan Sullivan, "Time", </a:t>
            </a:r>
            <a:r>
              <a:rPr lang="en-GB" sz="1500" b="0" i="1" dirty="0">
                <a:solidFill>
                  <a:srgbClr val="1A1A1A"/>
                </a:solidFill>
                <a:effectLst/>
                <a:latin typeface="Source Sans Pro" panose="020B0503030403020204" pitchFamily="34" charset="0"/>
              </a:rPr>
              <a:t>The Stanford </a:t>
            </a:r>
            <a:r>
              <a:rPr lang="en-GB" sz="1500" b="0" i="1" dirty="0" err="1">
                <a:solidFill>
                  <a:srgbClr val="1A1A1A"/>
                </a:solidFill>
                <a:effectLst/>
                <a:latin typeface="Source Sans Pro" panose="020B0503030403020204" pitchFamily="34" charset="0"/>
              </a:rPr>
              <a:t>Encyclopedia</a:t>
            </a:r>
            <a:r>
              <a:rPr lang="en-GB" sz="1500" b="0" i="1" dirty="0">
                <a:solidFill>
                  <a:srgbClr val="1A1A1A"/>
                </a:solidFill>
                <a:effectLst/>
                <a:latin typeface="Source Sans Pro" panose="020B0503030403020204" pitchFamily="34" charset="0"/>
              </a:rPr>
              <a:t> of Philosophy </a:t>
            </a:r>
            <a:r>
              <a:rPr lang="en-GB" sz="1500" b="0" i="0" dirty="0">
                <a:solidFill>
                  <a:srgbClr val="1A1A1A"/>
                </a:solidFill>
                <a:effectLst/>
                <a:latin typeface="Source Sans Pro" panose="020B0503030403020204" pitchFamily="34" charset="0"/>
              </a:rPr>
              <a:t>(Winter 2020 Edition), Edward N. </a:t>
            </a:r>
            <a:r>
              <a:rPr lang="en-GB" sz="1500" b="0" i="0" dirty="0" err="1">
                <a:solidFill>
                  <a:srgbClr val="1A1A1A"/>
                </a:solidFill>
                <a:effectLst/>
                <a:latin typeface="Source Sans Pro" panose="020B0503030403020204" pitchFamily="34" charset="0"/>
              </a:rPr>
              <a:t>Zalta</a:t>
            </a:r>
            <a:r>
              <a:rPr lang="en-GB" sz="1500" b="0" i="0" dirty="0">
                <a:solidFill>
                  <a:srgbClr val="1A1A1A"/>
                </a:solidFill>
                <a:effectLst/>
                <a:latin typeface="Source Sans Pro" panose="020B0503030403020204" pitchFamily="34" charset="0"/>
              </a:rPr>
              <a:t> (ed.), URL = &lt;https://plato.stanford.edu/archives/win2020/entries/time/&gt;.</a:t>
            </a:r>
            <a:endParaRPr lang="en-GB" sz="1500" dirty="0"/>
          </a:p>
        </p:txBody>
      </p:sp>
    </p:spTree>
    <p:extLst>
      <p:ext uri="{BB962C8B-B14F-4D97-AF65-F5344CB8AC3E}">
        <p14:creationId xmlns:p14="http://schemas.microsoft.com/office/powerpoint/2010/main" val="31614461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352CED-F965-4B10-B4ED-B442B8E72B57}"/>
              </a:ext>
            </a:extLst>
          </p:cNvPr>
          <p:cNvSpPr>
            <a:spLocks noGrp="1"/>
          </p:cNvSpPr>
          <p:nvPr>
            <p:ph type="title"/>
          </p:nvPr>
        </p:nvSpPr>
        <p:spPr/>
        <p:txBody>
          <a:bodyPr/>
          <a:lstStyle/>
          <a:p>
            <a:r>
              <a:rPr lang="en-GB" dirty="0"/>
              <a:t>Response</a:t>
            </a:r>
          </a:p>
        </p:txBody>
      </p:sp>
      <p:sp>
        <p:nvSpPr>
          <p:cNvPr id="3" name="Content Placeholder 2">
            <a:extLst>
              <a:ext uri="{FF2B5EF4-FFF2-40B4-BE49-F238E27FC236}">
                <a16:creationId xmlns:a16="http://schemas.microsoft.com/office/drawing/2014/main" id="{547008B4-DF5C-447C-8638-5225AD5C00F1}"/>
              </a:ext>
            </a:extLst>
          </p:cNvPr>
          <p:cNvSpPr>
            <a:spLocks noGrp="1"/>
          </p:cNvSpPr>
          <p:nvPr>
            <p:ph idx="1"/>
          </p:nvPr>
        </p:nvSpPr>
        <p:spPr/>
        <p:txBody>
          <a:bodyPr/>
          <a:lstStyle/>
          <a:p>
            <a:r>
              <a:rPr lang="en-GB" dirty="0"/>
              <a:t>Premise 1 – Different times bring about a different set of propositions. </a:t>
            </a:r>
          </a:p>
          <a:p>
            <a:r>
              <a:rPr lang="en-GB" dirty="0"/>
              <a:t>Premise 2 – Propositions may not be either true or false. They may be neither or indeterminate.</a:t>
            </a:r>
          </a:p>
          <a:p>
            <a:r>
              <a:rPr lang="en-GB" dirty="0"/>
              <a:t>Premise 4 – Agency that can make a proposition become either tur or false. </a:t>
            </a:r>
          </a:p>
          <a:p>
            <a:endParaRPr lang="en-GB" dirty="0"/>
          </a:p>
        </p:txBody>
      </p:sp>
    </p:spTree>
    <p:extLst>
      <p:ext uri="{BB962C8B-B14F-4D97-AF65-F5344CB8AC3E}">
        <p14:creationId xmlns:p14="http://schemas.microsoft.com/office/powerpoint/2010/main" val="37576608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FD38EC-C43F-45D8-9B51-F78E25973298}"/>
              </a:ext>
            </a:extLst>
          </p:cNvPr>
          <p:cNvSpPr>
            <a:spLocks noGrp="1"/>
          </p:cNvSpPr>
          <p:nvPr>
            <p:ph type="title"/>
          </p:nvPr>
        </p:nvSpPr>
        <p:spPr/>
        <p:txBody>
          <a:bodyPr/>
          <a:lstStyle/>
          <a:p>
            <a:r>
              <a:rPr lang="en-GB" dirty="0"/>
              <a:t>Open Future Argument</a:t>
            </a:r>
          </a:p>
        </p:txBody>
      </p:sp>
      <p:sp>
        <p:nvSpPr>
          <p:cNvPr id="3" name="Content Placeholder 2">
            <a:extLst>
              <a:ext uri="{FF2B5EF4-FFF2-40B4-BE49-F238E27FC236}">
                <a16:creationId xmlns:a16="http://schemas.microsoft.com/office/drawing/2014/main" id="{771856F8-89A3-4228-9791-A990CB3F96AF}"/>
              </a:ext>
            </a:extLst>
          </p:cNvPr>
          <p:cNvSpPr>
            <a:spLocks noGrp="1"/>
          </p:cNvSpPr>
          <p:nvPr>
            <p:ph idx="1"/>
          </p:nvPr>
        </p:nvSpPr>
        <p:spPr/>
        <p:txBody>
          <a:bodyPr/>
          <a:lstStyle/>
          <a:p>
            <a:r>
              <a:rPr lang="en-GB" dirty="0"/>
              <a:t>Propositions have truth value, but a temporary one. </a:t>
            </a:r>
          </a:p>
          <a:p>
            <a:pPr marL="0" indent="0">
              <a:buNone/>
            </a:pPr>
            <a:endParaRPr lang="en-GB" dirty="0"/>
          </a:p>
          <a:p>
            <a:pPr marL="0" indent="0">
              <a:buNone/>
            </a:pPr>
            <a:r>
              <a:rPr lang="en-GB" dirty="0"/>
              <a:t>Tensed Proposition – You sitting in Tucker 3</a:t>
            </a:r>
          </a:p>
          <a:p>
            <a:pPr marL="0" indent="0">
              <a:buNone/>
            </a:pPr>
            <a:endParaRPr lang="en-GB" dirty="0"/>
          </a:p>
          <a:p>
            <a:pPr marL="0" indent="0">
              <a:buNone/>
            </a:pPr>
            <a:r>
              <a:rPr lang="en-GB" dirty="0"/>
              <a:t>Tenseless Proposition – You sit is Tucker 3 at ……</a:t>
            </a:r>
          </a:p>
        </p:txBody>
      </p:sp>
    </p:spTree>
    <p:extLst>
      <p:ext uri="{BB962C8B-B14F-4D97-AF65-F5344CB8AC3E}">
        <p14:creationId xmlns:p14="http://schemas.microsoft.com/office/powerpoint/2010/main" val="29090374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99C97F-E6F1-40E0-95D9-39A569497C15}"/>
              </a:ext>
            </a:extLst>
          </p:cNvPr>
          <p:cNvSpPr>
            <a:spLocks noGrp="1"/>
          </p:cNvSpPr>
          <p:nvPr>
            <p:ph type="title"/>
          </p:nvPr>
        </p:nvSpPr>
        <p:spPr/>
        <p:txBody>
          <a:bodyPr/>
          <a:lstStyle/>
          <a:p>
            <a:r>
              <a:rPr lang="en-GB" dirty="0"/>
              <a:t>Reductionism and Platonism with Respect to Time</a:t>
            </a:r>
          </a:p>
        </p:txBody>
      </p:sp>
      <p:sp>
        <p:nvSpPr>
          <p:cNvPr id="3" name="Content Placeholder 2">
            <a:extLst>
              <a:ext uri="{FF2B5EF4-FFF2-40B4-BE49-F238E27FC236}">
                <a16:creationId xmlns:a16="http://schemas.microsoft.com/office/drawing/2014/main" id="{7E9EE378-D166-450B-AFDC-411A538D7FE0}"/>
              </a:ext>
            </a:extLst>
          </p:cNvPr>
          <p:cNvSpPr>
            <a:spLocks noGrp="1"/>
          </p:cNvSpPr>
          <p:nvPr>
            <p:ph idx="1"/>
          </p:nvPr>
        </p:nvSpPr>
        <p:spPr/>
        <p:txBody>
          <a:bodyPr>
            <a:normAutofit fontScale="92500" lnSpcReduction="10000"/>
          </a:bodyPr>
          <a:lstStyle/>
          <a:p>
            <a:pPr>
              <a:buFontTx/>
              <a:buChar char="-"/>
            </a:pPr>
            <a:r>
              <a:rPr lang="en-GB" dirty="0"/>
              <a:t>Can there be time without change?</a:t>
            </a:r>
          </a:p>
          <a:p>
            <a:pPr>
              <a:buFontTx/>
              <a:buChar char="-"/>
            </a:pPr>
            <a:r>
              <a:rPr lang="en-GB" dirty="0"/>
              <a:t>Can everything happen faster or slower?</a:t>
            </a:r>
          </a:p>
          <a:p>
            <a:pPr>
              <a:buFontTx/>
              <a:buChar char="-"/>
            </a:pPr>
            <a:r>
              <a:rPr lang="en-GB" dirty="0"/>
              <a:t>Could everything happen either earlier or later?</a:t>
            </a:r>
          </a:p>
          <a:p>
            <a:pPr marL="0" indent="0">
              <a:buNone/>
            </a:pPr>
            <a:endParaRPr lang="en-GB" dirty="0"/>
          </a:p>
          <a:p>
            <a:pPr marL="0" indent="0">
              <a:buNone/>
            </a:pPr>
            <a:r>
              <a:rPr lang="en-GB" dirty="0"/>
              <a:t>Reductionism (or relationism) – Time is not intendent of events (Leibniz, Aristotle)</a:t>
            </a:r>
          </a:p>
          <a:p>
            <a:pPr marL="0" indent="0">
              <a:buNone/>
            </a:pPr>
            <a:r>
              <a:rPr lang="en-GB" dirty="0"/>
              <a:t>Platonism (or absolutism) – Time exists independently of events (Plato, Newton)</a:t>
            </a:r>
          </a:p>
          <a:p>
            <a:pPr marL="0" indent="0">
              <a:buNone/>
            </a:pPr>
            <a:endParaRPr lang="en-GB" dirty="0"/>
          </a:p>
          <a:p>
            <a:pPr marL="0" indent="0">
              <a:buNone/>
            </a:pPr>
            <a:r>
              <a:rPr lang="en-GB" dirty="0"/>
              <a:t>Can there be time without change?</a:t>
            </a:r>
          </a:p>
          <a:p>
            <a:pPr marL="0" indent="0">
              <a:buNone/>
            </a:pPr>
            <a:endParaRPr lang="en-GB" dirty="0"/>
          </a:p>
        </p:txBody>
      </p:sp>
    </p:spTree>
    <p:extLst>
      <p:ext uri="{BB962C8B-B14F-4D97-AF65-F5344CB8AC3E}">
        <p14:creationId xmlns:p14="http://schemas.microsoft.com/office/powerpoint/2010/main" val="21121748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FF1D60-EB61-4282-AEB3-686CB8B17105}"/>
              </a:ext>
            </a:extLst>
          </p:cNvPr>
          <p:cNvSpPr>
            <a:spLocks noGrp="1"/>
          </p:cNvSpPr>
          <p:nvPr>
            <p:ph type="title"/>
          </p:nvPr>
        </p:nvSpPr>
        <p:spPr/>
        <p:txBody>
          <a:bodyPr/>
          <a:lstStyle/>
          <a:p>
            <a:r>
              <a:rPr lang="en-GB" dirty="0"/>
              <a:t>Leibniz’s response to reductionism  </a:t>
            </a:r>
          </a:p>
        </p:txBody>
      </p:sp>
      <p:sp>
        <p:nvSpPr>
          <p:cNvPr id="3" name="Content Placeholder 2">
            <a:extLst>
              <a:ext uri="{FF2B5EF4-FFF2-40B4-BE49-F238E27FC236}">
                <a16:creationId xmlns:a16="http://schemas.microsoft.com/office/drawing/2014/main" id="{C5A52C39-3821-457B-902F-A96924E098E3}"/>
              </a:ext>
            </a:extLst>
          </p:cNvPr>
          <p:cNvSpPr>
            <a:spLocks noGrp="1"/>
          </p:cNvSpPr>
          <p:nvPr>
            <p:ph idx="1"/>
          </p:nvPr>
        </p:nvSpPr>
        <p:spPr/>
        <p:txBody>
          <a:bodyPr/>
          <a:lstStyle/>
          <a:p>
            <a:pPr marL="0" indent="0">
              <a:buNone/>
            </a:pPr>
            <a:r>
              <a:rPr lang="en-GB" dirty="0"/>
              <a:t>Everything could have been created a second later. </a:t>
            </a:r>
          </a:p>
          <a:p>
            <a:pPr marL="0" indent="0">
              <a:buNone/>
            </a:pPr>
            <a:endParaRPr lang="en-GB" dirty="0"/>
          </a:p>
          <a:p>
            <a:pPr marL="0" indent="0">
              <a:buNone/>
            </a:pPr>
            <a:r>
              <a:rPr lang="en-GB" dirty="0"/>
              <a:t>What would be the difference between the two worlds?</a:t>
            </a:r>
          </a:p>
          <a:p>
            <a:pPr marL="0" indent="0">
              <a:buNone/>
            </a:pPr>
            <a:endParaRPr lang="en-GB" dirty="0"/>
          </a:p>
          <a:p>
            <a:pPr marL="0" indent="0">
              <a:buNone/>
            </a:pPr>
            <a:r>
              <a:rPr lang="en-GB" dirty="0"/>
              <a:t>Principle of Sufficient Reason – There is no reason why one world exists and not the other.</a:t>
            </a:r>
          </a:p>
          <a:p>
            <a:pPr marL="0" indent="0">
              <a:buNone/>
            </a:pPr>
            <a:endParaRPr lang="en-GB" dirty="0"/>
          </a:p>
          <a:p>
            <a:pPr marL="0" indent="0">
              <a:buNone/>
            </a:pPr>
            <a:r>
              <a:rPr lang="en-GB" dirty="0"/>
              <a:t>Identity of </a:t>
            </a:r>
            <a:r>
              <a:rPr lang="en-GB" dirty="0" err="1"/>
              <a:t>Indiscernibles</a:t>
            </a:r>
            <a:r>
              <a:rPr lang="en-GB" dirty="0"/>
              <a:t> – What would be the distinguish the two worlds?</a:t>
            </a:r>
          </a:p>
        </p:txBody>
      </p:sp>
    </p:spTree>
    <p:extLst>
      <p:ext uri="{BB962C8B-B14F-4D97-AF65-F5344CB8AC3E}">
        <p14:creationId xmlns:p14="http://schemas.microsoft.com/office/powerpoint/2010/main" val="10833996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448BAA-0B72-46F8-AD8E-AE9F290099C2}"/>
              </a:ext>
            </a:extLst>
          </p:cNvPr>
          <p:cNvSpPr>
            <a:spLocks noGrp="1"/>
          </p:cNvSpPr>
          <p:nvPr>
            <p:ph type="title"/>
          </p:nvPr>
        </p:nvSpPr>
        <p:spPr/>
        <p:txBody>
          <a:bodyPr/>
          <a:lstStyle/>
          <a:p>
            <a:r>
              <a:rPr lang="en-GB" dirty="0"/>
              <a:t> J.M.E. McTaggart </a:t>
            </a:r>
          </a:p>
        </p:txBody>
      </p:sp>
      <p:sp>
        <p:nvSpPr>
          <p:cNvPr id="3" name="Content Placeholder 2">
            <a:extLst>
              <a:ext uri="{FF2B5EF4-FFF2-40B4-BE49-F238E27FC236}">
                <a16:creationId xmlns:a16="http://schemas.microsoft.com/office/drawing/2014/main" id="{0159E265-7139-4940-B148-64DAA1E907D4}"/>
              </a:ext>
            </a:extLst>
          </p:cNvPr>
          <p:cNvSpPr>
            <a:spLocks noGrp="1"/>
          </p:cNvSpPr>
          <p:nvPr>
            <p:ph idx="1"/>
          </p:nvPr>
        </p:nvSpPr>
        <p:spPr>
          <a:xfrm>
            <a:off x="838199" y="1825625"/>
            <a:ext cx="6876143" cy="4351338"/>
          </a:xfrm>
        </p:spPr>
        <p:txBody>
          <a:bodyPr/>
          <a:lstStyle/>
          <a:p>
            <a:r>
              <a:rPr lang="en-GB" dirty="0"/>
              <a:t>“The Unreality of Time”</a:t>
            </a:r>
          </a:p>
          <a:p>
            <a:r>
              <a:rPr lang="en-GB" dirty="0"/>
              <a:t>Two ways in which time can be ordered:</a:t>
            </a:r>
          </a:p>
          <a:p>
            <a:pPr lvl="1"/>
            <a:r>
              <a:rPr lang="en-GB" dirty="0"/>
              <a:t>Positions in time can be ordered according to their properties like present, one day future, two days future, one day past etc.</a:t>
            </a:r>
          </a:p>
          <a:p>
            <a:pPr lvl="1"/>
            <a:r>
              <a:rPr lang="en-GB" dirty="0"/>
              <a:t>Properties ordered in this way are the A series</a:t>
            </a:r>
          </a:p>
          <a:p>
            <a:pPr lvl="1"/>
            <a:r>
              <a:rPr lang="en-GB" dirty="0"/>
              <a:t>Positions in time can also be ordered in terms of relations like one day earlier, one day later. B Series.</a:t>
            </a:r>
          </a:p>
          <a:p>
            <a:endParaRPr lang="en-GB" dirty="0"/>
          </a:p>
        </p:txBody>
      </p:sp>
      <p:pic>
        <p:nvPicPr>
          <p:cNvPr id="4" name="Picture 3">
            <a:extLst>
              <a:ext uri="{FF2B5EF4-FFF2-40B4-BE49-F238E27FC236}">
                <a16:creationId xmlns:a16="http://schemas.microsoft.com/office/drawing/2014/main" id="{4C0B885E-D55E-4B64-8270-0ECCF20E6FBB}"/>
              </a:ext>
            </a:extLst>
          </p:cNvPr>
          <p:cNvPicPr>
            <a:picLocks noChangeAspect="1"/>
          </p:cNvPicPr>
          <p:nvPr/>
        </p:nvPicPr>
        <p:blipFill>
          <a:blip r:embed="rId2"/>
          <a:stretch>
            <a:fillRect/>
          </a:stretch>
        </p:blipFill>
        <p:spPr>
          <a:xfrm>
            <a:off x="8008295" y="1027906"/>
            <a:ext cx="3441208" cy="4799580"/>
          </a:xfrm>
          <a:prstGeom prst="rect">
            <a:avLst/>
          </a:prstGeom>
        </p:spPr>
      </p:pic>
      <p:sp>
        <p:nvSpPr>
          <p:cNvPr id="5" name="TextBox 4">
            <a:extLst>
              <a:ext uri="{FF2B5EF4-FFF2-40B4-BE49-F238E27FC236}">
                <a16:creationId xmlns:a16="http://schemas.microsoft.com/office/drawing/2014/main" id="{FBB0CA5F-64D5-4662-99AA-4DD0CEF3C62A}"/>
              </a:ext>
            </a:extLst>
          </p:cNvPr>
          <p:cNvSpPr txBox="1"/>
          <p:nvPr/>
        </p:nvSpPr>
        <p:spPr>
          <a:xfrm>
            <a:off x="8026400" y="5936343"/>
            <a:ext cx="3327400" cy="369332"/>
          </a:xfrm>
          <a:prstGeom prst="rect">
            <a:avLst/>
          </a:prstGeom>
          <a:noFill/>
        </p:spPr>
        <p:txBody>
          <a:bodyPr wrap="square" rtlCol="0">
            <a:spAutoFit/>
          </a:bodyPr>
          <a:lstStyle/>
          <a:p>
            <a:pPr algn="ctr"/>
            <a:r>
              <a:rPr lang="en-GB" dirty="0"/>
              <a:t>1866 - 1925</a:t>
            </a:r>
          </a:p>
        </p:txBody>
      </p:sp>
    </p:spTree>
    <p:extLst>
      <p:ext uri="{BB962C8B-B14F-4D97-AF65-F5344CB8AC3E}">
        <p14:creationId xmlns:p14="http://schemas.microsoft.com/office/powerpoint/2010/main" val="17125369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42A14C-4BDA-417D-BA45-F08B14C9C6EA}"/>
              </a:ext>
            </a:extLst>
          </p:cNvPr>
          <p:cNvSpPr>
            <a:spLocks noGrp="1"/>
          </p:cNvSpPr>
          <p:nvPr>
            <p:ph type="title"/>
          </p:nvPr>
        </p:nvSpPr>
        <p:spPr/>
        <p:txBody>
          <a:bodyPr/>
          <a:lstStyle/>
          <a:p>
            <a:r>
              <a:rPr lang="en-GB" dirty="0"/>
              <a:t>A and B Series of Time </a:t>
            </a:r>
          </a:p>
        </p:txBody>
      </p:sp>
      <p:sp>
        <p:nvSpPr>
          <p:cNvPr id="3" name="Content Placeholder 2">
            <a:extLst>
              <a:ext uri="{FF2B5EF4-FFF2-40B4-BE49-F238E27FC236}">
                <a16:creationId xmlns:a16="http://schemas.microsoft.com/office/drawing/2014/main" id="{89FD1278-A565-4FEF-ABFD-F6D16B0585BE}"/>
              </a:ext>
            </a:extLst>
          </p:cNvPr>
          <p:cNvSpPr>
            <a:spLocks noGrp="1"/>
          </p:cNvSpPr>
          <p:nvPr>
            <p:ph idx="1"/>
          </p:nvPr>
        </p:nvSpPr>
        <p:spPr/>
        <p:txBody>
          <a:bodyPr/>
          <a:lstStyle/>
          <a:p>
            <a:pPr marL="0" indent="0">
              <a:buNone/>
            </a:pPr>
            <a:r>
              <a:rPr lang="en-GB" dirty="0"/>
              <a:t>Imagine 3 events. </a:t>
            </a:r>
          </a:p>
          <a:p>
            <a:pPr marL="514350" indent="-514350">
              <a:buAutoNum type="arabicPeriod"/>
            </a:pPr>
            <a:r>
              <a:rPr lang="en-GB" dirty="0"/>
              <a:t>WW2</a:t>
            </a:r>
          </a:p>
          <a:p>
            <a:pPr marL="514350" indent="-514350">
              <a:buAutoNum type="arabicPeriod"/>
            </a:pPr>
            <a:r>
              <a:rPr lang="en-GB" dirty="0"/>
              <a:t>Sitting in this class</a:t>
            </a:r>
          </a:p>
          <a:p>
            <a:pPr marL="514350" indent="-514350">
              <a:buAutoNum type="arabicPeriod"/>
            </a:pPr>
            <a:r>
              <a:rPr lang="en-GB" dirty="0"/>
              <a:t>Christmas 2021</a:t>
            </a:r>
          </a:p>
          <a:p>
            <a:pPr marL="0" indent="0">
              <a:buNone/>
            </a:pPr>
            <a:endParaRPr lang="en-GB" dirty="0"/>
          </a:p>
          <a:p>
            <a:pPr marL="0" indent="0">
              <a:buNone/>
            </a:pPr>
            <a:r>
              <a:rPr lang="en-GB" dirty="0"/>
              <a:t>A – Past, Present, Future</a:t>
            </a:r>
          </a:p>
          <a:p>
            <a:pPr marL="0" indent="0">
              <a:buNone/>
            </a:pPr>
            <a:r>
              <a:rPr lang="en-GB" dirty="0"/>
              <a:t>B – Earlier Than, Later Than, At the same time as</a:t>
            </a:r>
          </a:p>
        </p:txBody>
      </p:sp>
    </p:spTree>
    <p:extLst>
      <p:ext uri="{BB962C8B-B14F-4D97-AF65-F5344CB8AC3E}">
        <p14:creationId xmlns:p14="http://schemas.microsoft.com/office/powerpoint/2010/main" val="24180961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33009-8869-464D-A136-47D4AE811EBE}"/>
              </a:ext>
            </a:extLst>
          </p:cNvPr>
          <p:cNvSpPr>
            <a:spLocks noGrp="1"/>
          </p:cNvSpPr>
          <p:nvPr>
            <p:ph type="title"/>
          </p:nvPr>
        </p:nvSpPr>
        <p:spPr/>
        <p:txBody>
          <a:bodyPr/>
          <a:lstStyle/>
          <a:p>
            <a:r>
              <a:rPr lang="en-GB" dirty="0"/>
              <a:t>Ultimacy Argument</a:t>
            </a:r>
          </a:p>
        </p:txBody>
      </p:sp>
      <p:sp>
        <p:nvSpPr>
          <p:cNvPr id="3" name="Content Placeholder 2">
            <a:extLst>
              <a:ext uri="{FF2B5EF4-FFF2-40B4-BE49-F238E27FC236}">
                <a16:creationId xmlns:a16="http://schemas.microsoft.com/office/drawing/2014/main" id="{6EEDA151-B401-437D-99DB-1689447124A9}"/>
              </a:ext>
            </a:extLst>
          </p:cNvPr>
          <p:cNvSpPr>
            <a:spLocks noGrp="1"/>
          </p:cNvSpPr>
          <p:nvPr>
            <p:ph idx="1"/>
          </p:nvPr>
        </p:nvSpPr>
        <p:spPr/>
        <p:txBody>
          <a:bodyPr/>
          <a:lstStyle/>
          <a:p>
            <a:r>
              <a:rPr lang="en-GB" dirty="0"/>
              <a:t>The A series allows for change. </a:t>
            </a:r>
          </a:p>
          <a:p>
            <a:endParaRPr lang="en-GB" dirty="0"/>
          </a:p>
          <a:p>
            <a:r>
              <a:rPr lang="en-GB" dirty="0"/>
              <a:t>There is always change as there is always a new present.</a:t>
            </a:r>
          </a:p>
          <a:p>
            <a:endParaRPr lang="en-GB" dirty="0"/>
          </a:p>
          <a:p>
            <a:r>
              <a:rPr lang="en-GB" dirty="0"/>
              <a:t>If change is necessary to time then the A series is necessary. </a:t>
            </a:r>
          </a:p>
        </p:txBody>
      </p:sp>
    </p:spTree>
    <p:extLst>
      <p:ext uri="{BB962C8B-B14F-4D97-AF65-F5344CB8AC3E}">
        <p14:creationId xmlns:p14="http://schemas.microsoft.com/office/powerpoint/2010/main" val="32012588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495AB8-3E6B-46BD-9A04-198309F4A309}"/>
              </a:ext>
            </a:extLst>
          </p:cNvPr>
          <p:cNvSpPr>
            <a:spLocks noGrp="1"/>
          </p:cNvSpPr>
          <p:nvPr>
            <p:ph type="title"/>
          </p:nvPr>
        </p:nvSpPr>
        <p:spPr/>
        <p:txBody>
          <a:bodyPr/>
          <a:lstStyle/>
          <a:p>
            <a:r>
              <a:rPr lang="en-GB" dirty="0"/>
              <a:t>A Series is Contradictory</a:t>
            </a:r>
          </a:p>
        </p:txBody>
      </p:sp>
      <p:sp>
        <p:nvSpPr>
          <p:cNvPr id="3" name="Content Placeholder 2">
            <a:extLst>
              <a:ext uri="{FF2B5EF4-FFF2-40B4-BE49-F238E27FC236}">
                <a16:creationId xmlns:a16="http://schemas.microsoft.com/office/drawing/2014/main" id="{1E470618-C6EB-4E5A-8CE0-238D0F036241}"/>
              </a:ext>
            </a:extLst>
          </p:cNvPr>
          <p:cNvSpPr>
            <a:spLocks noGrp="1"/>
          </p:cNvSpPr>
          <p:nvPr>
            <p:ph idx="1"/>
          </p:nvPr>
        </p:nvSpPr>
        <p:spPr/>
        <p:txBody>
          <a:bodyPr/>
          <a:lstStyle/>
          <a:p>
            <a:r>
              <a:rPr lang="en-GB" dirty="0"/>
              <a:t>No event can be more than one of past, present and future</a:t>
            </a:r>
          </a:p>
          <a:p>
            <a:r>
              <a:rPr lang="en-GB" dirty="0"/>
              <a:t>All events are, at some point, past, present and future</a:t>
            </a:r>
          </a:p>
          <a:p>
            <a:r>
              <a:rPr lang="en-GB" dirty="0"/>
              <a:t>Therefore the A Series is contradictory. </a:t>
            </a:r>
          </a:p>
        </p:txBody>
      </p:sp>
    </p:spTree>
    <p:extLst>
      <p:ext uri="{BB962C8B-B14F-4D97-AF65-F5344CB8AC3E}">
        <p14:creationId xmlns:p14="http://schemas.microsoft.com/office/powerpoint/2010/main" val="13970442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404FBD-519A-4151-A8B8-F6E989EFE20B}"/>
              </a:ext>
            </a:extLst>
          </p:cNvPr>
          <p:cNvSpPr>
            <a:spLocks noGrp="1"/>
          </p:cNvSpPr>
          <p:nvPr>
            <p:ph type="title"/>
          </p:nvPr>
        </p:nvSpPr>
        <p:spPr/>
        <p:txBody>
          <a:bodyPr/>
          <a:lstStyle/>
          <a:p>
            <a:r>
              <a:rPr lang="en-GB" dirty="0"/>
              <a:t>The Unreality of Time</a:t>
            </a:r>
          </a:p>
        </p:txBody>
      </p:sp>
      <p:sp>
        <p:nvSpPr>
          <p:cNvPr id="3" name="Content Placeholder 2">
            <a:extLst>
              <a:ext uri="{FF2B5EF4-FFF2-40B4-BE49-F238E27FC236}">
                <a16:creationId xmlns:a16="http://schemas.microsoft.com/office/drawing/2014/main" id="{57DEB66C-C23C-4DEB-9B58-A4EE01178C65}"/>
              </a:ext>
            </a:extLst>
          </p:cNvPr>
          <p:cNvSpPr>
            <a:spLocks noGrp="1"/>
          </p:cNvSpPr>
          <p:nvPr>
            <p:ph idx="1"/>
          </p:nvPr>
        </p:nvSpPr>
        <p:spPr/>
        <p:txBody>
          <a:bodyPr/>
          <a:lstStyle/>
          <a:p>
            <a:pPr marL="0" indent="0">
              <a:buNone/>
            </a:pPr>
            <a:r>
              <a:rPr lang="en-GB" dirty="0"/>
              <a:t>Time requires an A Series.</a:t>
            </a:r>
          </a:p>
          <a:p>
            <a:pPr marL="0" indent="0">
              <a:buNone/>
            </a:pPr>
            <a:endParaRPr lang="en-GB" dirty="0"/>
          </a:p>
          <a:p>
            <a:pPr marL="0" indent="0">
              <a:buNone/>
            </a:pPr>
            <a:r>
              <a:rPr lang="en-GB" dirty="0"/>
              <a:t>An A Series in contradictory</a:t>
            </a:r>
          </a:p>
          <a:p>
            <a:pPr marL="0" indent="0">
              <a:buNone/>
            </a:pPr>
            <a:endParaRPr lang="en-GB" dirty="0"/>
          </a:p>
          <a:p>
            <a:pPr marL="0" indent="0">
              <a:buNone/>
            </a:pPr>
            <a:r>
              <a:rPr lang="en-GB" dirty="0"/>
              <a:t>Therefore, time is unreal </a:t>
            </a:r>
          </a:p>
        </p:txBody>
      </p:sp>
    </p:spTree>
    <p:extLst>
      <p:ext uri="{BB962C8B-B14F-4D97-AF65-F5344CB8AC3E}">
        <p14:creationId xmlns:p14="http://schemas.microsoft.com/office/powerpoint/2010/main" val="1166732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D0D301-F93A-45DF-AD03-DE8F7EDE0D70}"/>
              </a:ext>
            </a:extLst>
          </p:cNvPr>
          <p:cNvSpPr>
            <a:spLocks noGrp="1"/>
          </p:cNvSpPr>
          <p:nvPr>
            <p:ph type="title"/>
          </p:nvPr>
        </p:nvSpPr>
        <p:spPr/>
        <p:txBody>
          <a:bodyPr/>
          <a:lstStyle/>
          <a:p>
            <a:r>
              <a:rPr lang="en-GB" dirty="0"/>
              <a:t>Response</a:t>
            </a:r>
          </a:p>
        </p:txBody>
      </p:sp>
      <p:sp>
        <p:nvSpPr>
          <p:cNvPr id="3" name="Content Placeholder 2">
            <a:extLst>
              <a:ext uri="{FF2B5EF4-FFF2-40B4-BE49-F238E27FC236}">
                <a16:creationId xmlns:a16="http://schemas.microsoft.com/office/drawing/2014/main" id="{939274CB-33C1-4795-AE22-802B73A717B2}"/>
              </a:ext>
            </a:extLst>
          </p:cNvPr>
          <p:cNvSpPr>
            <a:spLocks noGrp="1"/>
          </p:cNvSpPr>
          <p:nvPr>
            <p:ph idx="1"/>
          </p:nvPr>
        </p:nvSpPr>
        <p:spPr/>
        <p:txBody>
          <a:bodyPr/>
          <a:lstStyle/>
          <a:p>
            <a:r>
              <a:rPr lang="en-GB" dirty="0"/>
              <a:t>No event is past, present and future at the same time.</a:t>
            </a:r>
          </a:p>
          <a:p>
            <a:endParaRPr lang="en-GB" dirty="0"/>
          </a:p>
          <a:p>
            <a:pPr marL="0" indent="0">
              <a:buNone/>
            </a:pPr>
            <a:r>
              <a:rPr lang="en-GB" dirty="0"/>
              <a:t>McTaggart:</a:t>
            </a:r>
          </a:p>
          <a:p>
            <a:pPr marL="0" indent="0">
              <a:buNone/>
            </a:pPr>
            <a:endParaRPr lang="en-GB" dirty="0"/>
          </a:p>
          <a:p>
            <a:pPr marL="0" indent="0">
              <a:buNone/>
            </a:pPr>
            <a:r>
              <a:rPr lang="en-GB" dirty="0"/>
              <a:t>Vicious circle – In order to say that events have different properties at different times we must grant that time is real. Yet to grant that time is real we need to posit that events have different properties at different times. </a:t>
            </a:r>
          </a:p>
        </p:txBody>
      </p:sp>
    </p:spTree>
    <p:extLst>
      <p:ext uri="{BB962C8B-B14F-4D97-AF65-F5344CB8AC3E}">
        <p14:creationId xmlns:p14="http://schemas.microsoft.com/office/powerpoint/2010/main" val="16542073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33009-8869-464D-A136-47D4AE811EBE}"/>
              </a:ext>
            </a:extLst>
          </p:cNvPr>
          <p:cNvSpPr>
            <a:spLocks noGrp="1"/>
          </p:cNvSpPr>
          <p:nvPr>
            <p:ph type="title"/>
          </p:nvPr>
        </p:nvSpPr>
        <p:spPr/>
        <p:txBody>
          <a:bodyPr/>
          <a:lstStyle/>
          <a:p>
            <a:r>
              <a:rPr lang="en-GB" dirty="0"/>
              <a:t>Ultimacy Argument</a:t>
            </a:r>
          </a:p>
        </p:txBody>
      </p:sp>
      <p:sp>
        <p:nvSpPr>
          <p:cNvPr id="3" name="Content Placeholder 2">
            <a:extLst>
              <a:ext uri="{FF2B5EF4-FFF2-40B4-BE49-F238E27FC236}">
                <a16:creationId xmlns:a16="http://schemas.microsoft.com/office/drawing/2014/main" id="{6EEDA151-B401-437D-99DB-1689447124A9}"/>
              </a:ext>
            </a:extLst>
          </p:cNvPr>
          <p:cNvSpPr>
            <a:spLocks noGrp="1"/>
          </p:cNvSpPr>
          <p:nvPr>
            <p:ph idx="1"/>
          </p:nvPr>
        </p:nvSpPr>
        <p:spPr/>
        <p:txBody>
          <a:bodyPr/>
          <a:lstStyle/>
          <a:p>
            <a:r>
              <a:rPr lang="en-GB" dirty="0"/>
              <a:t>The A series allows for change. </a:t>
            </a:r>
          </a:p>
          <a:p>
            <a:endParaRPr lang="en-GB" dirty="0"/>
          </a:p>
          <a:p>
            <a:r>
              <a:rPr lang="en-GB" dirty="0"/>
              <a:t>There is always change as there is always a new present.</a:t>
            </a:r>
          </a:p>
          <a:p>
            <a:endParaRPr lang="en-GB" dirty="0"/>
          </a:p>
          <a:p>
            <a:r>
              <a:rPr lang="en-GB" dirty="0"/>
              <a:t>If change is necessary to time then the A series is necessary. </a:t>
            </a:r>
          </a:p>
        </p:txBody>
      </p:sp>
    </p:spTree>
    <p:extLst>
      <p:ext uri="{BB962C8B-B14F-4D97-AF65-F5344CB8AC3E}">
        <p14:creationId xmlns:p14="http://schemas.microsoft.com/office/powerpoint/2010/main" val="20279526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2E115A-3AAE-4B64-AA82-7715B9AAD3F9}"/>
              </a:ext>
            </a:extLst>
          </p:cNvPr>
          <p:cNvSpPr>
            <a:spLocks noGrp="1"/>
          </p:cNvSpPr>
          <p:nvPr>
            <p:ph type="title"/>
          </p:nvPr>
        </p:nvSpPr>
        <p:spPr/>
        <p:txBody>
          <a:bodyPr/>
          <a:lstStyle/>
          <a:p>
            <a:r>
              <a:rPr lang="en-GB" dirty="0"/>
              <a:t>Further Objections</a:t>
            </a:r>
          </a:p>
        </p:txBody>
      </p:sp>
      <p:sp>
        <p:nvSpPr>
          <p:cNvPr id="3" name="Content Placeholder 2">
            <a:extLst>
              <a:ext uri="{FF2B5EF4-FFF2-40B4-BE49-F238E27FC236}">
                <a16:creationId xmlns:a16="http://schemas.microsoft.com/office/drawing/2014/main" id="{2CBEBB5E-E9E6-4FD2-92FA-D7FFED69082B}"/>
              </a:ext>
            </a:extLst>
          </p:cNvPr>
          <p:cNvSpPr>
            <a:spLocks noGrp="1"/>
          </p:cNvSpPr>
          <p:nvPr>
            <p:ph idx="1"/>
          </p:nvPr>
        </p:nvSpPr>
        <p:spPr/>
        <p:txBody>
          <a:bodyPr/>
          <a:lstStyle/>
          <a:p>
            <a:r>
              <a:rPr lang="en-GB" dirty="0"/>
              <a:t>Properties of events don’t change but properties of objects change.</a:t>
            </a:r>
          </a:p>
          <a:p>
            <a:endParaRPr lang="en-GB" dirty="0"/>
          </a:p>
          <a:p>
            <a:pPr marL="0" indent="0">
              <a:buNone/>
            </a:pPr>
            <a:r>
              <a:rPr lang="en-GB" dirty="0"/>
              <a:t>Past - Cars didn’t exist</a:t>
            </a:r>
          </a:p>
          <a:p>
            <a:pPr marL="0" indent="0">
              <a:buNone/>
            </a:pPr>
            <a:endParaRPr lang="en-GB" dirty="0"/>
          </a:p>
          <a:p>
            <a:pPr marL="0" indent="0">
              <a:buNone/>
            </a:pPr>
            <a:r>
              <a:rPr lang="en-GB" dirty="0"/>
              <a:t>Present - Cars exist</a:t>
            </a:r>
          </a:p>
          <a:p>
            <a:pPr marL="0" indent="0">
              <a:buNone/>
            </a:pPr>
            <a:endParaRPr lang="en-GB" dirty="0"/>
          </a:p>
          <a:p>
            <a:pPr marL="0" indent="0">
              <a:buNone/>
            </a:pPr>
            <a:r>
              <a:rPr lang="en-GB" dirty="0"/>
              <a:t>Future – Cars don’t exist</a:t>
            </a:r>
          </a:p>
        </p:txBody>
      </p:sp>
    </p:spTree>
    <p:extLst>
      <p:ext uri="{BB962C8B-B14F-4D97-AF65-F5344CB8AC3E}">
        <p14:creationId xmlns:p14="http://schemas.microsoft.com/office/powerpoint/2010/main" val="12211071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7BE28F-A107-49D5-9555-98C04725E003}"/>
              </a:ext>
            </a:extLst>
          </p:cNvPr>
          <p:cNvSpPr>
            <a:spLocks noGrp="1"/>
          </p:cNvSpPr>
          <p:nvPr>
            <p:ph type="title"/>
          </p:nvPr>
        </p:nvSpPr>
        <p:spPr/>
        <p:txBody>
          <a:bodyPr/>
          <a:lstStyle/>
          <a:p>
            <a:r>
              <a:rPr lang="en-GB" dirty="0"/>
              <a:t>Presentism</a:t>
            </a:r>
          </a:p>
        </p:txBody>
      </p:sp>
      <p:sp>
        <p:nvSpPr>
          <p:cNvPr id="3" name="Content Placeholder 2">
            <a:extLst>
              <a:ext uri="{FF2B5EF4-FFF2-40B4-BE49-F238E27FC236}">
                <a16:creationId xmlns:a16="http://schemas.microsoft.com/office/drawing/2014/main" id="{8719A050-B387-4A37-8423-6E420971030D}"/>
              </a:ext>
            </a:extLst>
          </p:cNvPr>
          <p:cNvSpPr>
            <a:spLocks noGrp="1"/>
          </p:cNvSpPr>
          <p:nvPr>
            <p:ph idx="1"/>
          </p:nvPr>
        </p:nvSpPr>
        <p:spPr/>
        <p:txBody>
          <a:bodyPr/>
          <a:lstStyle/>
          <a:p>
            <a:r>
              <a:rPr lang="en-GB" dirty="0"/>
              <a:t>No objects exist without being present.</a:t>
            </a:r>
          </a:p>
          <a:p>
            <a:endParaRPr lang="en-GB" dirty="0"/>
          </a:p>
          <a:p>
            <a:r>
              <a:rPr lang="en-GB" dirty="0"/>
              <a:t>Future objects and past objects do not exist.</a:t>
            </a:r>
          </a:p>
        </p:txBody>
      </p:sp>
    </p:spTree>
    <p:extLst>
      <p:ext uri="{BB962C8B-B14F-4D97-AF65-F5344CB8AC3E}">
        <p14:creationId xmlns:p14="http://schemas.microsoft.com/office/powerpoint/2010/main" val="25628459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61F5B-7E80-4B06-98F5-76AFF1262832}"/>
              </a:ext>
            </a:extLst>
          </p:cNvPr>
          <p:cNvSpPr>
            <a:spLocks noGrp="1"/>
          </p:cNvSpPr>
          <p:nvPr>
            <p:ph type="title"/>
          </p:nvPr>
        </p:nvSpPr>
        <p:spPr/>
        <p:txBody>
          <a:bodyPr/>
          <a:lstStyle/>
          <a:p>
            <a:r>
              <a:rPr lang="en-GB" dirty="0" err="1"/>
              <a:t>Eternalism</a:t>
            </a:r>
            <a:r>
              <a:rPr lang="en-GB" dirty="0"/>
              <a:t> </a:t>
            </a:r>
          </a:p>
        </p:txBody>
      </p:sp>
      <p:sp>
        <p:nvSpPr>
          <p:cNvPr id="3" name="Content Placeholder 2">
            <a:extLst>
              <a:ext uri="{FF2B5EF4-FFF2-40B4-BE49-F238E27FC236}">
                <a16:creationId xmlns:a16="http://schemas.microsoft.com/office/drawing/2014/main" id="{AFA1E85B-8EFD-4092-8026-952CA9F08A39}"/>
              </a:ext>
            </a:extLst>
          </p:cNvPr>
          <p:cNvSpPr>
            <a:spLocks noGrp="1"/>
          </p:cNvSpPr>
          <p:nvPr>
            <p:ph idx="1"/>
          </p:nvPr>
        </p:nvSpPr>
        <p:spPr/>
        <p:txBody>
          <a:bodyPr/>
          <a:lstStyle/>
          <a:p>
            <a:r>
              <a:rPr lang="en-GB" dirty="0"/>
              <a:t>Past and future objects exists even if we cannot see them in the moment. </a:t>
            </a:r>
          </a:p>
        </p:txBody>
      </p:sp>
    </p:spTree>
    <p:extLst>
      <p:ext uri="{BB962C8B-B14F-4D97-AF65-F5344CB8AC3E}">
        <p14:creationId xmlns:p14="http://schemas.microsoft.com/office/powerpoint/2010/main" val="7490426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C5BC9-CE10-4E9B-8D91-4721C28B616C}"/>
              </a:ext>
            </a:extLst>
          </p:cNvPr>
          <p:cNvSpPr>
            <a:spLocks noGrp="1"/>
          </p:cNvSpPr>
          <p:nvPr>
            <p:ph type="title"/>
          </p:nvPr>
        </p:nvSpPr>
        <p:spPr/>
        <p:txBody>
          <a:bodyPr/>
          <a:lstStyle/>
          <a:p>
            <a:r>
              <a:rPr lang="en-GB" dirty="0"/>
              <a:t>Growing Block Theory</a:t>
            </a:r>
          </a:p>
        </p:txBody>
      </p:sp>
      <p:sp>
        <p:nvSpPr>
          <p:cNvPr id="3" name="Content Placeholder 2">
            <a:extLst>
              <a:ext uri="{FF2B5EF4-FFF2-40B4-BE49-F238E27FC236}">
                <a16:creationId xmlns:a16="http://schemas.microsoft.com/office/drawing/2014/main" id="{7C266775-ABD4-49F3-93F1-CB3FCEDB8C8D}"/>
              </a:ext>
            </a:extLst>
          </p:cNvPr>
          <p:cNvSpPr>
            <a:spLocks noGrp="1"/>
          </p:cNvSpPr>
          <p:nvPr>
            <p:ph idx="1"/>
          </p:nvPr>
        </p:nvSpPr>
        <p:spPr/>
        <p:txBody>
          <a:bodyPr/>
          <a:lstStyle/>
          <a:p>
            <a:r>
              <a:rPr lang="en-GB" dirty="0"/>
              <a:t>Past and present exist, but the future does not. </a:t>
            </a:r>
          </a:p>
        </p:txBody>
      </p:sp>
    </p:spTree>
    <p:extLst>
      <p:ext uri="{BB962C8B-B14F-4D97-AF65-F5344CB8AC3E}">
        <p14:creationId xmlns:p14="http://schemas.microsoft.com/office/powerpoint/2010/main" val="3088683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CB55AD-B34C-4559-843D-8A7859E5399E}"/>
              </a:ext>
            </a:extLst>
          </p:cNvPr>
          <p:cNvSpPr>
            <a:spLocks noGrp="1"/>
          </p:cNvSpPr>
          <p:nvPr>
            <p:ph type="title"/>
          </p:nvPr>
        </p:nvSpPr>
        <p:spPr/>
        <p:txBody>
          <a:bodyPr/>
          <a:lstStyle/>
          <a:p>
            <a:r>
              <a:rPr lang="en-GB" dirty="0"/>
              <a:t>The Doctrine of Temporal Parts</a:t>
            </a:r>
          </a:p>
        </p:txBody>
      </p:sp>
      <p:sp>
        <p:nvSpPr>
          <p:cNvPr id="3" name="Content Placeholder 2">
            <a:extLst>
              <a:ext uri="{FF2B5EF4-FFF2-40B4-BE49-F238E27FC236}">
                <a16:creationId xmlns:a16="http://schemas.microsoft.com/office/drawing/2014/main" id="{5F034AC0-3472-4EBD-AB1A-756D946217A9}"/>
              </a:ext>
            </a:extLst>
          </p:cNvPr>
          <p:cNvSpPr>
            <a:spLocks noGrp="1"/>
          </p:cNvSpPr>
          <p:nvPr>
            <p:ph idx="1"/>
          </p:nvPr>
        </p:nvSpPr>
        <p:spPr/>
        <p:txBody>
          <a:bodyPr/>
          <a:lstStyle/>
          <a:p>
            <a:pPr>
              <a:buFontTx/>
              <a:buChar char="-"/>
            </a:pPr>
            <a:r>
              <a:rPr lang="en-GB" dirty="0"/>
              <a:t>Tends to be adopted by B-theorists and rejected by A-theorists.</a:t>
            </a:r>
          </a:p>
          <a:p>
            <a:pPr>
              <a:buFontTx/>
              <a:buChar char="-"/>
            </a:pPr>
            <a:r>
              <a:rPr lang="en-GB" dirty="0"/>
              <a:t>Film strip analogy. </a:t>
            </a:r>
          </a:p>
          <a:p>
            <a:pPr marL="0" indent="0">
              <a:buNone/>
            </a:pPr>
            <a:endParaRPr lang="en-GB" dirty="0"/>
          </a:p>
          <a:p>
            <a:pPr marL="0" indent="0">
              <a:buNone/>
            </a:pPr>
            <a:r>
              <a:rPr lang="en-GB" dirty="0"/>
              <a:t>Four-</a:t>
            </a:r>
            <a:r>
              <a:rPr lang="en-GB" dirty="0" err="1"/>
              <a:t>Dimensionalism</a:t>
            </a:r>
            <a:r>
              <a:rPr lang="en-GB" dirty="0"/>
              <a:t>: Objects located a different physical times have different temporal parts in each location. </a:t>
            </a:r>
          </a:p>
          <a:p>
            <a:pPr marL="0" indent="0">
              <a:buNone/>
            </a:pPr>
            <a:endParaRPr lang="en-GB" dirty="0"/>
          </a:p>
          <a:p>
            <a:pPr marL="0" indent="0">
              <a:buNone/>
            </a:pPr>
            <a:r>
              <a:rPr lang="en-GB" dirty="0"/>
              <a:t>Three-</a:t>
            </a:r>
            <a:r>
              <a:rPr lang="en-GB" dirty="0" err="1"/>
              <a:t>Dimensionalism</a:t>
            </a:r>
            <a:r>
              <a:rPr lang="en-GB" dirty="0"/>
              <a:t>: Any object which is present at a particular time is fully present in that moment.</a:t>
            </a:r>
          </a:p>
          <a:p>
            <a:pPr marL="0" indent="0">
              <a:buNone/>
            </a:pPr>
            <a:r>
              <a:rPr lang="en-GB" dirty="0"/>
              <a:t>	- What links them together is identity. </a:t>
            </a:r>
          </a:p>
        </p:txBody>
      </p:sp>
    </p:spTree>
    <p:extLst>
      <p:ext uri="{BB962C8B-B14F-4D97-AF65-F5344CB8AC3E}">
        <p14:creationId xmlns:p14="http://schemas.microsoft.com/office/powerpoint/2010/main" val="16701948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D9DBA3-A2A2-45E9-BD13-8C4FD96D6680}"/>
              </a:ext>
            </a:extLst>
          </p:cNvPr>
          <p:cNvSpPr>
            <a:spLocks noGrp="1"/>
          </p:cNvSpPr>
          <p:nvPr>
            <p:ph type="title"/>
          </p:nvPr>
        </p:nvSpPr>
        <p:spPr/>
        <p:txBody>
          <a:bodyPr/>
          <a:lstStyle/>
          <a:p>
            <a:r>
              <a:rPr lang="en-GB" dirty="0"/>
              <a:t>Philosophy of Time Travel</a:t>
            </a:r>
          </a:p>
        </p:txBody>
      </p:sp>
      <p:sp>
        <p:nvSpPr>
          <p:cNvPr id="3" name="Content Placeholder 2">
            <a:extLst>
              <a:ext uri="{FF2B5EF4-FFF2-40B4-BE49-F238E27FC236}">
                <a16:creationId xmlns:a16="http://schemas.microsoft.com/office/drawing/2014/main" id="{BBF07FC0-441D-4E88-9EC2-AED9EF5CB742}"/>
              </a:ext>
            </a:extLst>
          </p:cNvPr>
          <p:cNvSpPr>
            <a:spLocks noGrp="1"/>
          </p:cNvSpPr>
          <p:nvPr>
            <p:ph idx="1"/>
          </p:nvPr>
        </p:nvSpPr>
        <p:spPr/>
        <p:txBody>
          <a:bodyPr/>
          <a:lstStyle/>
          <a:p>
            <a:r>
              <a:rPr lang="en-GB" dirty="0"/>
              <a:t>If time is like space then it is something we could travel to. </a:t>
            </a:r>
          </a:p>
        </p:txBody>
      </p:sp>
    </p:spTree>
    <p:extLst>
      <p:ext uri="{BB962C8B-B14F-4D97-AF65-F5344CB8AC3E}">
        <p14:creationId xmlns:p14="http://schemas.microsoft.com/office/powerpoint/2010/main" val="8163986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09F26E-633E-45F6-8E6E-CC343E5FA614}"/>
              </a:ext>
            </a:extLst>
          </p:cNvPr>
          <p:cNvSpPr>
            <a:spLocks noGrp="1"/>
          </p:cNvSpPr>
          <p:nvPr>
            <p:ph type="title"/>
          </p:nvPr>
        </p:nvSpPr>
        <p:spPr/>
        <p:txBody>
          <a:bodyPr/>
          <a:lstStyle/>
          <a:p>
            <a:r>
              <a:rPr lang="en-GB" dirty="0"/>
              <a:t>Arguments Against Time Travel </a:t>
            </a:r>
          </a:p>
        </p:txBody>
      </p:sp>
      <p:sp>
        <p:nvSpPr>
          <p:cNvPr id="3" name="Content Placeholder 2">
            <a:extLst>
              <a:ext uri="{FF2B5EF4-FFF2-40B4-BE49-F238E27FC236}">
                <a16:creationId xmlns:a16="http://schemas.microsoft.com/office/drawing/2014/main" id="{EED160EB-EE6B-413E-B44F-DACD9B591647}"/>
              </a:ext>
            </a:extLst>
          </p:cNvPr>
          <p:cNvSpPr>
            <a:spLocks noGrp="1"/>
          </p:cNvSpPr>
          <p:nvPr>
            <p:ph idx="1"/>
          </p:nvPr>
        </p:nvSpPr>
        <p:spPr/>
        <p:txBody>
          <a:bodyPr/>
          <a:lstStyle/>
          <a:p>
            <a:pPr marL="0" indent="0">
              <a:buNone/>
            </a:pPr>
            <a:r>
              <a:rPr lang="en-GB" dirty="0"/>
              <a:t>Grandfather Paradox</a:t>
            </a:r>
          </a:p>
          <a:p>
            <a:pPr marL="0" indent="0">
              <a:buNone/>
            </a:pPr>
            <a:endParaRPr lang="en-GB" dirty="0"/>
          </a:p>
          <a:p>
            <a:pPr marL="0" indent="0">
              <a:buNone/>
            </a:pPr>
            <a:r>
              <a:rPr lang="en-GB" dirty="0"/>
              <a:t>Hitler Paradox</a:t>
            </a:r>
          </a:p>
          <a:p>
            <a:pPr marL="0" indent="0">
              <a:buNone/>
            </a:pPr>
            <a:endParaRPr lang="en-GB" dirty="0"/>
          </a:p>
          <a:p>
            <a:pPr marL="0" indent="0">
              <a:buNone/>
            </a:pPr>
            <a:r>
              <a:rPr lang="en-GB" dirty="0"/>
              <a:t>Being your own parents</a:t>
            </a:r>
          </a:p>
        </p:txBody>
      </p:sp>
    </p:spTree>
    <p:extLst>
      <p:ext uri="{BB962C8B-B14F-4D97-AF65-F5344CB8AC3E}">
        <p14:creationId xmlns:p14="http://schemas.microsoft.com/office/powerpoint/2010/main" val="3126729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2F5875-4AEE-4B21-8031-170516801F20}"/>
              </a:ext>
            </a:extLst>
          </p:cNvPr>
          <p:cNvSpPr>
            <a:spLocks noGrp="1"/>
          </p:cNvSpPr>
          <p:nvPr>
            <p:ph type="title"/>
          </p:nvPr>
        </p:nvSpPr>
        <p:spPr/>
        <p:txBody>
          <a:bodyPr/>
          <a:lstStyle/>
          <a:p>
            <a:r>
              <a:rPr lang="en-GB" dirty="0"/>
              <a:t>Backwards Causation </a:t>
            </a:r>
          </a:p>
        </p:txBody>
      </p:sp>
      <p:sp>
        <p:nvSpPr>
          <p:cNvPr id="3" name="Content Placeholder 2">
            <a:extLst>
              <a:ext uri="{FF2B5EF4-FFF2-40B4-BE49-F238E27FC236}">
                <a16:creationId xmlns:a16="http://schemas.microsoft.com/office/drawing/2014/main" id="{A8DAC170-D610-4C7E-81D3-CF57C64D85F8}"/>
              </a:ext>
            </a:extLst>
          </p:cNvPr>
          <p:cNvSpPr>
            <a:spLocks noGrp="1"/>
          </p:cNvSpPr>
          <p:nvPr>
            <p:ph idx="1"/>
          </p:nvPr>
        </p:nvSpPr>
        <p:spPr/>
        <p:txBody>
          <a:bodyPr/>
          <a:lstStyle/>
          <a:p>
            <a:r>
              <a:rPr lang="en-GB" dirty="0"/>
              <a:t>Can a cause be later than the effect?</a:t>
            </a:r>
          </a:p>
          <a:p>
            <a:endParaRPr lang="en-GB" dirty="0"/>
          </a:p>
          <a:p>
            <a:r>
              <a:rPr lang="en-GB" dirty="0"/>
              <a:t>Michael </a:t>
            </a:r>
            <a:r>
              <a:rPr lang="en-GB" dirty="0" err="1"/>
              <a:t>Dummett’s</a:t>
            </a:r>
            <a:r>
              <a:rPr lang="en-GB" dirty="0"/>
              <a:t> alarm clock example and Lion hunt examples.</a:t>
            </a:r>
          </a:p>
          <a:p>
            <a:endParaRPr lang="en-GB" dirty="0"/>
          </a:p>
          <a:p>
            <a:r>
              <a:rPr lang="en-GB" dirty="0"/>
              <a:t>Max Black’s Coin Toss Example </a:t>
            </a:r>
          </a:p>
        </p:txBody>
      </p:sp>
    </p:spTree>
    <p:extLst>
      <p:ext uri="{BB962C8B-B14F-4D97-AF65-F5344CB8AC3E}">
        <p14:creationId xmlns:p14="http://schemas.microsoft.com/office/powerpoint/2010/main" val="9751981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C7EBF-12B2-461F-948D-93FCD52759AF}"/>
              </a:ext>
            </a:extLst>
          </p:cNvPr>
          <p:cNvSpPr>
            <a:spLocks noGrp="1"/>
          </p:cNvSpPr>
          <p:nvPr>
            <p:ph type="title"/>
          </p:nvPr>
        </p:nvSpPr>
        <p:spPr/>
        <p:txBody>
          <a:bodyPr/>
          <a:lstStyle/>
          <a:p>
            <a:r>
              <a:rPr lang="en-GB" dirty="0"/>
              <a:t>Causal Loops</a:t>
            </a:r>
          </a:p>
        </p:txBody>
      </p:sp>
      <p:sp>
        <p:nvSpPr>
          <p:cNvPr id="3" name="Content Placeholder 2">
            <a:extLst>
              <a:ext uri="{FF2B5EF4-FFF2-40B4-BE49-F238E27FC236}">
                <a16:creationId xmlns:a16="http://schemas.microsoft.com/office/drawing/2014/main" id="{E60770EC-61B8-4BC4-9D3F-565FB5ACDC84}"/>
              </a:ext>
            </a:extLst>
          </p:cNvPr>
          <p:cNvSpPr>
            <a:spLocks noGrp="1"/>
          </p:cNvSpPr>
          <p:nvPr>
            <p:ph idx="1"/>
          </p:nvPr>
        </p:nvSpPr>
        <p:spPr/>
        <p:txBody>
          <a:bodyPr/>
          <a:lstStyle/>
          <a:p>
            <a:pPr marL="0" indent="0">
              <a:buNone/>
            </a:pPr>
            <a:r>
              <a:rPr lang="en-GB" dirty="0"/>
              <a:t>Michael </a:t>
            </a:r>
            <a:r>
              <a:rPr lang="en-GB" dirty="0" err="1"/>
              <a:t>Dummett’s</a:t>
            </a:r>
            <a:r>
              <a:rPr lang="en-GB" dirty="0"/>
              <a:t> artist example</a:t>
            </a:r>
          </a:p>
          <a:p>
            <a:pPr marL="0" indent="0">
              <a:buNone/>
            </a:pPr>
            <a:endParaRPr lang="en-GB" dirty="0"/>
          </a:p>
          <a:p>
            <a:pPr marL="0" indent="0">
              <a:buNone/>
            </a:pPr>
            <a:r>
              <a:rPr lang="en-GB" dirty="0"/>
              <a:t>- We might think an uncaused cause is possible.</a:t>
            </a:r>
          </a:p>
        </p:txBody>
      </p:sp>
    </p:spTree>
    <p:extLst>
      <p:ext uri="{BB962C8B-B14F-4D97-AF65-F5344CB8AC3E}">
        <p14:creationId xmlns:p14="http://schemas.microsoft.com/office/powerpoint/2010/main" val="123072904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D611D7-BB30-4B0C-987B-F6B9A9E99F87}"/>
              </a:ext>
            </a:extLst>
          </p:cNvPr>
          <p:cNvSpPr>
            <a:spLocks noGrp="1"/>
          </p:cNvSpPr>
          <p:nvPr>
            <p:ph type="title"/>
          </p:nvPr>
        </p:nvSpPr>
        <p:spPr/>
        <p:txBody>
          <a:bodyPr/>
          <a:lstStyle/>
          <a:p>
            <a:r>
              <a:rPr lang="en-GB" dirty="0"/>
              <a:t>Can the past be changed</a:t>
            </a:r>
          </a:p>
        </p:txBody>
      </p:sp>
      <p:sp>
        <p:nvSpPr>
          <p:cNvPr id="3" name="Content Placeholder 2">
            <a:extLst>
              <a:ext uri="{FF2B5EF4-FFF2-40B4-BE49-F238E27FC236}">
                <a16:creationId xmlns:a16="http://schemas.microsoft.com/office/drawing/2014/main" id="{6AF48036-1D79-4396-8A41-B10281A7CBE0}"/>
              </a:ext>
            </a:extLst>
          </p:cNvPr>
          <p:cNvSpPr>
            <a:spLocks noGrp="1"/>
          </p:cNvSpPr>
          <p:nvPr>
            <p:ph idx="1"/>
          </p:nvPr>
        </p:nvSpPr>
        <p:spPr/>
        <p:txBody>
          <a:bodyPr/>
          <a:lstStyle/>
          <a:p>
            <a:pPr marL="0" indent="0">
              <a:buNone/>
            </a:pPr>
            <a:r>
              <a:rPr lang="en-GB" dirty="0"/>
              <a:t>Grandfather paradox.</a:t>
            </a:r>
          </a:p>
          <a:p>
            <a:pPr marL="0" indent="0">
              <a:buNone/>
            </a:pPr>
            <a:endParaRPr lang="en-GB" dirty="0"/>
          </a:p>
          <a:p>
            <a:pPr marL="0" indent="0">
              <a:buNone/>
            </a:pPr>
            <a:endParaRPr lang="en-GB" dirty="0"/>
          </a:p>
          <a:p>
            <a:pPr marL="0" indent="0">
              <a:buNone/>
            </a:pPr>
            <a:r>
              <a:rPr lang="en-GB" dirty="0"/>
              <a:t>David Lewis argues that the grandfather cannot be killed. </a:t>
            </a:r>
          </a:p>
        </p:txBody>
      </p:sp>
    </p:spTree>
    <p:extLst>
      <p:ext uri="{BB962C8B-B14F-4D97-AF65-F5344CB8AC3E}">
        <p14:creationId xmlns:p14="http://schemas.microsoft.com/office/powerpoint/2010/main" val="44324105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475D9F-7638-4460-B928-371F493A3056}"/>
              </a:ext>
            </a:extLst>
          </p:cNvPr>
          <p:cNvSpPr>
            <a:spLocks noGrp="1"/>
          </p:cNvSpPr>
          <p:nvPr>
            <p:ph type="title"/>
          </p:nvPr>
        </p:nvSpPr>
        <p:spPr/>
        <p:txBody>
          <a:bodyPr/>
          <a:lstStyle/>
          <a:p>
            <a:r>
              <a:rPr lang="en-GB" dirty="0"/>
              <a:t>Time Travel and Theory</a:t>
            </a:r>
          </a:p>
        </p:txBody>
      </p:sp>
      <p:sp>
        <p:nvSpPr>
          <p:cNvPr id="3" name="Content Placeholder 2">
            <a:extLst>
              <a:ext uri="{FF2B5EF4-FFF2-40B4-BE49-F238E27FC236}">
                <a16:creationId xmlns:a16="http://schemas.microsoft.com/office/drawing/2014/main" id="{432D98B4-2994-4F4D-9458-8710A6A84F46}"/>
              </a:ext>
            </a:extLst>
          </p:cNvPr>
          <p:cNvSpPr>
            <a:spLocks noGrp="1"/>
          </p:cNvSpPr>
          <p:nvPr>
            <p:ph idx="1"/>
          </p:nvPr>
        </p:nvSpPr>
        <p:spPr/>
        <p:txBody>
          <a:bodyPr vert="horz" lIns="91440" tIns="45720" rIns="91440" bIns="45720" rtlCol="0" anchor="t">
            <a:normAutofit/>
          </a:bodyPr>
          <a:lstStyle/>
          <a:p>
            <a:pPr marL="0" indent="0">
              <a:buNone/>
            </a:pPr>
            <a:r>
              <a:rPr lang="en-GB" dirty="0"/>
              <a:t>Presentism – Only the present exists and so time travel is not possible.</a:t>
            </a:r>
          </a:p>
          <a:p>
            <a:pPr marL="0" indent="0">
              <a:buNone/>
            </a:pPr>
            <a:endParaRPr lang="en-GB" dirty="0"/>
          </a:p>
          <a:p>
            <a:pPr marL="0" indent="0">
              <a:buNone/>
            </a:pPr>
            <a:r>
              <a:rPr lang="en-GB" dirty="0"/>
              <a:t>Growing Block Theory – Only backward time travel is possible.</a:t>
            </a:r>
          </a:p>
          <a:p>
            <a:pPr marL="0" indent="0">
              <a:buNone/>
            </a:pPr>
            <a:endParaRPr lang="en-GB" dirty="0"/>
          </a:p>
          <a:p>
            <a:pPr marL="0" indent="0">
              <a:buNone/>
            </a:pPr>
            <a:r>
              <a:rPr lang="en-GB" dirty="0"/>
              <a:t>B-Theory – Past, present and future are equally </a:t>
            </a:r>
            <a:r>
              <a:rPr lang="en-GB"/>
              <a:t>real, and so time</a:t>
            </a:r>
            <a:r>
              <a:rPr lang="en-GB" dirty="0"/>
              <a:t> travel is possible.</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412063314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963</Words>
  <Application>Microsoft Office PowerPoint</Application>
  <PresentationFormat>Widescreen</PresentationFormat>
  <Paragraphs>135</Paragraphs>
  <Slides>24</Slides>
  <Notes>0</Notes>
  <HiddenSlides>0</HiddenSlides>
  <MMClips>0</MMClip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Office Theme</vt:lpstr>
      <vt:lpstr>Philosophy of Time</vt:lpstr>
      <vt:lpstr>Fatalism</vt:lpstr>
      <vt:lpstr>Response</vt:lpstr>
      <vt:lpstr>Open Future Argument</vt:lpstr>
      <vt:lpstr>Reductionism and Platonism with Respect to Time</vt:lpstr>
      <vt:lpstr>Leibniz’s response to reductionism  </vt:lpstr>
      <vt:lpstr> J.M.E. McTaggart </vt:lpstr>
      <vt:lpstr>A and B Series of Time </vt:lpstr>
      <vt:lpstr>Ultimacy Argument</vt:lpstr>
      <vt:lpstr>A Series is Contradictory</vt:lpstr>
      <vt:lpstr>The Unreality of Time</vt:lpstr>
      <vt:lpstr>Response</vt:lpstr>
      <vt:lpstr>Ultimacy Argument</vt:lpstr>
      <vt:lpstr>Further Objections</vt:lpstr>
      <vt:lpstr>Presentism</vt:lpstr>
      <vt:lpstr>Eternalism </vt:lpstr>
      <vt:lpstr>Growing Block Theory</vt:lpstr>
      <vt:lpstr>The Doctrine of Temporal Parts</vt:lpstr>
      <vt:lpstr>Philosophy of Time Travel</vt:lpstr>
      <vt:lpstr>Arguments Against Time Travel </vt:lpstr>
      <vt:lpstr>Backwards Causation </vt:lpstr>
      <vt:lpstr>Causal Loops</vt:lpstr>
      <vt:lpstr>Can the past be changed</vt:lpstr>
      <vt:lpstr>Time Travel and Theory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Philosophy of Time</dc:title>
  <dc:creator>Tristan Nash</dc:creator>
  <cp:lastModifiedBy>Tristan Nash</cp:lastModifiedBy>
  <cp:revision>3</cp:revision>
  <dcterms:created xsi:type="dcterms:W3CDTF">2021-12-08T17:13:30Z</dcterms:created>
  <dcterms:modified xsi:type="dcterms:W3CDTF">2021-12-12T22:10:55Z</dcterms:modified>
</cp:coreProperties>
</file>