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33"/>
  </p:notesMasterIdLst>
  <p:handoutMasterIdLst>
    <p:handoutMasterId r:id="rId34"/>
  </p:handoutMasterIdLst>
  <p:sldIdLst>
    <p:sldId id="256" r:id="rId5"/>
    <p:sldId id="365" r:id="rId6"/>
    <p:sldId id="330" r:id="rId7"/>
    <p:sldId id="384" r:id="rId8"/>
    <p:sldId id="386" r:id="rId9"/>
    <p:sldId id="387" r:id="rId10"/>
    <p:sldId id="388" r:id="rId11"/>
    <p:sldId id="385" r:id="rId12"/>
    <p:sldId id="389" r:id="rId13"/>
    <p:sldId id="390" r:id="rId14"/>
    <p:sldId id="392" r:id="rId15"/>
    <p:sldId id="400" r:id="rId16"/>
    <p:sldId id="401" r:id="rId17"/>
    <p:sldId id="402" r:id="rId18"/>
    <p:sldId id="399" r:id="rId19"/>
    <p:sldId id="262" r:id="rId20"/>
    <p:sldId id="263" r:id="rId21"/>
    <p:sldId id="398" r:id="rId22"/>
    <p:sldId id="259" r:id="rId23"/>
    <p:sldId id="265" r:id="rId24"/>
    <p:sldId id="267" r:id="rId25"/>
    <p:sldId id="266" r:id="rId26"/>
    <p:sldId id="403" r:id="rId27"/>
    <p:sldId id="335" r:id="rId28"/>
    <p:sldId id="397" r:id="rId29"/>
    <p:sldId id="396" r:id="rId30"/>
    <p:sldId id="334" r:id="rId31"/>
    <p:sldId id="25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FBF0"/>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81560" autoAdjust="0"/>
  </p:normalViewPr>
  <p:slideViewPr>
    <p:cSldViewPr snapToGrid="0">
      <p:cViewPr varScale="1">
        <p:scale>
          <a:sx n="74" d="100"/>
          <a:sy n="74" d="100"/>
        </p:scale>
        <p:origin x="669" y="39"/>
      </p:cViewPr>
      <p:guideLst>
        <p:guide orient="horz" pos="2160"/>
        <p:guide pos="3840"/>
      </p:guideLst>
    </p:cSldViewPr>
  </p:slideViewPr>
  <p:notesTextViewPr>
    <p:cViewPr>
      <p:scale>
        <a:sx n="100" d="100"/>
        <a:sy n="100" d="100"/>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commentAuthors" Target="commentAuthor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1DF4D4B6-6D8D-4D4F-8392-14E4FC13A553}"/>
    <pc:docChg chg="custSel delSld modSld">
      <pc:chgData name="Emma Roberts (IMH)" userId="4381aaa8-aec7-4c01-8fc3-2065cac71278" providerId="ADAL" clId="{1DF4D4B6-6D8D-4D4F-8392-14E4FC13A553}" dt="2026-05-13T10:32:25.781" v="12" actId="478"/>
      <pc:docMkLst>
        <pc:docMk/>
      </pc:docMkLst>
      <pc:sldChg chg="del">
        <pc:chgData name="Emma Roberts (IMH)" userId="4381aaa8-aec7-4c01-8fc3-2065cac71278" providerId="ADAL" clId="{1DF4D4B6-6D8D-4D4F-8392-14E4FC13A553}" dt="2026-05-13T10:32:07.205" v="0" actId="47"/>
        <pc:sldMkLst>
          <pc:docMk/>
          <pc:sldMk cId="3720118118" sldId="264"/>
        </pc:sldMkLst>
      </pc:sldChg>
      <pc:sldChg chg="del">
        <pc:chgData name="Emma Roberts (IMH)" userId="4381aaa8-aec7-4c01-8fc3-2065cac71278" providerId="ADAL" clId="{1DF4D4B6-6D8D-4D4F-8392-14E4FC13A553}" dt="2026-05-13T10:32:10.654" v="1" actId="47"/>
        <pc:sldMkLst>
          <pc:docMk/>
          <pc:sldMk cId="1622464486" sldId="309"/>
        </pc:sldMkLst>
      </pc:sldChg>
      <pc:sldChg chg="addSp delSp modSp mod">
        <pc:chgData name="Emma Roberts (IMH)" userId="4381aaa8-aec7-4c01-8fc3-2065cac71278" providerId="ADAL" clId="{1DF4D4B6-6D8D-4D4F-8392-14E4FC13A553}" dt="2026-05-13T10:32:25.781" v="12" actId="478"/>
        <pc:sldMkLst>
          <pc:docMk/>
          <pc:sldMk cId="1762966467" sldId="330"/>
        </pc:sldMkLst>
        <pc:spChg chg="mod">
          <ac:chgData name="Emma Roberts (IMH)" userId="4381aaa8-aec7-4c01-8fc3-2065cac71278" providerId="ADAL" clId="{1DF4D4B6-6D8D-4D4F-8392-14E4FC13A553}" dt="2026-05-13T10:32:21.229" v="11" actId="20577"/>
          <ac:spMkLst>
            <pc:docMk/>
            <pc:sldMk cId="1762966467" sldId="330"/>
            <ac:spMk id="3" creationId="{964B9A18-FC78-4303-8ECA-E5B52A7B62F6}"/>
          </ac:spMkLst>
        </pc:spChg>
        <pc:spChg chg="del">
          <ac:chgData name="Emma Roberts (IMH)" userId="4381aaa8-aec7-4c01-8fc3-2065cac71278" providerId="ADAL" clId="{1DF4D4B6-6D8D-4D4F-8392-14E4FC13A553}" dt="2026-05-13T10:32:25.781" v="12" actId="478"/>
          <ac:spMkLst>
            <pc:docMk/>
            <pc:sldMk cId="1762966467" sldId="330"/>
            <ac:spMk id="4" creationId="{3C296AC7-9F1F-4312-838B-1247AEEAA7D9}"/>
          </ac:spMkLst>
        </pc:spChg>
        <pc:spChg chg="add mod">
          <ac:chgData name="Emma Roberts (IMH)" userId="4381aaa8-aec7-4c01-8fc3-2065cac71278" providerId="ADAL" clId="{1DF4D4B6-6D8D-4D4F-8392-14E4FC13A553}" dt="2026-05-13T10:32:25.781" v="12" actId="478"/>
          <ac:spMkLst>
            <pc:docMk/>
            <pc:sldMk cId="1762966467" sldId="330"/>
            <ac:spMk id="6" creationId="{B56752B9-91B6-14B0-6264-9656715ABE9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4EA4C5-5312-49D6-819A-D0D2299C0730}"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C0A7626B-644E-4282-B69E-D7615DFA6512}">
      <dgm:prSet/>
      <dgm:spPr/>
      <dgm:t>
        <a:bodyPr/>
        <a:lstStyle/>
        <a:p>
          <a:pPr>
            <a:defRPr cap="all"/>
          </a:pPr>
          <a:r>
            <a:rPr lang="en-GB"/>
            <a:t>Simple</a:t>
          </a:r>
          <a:endParaRPr lang="en-US"/>
        </a:p>
      </dgm:t>
    </dgm:pt>
    <dgm:pt modelId="{C78FC6B0-AF51-45EF-AB6F-E8F9C9A61189}" type="parTrans" cxnId="{36174F99-88A2-4449-B8B6-A4E52CB78B78}">
      <dgm:prSet/>
      <dgm:spPr/>
      <dgm:t>
        <a:bodyPr/>
        <a:lstStyle/>
        <a:p>
          <a:endParaRPr lang="en-US"/>
        </a:p>
      </dgm:t>
    </dgm:pt>
    <dgm:pt modelId="{89B27DFC-E786-4E48-887A-C4317C34201A}" type="sibTrans" cxnId="{36174F99-88A2-4449-B8B6-A4E52CB78B78}">
      <dgm:prSet/>
      <dgm:spPr/>
      <dgm:t>
        <a:bodyPr/>
        <a:lstStyle/>
        <a:p>
          <a:endParaRPr lang="en-US"/>
        </a:p>
      </dgm:t>
    </dgm:pt>
    <dgm:pt modelId="{811DA698-A589-4400-91CD-5FD5318D363D}">
      <dgm:prSet/>
      <dgm:spPr/>
      <dgm:t>
        <a:bodyPr/>
        <a:lstStyle/>
        <a:p>
          <a:pPr>
            <a:defRPr cap="all"/>
          </a:pPr>
          <a:r>
            <a:rPr lang="en-GB"/>
            <a:t>Complex</a:t>
          </a:r>
          <a:endParaRPr lang="en-US"/>
        </a:p>
      </dgm:t>
    </dgm:pt>
    <dgm:pt modelId="{FFBD7B7D-7957-4BEF-B7B4-C83F2718A7E2}" type="parTrans" cxnId="{CD8C9417-B66D-47C6-8CA4-784DE4471FF7}">
      <dgm:prSet/>
      <dgm:spPr/>
      <dgm:t>
        <a:bodyPr/>
        <a:lstStyle/>
        <a:p>
          <a:endParaRPr lang="en-US"/>
        </a:p>
      </dgm:t>
    </dgm:pt>
    <dgm:pt modelId="{B75A2DE9-F209-4396-AC3A-2653A0C54DFD}" type="sibTrans" cxnId="{CD8C9417-B66D-47C6-8CA4-784DE4471FF7}">
      <dgm:prSet/>
      <dgm:spPr/>
      <dgm:t>
        <a:bodyPr/>
        <a:lstStyle/>
        <a:p>
          <a:endParaRPr lang="en-US"/>
        </a:p>
      </dgm:t>
    </dgm:pt>
    <dgm:pt modelId="{E522B7EA-C402-4DF6-932E-AAC24A72A63D}">
      <dgm:prSet/>
      <dgm:spPr/>
      <dgm:t>
        <a:bodyPr/>
        <a:lstStyle/>
        <a:p>
          <a:pPr>
            <a:defRPr cap="all"/>
          </a:pPr>
          <a:r>
            <a:rPr lang="en-GB"/>
            <a:t>Wicked</a:t>
          </a:r>
          <a:endParaRPr lang="en-US"/>
        </a:p>
      </dgm:t>
    </dgm:pt>
    <dgm:pt modelId="{357B5156-D3FF-4A6E-99EC-FE1918198CDC}" type="parTrans" cxnId="{A21B1F58-D258-4E58-ADDC-63337C45EF05}">
      <dgm:prSet/>
      <dgm:spPr/>
      <dgm:t>
        <a:bodyPr/>
        <a:lstStyle/>
        <a:p>
          <a:endParaRPr lang="en-US"/>
        </a:p>
      </dgm:t>
    </dgm:pt>
    <dgm:pt modelId="{F307CB70-8853-4341-8FEA-3FDE5C7DBD50}" type="sibTrans" cxnId="{A21B1F58-D258-4E58-ADDC-63337C45EF05}">
      <dgm:prSet/>
      <dgm:spPr/>
      <dgm:t>
        <a:bodyPr/>
        <a:lstStyle/>
        <a:p>
          <a:endParaRPr lang="en-US"/>
        </a:p>
      </dgm:t>
    </dgm:pt>
    <dgm:pt modelId="{224A7963-70D1-4096-BD0F-31539C99E71F}" type="pres">
      <dgm:prSet presAssocID="{984EA4C5-5312-49D6-819A-D0D2299C0730}" presName="root" presStyleCnt="0">
        <dgm:presLayoutVars>
          <dgm:dir/>
          <dgm:resizeHandles val="exact"/>
        </dgm:presLayoutVars>
      </dgm:prSet>
      <dgm:spPr/>
    </dgm:pt>
    <dgm:pt modelId="{8090FA33-10C2-4649-A98F-85ED20239A94}" type="pres">
      <dgm:prSet presAssocID="{C0A7626B-644E-4282-B69E-D7615DFA6512}" presName="compNode" presStyleCnt="0"/>
      <dgm:spPr/>
    </dgm:pt>
    <dgm:pt modelId="{A7914571-6168-4EA8-8A24-BF752C665897}" type="pres">
      <dgm:prSet presAssocID="{C0A7626B-644E-4282-B69E-D7615DFA6512}" presName="iconBgRect" presStyleLbl="bgShp" presStyleIdx="0" presStyleCnt="3"/>
      <dgm:spPr/>
    </dgm:pt>
    <dgm:pt modelId="{4A49B31E-F53D-427A-BDB9-ED1E737A63B5}" type="pres">
      <dgm:prSet presAssocID="{C0A7626B-644E-4282-B69E-D7615DFA651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5897B44F-8EA9-4C94-8B46-67BD381024AB}" type="pres">
      <dgm:prSet presAssocID="{C0A7626B-644E-4282-B69E-D7615DFA6512}" presName="spaceRect" presStyleCnt="0"/>
      <dgm:spPr/>
    </dgm:pt>
    <dgm:pt modelId="{4E5CE75C-A37A-4964-92FA-D5010EADEC49}" type="pres">
      <dgm:prSet presAssocID="{C0A7626B-644E-4282-B69E-D7615DFA6512}" presName="textRect" presStyleLbl="revTx" presStyleIdx="0" presStyleCnt="3">
        <dgm:presLayoutVars>
          <dgm:chMax val="1"/>
          <dgm:chPref val="1"/>
        </dgm:presLayoutVars>
      </dgm:prSet>
      <dgm:spPr/>
    </dgm:pt>
    <dgm:pt modelId="{589EA4E3-D475-47CA-9C73-F700E42C3FE3}" type="pres">
      <dgm:prSet presAssocID="{89B27DFC-E786-4E48-887A-C4317C34201A}" presName="sibTrans" presStyleCnt="0"/>
      <dgm:spPr/>
    </dgm:pt>
    <dgm:pt modelId="{6A34D718-001B-4736-9BE3-7FCEC5E20912}" type="pres">
      <dgm:prSet presAssocID="{811DA698-A589-4400-91CD-5FD5318D363D}" presName="compNode" presStyleCnt="0"/>
      <dgm:spPr/>
    </dgm:pt>
    <dgm:pt modelId="{EF637E92-7B6C-4074-936D-A5C4B3EA2A6B}" type="pres">
      <dgm:prSet presAssocID="{811DA698-A589-4400-91CD-5FD5318D363D}" presName="iconBgRect" presStyleLbl="bgShp" presStyleIdx="1" presStyleCnt="3"/>
      <dgm:spPr/>
    </dgm:pt>
    <dgm:pt modelId="{687BB468-F767-402F-AD2B-9D70A071BA24}" type="pres">
      <dgm:prSet presAssocID="{811DA698-A589-4400-91CD-5FD5318D363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ze"/>
        </a:ext>
      </dgm:extLst>
    </dgm:pt>
    <dgm:pt modelId="{F0DE9268-346E-474C-912E-4CF42DAA8733}" type="pres">
      <dgm:prSet presAssocID="{811DA698-A589-4400-91CD-5FD5318D363D}" presName="spaceRect" presStyleCnt="0"/>
      <dgm:spPr/>
    </dgm:pt>
    <dgm:pt modelId="{3D2FF017-7F46-4BAE-92D7-11785709DF17}" type="pres">
      <dgm:prSet presAssocID="{811DA698-A589-4400-91CD-5FD5318D363D}" presName="textRect" presStyleLbl="revTx" presStyleIdx="1" presStyleCnt="3">
        <dgm:presLayoutVars>
          <dgm:chMax val="1"/>
          <dgm:chPref val="1"/>
        </dgm:presLayoutVars>
      </dgm:prSet>
      <dgm:spPr/>
    </dgm:pt>
    <dgm:pt modelId="{97B9E800-8F13-4547-A66A-80E2745AA4A3}" type="pres">
      <dgm:prSet presAssocID="{B75A2DE9-F209-4396-AC3A-2653A0C54DFD}" presName="sibTrans" presStyleCnt="0"/>
      <dgm:spPr/>
    </dgm:pt>
    <dgm:pt modelId="{D12A0F34-5AB1-4318-A3CA-4B05F0A47FFD}" type="pres">
      <dgm:prSet presAssocID="{E522B7EA-C402-4DF6-932E-AAC24A72A63D}" presName="compNode" presStyleCnt="0"/>
      <dgm:spPr/>
    </dgm:pt>
    <dgm:pt modelId="{774F82B2-3747-4B2D-9764-64B69FEAA069}" type="pres">
      <dgm:prSet presAssocID="{E522B7EA-C402-4DF6-932E-AAC24A72A63D}" presName="iconBgRect" presStyleLbl="bgShp" presStyleIdx="2" presStyleCnt="3"/>
      <dgm:spPr/>
    </dgm:pt>
    <dgm:pt modelId="{3E12B97C-C93C-4201-BC80-2DC276E1FCCE}" type="pres">
      <dgm:prSet presAssocID="{E522B7EA-C402-4DF6-932E-AAC24A72A63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evil Face with Solid Fill"/>
        </a:ext>
      </dgm:extLst>
    </dgm:pt>
    <dgm:pt modelId="{C245CC6D-3CA4-401A-9BB5-0A6094C46173}" type="pres">
      <dgm:prSet presAssocID="{E522B7EA-C402-4DF6-932E-AAC24A72A63D}" presName="spaceRect" presStyleCnt="0"/>
      <dgm:spPr/>
    </dgm:pt>
    <dgm:pt modelId="{E70FBD64-6307-4B14-82F7-28E4BCCC9782}" type="pres">
      <dgm:prSet presAssocID="{E522B7EA-C402-4DF6-932E-AAC24A72A63D}" presName="textRect" presStyleLbl="revTx" presStyleIdx="2" presStyleCnt="3">
        <dgm:presLayoutVars>
          <dgm:chMax val="1"/>
          <dgm:chPref val="1"/>
        </dgm:presLayoutVars>
      </dgm:prSet>
      <dgm:spPr/>
    </dgm:pt>
  </dgm:ptLst>
  <dgm:cxnLst>
    <dgm:cxn modelId="{CD8C9417-B66D-47C6-8CA4-784DE4471FF7}" srcId="{984EA4C5-5312-49D6-819A-D0D2299C0730}" destId="{811DA698-A589-4400-91CD-5FD5318D363D}" srcOrd="1" destOrd="0" parTransId="{FFBD7B7D-7957-4BEF-B7B4-C83F2718A7E2}" sibTransId="{B75A2DE9-F209-4396-AC3A-2653A0C54DFD}"/>
    <dgm:cxn modelId="{D6AA7249-FC3E-4993-ABA6-D9F028CABB2E}" type="presOf" srcId="{811DA698-A589-4400-91CD-5FD5318D363D}" destId="{3D2FF017-7F46-4BAE-92D7-11785709DF17}" srcOrd="0" destOrd="0" presId="urn:microsoft.com/office/officeart/2018/5/layout/IconCircleLabelList"/>
    <dgm:cxn modelId="{A21B1F58-D258-4E58-ADDC-63337C45EF05}" srcId="{984EA4C5-5312-49D6-819A-D0D2299C0730}" destId="{E522B7EA-C402-4DF6-932E-AAC24A72A63D}" srcOrd="2" destOrd="0" parTransId="{357B5156-D3FF-4A6E-99EC-FE1918198CDC}" sibTransId="{F307CB70-8853-4341-8FEA-3FDE5C7DBD50}"/>
    <dgm:cxn modelId="{36174F99-88A2-4449-B8B6-A4E52CB78B78}" srcId="{984EA4C5-5312-49D6-819A-D0D2299C0730}" destId="{C0A7626B-644E-4282-B69E-D7615DFA6512}" srcOrd="0" destOrd="0" parTransId="{C78FC6B0-AF51-45EF-AB6F-E8F9C9A61189}" sibTransId="{89B27DFC-E786-4E48-887A-C4317C34201A}"/>
    <dgm:cxn modelId="{B543F5A7-DB40-4614-8318-7214195E8425}" type="presOf" srcId="{C0A7626B-644E-4282-B69E-D7615DFA6512}" destId="{4E5CE75C-A37A-4964-92FA-D5010EADEC49}" srcOrd="0" destOrd="0" presId="urn:microsoft.com/office/officeart/2018/5/layout/IconCircleLabelList"/>
    <dgm:cxn modelId="{5D0A7EB6-1F43-4124-A7B9-3544E781A965}" type="presOf" srcId="{984EA4C5-5312-49D6-819A-D0D2299C0730}" destId="{224A7963-70D1-4096-BD0F-31539C99E71F}" srcOrd="0" destOrd="0" presId="urn:microsoft.com/office/officeart/2018/5/layout/IconCircleLabelList"/>
    <dgm:cxn modelId="{E346EBCB-4A50-420B-88AA-9D4B3915CF3F}" type="presOf" srcId="{E522B7EA-C402-4DF6-932E-AAC24A72A63D}" destId="{E70FBD64-6307-4B14-82F7-28E4BCCC9782}" srcOrd="0" destOrd="0" presId="urn:microsoft.com/office/officeart/2018/5/layout/IconCircleLabelList"/>
    <dgm:cxn modelId="{A1B1174F-1875-4FF8-A39A-3B4DF78FC8EF}" type="presParOf" srcId="{224A7963-70D1-4096-BD0F-31539C99E71F}" destId="{8090FA33-10C2-4649-A98F-85ED20239A94}" srcOrd="0" destOrd="0" presId="urn:microsoft.com/office/officeart/2018/5/layout/IconCircleLabelList"/>
    <dgm:cxn modelId="{7BBF465D-9820-4580-950D-9207F5CE3F1E}" type="presParOf" srcId="{8090FA33-10C2-4649-A98F-85ED20239A94}" destId="{A7914571-6168-4EA8-8A24-BF752C665897}" srcOrd="0" destOrd="0" presId="urn:microsoft.com/office/officeart/2018/5/layout/IconCircleLabelList"/>
    <dgm:cxn modelId="{B02F5F19-C0D4-4F09-A922-5F238F0C9C2F}" type="presParOf" srcId="{8090FA33-10C2-4649-A98F-85ED20239A94}" destId="{4A49B31E-F53D-427A-BDB9-ED1E737A63B5}" srcOrd="1" destOrd="0" presId="urn:microsoft.com/office/officeart/2018/5/layout/IconCircleLabelList"/>
    <dgm:cxn modelId="{C3EDC252-FE7A-4D44-AA3C-EBD2914C7ED3}" type="presParOf" srcId="{8090FA33-10C2-4649-A98F-85ED20239A94}" destId="{5897B44F-8EA9-4C94-8B46-67BD381024AB}" srcOrd="2" destOrd="0" presId="urn:microsoft.com/office/officeart/2018/5/layout/IconCircleLabelList"/>
    <dgm:cxn modelId="{07126C28-9BCF-4014-8365-3830A9F18DA6}" type="presParOf" srcId="{8090FA33-10C2-4649-A98F-85ED20239A94}" destId="{4E5CE75C-A37A-4964-92FA-D5010EADEC49}" srcOrd="3" destOrd="0" presId="urn:microsoft.com/office/officeart/2018/5/layout/IconCircleLabelList"/>
    <dgm:cxn modelId="{F8FE8AB7-C6CB-47ED-8CC0-A9E00850E850}" type="presParOf" srcId="{224A7963-70D1-4096-BD0F-31539C99E71F}" destId="{589EA4E3-D475-47CA-9C73-F700E42C3FE3}" srcOrd="1" destOrd="0" presId="urn:microsoft.com/office/officeart/2018/5/layout/IconCircleLabelList"/>
    <dgm:cxn modelId="{D3796910-5D09-41D5-87F6-870FE98DA692}" type="presParOf" srcId="{224A7963-70D1-4096-BD0F-31539C99E71F}" destId="{6A34D718-001B-4736-9BE3-7FCEC5E20912}" srcOrd="2" destOrd="0" presId="urn:microsoft.com/office/officeart/2018/5/layout/IconCircleLabelList"/>
    <dgm:cxn modelId="{B25A929D-4109-4B2B-973A-CD14B9DC0C23}" type="presParOf" srcId="{6A34D718-001B-4736-9BE3-7FCEC5E20912}" destId="{EF637E92-7B6C-4074-936D-A5C4B3EA2A6B}" srcOrd="0" destOrd="0" presId="urn:microsoft.com/office/officeart/2018/5/layout/IconCircleLabelList"/>
    <dgm:cxn modelId="{7B4D6055-F8C6-4117-8049-0A1E62832516}" type="presParOf" srcId="{6A34D718-001B-4736-9BE3-7FCEC5E20912}" destId="{687BB468-F767-402F-AD2B-9D70A071BA24}" srcOrd="1" destOrd="0" presId="urn:microsoft.com/office/officeart/2018/5/layout/IconCircleLabelList"/>
    <dgm:cxn modelId="{BE41C51B-1C9E-4979-831E-360284A6484A}" type="presParOf" srcId="{6A34D718-001B-4736-9BE3-7FCEC5E20912}" destId="{F0DE9268-346E-474C-912E-4CF42DAA8733}" srcOrd="2" destOrd="0" presId="urn:microsoft.com/office/officeart/2018/5/layout/IconCircleLabelList"/>
    <dgm:cxn modelId="{93505422-576A-4777-8595-05E6926F4FD8}" type="presParOf" srcId="{6A34D718-001B-4736-9BE3-7FCEC5E20912}" destId="{3D2FF017-7F46-4BAE-92D7-11785709DF17}" srcOrd="3" destOrd="0" presId="urn:microsoft.com/office/officeart/2018/5/layout/IconCircleLabelList"/>
    <dgm:cxn modelId="{69C8AC43-215D-4ED6-AE91-510527CAFBE0}" type="presParOf" srcId="{224A7963-70D1-4096-BD0F-31539C99E71F}" destId="{97B9E800-8F13-4547-A66A-80E2745AA4A3}" srcOrd="3" destOrd="0" presId="urn:microsoft.com/office/officeart/2018/5/layout/IconCircleLabelList"/>
    <dgm:cxn modelId="{F3F326F2-376C-48CD-A6F2-847FA37DAAE5}" type="presParOf" srcId="{224A7963-70D1-4096-BD0F-31539C99E71F}" destId="{D12A0F34-5AB1-4318-A3CA-4B05F0A47FFD}" srcOrd="4" destOrd="0" presId="urn:microsoft.com/office/officeart/2018/5/layout/IconCircleLabelList"/>
    <dgm:cxn modelId="{4F6FEEE1-30EE-4979-9E81-70B263DCE622}" type="presParOf" srcId="{D12A0F34-5AB1-4318-A3CA-4B05F0A47FFD}" destId="{774F82B2-3747-4B2D-9764-64B69FEAA069}" srcOrd="0" destOrd="0" presId="urn:microsoft.com/office/officeart/2018/5/layout/IconCircleLabelList"/>
    <dgm:cxn modelId="{B53C7CEF-950F-442B-93D9-FC28A2A9F15D}" type="presParOf" srcId="{D12A0F34-5AB1-4318-A3CA-4B05F0A47FFD}" destId="{3E12B97C-C93C-4201-BC80-2DC276E1FCCE}" srcOrd="1" destOrd="0" presId="urn:microsoft.com/office/officeart/2018/5/layout/IconCircleLabelList"/>
    <dgm:cxn modelId="{3DC62F3D-E759-4241-A93F-41B690511B61}" type="presParOf" srcId="{D12A0F34-5AB1-4318-A3CA-4B05F0A47FFD}" destId="{C245CC6D-3CA4-401A-9BB5-0A6094C46173}" srcOrd="2" destOrd="0" presId="urn:microsoft.com/office/officeart/2018/5/layout/IconCircleLabelList"/>
    <dgm:cxn modelId="{54008609-76C6-4108-BAC9-45295272B5C8}" type="presParOf" srcId="{D12A0F34-5AB1-4318-A3CA-4B05F0A47FFD}" destId="{E70FBD64-6307-4B14-82F7-28E4BCCC978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D2EE7B-EFB7-4FEA-843C-71E1D6BD53C6}"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804A1AE0-E7DB-4D2B-93A5-F9468A1D86F6}">
      <dgm:prSet/>
      <dgm:spPr/>
      <dgm:t>
        <a:bodyPr/>
        <a:lstStyle/>
        <a:p>
          <a:r>
            <a:rPr lang="en-GB"/>
            <a:t>Mindset</a:t>
          </a:r>
          <a:endParaRPr lang="en-US"/>
        </a:p>
      </dgm:t>
    </dgm:pt>
    <dgm:pt modelId="{1AC8C67E-48D6-4732-B8AB-7D95676CACA6}" type="parTrans" cxnId="{403B2898-9CE7-4A9B-AB2F-3DE8A2BFD588}">
      <dgm:prSet/>
      <dgm:spPr/>
      <dgm:t>
        <a:bodyPr/>
        <a:lstStyle/>
        <a:p>
          <a:endParaRPr lang="en-US"/>
        </a:p>
      </dgm:t>
    </dgm:pt>
    <dgm:pt modelId="{27133BE8-973D-4AC8-AEC0-E659DD1C98BE}" type="sibTrans" cxnId="{403B2898-9CE7-4A9B-AB2F-3DE8A2BFD588}">
      <dgm:prSet/>
      <dgm:spPr/>
      <dgm:t>
        <a:bodyPr/>
        <a:lstStyle/>
        <a:p>
          <a:endParaRPr lang="en-US"/>
        </a:p>
      </dgm:t>
    </dgm:pt>
    <dgm:pt modelId="{9840349C-8894-4CB9-81F0-7F8660F45F29}">
      <dgm:prSet/>
      <dgm:spPr/>
      <dgm:t>
        <a:bodyPr/>
        <a:lstStyle/>
        <a:p>
          <a:r>
            <a:rPr lang="en-GB"/>
            <a:t>Skillset</a:t>
          </a:r>
          <a:endParaRPr lang="en-US"/>
        </a:p>
      </dgm:t>
    </dgm:pt>
    <dgm:pt modelId="{7DF32FF6-366F-471D-8E2D-B6DDD196508F}" type="parTrans" cxnId="{291F8CC5-280E-4D56-97D9-F9B4A75681A4}">
      <dgm:prSet/>
      <dgm:spPr/>
      <dgm:t>
        <a:bodyPr/>
        <a:lstStyle/>
        <a:p>
          <a:endParaRPr lang="en-US"/>
        </a:p>
      </dgm:t>
    </dgm:pt>
    <dgm:pt modelId="{450105C9-0683-4143-B123-A707AB5771B4}" type="sibTrans" cxnId="{291F8CC5-280E-4D56-97D9-F9B4A75681A4}">
      <dgm:prSet/>
      <dgm:spPr/>
      <dgm:t>
        <a:bodyPr/>
        <a:lstStyle/>
        <a:p>
          <a:endParaRPr lang="en-US"/>
        </a:p>
      </dgm:t>
    </dgm:pt>
    <dgm:pt modelId="{FEF00071-A055-42C2-AB84-0F8A9E68841E}">
      <dgm:prSet/>
      <dgm:spPr/>
      <dgm:t>
        <a:bodyPr/>
        <a:lstStyle/>
        <a:p>
          <a:r>
            <a:rPr lang="en-GB"/>
            <a:t>Toolset</a:t>
          </a:r>
          <a:endParaRPr lang="en-US"/>
        </a:p>
      </dgm:t>
    </dgm:pt>
    <dgm:pt modelId="{9E1211DE-DAE0-470B-9152-EE487903D3DC}" type="parTrans" cxnId="{7484242D-66BC-4B7A-B431-06990922E280}">
      <dgm:prSet/>
      <dgm:spPr/>
      <dgm:t>
        <a:bodyPr/>
        <a:lstStyle/>
        <a:p>
          <a:endParaRPr lang="en-US"/>
        </a:p>
      </dgm:t>
    </dgm:pt>
    <dgm:pt modelId="{67DE1A96-9CDC-4093-885F-6CED1E94614F}" type="sibTrans" cxnId="{7484242D-66BC-4B7A-B431-06990922E280}">
      <dgm:prSet/>
      <dgm:spPr/>
      <dgm:t>
        <a:bodyPr/>
        <a:lstStyle/>
        <a:p>
          <a:endParaRPr lang="en-US"/>
        </a:p>
      </dgm:t>
    </dgm:pt>
    <dgm:pt modelId="{74B57D90-0773-4622-B74B-AD67A28C32FD}" type="pres">
      <dgm:prSet presAssocID="{44D2EE7B-EFB7-4FEA-843C-71E1D6BD53C6}" presName="root" presStyleCnt="0">
        <dgm:presLayoutVars>
          <dgm:dir/>
          <dgm:resizeHandles val="exact"/>
        </dgm:presLayoutVars>
      </dgm:prSet>
      <dgm:spPr/>
    </dgm:pt>
    <dgm:pt modelId="{7ADD63BE-C7BC-4FE7-BA46-00AAD5D6D786}" type="pres">
      <dgm:prSet presAssocID="{804A1AE0-E7DB-4D2B-93A5-F9468A1D86F6}" presName="compNode" presStyleCnt="0"/>
      <dgm:spPr/>
    </dgm:pt>
    <dgm:pt modelId="{D9DC838A-901C-4132-B70B-2A76A7948448}" type="pres">
      <dgm:prSet presAssocID="{804A1AE0-E7DB-4D2B-93A5-F9468A1D86F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D21A0757-A8E8-42B1-8ABE-FEB2F7B3243F}" type="pres">
      <dgm:prSet presAssocID="{804A1AE0-E7DB-4D2B-93A5-F9468A1D86F6}" presName="spaceRect" presStyleCnt="0"/>
      <dgm:spPr/>
    </dgm:pt>
    <dgm:pt modelId="{55EDBBBC-B99F-44DD-9BD8-4C3879817922}" type="pres">
      <dgm:prSet presAssocID="{804A1AE0-E7DB-4D2B-93A5-F9468A1D86F6}" presName="textRect" presStyleLbl="revTx" presStyleIdx="0" presStyleCnt="3">
        <dgm:presLayoutVars>
          <dgm:chMax val="1"/>
          <dgm:chPref val="1"/>
        </dgm:presLayoutVars>
      </dgm:prSet>
      <dgm:spPr/>
    </dgm:pt>
    <dgm:pt modelId="{870FF7CC-F582-40F8-A046-A0B649153774}" type="pres">
      <dgm:prSet presAssocID="{27133BE8-973D-4AC8-AEC0-E659DD1C98BE}" presName="sibTrans" presStyleCnt="0"/>
      <dgm:spPr/>
    </dgm:pt>
    <dgm:pt modelId="{06C1DCEB-0752-439B-BD32-3B5E77DE9636}" type="pres">
      <dgm:prSet presAssocID="{9840349C-8894-4CB9-81F0-7F8660F45F29}" presName="compNode" presStyleCnt="0"/>
      <dgm:spPr/>
    </dgm:pt>
    <dgm:pt modelId="{22F2AC31-3378-4148-93BE-21E39098BFC6}" type="pres">
      <dgm:prSet presAssocID="{9840349C-8894-4CB9-81F0-7F8660F45F2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1E7BE9F1-DA4A-40F4-B331-F82EB6184F99}" type="pres">
      <dgm:prSet presAssocID="{9840349C-8894-4CB9-81F0-7F8660F45F29}" presName="spaceRect" presStyleCnt="0"/>
      <dgm:spPr/>
    </dgm:pt>
    <dgm:pt modelId="{4CD78349-A8E9-42F2-AB35-2AB20A9CB938}" type="pres">
      <dgm:prSet presAssocID="{9840349C-8894-4CB9-81F0-7F8660F45F29}" presName="textRect" presStyleLbl="revTx" presStyleIdx="1" presStyleCnt="3">
        <dgm:presLayoutVars>
          <dgm:chMax val="1"/>
          <dgm:chPref val="1"/>
        </dgm:presLayoutVars>
      </dgm:prSet>
      <dgm:spPr/>
    </dgm:pt>
    <dgm:pt modelId="{5A7013F5-94D0-40F0-B3CC-16BE564AB512}" type="pres">
      <dgm:prSet presAssocID="{450105C9-0683-4143-B123-A707AB5771B4}" presName="sibTrans" presStyleCnt="0"/>
      <dgm:spPr/>
    </dgm:pt>
    <dgm:pt modelId="{A54737B8-5EC4-492E-B668-2C1E18520A4B}" type="pres">
      <dgm:prSet presAssocID="{FEF00071-A055-42C2-AB84-0F8A9E68841E}" presName="compNode" presStyleCnt="0"/>
      <dgm:spPr/>
    </dgm:pt>
    <dgm:pt modelId="{9ABDDE7E-06D4-47E9-A204-0BE6309D99D3}" type="pres">
      <dgm:prSet presAssocID="{FEF00071-A055-42C2-AB84-0F8A9E68841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ools"/>
        </a:ext>
      </dgm:extLst>
    </dgm:pt>
    <dgm:pt modelId="{537424E1-5D09-4E85-8933-1ECD22A1764F}" type="pres">
      <dgm:prSet presAssocID="{FEF00071-A055-42C2-AB84-0F8A9E68841E}" presName="spaceRect" presStyleCnt="0"/>
      <dgm:spPr/>
    </dgm:pt>
    <dgm:pt modelId="{955E54CC-A7D8-4F7D-A7C3-6A8381C4BD03}" type="pres">
      <dgm:prSet presAssocID="{FEF00071-A055-42C2-AB84-0F8A9E68841E}" presName="textRect" presStyleLbl="revTx" presStyleIdx="2" presStyleCnt="3">
        <dgm:presLayoutVars>
          <dgm:chMax val="1"/>
          <dgm:chPref val="1"/>
        </dgm:presLayoutVars>
      </dgm:prSet>
      <dgm:spPr/>
    </dgm:pt>
  </dgm:ptLst>
  <dgm:cxnLst>
    <dgm:cxn modelId="{4113C200-D846-40D4-B931-42D5B72E2912}" type="presOf" srcId="{FEF00071-A055-42C2-AB84-0F8A9E68841E}" destId="{955E54CC-A7D8-4F7D-A7C3-6A8381C4BD03}" srcOrd="0" destOrd="0" presId="urn:microsoft.com/office/officeart/2018/2/layout/IconLabelList"/>
    <dgm:cxn modelId="{7484242D-66BC-4B7A-B431-06990922E280}" srcId="{44D2EE7B-EFB7-4FEA-843C-71E1D6BD53C6}" destId="{FEF00071-A055-42C2-AB84-0F8A9E68841E}" srcOrd="2" destOrd="0" parTransId="{9E1211DE-DAE0-470B-9152-EE487903D3DC}" sibTransId="{67DE1A96-9CDC-4093-885F-6CED1E94614F}"/>
    <dgm:cxn modelId="{B9913F2E-20C2-40C0-BAB3-E793703A5824}" type="presOf" srcId="{9840349C-8894-4CB9-81F0-7F8660F45F29}" destId="{4CD78349-A8E9-42F2-AB35-2AB20A9CB938}" srcOrd="0" destOrd="0" presId="urn:microsoft.com/office/officeart/2018/2/layout/IconLabelList"/>
    <dgm:cxn modelId="{28221F7D-BE85-45B5-AFAA-686981D6C4A1}" type="presOf" srcId="{44D2EE7B-EFB7-4FEA-843C-71E1D6BD53C6}" destId="{74B57D90-0773-4622-B74B-AD67A28C32FD}" srcOrd="0" destOrd="0" presId="urn:microsoft.com/office/officeart/2018/2/layout/IconLabelList"/>
    <dgm:cxn modelId="{403B2898-9CE7-4A9B-AB2F-3DE8A2BFD588}" srcId="{44D2EE7B-EFB7-4FEA-843C-71E1D6BD53C6}" destId="{804A1AE0-E7DB-4D2B-93A5-F9468A1D86F6}" srcOrd="0" destOrd="0" parTransId="{1AC8C67E-48D6-4732-B8AB-7D95676CACA6}" sibTransId="{27133BE8-973D-4AC8-AEC0-E659DD1C98BE}"/>
    <dgm:cxn modelId="{291F8CC5-280E-4D56-97D9-F9B4A75681A4}" srcId="{44D2EE7B-EFB7-4FEA-843C-71E1D6BD53C6}" destId="{9840349C-8894-4CB9-81F0-7F8660F45F29}" srcOrd="1" destOrd="0" parTransId="{7DF32FF6-366F-471D-8E2D-B6DDD196508F}" sibTransId="{450105C9-0683-4143-B123-A707AB5771B4}"/>
    <dgm:cxn modelId="{B58ED6C5-602D-41F8-B880-057BCBCE6EE4}" type="presOf" srcId="{804A1AE0-E7DB-4D2B-93A5-F9468A1D86F6}" destId="{55EDBBBC-B99F-44DD-9BD8-4C3879817922}" srcOrd="0" destOrd="0" presId="urn:microsoft.com/office/officeart/2018/2/layout/IconLabelList"/>
    <dgm:cxn modelId="{25B7C33F-F5B9-422C-9E21-26E57B3F5277}" type="presParOf" srcId="{74B57D90-0773-4622-B74B-AD67A28C32FD}" destId="{7ADD63BE-C7BC-4FE7-BA46-00AAD5D6D786}" srcOrd="0" destOrd="0" presId="urn:microsoft.com/office/officeart/2018/2/layout/IconLabelList"/>
    <dgm:cxn modelId="{66DEFF01-C9DD-463D-8000-FBAFFE1DC525}" type="presParOf" srcId="{7ADD63BE-C7BC-4FE7-BA46-00AAD5D6D786}" destId="{D9DC838A-901C-4132-B70B-2A76A7948448}" srcOrd="0" destOrd="0" presId="urn:microsoft.com/office/officeart/2018/2/layout/IconLabelList"/>
    <dgm:cxn modelId="{1A4049B8-4DC7-4768-AA86-403CB0D6509D}" type="presParOf" srcId="{7ADD63BE-C7BC-4FE7-BA46-00AAD5D6D786}" destId="{D21A0757-A8E8-42B1-8ABE-FEB2F7B3243F}" srcOrd="1" destOrd="0" presId="urn:microsoft.com/office/officeart/2018/2/layout/IconLabelList"/>
    <dgm:cxn modelId="{D74556B5-7BCF-48AB-B56B-1B905AB5FF82}" type="presParOf" srcId="{7ADD63BE-C7BC-4FE7-BA46-00AAD5D6D786}" destId="{55EDBBBC-B99F-44DD-9BD8-4C3879817922}" srcOrd="2" destOrd="0" presId="urn:microsoft.com/office/officeart/2018/2/layout/IconLabelList"/>
    <dgm:cxn modelId="{5B39B0C6-7E9A-4FA9-A5AE-9EAC03EA6A2A}" type="presParOf" srcId="{74B57D90-0773-4622-B74B-AD67A28C32FD}" destId="{870FF7CC-F582-40F8-A046-A0B649153774}" srcOrd="1" destOrd="0" presId="urn:microsoft.com/office/officeart/2018/2/layout/IconLabelList"/>
    <dgm:cxn modelId="{976F4546-01BF-4E69-B0F8-DE9EB70F95BB}" type="presParOf" srcId="{74B57D90-0773-4622-B74B-AD67A28C32FD}" destId="{06C1DCEB-0752-439B-BD32-3B5E77DE9636}" srcOrd="2" destOrd="0" presId="urn:microsoft.com/office/officeart/2018/2/layout/IconLabelList"/>
    <dgm:cxn modelId="{B865E857-4CA5-4BA1-A6C5-7934C567BCFC}" type="presParOf" srcId="{06C1DCEB-0752-439B-BD32-3B5E77DE9636}" destId="{22F2AC31-3378-4148-93BE-21E39098BFC6}" srcOrd="0" destOrd="0" presId="urn:microsoft.com/office/officeart/2018/2/layout/IconLabelList"/>
    <dgm:cxn modelId="{7D586BFF-7588-4DE3-8D02-816881180B16}" type="presParOf" srcId="{06C1DCEB-0752-439B-BD32-3B5E77DE9636}" destId="{1E7BE9F1-DA4A-40F4-B331-F82EB6184F99}" srcOrd="1" destOrd="0" presId="urn:microsoft.com/office/officeart/2018/2/layout/IconLabelList"/>
    <dgm:cxn modelId="{FD234270-9B92-4C19-A9AB-DB1028C1EEA3}" type="presParOf" srcId="{06C1DCEB-0752-439B-BD32-3B5E77DE9636}" destId="{4CD78349-A8E9-42F2-AB35-2AB20A9CB938}" srcOrd="2" destOrd="0" presId="urn:microsoft.com/office/officeart/2018/2/layout/IconLabelList"/>
    <dgm:cxn modelId="{071708B4-D727-4296-BB7F-17098645751B}" type="presParOf" srcId="{74B57D90-0773-4622-B74B-AD67A28C32FD}" destId="{5A7013F5-94D0-40F0-B3CC-16BE564AB512}" srcOrd="3" destOrd="0" presId="urn:microsoft.com/office/officeart/2018/2/layout/IconLabelList"/>
    <dgm:cxn modelId="{E2DE2188-886E-42F3-AA74-A0BA08CE1A58}" type="presParOf" srcId="{74B57D90-0773-4622-B74B-AD67A28C32FD}" destId="{A54737B8-5EC4-492E-B668-2C1E18520A4B}" srcOrd="4" destOrd="0" presId="urn:microsoft.com/office/officeart/2018/2/layout/IconLabelList"/>
    <dgm:cxn modelId="{77CD7A07-8A38-482E-A5A6-74ACD088795D}" type="presParOf" srcId="{A54737B8-5EC4-492E-B668-2C1E18520A4B}" destId="{9ABDDE7E-06D4-47E9-A204-0BE6309D99D3}" srcOrd="0" destOrd="0" presId="urn:microsoft.com/office/officeart/2018/2/layout/IconLabelList"/>
    <dgm:cxn modelId="{DE0A819E-F5E4-4E09-9816-FA18B6095CEA}" type="presParOf" srcId="{A54737B8-5EC4-492E-B668-2C1E18520A4B}" destId="{537424E1-5D09-4E85-8933-1ECD22A1764F}" srcOrd="1" destOrd="0" presId="urn:microsoft.com/office/officeart/2018/2/layout/IconLabelList"/>
    <dgm:cxn modelId="{81321493-2859-4855-8435-F2A462D9BA1E}" type="presParOf" srcId="{A54737B8-5EC4-492E-B668-2C1E18520A4B}" destId="{955E54CC-A7D8-4F7D-A7C3-6A8381C4BD0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5BD752-BF72-4835-B53C-518A981ACEF0}"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BDDAA1A6-E41D-44F0-9AFB-AA830B82CD05}">
      <dgm:prSet/>
      <dgm:spPr/>
      <dgm:t>
        <a:bodyPr/>
        <a:lstStyle/>
        <a:p>
          <a:r>
            <a:rPr lang="en-GB"/>
            <a:t>Prototype</a:t>
          </a:r>
          <a:endParaRPr lang="en-US"/>
        </a:p>
      </dgm:t>
    </dgm:pt>
    <dgm:pt modelId="{E2AAC474-0CCF-4000-8DAA-75374C34A486}" type="parTrans" cxnId="{934346CF-E104-4317-9460-40B9D5E337F7}">
      <dgm:prSet/>
      <dgm:spPr/>
      <dgm:t>
        <a:bodyPr/>
        <a:lstStyle/>
        <a:p>
          <a:endParaRPr lang="en-US"/>
        </a:p>
      </dgm:t>
    </dgm:pt>
    <dgm:pt modelId="{96EAA9D4-2CFF-4158-A3A5-058CC171DCE6}" type="sibTrans" cxnId="{934346CF-E104-4317-9460-40B9D5E337F7}">
      <dgm:prSet/>
      <dgm:spPr/>
      <dgm:t>
        <a:bodyPr/>
        <a:lstStyle/>
        <a:p>
          <a:endParaRPr lang="en-US"/>
        </a:p>
      </dgm:t>
    </dgm:pt>
    <dgm:pt modelId="{BB692B14-F452-493D-941F-B5D94F1291BE}">
      <dgm:prSet/>
      <dgm:spPr/>
      <dgm:t>
        <a:bodyPr/>
        <a:lstStyle/>
        <a:p>
          <a:r>
            <a:rPr lang="en-GB"/>
            <a:t>Testing</a:t>
          </a:r>
          <a:endParaRPr lang="en-US"/>
        </a:p>
      </dgm:t>
    </dgm:pt>
    <dgm:pt modelId="{49DFC8B1-469D-4B80-B24A-4188B43017EE}" type="parTrans" cxnId="{DA0D9D6F-BA00-4387-945C-83DAE7EA544A}">
      <dgm:prSet/>
      <dgm:spPr/>
      <dgm:t>
        <a:bodyPr/>
        <a:lstStyle/>
        <a:p>
          <a:endParaRPr lang="en-US"/>
        </a:p>
      </dgm:t>
    </dgm:pt>
    <dgm:pt modelId="{3849A884-C764-4665-BF2C-4877420EA373}" type="sibTrans" cxnId="{DA0D9D6F-BA00-4387-945C-83DAE7EA544A}">
      <dgm:prSet/>
      <dgm:spPr/>
      <dgm:t>
        <a:bodyPr/>
        <a:lstStyle/>
        <a:p>
          <a:endParaRPr lang="en-US"/>
        </a:p>
      </dgm:t>
    </dgm:pt>
    <dgm:pt modelId="{45DF16BA-5435-4EA8-98C8-9EDA046F8BF8}">
      <dgm:prSet/>
      <dgm:spPr/>
      <dgm:t>
        <a:bodyPr/>
        <a:lstStyle/>
        <a:p>
          <a:r>
            <a:rPr lang="en-GB"/>
            <a:t>Pitching idea</a:t>
          </a:r>
          <a:endParaRPr lang="en-US"/>
        </a:p>
      </dgm:t>
    </dgm:pt>
    <dgm:pt modelId="{59AFA521-5482-4CF6-BB2F-87B1E22505AB}" type="parTrans" cxnId="{F679A4A7-13B0-4849-B23D-1AEC46FE944D}">
      <dgm:prSet/>
      <dgm:spPr/>
      <dgm:t>
        <a:bodyPr/>
        <a:lstStyle/>
        <a:p>
          <a:endParaRPr lang="en-US"/>
        </a:p>
      </dgm:t>
    </dgm:pt>
    <dgm:pt modelId="{CCE88EBD-8B47-46B3-B634-A589205D7BE7}" type="sibTrans" cxnId="{F679A4A7-13B0-4849-B23D-1AEC46FE944D}">
      <dgm:prSet/>
      <dgm:spPr/>
      <dgm:t>
        <a:bodyPr/>
        <a:lstStyle/>
        <a:p>
          <a:endParaRPr lang="en-US"/>
        </a:p>
      </dgm:t>
    </dgm:pt>
    <dgm:pt modelId="{142FFA6D-01D8-4AE3-A06F-E140510772C6}" type="pres">
      <dgm:prSet presAssocID="{795BD752-BF72-4835-B53C-518A981ACEF0}" presName="root" presStyleCnt="0">
        <dgm:presLayoutVars>
          <dgm:dir/>
          <dgm:resizeHandles val="exact"/>
        </dgm:presLayoutVars>
      </dgm:prSet>
      <dgm:spPr/>
    </dgm:pt>
    <dgm:pt modelId="{8BB1A076-520F-4C95-A677-A44CEB34E939}" type="pres">
      <dgm:prSet presAssocID="{BDDAA1A6-E41D-44F0-9AFB-AA830B82CD05}" presName="compNode" presStyleCnt="0"/>
      <dgm:spPr/>
    </dgm:pt>
    <dgm:pt modelId="{E65DE0F2-EAFE-43A8-B651-8BA945055134}" type="pres">
      <dgm:prSet presAssocID="{BDDAA1A6-E41D-44F0-9AFB-AA830B82CD0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736847D4-D50D-455D-8678-568A4120EA52}" type="pres">
      <dgm:prSet presAssocID="{BDDAA1A6-E41D-44F0-9AFB-AA830B82CD05}" presName="spaceRect" presStyleCnt="0"/>
      <dgm:spPr/>
    </dgm:pt>
    <dgm:pt modelId="{3508B2AC-DDFA-466F-85FE-024C9E6161B8}" type="pres">
      <dgm:prSet presAssocID="{BDDAA1A6-E41D-44F0-9AFB-AA830B82CD05}" presName="textRect" presStyleLbl="revTx" presStyleIdx="0" presStyleCnt="3">
        <dgm:presLayoutVars>
          <dgm:chMax val="1"/>
          <dgm:chPref val="1"/>
        </dgm:presLayoutVars>
      </dgm:prSet>
      <dgm:spPr/>
    </dgm:pt>
    <dgm:pt modelId="{3D7E55F7-16F0-491D-B544-5C1BCF61E45B}" type="pres">
      <dgm:prSet presAssocID="{96EAA9D4-2CFF-4158-A3A5-058CC171DCE6}" presName="sibTrans" presStyleCnt="0"/>
      <dgm:spPr/>
    </dgm:pt>
    <dgm:pt modelId="{A76FB1CD-FB19-46A5-8FE2-0C8ACC4C00CC}" type="pres">
      <dgm:prSet presAssocID="{BB692B14-F452-493D-941F-B5D94F1291BE}" presName="compNode" presStyleCnt="0"/>
      <dgm:spPr/>
    </dgm:pt>
    <dgm:pt modelId="{8B485676-5336-479F-A0D0-9822480AAE8B}" type="pres">
      <dgm:prSet presAssocID="{BB692B14-F452-493D-941F-B5D94F1291B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9A5D4F30-1E35-495E-98FE-4755CDB67E05}" type="pres">
      <dgm:prSet presAssocID="{BB692B14-F452-493D-941F-B5D94F1291BE}" presName="spaceRect" presStyleCnt="0"/>
      <dgm:spPr/>
    </dgm:pt>
    <dgm:pt modelId="{2820D740-5D0E-46F2-A6F9-DA8EF177D1D3}" type="pres">
      <dgm:prSet presAssocID="{BB692B14-F452-493D-941F-B5D94F1291BE}" presName="textRect" presStyleLbl="revTx" presStyleIdx="1" presStyleCnt="3">
        <dgm:presLayoutVars>
          <dgm:chMax val="1"/>
          <dgm:chPref val="1"/>
        </dgm:presLayoutVars>
      </dgm:prSet>
      <dgm:spPr/>
    </dgm:pt>
    <dgm:pt modelId="{49C330D1-965F-4528-9B01-0A002062B670}" type="pres">
      <dgm:prSet presAssocID="{3849A884-C764-4665-BF2C-4877420EA373}" presName="sibTrans" presStyleCnt="0"/>
      <dgm:spPr/>
    </dgm:pt>
    <dgm:pt modelId="{024700B3-0FED-4426-9C61-009CA7521577}" type="pres">
      <dgm:prSet presAssocID="{45DF16BA-5435-4EA8-98C8-9EDA046F8BF8}" presName="compNode" presStyleCnt="0"/>
      <dgm:spPr/>
    </dgm:pt>
    <dgm:pt modelId="{33428168-1682-42E9-B042-73DB43F94E69}" type="pres">
      <dgm:prSet presAssocID="{45DF16BA-5435-4EA8-98C8-9EDA046F8BF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DEEBEBC4-788F-40B3-AA1F-4C4419D0A5C8}" type="pres">
      <dgm:prSet presAssocID="{45DF16BA-5435-4EA8-98C8-9EDA046F8BF8}" presName="spaceRect" presStyleCnt="0"/>
      <dgm:spPr/>
    </dgm:pt>
    <dgm:pt modelId="{8AF3EF93-B6F3-4C8A-8303-BBC52A375025}" type="pres">
      <dgm:prSet presAssocID="{45DF16BA-5435-4EA8-98C8-9EDA046F8BF8}" presName="textRect" presStyleLbl="revTx" presStyleIdx="2" presStyleCnt="3">
        <dgm:presLayoutVars>
          <dgm:chMax val="1"/>
          <dgm:chPref val="1"/>
        </dgm:presLayoutVars>
      </dgm:prSet>
      <dgm:spPr/>
    </dgm:pt>
  </dgm:ptLst>
  <dgm:cxnLst>
    <dgm:cxn modelId="{8E7F7A1A-FE9B-440B-948B-34F8024010ED}" type="presOf" srcId="{BB692B14-F452-493D-941F-B5D94F1291BE}" destId="{2820D740-5D0E-46F2-A6F9-DA8EF177D1D3}" srcOrd="0" destOrd="0" presId="urn:microsoft.com/office/officeart/2018/2/layout/IconLabelList"/>
    <dgm:cxn modelId="{DA0D9D6F-BA00-4387-945C-83DAE7EA544A}" srcId="{795BD752-BF72-4835-B53C-518A981ACEF0}" destId="{BB692B14-F452-493D-941F-B5D94F1291BE}" srcOrd="1" destOrd="0" parTransId="{49DFC8B1-469D-4B80-B24A-4188B43017EE}" sibTransId="{3849A884-C764-4665-BF2C-4877420EA373}"/>
    <dgm:cxn modelId="{5DBB777C-3994-48C5-8343-1B842805F5E4}" type="presOf" srcId="{45DF16BA-5435-4EA8-98C8-9EDA046F8BF8}" destId="{8AF3EF93-B6F3-4C8A-8303-BBC52A375025}" srcOrd="0" destOrd="0" presId="urn:microsoft.com/office/officeart/2018/2/layout/IconLabelList"/>
    <dgm:cxn modelId="{3253D687-05C2-456A-8B00-D414BC2C0860}" type="presOf" srcId="{BDDAA1A6-E41D-44F0-9AFB-AA830B82CD05}" destId="{3508B2AC-DDFA-466F-85FE-024C9E6161B8}" srcOrd="0" destOrd="0" presId="urn:microsoft.com/office/officeart/2018/2/layout/IconLabelList"/>
    <dgm:cxn modelId="{BD50468D-56AB-4CFA-8A45-056EF5FD5F00}" type="presOf" srcId="{795BD752-BF72-4835-B53C-518A981ACEF0}" destId="{142FFA6D-01D8-4AE3-A06F-E140510772C6}" srcOrd="0" destOrd="0" presId="urn:microsoft.com/office/officeart/2018/2/layout/IconLabelList"/>
    <dgm:cxn modelId="{F679A4A7-13B0-4849-B23D-1AEC46FE944D}" srcId="{795BD752-BF72-4835-B53C-518A981ACEF0}" destId="{45DF16BA-5435-4EA8-98C8-9EDA046F8BF8}" srcOrd="2" destOrd="0" parTransId="{59AFA521-5482-4CF6-BB2F-87B1E22505AB}" sibTransId="{CCE88EBD-8B47-46B3-B634-A589205D7BE7}"/>
    <dgm:cxn modelId="{934346CF-E104-4317-9460-40B9D5E337F7}" srcId="{795BD752-BF72-4835-B53C-518A981ACEF0}" destId="{BDDAA1A6-E41D-44F0-9AFB-AA830B82CD05}" srcOrd="0" destOrd="0" parTransId="{E2AAC474-0CCF-4000-8DAA-75374C34A486}" sibTransId="{96EAA9D4-2CFF-4158-A3A5-058CC171DCE6}"/>
    <dgm:cxn modelId="{C9194F72-5038-4226-85DA-4F48340A890F}" type="presParOf" srcId="{142FFA6D-01D8-4AE3-A06F-E140510772C6}" destId="{8BB1A076-520F-4C95-A677-A44CEB34E939}" srcOrd="0" destOrd="0" presId="urn:microsoft.com/office/officeart/2018/2/layout/IconLabelList"/>
    <dgm:cxn modelId="{0AFE1F00-AB11-4198-B7C3-FF31AD01045D}" type="presParOf" srcId="{8BB1A076-520F-4C95-A677-A44CEB34E939}" destId="{E65DE0F2-EAFE-43A8-B651-8BA945055134}" srcOrd="0" destOrd="0" presId="urn:microsoft.com/office/officeart/2018/2/layout/IconLabelList"/>
    <dgm:cxn modelId="{7C5446F8-7074-44B7-8772-2C51A2AB813E}" type="presParOf" srcId="{8BB1A076-520F-4C95-A677-A44CEB34E939}" destId="{736847D4-D50D-455D-8678-568A4120EA52}" srcOrd="1" destOrd="0" presId="urn:microsoft.com/office/officeart/2018/2/layout/IconLabelList"/>
    <dgm:cxn modelId="{99B63773-53E1-4ADC-B4D9-B0FE3B9900E5}" type="presParOf" srcId="{8BB1A076-520F-4C95-A677-A44CEB34E939}" destId="{3508B2AC-DDFA-466F-85FE-024C9E6161B8}" srcOrd="2" destOrd="0" presId="urn:microsoft.com/office/officeart/2018/2/layout/IconLabelList"/>
    <dgm:cxn modelId="{5978BA1E-7415-4EDD-988C-DDDEB866B07E}" type="presParOf" srcId="{142FFA6D-01D8-4AE3-A06F-E140510772C6}" destId="{3D7E55F7-16F0-491D-B544-5C1BCF61E45B}" srcOrd="1" destOrd="0" presId="urn:microsoft.com/office/officeart/2018/2/layout/IconLabelList"/>
    <dgm:cxn modelId="{D9D07734-4099-42B9-8A28-968530A7D1ED}" type="presParOf" srcId="{142FFA6D-01D8-4AE3-A06F-E140510772C6}" destId="{A76FB1CD-FB19-46A5-8FE2-0C8ACC4C00CC}" srcOrd="2" destOrd="0" presId="urn:microsoft.com/office/officeart/2018/2/layout/IconLabelList"/>
    <dgm:cxn modelId="{A087D5B6-31AE-415F-AA35-88C08858E914}" type="presParOf" srcId="{A76FB1CD-FB19-46A5-8FE2-0C8ACC4C00CC}" destId="{8B485676-5336-479F-A0D0-9822480AAE8B}" srcOrd="0" destOrd="0" presId="urn:microsoft.com/office/officeart/2018/2/layout/IconLabelList"/>
    <dgm:cxn modelId="{F18D8FE7-F729-4AE7-A722-01128C4DB37C}" type="presParOf" srcId="{A76FB1CD-FB19-46A5-8FE2-0C8ACC4C00CC}" destId="{9A5D4F30-1E35-495E-98FE-4755CDB67E05}" srcOrd="1" destOrd="0" presId="urn:microsoft.com/office/officeart/2018/2/layout/IconLabelList"/>
    <dgm:cxn modelId="{109362B9-AEA3-4706-8349-5E26B51ADBB2}" type="presParOf" srcId="{A76FB1CD-FB19-46A5-8FE2-0C8ACC4C00CC}" destId="{2820D740-5D0E-46F2-A6F9-DA8EF177D1D3}" srcOrd="2" destOrd="0" presId="urn:microsoft.com/office/officeart/2018/2/layout/IconLabelList"/>
    <dgm:cxn modelId="{61FEE378-C61F-4C33-916F-50F42823BB5E}" type="presParOf" srcId="{142FFA6D-01D8-4AE3-A06F-E140510772C6}" destId="{49C330D1-965F-4528-9B01-0A002062B670}" srcOrd="3" destOrd="0" presId="urn:microsoft.com/office/officeart/2018/2/layout/IconLabelList"/>
    <dgm:cxn modelId="{3D7BE14A-C98A-407B-B292-52756261BACC}" type="presParOf" srcId="{142FFA6D-01D8-4AE3-A06F-E140510772C6}" destId="{024700B3-0FED-4426-9C61-009CA7521577}" srcOrd="4" destOrd="0" presId="urn:microsoft.com/office/officeart/2018/2/layout/IconLabelList"/>
    <dgm:cxn modelId="{F416BEC2-CB88-4B5C-9691-AD38168568F6}" type="presParOf" srcId="{024700B3-0FED-4426-9C61-009CA7521577}" destId="{33428168-1682-42E9-B042-73DB43F94E69}" srcOrd="0" destOrd="0" presId="urn:microsoft.com/office/officeart/2018/2/layout/IconLabelList"/>
    <dgm:cxn modelId="{31D71FF1-A636-45D2-9DBC-5788F5D5E3C9}" type="presParOf" srcId="{024700B3-0FED-4426-9C61-009CA7521577}" destId="{DEEBEBC4-788F-40B3-AA1F-4C4419D0A5C8}" srcOrd="1" destOrd="0" presId="urn:microsoft.com/office/officeart/2018/2/layout/IconLabelList"/>
    <dgm:cxn modelId="{BA8EE32A-1C4B-4F53-A725-F68E413E1D56}" type="presParOf" srcId="{024700B3-0FED-4426-9C61-009CA7521577}" destId="{8AF3EF93-B6F3-4C8A-8303-BBC52A37502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14571-6168-4EA8-8A24-BF752C665897}">
      <dsp:nvSpPr>
        <dsp:cNvPr id="0" name=""/>
        <dsp:cNvSpPr/>
      </dsp:nvSpPr>
      <dsp:spPr>
        <a:xfrm>
          <a:off x="686307" y="174151"/>
          <a:ext cx="1990125" cy="199012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49B31E-F53D-427A-BDB9-ED1E737A63B5}">
      <dsp:nvSpPr>
        <dsp:cNvPr id="0" name=""/>
        <dsp:cNvSpPr/>
      </dsp:nvSpPr>
      <dsp:spPr>
        <a:xfrm>
          <a:off x="1110432" y="598276"/>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5CE75C-A37A-4964-92FA-D5010EADEC49}">
      <dsp:nvSpPr>
        <dsp:cNvPr id="0" name=""/>
        <dsp:cNvSpPr/>
      </dsp:nvSpPr>
      <dsp:spPr>
        <a:xfrm>
          <a:off x="50119" y="2784151"/>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kern="1200"/>
            <a:t>Simple</a:t>
          </a:r>
          <a:endParaRPr lang="en-US" sz="4000" kern="1200"/>
        </a:p>
      </dsp:txBody>
      <dsp:txXfrm>
        <a:off x="50119" y="2784151"/>
        <a:ext cx="3262500" cy="720000"/>
      </dsp:txXfrm>
    </dsp:sp>
    <dsp:sp modelId="{EF637E92-7B6C-4074-936D-A5C4B3EA2A6B}">
      <dsp:nvSpPr>
        <dsp:cNvPr id="0" name=""/>
        <dsp:cNvSpPr/>
      </dsp:nvSpPr>
      <dsp:spPr>
        <a:xfrm>
          <a:off x="4519745" y="174151"/>
          <a:ext cx="1990125" cy="199012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7BB468-F767-402F-AD2B-9D70A071BA24}">
      <dsp:nvSpPr>
        <dsp:cNvPr id="0" name=""/>
        <dsp:cNvSpPr/>
      </dsp:nvSpPr>
      <dsp:spPr>
        <a:xfrm>
          <a:off x="4943870" y="598276"/>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2FF017-7F46-4BAE-92D7-11785709DF17}">
      <dsp:nvSpPr>
        <dsp:cNvPr id="0" name=""/>
        <dsp:cNvSpPr/>
      </dsp:nvSpPr>
      <dsp:spPr>
        <a:xfrm>
          <a:off x="3883557" y="2784151"/>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kern="1200"/>
            <a:t>Complex</a:t>
          </a:r>
          <a:endParaRPr lang="en-US" sz="4000" kern="1200"/>
        </a:p>
      </dsp:txBody>
      <dsp:txXfrm>
        <a:off x="3883557" y="2784151"/>
        <a:ext cx="3262500" cy="720000"/>
      </dsp:txXfrm>
    </dsp:sp>
    <dsp:sp modelId="{774F82B2-3747-4B2D-9764-64B69FEAA069}">
      <dsp:nvSpPr>
        <dsp:cNvPr id="0" name=""/>
        <dsp:cNvSpPr/>
      </dsp:nvSpPr>
      <dsp:spPr>
        <a:xfrm>
          <a:off x="8353182" y="174151"/>
          <a:ext cx="1990125" cy="199012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2B97C-C93C-4201-BC80-2DC276E1FCCE}">
      <dsp:nvSpPr>
        <dsp:cNvPr id="0" name=""/>
        <dsp:cNvSpPr/>
      </dsp:nvSpPr>
      <dsp:spPr>
        <a:xfrm>
          <a:off x="8777307" y="598276"/>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0FBD64-6307-4B14-82F7-28E4BCCC9782}">
      <dsp:nvSpPr>
        <dsp:cNvPr id="0" name=""/>
        <dsp:cNvSpPr/>
      </dsp:nvSpPr>
      <dsp:spPr>
        <a:xfrm>
          <a:off x="7716995" y="2784151"/>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GB" sz="4000" kern="1200"/>
            <a:t>Wicked</a:t>
          </a:r>
          <a:endParaRPr lang="en-US" sz="4000" kern="1200"/>
        </a:p>
      </dsp:txBody>
      <dsp:txXfrm>
        <a:off x="7716995" y="2784151"/>
        <a:ext cx="3262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C838A-901C-4132-B70B-2A76A7948448}">
      <dsp:nvSpPr>
        <dsp:cNvPr id="0" name=""/>
        <dsp:cNvSpPr/>
      </dsp:nvSpPr>
      <dsp:spPr>
        <a:xfrm>
          <a:off x="1049861" y="809770"/>
          <a:ext cx="1477465" cy="14774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EDBBBC-B99F-44DD-9BD8-4C3879817922}">
      <dsp:nvSpPr>
        <dsp:cNvPr id="0" name=""/>
        <dsp:cNvSpPr/>
      </dsp:nvSpPr>
      <dsp:spPr>
        <a:xfrm>
          <a:off x="146965" y="2675029"/>
          <a:ext cx="3283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Mindset</a:t>
          </a:r>
          <a:endParaRPr lang="en-US" sz="3600" kern="1200"/>
        </a:p>
      </dsp:txBody>
      <dsp:txXfrm>
        <a:off x="146965" y="2675029"/>
        <a:ext cx="3283256" cy="720000"/>
      </dsp:txXfrm>
    </dsp:sp>
    <dsp:sp modelId="{22F2AC31-3378-4148-93BE-21E39098BFC6}">
      <dsp:nvSpPr>
        <dsp:cNvPr id="0" name=""/>
        <dsp:cNvSpPr/>
      </dsp:nvSpPr>
      <dsp:spPr>
        <a:xfrm>
          <a:off x="4907687" y="809770"/>
          <a:ext cx="1477465" cy="14774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D78349-A8E9-42F2-AB35-2AB20A9CB938}">
      <dsp:nvSpPr>
        <dsp:cNvPr id="0" name=""/>
        <dsp:cNvSpPr/>
      </dsp:nvSpPr>
      <dsp:spPr>
        <a:xfrm>
          <a:off x="4004791" y="2675029"/>
          <a:ext cx="3283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Skillset</a:t>
          </a:r>
          <a:endParaRPr lang="en-US" sz="3600" kern="1200"/>
        </a:p>
      </dsp:txBody>
      <dsp:txXfrm>
        <a:off x="4004791" y="2675029"/>
        <a:ext cx="3283256" cy="720000"/>
      </dsp:txXfrm>
    </dsp:sp>
    <dsp:sp modelId="{9ABDDE7E-06D4-47E9-A204-0BE6309D99D3}">
      <dsp:nvSpPr>
        <dsp:cNvPr id="0" name=""/>
        <dsp:cNvSpPr/>
      </dsp:nvSpPr>
      <dsp:spPr>
        <a:xfrm>
          <a:off x="8765513" y="809770"/>
          <a:ext cx="1477465" cy="14774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5E54CC-A7D8-4F7D-A7C3-6A8381C4BD03}">
      <dsp:nvSpPr>
        <dsp:cNvPr id="0" name=""/>
        <dsp:cNvSpPr/>
      </dsp:nvSpPr>
      <dsp:spPr>
        <a:xfrm>
          <a:off x="7862617" y="2675029"/>
          <a:ext cx="3283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Toolset</a:t>
          </a:r>
          <a:endParaRPr lang="en-US" sz="3600" kern="1200"/>
        </a:p>
      </dsp:txBody>
      <dsp:txXfrm>
        <a:off x="7862617" y="2675029"/>
        <a:ext cx="3283256"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DE0F2-EAFE-43A8-B651-8BA945055134}">
      <dsp:nvSpPr>
        <dsp:cNvPr id="0" name=""/>
        <dsp:cNvSpPr/>
      </dsp:nvSpPr>
      <dsp:spPr>
        <a:xfrm>
          <a:off x="1049861" y="809770"/>
          <a:ext cx="1477465" cy="14774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08B2AC-DDFA-466F-85FE-024C9E6161B8}">
      <dsp:nvSpPr>
        <dsp:cNvPr id="0" name=""/>
        <dsp:cNvSpPr/>
      </dsp:nvSpPr>
      <dsp:spPr>
        <a:xfrm>
          <a:off x="146965" y="2675029"/>
          <a:ext cx="3283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Prototype</a:t>
          </a:r>
          <a:endParaRPr lang="en-US" sz="3600" kern="1200"/>
        </a:p>
      </dsp:txBody>
      <dsp:txXfrm>
        <a:off x="146965" y="2675029"/>
        <a:ext cx="3283256" cy="720000"/>
      </dsp:txXfrm>
    </dsp:sp>
    <dsp:sp modelId="{8B485676-5336-479F-A0D0-9822480AAE8B}">
      <dsp:nvSpPr>
        <dsp:cNvPr id="0" name=""/>
        <dsp:cNvSpPr/>
      </dsp:nvSpPr>
      <dsp:spPr>
        <a:xfrm>
          <a:off x="4907687" y="809770"/>
          <a:ext cx="1477465" cy="14774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20D740-5D0E-46F2-A6F9-DA8EF177D1D3}">
      <dsp:nvSpPr>
        <dsp:cNvPr id="0" name=""/>
        <dsp:cNvSpPr/>
      </dsp:nvSpPr>
      <dsp:spPr>
        <a:xfrm>
          <a:off x="4004791" y="2675029"/>
          <a:ext cx="3283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Testing</a:t>
          </a:r>
          <a:endParaRPr lang="en-US" sz="3600" kern="1200"/>
        </a:p>
      </dsp:txBody>
      <dsp:txXfrm>
        <a:off x="4004791" y="2675029"/>
        <a:ext cx="3283256" cy="720000"/>
      </dsp:txXfrm>
    </dsp:sp>
    <dsp:sp modelId="{33428168-1682-42E9-B042-73DB43F94E69}">
      <dsp:nvSpPr>
        <dsp:cNvPr id="0" name=""/>
        <dsp:cNvSpPr/>
      </dsp:nvSpPr>
      <dsp:spPr>
        <a:xfrm>
          <a:off x="8765513" y="809770"/>
          <a:ext cx="1477465" cy="147746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F3EF93-B6F3-4C8A-8303-BBC52A375025}">
      <dsp:nvSpPr>
        <dsp:cNvPr id="0" name=""/>
        <dsp:cNvSpPr/>
      </dsp:nvSpPr>
      <dsp:spPr>
        <a:xfrm>
          <a:off x="7862617" y="2675029"/>
          <a:ext cx="3283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Pitching idea</a:t>
          </a:r>
          <a:endParaRPr lang="en-US" sz="3600" kern="1200"/>
        </a:p>
      </dsp:txBody>
      <dsp:txXfrm>
        <a:off x="7862617" y="2675029"/>
        <a:ext cx="3283256"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5/13/2026</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5/13/2026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Train/educate people to think critically outside their own biases and individual judgement – unconscious bias/blind spot. Misinformation is false or inaccurate information.- skewed evidence on social media, skewed perceptions of male and female bodies ... Disinformation is deliberate and includes malicious content such as hoaxes, and propaganda. It spreads fear and suspicion among the population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do you know whether your sources of information are accurate and reliable? – six honest men - who wrote it, what is the key message, when was it published, where was it published, why do you think they wrote it, how have they supported the arguments they make?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Increased technology has increased the inaccuracy of information</a:t>
            </a:r>
          </a:p>
          <a:p>
            <a:r>
              <a:rPr lang="en-GB" dirty="0"/>
              <a:t>Epistemic Bubbles – other voices are not heard or have been left out – possibly unintentionally </a:t>
            </a:r>
          </a:p>
          <a:p>
            <a:r>
              <a:rPr lang="en-GB" dirty="0"/>
              <a:t>Echo Chambers other voices are actively undermined – members of echo chambers systematically distrust all outside sources. Echo chambers can promote misinformation and confirm bias</a:t>
            </a:r>
          </a:p>
          <a:p>
            <a:r>
              <a:rPr lang="en-GB" dirty="0"/>
              <a:t>Post truth – people less influenced by factual information than by their emotions or by beliefs they already hold. Exposure to evidence can shatter an epistemic bubble but can reinforce an echo chamber</a:t>
            </a:r>
          </a:p>
          <a:p>
            <a:r>
              <a:rPr lang="en-GB" dirty="0"/>
              <a:t>Plato – people hold beliefs which are not only wholly subjective but based on biases and falsities</a:t>
            </a:r>
          </a:p>
          <a:p>
            <a:r>
              <a:rPr lang="en-GB" dirty="0"/>
              <a:t>Constantly bombarded with images and views from various media which bolster the beliefs we already have and secure our existing worldview without challenging them – reinforces bias and prejudice</a:t>
            </a:r>
          </a:p>
          <a:p>
            <a:r>
              <a:rPr lang="en-GB" dirty="0"/>
              <a:t>Merchandising doubt – refuting the link between smoking and cancer, denying climate change is happening, questioning election results, covid vaccine and autism</a:t>
            </a:r>
          </a:p>
          <a:p>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a:t>
            </a:fld>
            <a:endParaRPr lang="en-US" noProof="0" dirty="0"/>
          </a:p>
        </p:txBody>
      </p:sp>
    </p:spTree>
    <p:extLst>
      <p:ext uri="{BB962C8B-B14F-4D97-AF65-F5344CB8AC3E}">
        <p14:creationId xmlns:p14="http://schemas.microsoft.com/office/powerpoint/2010/main" val="3007994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Companies such as Apple, Microsoft, Disney, Uber, and Intuit generate a continuous buzz around their products and services because they have a knack for designing what customers want — a happy outgrowth of a process called design thinking.</a:t>
            </a:r>
          </a:p>
          <a:p>
            <a:endParaRPr lang="en-GB" dirty="0"/>
          </a:p>
          <a:p>
            <a:r>
              <a:rPr lang="en-GB" dirty="0"/>
              <a:t>Design thinking is a process of designing products and services around what a customer wants instead of offering products the company wants customers to buy and adopt. It draws insight from diverse sources and collaborative thinking.</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4</a:t>
            </a:fld>
            <a:endParaRPr lang="en-US" noProof="0" dirty="0"/>
          </a:p>
        </p:txBody>
      </p:sp>
    </p:spTree>
    <p:extLst>
      <p:ext uri="{BB962C8B-B14F-4D97-AF65-F5344CB8AC3E}">
        <p14:creationId xmlns:p14="http://schemas.microsoft.com/office/powerpoint/2010/main" val="1273791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want graduates who are critical, creative and imaginative thinkers</a:t>
            </a:r>
          </a:p>
          <a:p>
            <a:r>
              <a:rPr lang="en-GB" dirty="0"/>
              <a:t>Design thinking is a set of tools designed to help you find your way through tricky and complex problems </a:t>
            </a:r>
          </a:p>
          <a:p>
            <a:r>
              <a:rPr lang="en-GB" dirty="0"/>
              <a:t>Simple, complex and wicked problem</a:t>
            </a:r>
          </a:p>
          <a:p>
            <a:r>
              <a:rPr lang="en-GB" dirty="0"/>
              <a:t>Iterative - repetitive</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5</a:t>
            </a:fld>
            <a:endParaRPr lang="en-US" noProof="0" dirty="0"/>
          </a:p>
        </p:txBody>
      </p:sp>
    </p:spTree>
    <p:extLst>
      <p:ext uri="{BB962C8B-B14F-4D97-AF65-F5344CB8AC3E}">
        <p14:creationId xmlns:p14="http://schemas.microsoft.com/office/powerpoint/2010/main" val="1022983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Simple – usually one cause and one effect – common sense solutions</a:t>
            </a:r>
          </a:p>
          <a:p>
            <a:r>
              <a:rPr lang="en-GB" dirty="0"/>
              <a:t>Complex – may have many multiple and interlinked causes</a:t>
            </a:r>
          </a:p>
          <a:p>
            <a:r>
              <a:rPr lang="en-GB" dirty="0"/>
              <a:t>Wicked – A wicked problem is harder to solve, it may be hard to define or have hidden causes. It may be unique or linked to a particular group of people so previous solutions may </a:t>
            </a:r>
            <a:r>
              <a:rPr lang="en-GB" dirty="0" err="1"/>
              <a:t>ot</a:t>
            </a:r>
            <a:r>
              <a:rPr lang="en-GB" dirty="0"/>
              <a:t> work this time. It may be one that has no permanent solution</a:t>
            </a:r>
          </a:p>
          <a:p>
            <a:r>
              <a:rPr lang="en-GB" dirty="0"/>
              <a:t>One way of trying to solve complex or wicked problems is design thinking</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6</a:t>
            </a:fld>
            <a:endParaRPr lang="en-US" noProof="0" dirty="0"/>
          </a:p>
        </p:txBody>
      </p:sp>
    </p:spTree>
    <p:extLst>
      <p:ext uri="{BB962C8B-B14F-4D97-AF65-F5344CB8AC3E}">
        <p14:creationId xmlns:p14="http://schemas.microsoft.com/office/powerpoint/2010/main" val="299454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Brings together a series of approaches and tools that allows people to clearly identify what the problem is and then to develop and try out a range of solutions</a:t>
            </a:r>
          </a:p>
          <a:p>
            <a:r>
              <a:rPr lang="en-GB" dirty="0"/>
              <a:t>As you work through a problem you may need to re-</a:t>
            </a:r>
            <a:r>
              <a:rPr lang="en-GB" dirty="0" err="1"/>
              <a:t>visist</a:t>
            </a:r>
            <a:r>
              <a:rPr lang="en-GB" dirty="0"/>
              <a:t> a stage, may need to re-define the problem, or get new ideas in the testing process, or at the prototype process</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7</a:t>
            </a:fld>
            <a:endParaRPr lang="en-US" noProof="0" dirty="0"/>
          </a:p>
        </p:txBody>
      </p:sp>
    </p:spTree>
    <p:extLst>
      <p:ext uri="{BB962C8B-B14F-4D97-AF65-F5344CB8AC3E}">
        <p14:creationId xmlns:p14="http://schemas.microsoft.com/office/powerpoint/2010/main" val="149961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Moodle section 2 wants you to get into groups and look at one of the problems above</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8</a:t>
            </a:fld>
            <a:endParaRPr lang="en-US" noProof="0" dirty="0"/>
          </a:p>
        </p:txBody>
      </p:sp>
    </p:spTree>
    <p:extLst>
      <p:ext uri="{BB962C8B-B14F-4D97-AF65-F5344CB8AC3E}">
        <p14:creationId xmlns:p14="http://schemas.microsoft.com/office/powerpoint/2010/main" val="2085625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design thinking to be effective need to be aware of 3 elements</a:t>
            </a:r>
          </a:p>
          <a:p>
            <a:r>
              <a:rPr lang="en-GB" dirty="0"/>
              <a:t>Mindset – how you see, perceive and view. If there is no change in mindset the </a:t>
            </a:r>
            <a:r>
              <a:rPr lang="en-GB" dirty="0" err="1"/>
              <a:t>workd</a:t>
            </a:r>
            <a:r>
              <a:rPr lang="en-GB" dirty="0"/>
              <a:t> cannot be viewed differently</a:t>
            </a:r>
          </a:p>
          <a:p>
            <a:r>
              <a:rPr lang="en-GB" dirty="0"/>
              <a:t>Skillset – How you do, act and behave, not just your abilities, knowledge and understanding but your motivation and ability to use them</a:t>
            </a:r>
          </a:p>
          <a:p>
            <a:r>
              <a:rPr lang="en-GB" dirty="0"/>
              <a:t>Toolset – how you get, have and use. Using one of a variety of methods, approaches or frameworks for a particular stage of a process.</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9</a:t>
            </a:fld>
            <a:endParaRPr lang="en-US" noProof="0" dirty="0"/>
          </a:p>
        </p:txBody>
      </p:sp>
    </p:spTree>
    <p:extLst>
      <p:ext uri="{BB962C8B-B14F-4D97-AF65-F5344CB8AC3E}">
        <p14:creationId xmlns:p14="http://schemas.microsoft.com/office/powerpoint/2010/main" val="4845508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Empathy is a skill where you can understand and can share what someone else is thinking, paired with the ability to imagine how someone else might be feeling. First stage of the design thinking process - a</a:t>
            </a:r>
            <a:r>
              <a:rPr lang="en-GB" b="0" i="0" dirty="0">
                <a:solidFill>
                  <a:srgbClr val="2F3743"/>
                </a:solidFill>
                <a:effectLst/>
                <a:latin typeface="TradeGothic"/>
              </a:rPr>
              <a:t>imed at identifying creative solutions to business challenges by putting yourself in the shoes of customers.</a:t>
            </a:r>
            <a:endParaRPr lang="en-GB" dirty="0"/>
          </a:p>
          <a:p>
            <a:r>
              <a:rPr lang="en-GB" dirty="0"/>
              <a:t>Define – how would you describe something clearly and completely</a:t>
            </a:r>
          </a:p>
          <a:p>
            <a:r>
              <a:rPr lang="en-GB" dirty="0"/>
              <a:t>Ideate – generate some ideas for how you can solve the problem, may move into considering possible solution</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10</a:t>
            </a:fld>
            <a:endParaRPr lang="en-US" noProof="0" dirty="0"/>
          </a:p>
        </p:txBody>
      </p:sp>
    </p:spTree>
    <p:extLst>
      <p:ext uri="{BB962C8B-B14F-4D97-AF65-F5344CB8AC3E}">
        <p14:creationId xmlns:p14="http://schemas.microsoft.com/office/powerpoint/2010/main" val="3834493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Prototyping – the first step towards the final result. Should be quick, early and inexpensive. Lessons learned may result in you returning to the define stage, or just develop more, different prototypes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Testing – does the solution meet the target groups expectation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Pitching ideas - </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11</a:t>
            </a:fld>
            <a:endParaRPr lang="en-US" noProof="0" dirty="0"/>
          </a:p>
        </p:txBody>
      </p:sp>
    </p:spTree>
    <p:extLst>
      <p:ext uri="{BB962C8B-B14F-4D97-AF65-F5344CB8AC3E}">
        <p14:creationId xmlns:p14="http://schemas.microsoft.com/office/powerpoint/2010/main" val="3233942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Expands design thinkers knowledge – increased learning</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15</a:t>
            </a:fld>
            <a:endParaRPr lang="en-US" noProof="0" dirty="0"/>
          </a:p>
        </p:txBody>
      </p:sp>
    </p:spTree>
    <p:extLst>
      <p:ext uri="{BB962C8B-B14F-4D97-AF65-F5344CB8AC3E}">
        <p14:creationId xmlns:p14="http://schemas.microsoft.com/office/powerpoint/2010/main" val="4271003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cultures value different things, so how a person thinks about situations in a particular national culture is influenced by it – affecting the decision making around solutions to problems, could give a wider range of solutions and could generate a better solution</a:t>
            </a:r>
          </a:p>
          <a:p>
            <a:r>
              <a:rPr lang="en-GB" dirty="0"/>
              <a:t>Even within a given culture, there are different belief systems and values, which can also affect decision-making e.g. in the U.S. some people value equality more than others, while others value individuality more than others</a:t>
            </a:r>
          </a:p>
          <a:p>
            <a:r>
              <a:rPr lang="en-GB" dirty="0"/>
              <a:t>Team leaders differ in communication style and members have different national backgrounds</a:t>
            </a:r>
          </a:p>
          <a:p>
            <a:r>
              <a:rPr lang="en-GB" dirty="0"/>
              <a:t>Mastering intercultural communications by listening for contextual messages behind content messages</a:t>
            </a:r>
          </a:p>
          <a:p>
            <a:r>
              <a:rPr lang="en-GB" dirty="0"/>
              <a:t>Employees’ preferred form and frequency of communication with their immediate manager varies across countries and cultural clusters – adds to the complexity of hearing what is not being said</a:t>
            </a:r>
          </a:p>
          <a:p>
            <a:r>
              <a:rPr lang="en-GB" dirty="0"/>
              <a:t>Urgency to address language in communication issues but is this an oversimplified approach as culture and nationality have to be taken into consideration as well</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16</a:t>
            </a:fld>
            <a:endParaRPr lang="en-US" noProof="0" dirty="0"/>
          </a:p>
        </p:txBody>
      </p:sp>
    </p:spTree>
    <p:extLst>
      <p:ext uri="{BB962C8B-B14F-4D97-AF65-F5344CB8AC3E}">
        <p14:creationId xmlns:p14="http://schemas.microsoft.com/office/powerpoint/2010/main" val="41158614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D2F9AB-3C90-481E-8C34-4F549BF455D7}" type="slidenum">
              <a:rPr lang="en-US" noProof="0" smtClean="0"/>
              <a:t>22</a:t>
            </a:fld>
            <a:endParaRPr lang="en-US" noProof="0" dirty="0"/>
          </a:p>
        </p:txBody>
      </p:sp>
    </p:spTree>
    <p:extLst>
      <p:ext uri="{BB962C8B-B14F-4D97-AF65-F5344CB8AC3E}">
        <p14:creationId xmlns:p14="http://schemas.microsoft.com/office/powerpoint/2010/main" val="18663489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are doing this task be mindful of assignment 2</a:t>
            </a:r>
          </a:p>
          <a:p>
            <a:r>
              <a:rPr lang="en-GB" dirty="0"/>
              <a:t>What are the problems</a:t>
            </a:r>
          </a:p>
          <a:p>
            <a:r>
              <a:rPr lang="en-GB" dirty="0"/>
              <a:t>What skills does the leader need</a:t>
            </a:r>
          </a:p>
          <a:p>
            <a:r>
              <a:rPr lang="en-GB" dirty="0"/>
              <a:t>And reflect on the process</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26</a:t>
            </a:fld>
            <a:endParaRPr lang="en-US" noProof="0" dirty="0"/>
          </a:p>
        </p:txBody>
      </p:sp>
    </p:spTree>
    <p:extLst>
      <p:ext uri="{BB962C8B-B14F-4D97-AF65-F5344CB8AC3E}">
        <p14:creationId xmlns:p14="http://schemas.microsoft.com/office/powerpoint/2010/main" val="13258950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5/13/2026</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5/13/2026</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5/13/2026</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a:lstStyle/>
          <a:p>
            <a:fld id="{AE95AE94-03D1-4FC2-903C-8511BF4E0409}" type="datetime1">
              <a:rPr lang="en-US" smtClean="0"/>
              <a:t>5/13/2026</a:t>
            </a:fld>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5/13/2026</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5/13/2026</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5/13/2026</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5/13/2026</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5/13/2026</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5/13/2026</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5/13/2026</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5/13/2026</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5/13/2026</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5/13/2026</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anchor="ctr" anchorCtr="0"/>
          <a:lstStyle>
            <a:lvl1pPr algn="ctr">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a:lstStyle>
            <a:lvl1pPr>
              <a:defRPr>
                <a:solidFill>
                  <a:schemeClr val="accent1">
                    <a:lumMod val="75000"/>
                  </a:schemeClr>
                </a:solidFill>
              </a:defRPr>
            </a:lvl1pPr>
          </a:lstStyle>
          <a:p>
            <a:r>
              <a:rPr lang="en-US"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5/13/2026</a:t>
            </a:fld>
            <a:endParaRPr lang="en-US" noProof="0" dirty="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207443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5/13/2026</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9" r:id="rId13"/>
    <p:sldLayoutId id="2147483744" r:id="rId14"/>
    <p:sldLayoutId id="2147483745"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MesYt7PhLFQ?si=KOWG_I_P4626hcZA"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youtu.be/ISxevL8V5TI?si=s_3StLK2AdplVZ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hyperlink" Target="https://www.simplypsychology.org/hofstedes-cultural-dimensions-theor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Contemporary Challenges: Making a Difference</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3 – Recap Unit 2, overview of unit 3, </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779BF9-2F2C-E4C7-87D1-B0EA7AA28C06}"/>
              </a:ext>
            </a:extLst>
          </p:cNvPr>
          <p:cNvSpPr>
            <a:spLocks noGrp="1"/>
          </p:cNvSpPr>
          <p:nvPr>
            <p:ph type="sldNum" sz="quarter" idx="12"/>
          </p:nvPr>
        </p:nvSpPr>
        <p:spPr/>
        <p:txBody>
          <a:bodyPr/>
          <a:lstStyle/>
          <a:p>
            <a:fld id="{3A98EE3D-8CD1-4C3F-BD1C-C98C9596463C}" type="slidenum">
              <a:rPr lang="en-US" smtClean="0"/>
              <a:t>2</a:t>
            </a:fld>
            <a:endParaRPr lang="en-US" dirty="0"/>
          </a:p>
        </p:txBody>
      </p:sp>
      <p:sp>
        <p:nvSpPr>
          <p:cNvPr id="3" name="Footer Placeholder 2">
            <a:extLst>
              <a:ext uri="{FF2B5EF4-FFF2-40B4-BE49-F238E27FC236}">
                <a16:creationId xmlns:a16="http://schemas.microsoft.com/office/drawing/2014/main" id="{60B9E80B-1BFE-99D6-3644-199FBE45B7C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B28521CC-C00F-53E0-D5AC-88E24A7D559D}"/>
              </a:ext>
            </a:extLst>
          </p:cNvPr>
          <p:cNvSpPr>
            <a:spLocks noGrp="1"/>
          </p:cNvSpPr>
          <p:nvPr>
            <p:ph type="title"/>
          </p:nvPr>
        </p:nvSpPr>
        <p:spPr/>
        <p:txBody>
          <a:bodyPr/>
          <a:lstStyle/>
          <a:p>
            <a:r>
              <a:rPr lang="en-GB" dirty="0"/>
              <a:t>Knowledge and Ignorance</a:t>
            </a:r>
          </a:p>
        </p:txBody>
      </p:sp>
      <p:sp>
        <p:nvSpPr>
          <p:cNvPr id="5" name="Content Placeholder 4">
            <a:extLst>
              <a:ext uri="{FF2B5EF4-FFF2-40B4-BE49-F238E27FC236}">
                <a16:creationId xmlns:a16="http://schemas.microsoft.com/office/drawing/2014/main" id="{5CD59635-7037-AEB8-1354-B8BA948B5026}"/>
              </a:ext>
            </a:extLst>
          </p:cNvPr>
          <p:cNvSpPr>
            <a:spLocks noGrp="1"/>
          </p:cNvSpPr>
          <p:nvPr>
            <p:ph sz="half" idx="1"/>
          </p:nvPr>
        </p:nvSpPr>
        <p:spPr/>
        <p:txBody>
          <a:bodyPr>
            <a:normAutofit/>
          </a:bodyPr>
          <a:lstStyle/>
          <a:p>
            <a:r>
              <a:rPr lang="en-GB" dirty="0"/>
              <a:t>Education and critical thinking</a:t>
            </a:r>
          </a:p>
          <a:p>
            <a:r>
              <a:rPr lang="en-GB" dirty="0"/>
              <a:t>Misinformation –v- disinformation</a:t>
            </a:r>
          </a:p>
          <a:p>
            <a:r>
              <a:rPr lang="en-GB" dirty="0"/>
              <a:t>Accuracy of Information – six honest men</a:t>
            </a:r>
          </a:p>
          <a:p>
            <a:r>
              <a:rPr lang="en-GB" dirty="0"/>
              <a:t>Technology</a:t>
            </a:r>
          </a:p>
          <a:p>
            <a:r>
              <a:rPr lang="en-GB" dirty="0"/>
              <a:t>Echo Chambers and Epistemic Bubbles</a:t>
            </a:r>
          </a:p>
          <a:p>
            <a:endParaRPr lang="en-GB" dirty="0"/>
          </a:p>
        </p:txBody>
      </p:sp>
      <p:sp>
        <p:nvSpPr>
          <p:cNvPr id="6" name="Content Placeholder 5">
            <a:extLst>
              <a:ext uri="{FF2B5EF4-FFF2-40B4-BE49-F238E27FC236}">
                <a16:creationId xmlns:a16="http://schemas.microsoft.com/office/drawing/2014/main" id="{6280B0CE-06E9-C4F1-C36C-A3849B47C4E5}"/>
              </a:ext>
            </a:extLst>
          </p:cNvPr>
          <p:cNvSpPr>
            <a:spLocks noGrp="1"/>
          </p:cNvSpPr>
          <p:nvPr>
            <p:ph sz="half" idx="2"/>
          </p:nvPr>
        </p:nvSpPr>
        <p:spPr/>
        <p:txBody>
          <a:bodyPr/>
          <a:lstStyle/>
          <a:p>
            <a:r>
              <a:rPr lang="en-GB" dirty="0"/>
              <a:t>Breaking free – post truth situation</a:t>
            </a:r>
          </a:p>
          <a:p>
            <a:r>
              <a:rPr lang="en-GB" dirty="0"/>
              <a:t>Bias and falsities (Plato)</a:t>
            </a:r>
          </a:p>
          <a:p>
            <a:r>
              <a:rPr lang="en-GB" dirty="0"/>
              <a:t>Images and Views from media</a:t>
            </a:r>
          </a:p>
          <a:p>
            <a:r>
              <a:rPr lang="en-GB" dirty="0"/>
              <a:t>Merchandising Doubt </a:t>
            </a:r>
          </a:p>
          <a:p>
            <a:endParaRPr lang="en-GB" dirty="0"/>
          </a:p>
        </p:txBody>
      </p:sp>
    </p:spTree>
    <p:extLst>
      <p:ext uri="{BB962C8B-B14F-4D97-AF65-F5344CB8AC3E}">
        <p14:creationId xmlns:p14="http://schemas.microsoft.com/office/powerpoint/2010/main" val="913200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an arranging food">
            <a:extLst>
              <a:ext uri="{FF2B5EF4-FFF2-40B4-BE49-F238E27FC236}">
                <a16:creationId xmlns:a16="http://schemas.microsoft.com/office/drawing/2014/main" id="{BCC4498D-19F6-447D-9140-E6859D8D72E7}"/>
              </a:ext>
            </a:extLst>
          </p:cNvPr>
          <p:cNvPicPr>
            <a:picLocks noGrp="1" noChangeAspect="1"/>
          </p:cNvPicPr>
          <p:nvPr>
            <p:ph type="pic" sz="quarter" idx="15"/>
          </p:nvPr>
        </p:nvPicPr>
        <p:blipFill>
          <a:blip r:embed="rId2"/>
          <a:srcRect l="13364" r="13364"/>
          <a:stretch>
            <a:fillRect/>
          </a:stretch>
        </p:blipFill>
        <p:spPr/>
      </p:pic>
      <p:sp>
        <p:nvSpPr>
          <p:cNvPr id="3" name="Title 2">
            <a:extLst>
              <a:ext uri="{FF2B5EF4-FFF2-40B4-BE49-F238E27FC236}">
                <a16:creationId xmlns:a16="http://schemas.microsoft.com/office/drawing/2014/main" id="{964B9A18-FC78-4303-8ECA-E5B52A7B62F6}"/>
              </a:ext>
            </a:extLst>
          </p:cNvPr>
          <p:cNvSpPr>
            <a:spLocks noGrp="1"/>
          </p:cNvSpPr>
          <p:nvPr>
            <p:ph type="title"/>
          </p:nvPr>
        </p:nvSpPr>
        <p:spPr/>
        <p:txBody>
          <a:bodyPr/>
          <a:lstStyle/>
          <a:p>
            <a:pPr algn="ctr"/>
            <a:r>
              <a:rPr lang="en-GB" b="1" dirty="0"/>
              <a:t>Unit 3</a:t>
            </a:r>
            <a:br>
              <a:rPr lang="en-GB" b="1" dirty="0"/>
            </a:br>
            <a:r>
              <a:rPr lang="en-GB" b="1" dirty="0"/>
              <a:t>Design thinking</a:t>
            </a:r>
          </a:p>
        </p:txBody>
      </p:sp>
      <p:sp>
        <p:nvSpPr>
          <p:cNvPr id="5" name="Slide Number Placeholder 4">
            <a:extLst>
              <a:ext uri="{FF2B5EF4-FFF2-40B4-BE49-F238E27FC236}">
                <a16:creationId xmlns:a16="http://schemas.microsoft.com/office/drawing/2014/main" id="{2EC5B1D5-C91E-4178-9DAE-DDB9B8DF2B0F}"/>
              </a:ext>
            </a:extLst>
          </p:cNvPr>
          <p:cNvSpPr>
            <a:spLocks noGrp="1"/>
          </p:cNvSpPr>
          <p:nvPr>
            <p:ph type="sldNum" sz="quarter" idx="12"/>
          </p:nvPr>
        </p:nvSpPr>
        <p:spPr/>
        <p:txBody>
          <a:bodyPr/>
          <a:lstStyle/>
          <a:p>
            <a:fld id="{F603CDE5-C1D8-4EDD-870F-A498BAFA520F}" type="slidenum">
              <a:rPr lang="en-US" noProof="0" smtClean="0"/>
              <a:t>3</a:t>
            </a:fld>
            <a:endParaRPr lang="en-US" noProof="0" dirty="0"/>
          </a:p>
        </p:txBody>
      </p:sp>
      <p:sp>
        <p:nvSpPr>
          <p:cNvPr id="6" name="Content Placeholder 5">
            <a:extLst>
              <a:ext uri="{FF2B5EF4-FFF2-40B4-BE49-F238E27FC236}">
                <a16:creationId xmlns:a16="http://schemas.microsoft.com/office/drawing/2014/main" id="{B56752B9-91B6-14B0-6264-9656715ABE95}"/>
              </a:ext>
            </a:extLst>
          </p:cNvPr>
          <p:cNvSpPr>
            <a:spLocks noGrp="1"/>
          </p:cNvSpPr>
          <p:nvPr>
            <p:ph sz="quarter" idx="14"/>
          </p:nvPr>
        </p:nvSpPr>
        <p:spPr/>
        <p:txBody>
          <a:bodyPr/>
          <a:lstStyle/>
          <a:p>
            <a:endParaRPr lang="en-GB"/>
          </a:p>
        </p:txBody>
      </p:sp>
    </p:spTree>
    <p:extLst>
      <p:ext uri="{BB962C8B-B14F-4D97-AF65-F5344CB8AC3E}">
        <p14:creationId xmlns:p14="http://schemas.microsoft.com/office/powerpoint/2010/main" val="1762966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erson with idea concept">
            <a:extLst>
              <a:ext uri="{FF2B5EF4-FFF2-40B4-BE49-F238E27FC236}">
                <a16:creationId xmlns:a16="http://schemas.microsoft.com/office/drawing/2014/main" id="{4A019DD6-309F-3851-FF22-2908E98497E1}"/>
              </a:ext>
            </a:extLst>
          </p:cNvPr>
          <p:cNvPicPr>
            <a:picLocks noChangeAspect="1"/>
          </p:cNvPicPr>
          <p:nvPr/>
        </p:nvPicPr>
        <p:blipFill rotWithShape="1">
          <a:blip r:embed="rId3"/>
          <a:srcRect l="17548" r="9086" b="-1"/>
          <a:stretch/>
        </p:blipFill>
        <p:spPr>
          <a:xfrm>
            <a:off x="20" y="10"/>
            <a:ext cx="7537665" cy="6857990"/>
          </a:xfrm>
          <a:prstGeom prst="rect">
            <a:avLst/>
          </a:prstGeom>
          <a:noFill/>
        </p:spPr>
      </p:pic>
      <p:sp>
        <p:nvSpPr>
          <p:cNvPr id="4" name="Title 3">
            <a:extLst>
              <a:ext uri="{FF2B5EF4-FFF2-40B4-BE49-F238E27FC236}">
                <a16:creationId xmlns:a16="http://schemas.microsoft.com/office/drawing/2014/main" id="{47C895AF-BE1C-FB5A-A8F2-29F694EBEA02}"/>
              </a:ext>
            </a:extLst>
          </p:cNvPr>
          <p:cNvSpPr>
            <a:spLocks noGrp="1"/>
          </p:cNvSpPr>
          <p:nvPr>
            <p:ph type="title"/>
          </p:nvPr>
        </p:nvSpPr>
        <p:spPr>
          <a:xfrm>
            <a:off x="7955459" y="197123"/>
            <a:ext cx="3392382" cy="1675219"/>
          </a:xfrm>
        </p:spPr>
        <p:txBody>
          <a:bodyPr anchor="b">
            <a:normAutofit/>
          </a:bodyPr>
          <a:lstStyle/>
          <a:p>
            <a:r>
              <a:rPr lang="en-GB" dirty="0"/>
              <a:t>Why Design thinking</a:t>
            </a:r>
            <a:br>
              <a:rPr lang="en-GB" dirty="0"/>
            </a:br>
            <a:endParaRPr lang="en-GB" dirty="0"/>
          </a:p>
        </p:txBody>
      </p:sp>
      <p:sp>
        <p:nvSpPr>
          <p:cNvPr id="5" name="Content Placeholder 4">
            <a:extLst>
              <a:ext uri="{FF2B5EF4-FFF2-40B4-BE49-F238E27FC236}">
                <a16:creationId xmlns:a16="http://schemas.microsoft.com/office/drawing/2014/main" id="{0BACB020-61A2-2CB6-3A77-396D9A63F8F1}"/>
              </a:ext>
            </a:extLst>
          </p:cNvPr>
          <p:cNvSpPr>
            <a:spLocks noGrp="1"/>
          </p:cNvSpPr>
          <p:nvPr>
            <p:ph sz="quarter" idx="14"/>
          </p:nvPr>
        </p:nvSpPr>
        <p:spPr>
          <a:xfrm>
            <a:off x="7955459" y="2057400"/>
            <a:ext cx="3392382" cy="3862388"/>
          </a:xfrm>
        </p:spPr>
        <p:txBody>
          <a:bodyPr anchor="ctr">
            <a:normAutofit/>
          </a:bodyPr>
          <a:lstStyle/>
          <a:p>
            <a:pPr>
              <a:buChar char="§"/>
            </a:pPr>
            <a:r>
              <a:rPr lang="en-GB" dirty="0"/>
              <a:t>Upon completion of this section you will be able to recognise opportunities for generative idea production</a:t>
            </a:r>
          </a:p>
        </p:txBody>
      </p:sp>
      <p:sp>
        <p:nvSpPr>
          <p:cNvPr id="2" name="Slide Number Placeholder 1">
            <a:extLst>
              <a:ext uri="{FF2B5EF4-FFF2-40B4-BE49-F238E27FC236}">
                <a16:creationId xmlns:a16="http://schemas.microsoft.com/office/drawing/2014/main" id="{00011909-BFB5-2C93-C450-1D3059F93EBF}"/>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4</a:t>
            </a:fld>
            <a:endParaRPr lang="en-US"/>
          </a:p>
        </p:txBody>
      </p:sp>
      <p:sp>
        <p:nvSpPr>
          <p:cNvPr id="3" name="Footer Placeholder 2">
            <a:extLst>
              <a:ext uri="{FF2B5EF4-FFF2-40B4-BE49-F238E27FC236}">
                <a16:creationId xmlns:a16="http://schemas.microsoft.com/office/drawing/2014/main" id="{9C803FE8-CA14-C967-A1BB-4FCDC0B74AB6}"/>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Tree>
    <p:extLst>
      <p:ext uri="{BB962C8B-B14F-4D97-AF65-F5344CB8AC3E}">
        <p14:creationId xmlns:p14="http://schemas.microsoft.com/office/powerpoint/2010/main" val="3139553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CCC59E0-6BDC-4627-D99F-F6FD3CC6F490}"/>
              </a:ext>
            </a:extLst>
          </p:cNvPr>
          <p:cNvSpPr>
            <a:spLocks noGrp="1"/>
          </p:cNvSpPr>
          <p:nvPr>
            <p:ph type="sldNum" sz="quarter" idx="12"/>
          </p:nvPr>
        </p:nvSpPr>
        <p:spPr/>
        <p:txBody>
          <a:bodyPr/>
          <a:lstStyle/>
          <a:p>
            <a:fld id="{3A98EE3D-8CD1-4C3F-BD1C-C98C9596463C}" type="slidenum">
              <a:rPr lang="en-US" smtClean="0"/>
              <a:t>5</a:t>
            </a:fld>
            <a:endParaRPr lang="en-US" dirty="0"/>
          </a:p>
        </p:txBody>
      </p:sp>
      <p:sp>
        <p:nvSpPr>
          <p:cNvPr id="3" name="Footer Placeholder 2">
            <a:extLst>
              <a:ext uri="{FF2B5EF4-FFF2-40B4-BE49-F238E27FC236}">
                <a16:creationId xmlns:a16="http://schemas.microsoft.com/office/drawing/2014/main" id="{95423EFB-E23C-E558-7AA2-E58F9E26D246}"/>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E6629EB5-8E39-74FD-FABC-4C266F2898F8}"/>
              </a:ext>
            </a:extLst>
          </p:cNvPr>
          <p:cNvSpPr>
            <a:spLocks noGrp="1"/>
          </p:cNvSpPr>
          <p:nvPr>
            <p:ph type="title"/>
          </p:nvPr>
        </p:nvSpPr>
        <p:spPr/>
        <p:txBody>
          <a:bodyPr/>
          <a:lstStyle/>
          <a:p>
            <a:r>
              <a:rPr lang="en-GB" dirty="0"/>
              <a:t>Design Thinking</a:t>
            </a:r>
          </a:p>
        </p:txBody>
      </p:sp>
      <p:sp>
        <p:nvSpPr>
          <p:cNvPr id="5" name="Content Placeholder 4">
            <a:extLst>
              <a:ext uri="{FF2B5EF4-FFF2-40B4-BE49-F238E27FC236}">
                <a16:creationId xmlns:a16="http://schemas.microsoft.com/office/drawing/2014/main" id="{27A61DDF-497D-CC3B-8DDB-39A78C4D304B}"/>
              </a:ext>
            </a:extLst>
          </p:cNvPr>
          <p:cNvSpPr>
            <a:spLocks noGrp="1"/>
          </p:cNvSpPr>
          <p:nvPr>
            <p:ph idx="1"/>
          </p:nvPr>
        </p:nvSpPr>
        <p:spPr/>
        <p:txBody>
          <a:bodyPr/>
          <a:lstStyle/>
          <a:p>
            <a:r>
              <a:rPr lang="en-GB" dirty="0"/>
              <a:t>Able to think through deep seated problems to locate creative solutions</a:t>
            </a:r>
          </a:p>
          <a:p>
            <a:r>
              <a:rPr lang="en-GB" dirty="0"/>
              <a:t>One approach design thinking</a:t>
            </a:r>
          </a:p>
          <a:p>
            <a:r>
              <a:rPr lang="en-GB" dirty="0"/>
              <a:t>Design thinking is a non-linear, iterative process that teams use to understand users, challenge assumptions, redefine problems and create innovative solutions to prototype and test. </a:t>
            </a:r>
          </a:p>
          <a:p>
            <a:r>
              <a:rPr lang="en-GB" dirty="0"/>
              <a:t>Solutions that work in practice not just in theory</a:t>
            </a:r>
          </a:p>
          <a:p>
            <a:r>
              <a:rPr lang="en-GB" dirty="0"/>
              <a:t>Different kinds of problems</a:t>
            </a:r>
          </a:p>
          <a:p>
            <a:endParaRPr lang="en-GB" dirty="0"/>
          </a:p>
        </p:txBody>
      </p:sp>
    </p:spTree>
    <p:extLst>
      <p:ext uri="{BB962C8B-B14F-4D97-AF65-F5344CB8AC3E}">
        <p14:creationId xmlns:p14="http://schemas.microsoft.com/office/powerpoint/2010/main" val="2905998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D7591E2-51F1-31CB-1F27-F2064DC90E2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6</a:t>
            </a:fld>
            <a:endParaRPr lang="en-US"/>
          </a:p>
        </p:txBody>
      </p:sp>
      <p:sp>
        <p:nvSpPr>
          <p:cNvPr id="3" name="Footer Placeholder 2">
            <a:extLst>
              <a:ext uri="{FF2B5EF4-FFF2-40B4-BE49-F238E27FC236}">
                <a16:creationId xmlns:a16="http://schemas.microsoft.com/office/drawing/2014/main" id="{A9C12180-2D07-E593-DC7C-5C7A6BA05707}"/>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
        <p:nvSpPr>
          <p:cNvPr id="4" name="Title 3">
            <a:extLst>
              <a:ext uri="{FF2B5EF4-FFF2-40B4-BE49-F238E27FC236}">
                <a16:creationId xmlns:a16="http://schemas.microsoft.com/office/drawing/2014/main" id="{EFFFED42-0FD9-5AE5-04EB-62FC5C33E269}"/>
              </a:ext>
            </a:extLst>
          </p:cNvPr>
          <p:cNvSpPr>
            <a:spLocks noGrp="1"/>
          </p:cNvSpPr>
          <p:nvPr>
            <p:ph type="title"/>
          </p:nvPr>
        </p:nvSpPr>
        <p:spPr>
          <a:xfrm>
            <a:off x="581192" y="702156"/>
            <a:ext cx="11029616" cy="1013800"/>
          </a:xfrm>
        </p:spPr>
        <p:txBody>
          <a:bodyPr anchor="b">
            <a:normAutofit/>
          </a:bodyPr>
          <a:lstStyle/>
          <a:p>
            <a:r>
              <a:rPr lang="en-GB" dirty="0"/>
              <a:t>Kinds  of problem</a:t>
            </a:r>
          </a:p>
        </p:txBody>
      </p:sp>
      <p:graphicFrame>
        <p:nvGraphicFramePr>
          <p:cNvPr id="7" name="Content Placeholder 4">
            <a:extLst>
              <a:ext uri="{FF2B5EF4-FFF2-40B4-BE49-F238E27FC236}">
                <a16:creationId xmlns:a16="http://schemas.microsoft.com/office/drawing/2014/main" id="{7774C923-FEAC-11B3-699D-BDE56EE41471}"/>
              </a:ext>
            </a:extLst>
          </p:cNvPr>
          <p:cNvGraphicFramePr>
            <a:graphicFrameLocks noGrp="1"/>
          </p:cNvGraphicFramePr>
          <p:nvPr>
            <p:ph idx="1"/>
            <p:extLst>
              <p:ext uri="{D42A27DB-BD31-4B8C-83A1-F6EECF244321}">
                <p14:modId xmlns:p14="http://schemas.microsoft.com/office/powerpoint/2010/main" val="1440685583"/>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4311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9EB1BC8-A131-BFF1-4253-42A5D7554552}"/>
              </a:ext>
            </a:extLst>
          </p:cNvPr>
          <p:cNvSpPr>
            <a:spLocks noGrp="1"/>
          </p:cNvSpPr>
          <p:nvPr>
            <p:ph type="sldNum" sz="quarter" idx="12"/>
          </p:nvPr>
        </p:nvSpPr>
        <p:spPr/>
        <p:txBody>
          <a:bodyPr/>
          <a:lstStyle/>
          <a:p>
            <a:fld id="{3A98EE3D-8CD1-4C3F-BD1C-C98C9596463C}" type="slidenum">
              <a:rPr lang="en-US" smtClean="0"/>
              <a:t>7</a:t>
            </a:fld>
            <a:endParaRPr lang="en-US" dirty="0"/>
          </a:p>
        </p:txBody>
      </p:sp>
      <p:sp>
        <p:nvSpPr>
          <p:cNvPr id="4" name="Title 3">
            <a:extLst>
              <a:ext uri="{FF2B5EF4-FFF2-40B4-BE49-F238E27FC236}">
                <a16:creationId xmlns:a16="http://schemas.microsoft.com/office/drawing/2014/main" id="{3D134684-73CA-2F59-00F2-FD00E7E96EDC}"/>
              </a:ext>
            </a:extLst>
          </p:cNvPr>
          <p:cNvSpPr>
            <a:spLocks noGrp="1"/>
          </p:cNvSpPr>
          <p:nvPr>
            <p:ph type="title"/>
          </p:nvPr>
        </p:nvSpPr>
        <p:spPr/>
        <p:txBody>
          <a:bodyPr/>
          <a:lstStyle/>
          <a:p>
            <a:r>
              <a:rPr lang="en-GB" dirty="0"/>
              <a:t>Design Thinking</a:t>
            </a:r>
          </a:p>
        </p:txBody>
      </p:sp>
      <p:pic>
        <p:nvPicPr>
          <p:cNvPr id="9" name="Content Placeholder 8">
            <a:extLst>
              <a:ext uri="{FF2B5EF4-FFF2-40B4-BE49-F238E27FC236}">
                <a16:creationId xmlns:a16="http://schemas.microsoft.com/office/drawing/2014/main" id="{0267239F-2798-DDBA-3703-7B757AAAB853}"/>
              </a:ext>
            </a:extLst>
          </p:cNvPr>
          <p:cNvPicPr>
            <a:picLocks noGrp="1" noChangeAspect="1"/>
          </p:cNvPicPr>
          <p:nvPr>
            <p:ph idx="1"/>
          </p:nvPr>
        </p:nvPicPr>
        <p:blipFill rotWithShape="1">
          <a:blip r:embed="rId3"/>
          <a:srcRect b="12806"/>
          <a:stretch/>
        </p:blipFill>
        <p:spPr>
          <a:xfrm>
            <a:off x="306977" y="2181224"/>
            <a:ext cx="11168743" cy="4337142"/>
          </a:xfrm>
          <a:prstGeom prst="rect">
            <a:avLst/>
          </a:prstGeom>
        </p:spPr>
      </p:pic>
    </p:spTree>
    <p:extLst>
      <p:ext uri="{BB962C8B-B14F-4D97-AF65-F5344CB8AC3E}">
        <p14:creationId xmlns:p14="http://schemas.microsoft.com/office/powerpoint/2010/main" val="1406630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B0F326-4D5A-84D9-5617-EBCAEBEA1497}"/>
              </a:ext>
            </a:extLst>
          </p:cNvPr>
          <p:cNvSpPr>
            <a:spLocks noGrp="1"/>
          </p:cNvSpPr>
          <p:nvPr>
            <p:ph type="sldNum" sz="quarter" idx="12"/>
          </p:nvPr>
        </p:nvSpPr>
        <p:spPr/>
        <p:txBody>
          <a:bodyPr/>
          <a:lstStyle/>
          <a:p>
            <a:fld id="{3A98EE3D-8CD1-4C3F-BD1C-C98C9596463C}" type="slidenum">
              <a:rPr lang="en-US" smtClean="0"/>
              <a:t>8</a:t>
            </a:fld>
            <a:endParaRPr lang="en-US" dirty="0"/>
          </a:p>
        </p:txBody>
      </p:sp>
      <p:sp>
        <p:nvSpPr>
          <p:cNvPr id="4" name="Title 3">
            <a:extLst>
              <a:ext uri="{FF2B5EF4-FFF2-40B4-BE49-F238E27FC236}">
                <a16:creationId xmlns:a16="http://schemas.microsoft.com/office/drawing/2014/main" id="{7F89DF96-0120-3F72-835D-D3846867AC27}"/>
              </a:ext>
            </a:extLst>
          </p:cNvPr>
          <p:cNvSpPr>
            <a:spLocks noGrp="1"/>
          </p:cNvSpPr>
          <p:nvPr>
            <p:ph type="title"/>
          </p:nvPr>
        </p:nvSpPr>
        <p:spPr/>
        <p:txBody>
          <a:bodyPr/>
          <a:lstStyle/>
          <a:p>
            <a:r>
              <a:rPr lang="en-GB" dirty="0"/>
              <a:t>Investigating a problem</a:t>
            </a:r>
          </a:p>
        </p:txBody>
      </p:sp>
      <p:sp>
        <p:nvSpPr>
          <p:cNvPr id="5" name="Content Placeholder 4">
            <a:extLst>
              <a:ext uri="{FF2B5EF4-FFF2-40B4-BE49-F238E27FC236}">
                <a16:creationId xmlns:a16="http://schemas.microsoft.com/office/drawing/2014/main" id="{C1E75290-411B-7160-DC29-83D5349494D8}"/>
              </a:ext>
            </a:extLst>
          </p:cNvPr>
          <p:cNvSpPr>
            <a:spLocks noGrp="1"/>
          </p:cNvSpPr>
          <p:nvPr>
            <p:ph idx="1"/>
          </p:nvPr>
        </p:nvSpPr>
        <p:spPr/>
        <p:txBody>
          <a:bodyPr/>
          <a:lstStyle/>
          <a:p>
            <a:r>
              <a:rPr lang="en-GB" dirty="0"/>
              <a:t>Society Continues to throw away huge amounts of single use plastics</a:t>
            </a:r>
          </a:p>
          <a:p>
            <a:r>
              <a:rPr lang="en-GB" dirty="0"/>
              <a:t>Dangerous levels of traffic and bad parking around primary schools</a:t>
            </a:r>
          </a:p>
          <a:p>
            <a:r>
              <a:rPr lang="en-GB" dirty="0"/>
              <a:t>Town high streets are dominated by charity shops or vacant shops</a:t>
            </a:r>
          </a:p>
        </p:txBody>
      </p:sp>
    </p:spTree>
    <p:extLst>
      <p:ext uri="{BB962C8B-B14F-4D97-AF65-F5344CB8AC3E}">
        <p14:creationId xmlns:p14="http://schemas.microsoft.com/office/powerpoint/2010/main" val="4175165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6F8269-9099-A86A-C4A8-BABD80956DED}"/>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9</a:t>
            </a:fld>
            <a:endParaRPr lang="en-US"/>
          </a:p>
        </p:txBody>
      </p:sp>
      <p:sp>
        <p:nvSpPr>
          <p:cNvPr id="3" name="Footer Placeholder 2">
            <a:extLst>
              <a:ext uri="{FF2B5EF4-FFF2-40B4-BE49-F238E27FC236}">
                <a16:creationId xmlns:a16="http://schemas.microsoft.com/office/drawing/2014/main" id="{7CEB8666-DB93-922D-99DD-30769858B7FF}"/>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
        <p:nvSpPr>
          <p:cNvPr id="4" name="Title 3">
            <a:extLst>
              <a:ext uri="{FF2B5EF4-FFF2-40B4-BE49-F238E27FC236}">
                <a16:creationId xmlns:a16="http://schemas.microsoft.com/office/drawing/2014/main" id="{4B3C5783-5F16-41C0-E248-EFBFCB80D715}"/>
              </a:ext>
            </a:extLst>
          </p:cNvPr>
          <p:cNvSpPr>
            <a:spLocks noGrp="1"/>
          </p:cNvSpPr>
          <p:nvPr>
            <p:ph type="title"/>
          </p:nvPr>
        </p:nvSpPr>
        <p:spPr>
          <a:xfrm>
            <a:off x="581192" y="5262296"/>
            <a:ext cx="4909445" cy="689514"/>
          </a:xfrm>
        </p:spPr>
        <p:txBody>
          <a:bodyPr anchor="ctr">
            <a:normAutofit/>
          </a:bodyPr>
          <a:lstStyle/>
          <a:p>
            <a:r>
              <a:rPr lang="en-GB" dirty="0"/>
              <a:t>Mindset, skillset &amp; toolset</a:t>
            </a:r>
          </a:p>
        </p:txBody>
      </p:sp>
      <p:sp>
        <p:nvSpPr>
          <p:cNvPr id="11" name="Text Placeholder 5">
            <a:extLst>
              <a:ext uri="{FF2B5EF4-FFF2-40B4-BE49-F238E27FC236}">
                <a16:creationId xmlns:a16="http://schemas.microsoft.com/office/drawing/2014/main" id="{1554D2D2-B42C-8A9A-8894-E8BD9EE56AD0}"/>
              </a:ext>
            </a:extLst>
          </p:cNvPr>
          <p:cNvSpPr>
            <a:spLocks noGrp="1"/>
          </p:cNvSpPr>
          <p:nvPr>
            <p:ph type="body" sz="half" idx="2"/>
          </p:nvPr>
        </p:nvSpPr>
        <p:spPr>
          <a:xfrm>
            <a:off x="5740823" y="5262296"/>
            <a:ext cx="5869987" cy="689515"/>
          </a:xfrm>
        </p:spPr>
        <p:txBody>
          <a:bodyPr/>
          <a:lstStyle/>
          <a:p>
            <a:endParaRPr lang="en-US"/>
          </a:p>
        </p:txBody>
      </p:sp>
      <p:graphicFrame>
        <p:nvGraphicFramePr>
          <p:cNvPr id="7" name="Content Placeholder 4">
            <a:extLst>
              <a:ext uri="{FF2B5EF4-FFF2-40B4-BE49-F238E27FC236}">
                <a16:creationId xmlns:a16="http://schemas.microsoft.com/office/drawing/2014/main" id="{99A2A5B8-DE9E-2F92-79D6-8AFD0035B1E0}"/>
              </a:ext>
            </a:extLst>
          </p:cNvPr>
          <p:cNvGraphicFramePr>
            <a:graphicFrameLocks noGrp="1"/>
          </p:cNvGraphicFramePr>
          <p:nvPr>
            <p:ph idx="1"/>
            <p:extLst>
              <p:ext uri="{D42A27DB-BD31-4B8C-83A1-F6EECF244321}">
                <p14:modId xmlns:p14="http://schemas.microsoft.com/office/powerpoint/2010/main" val="344665359"/>
              </p:ext>
            </p:extLst>
          </p:nvPr>
        </p:nvGraphicFramePr>
        <p:xfrm>
          <a:off x="447816" y="601200"/>
          <a:ext cx="11292840" cy="420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3445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D81C8A5-EF46-7E42-5B62-E8D22A11E898}"/>
              </a:ext>
            </a:extLst>
          </p:cNvPr>
          <p:cNvSpPr>
            <a:spLocks noGrp="1"/>
          </p:cNvSpPr>
          <p:nvPr>
            <p:ph type="sldNum" sz="quarter" idx="12"/>
          </p:nvPr>
        </p:nvSpPr>
        <p:spPr/>
        <p:txBody>
          <a:bodyPr/>
          <a:lstStyle/>
          <a:p>
            <a:fld id="{3A98EE3D-8CD1-4C3F-BD1C-C98C9596463C}" type="slidenum">
              <a:rPr lang="en-US" smtClean="0"/>
              <a:t>10</a:t>
            </a:fld>
            <a:endParaRPr lang="en-US" dirty="0"/>
          </a:p>
        </p:txBody>
      </p:sp>
      <p:sp>
        <p:nvSpPr>
          <p:cNvPr id="4" name="Title 3">
            <a:extLst>
              <a:ext uri="{FF2B5EF4-FFF2-40B4-BE49-F238E27FC236}">
                <a16:creationId xmlns:a16="http://schemas.microsoft.com/office/drawing/2014/main" id="{1FBF42C5-3C53-5555-AE76-57EF1E03AB89}"/>
              </a:ext>
            </a:extLst>
          </p:cNvPr>
          <p:cNvSpPr>
            <a:spLocks noGrp="1"/>
          </p:cNvSpPr>
          <p:nvPr>
            <p:ph type="title"/>
          </p:nvPr>
        </p:nvSpPr>
        <p:spPr/>
        <p:txBody>
          <a:bodyPr/>
          <a:lstStyle/>
          <a:p>
            <a:r>
              <a:rPr lang="en-GB" dirty="0"/>
              <a:t>Investigate the problem</a:t>
            </a:r>
          </a:p>
        </p:txBody>
      </p:sp>
      <p:pic>
        <p:nvPicPr>
          <p:cNvPr id="7" name="Content Placeholder 6">
            <a:extLst>
              <a:ext uri="{FF2B5EF4-FFF2-40B4-BE49-F238E27FC236}">
                <a16:creationId xmlns:a16="http://schemas.microsoft.com/office/drawing/2014/main" id="{41E71D6D-D447-B5C6-F178-3288F52217D4}"/>
              </a:ext>
            </a:extLst>
          </p:cNvPr>
          <p:cNvPicPr>
            <a:picLocks noGrp="1" noChangeAspect="1"/>
          </p:cNvPicPr>
          <p:nvPr>
            <p:ph idx="1"/>
          </p:nvPr>
        </p:nvPicPr>
        <p:blipFill rotWithShape="1">
          <a:blip r:embed="rId3"/>
          <a:srcRect l="23491" t="33923" r="48007" b="37599"/>
          <a:stretch/>
        </p:blipFill>
        <p:spPr>
          <a:xfrm>
            <a:off x="948519" y="1915501"/>
            <a:ext cx="9614848" cy="4380716"/>
          </a:xfrm>
        </p:spPr>
      </p:pic>
    </p:spTree>
    <p:extLst>
      <p:ext uri="{BB962C8B-B14F-4D97-AF65-F5344CB8AC3E}">
        <p14:creationId xmlns:p14="http://schemas.microsoft.com/office/powerpoint/2010/main" val="2403408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7CF747-EC1E-832A-80B4-9B76890AC53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11</a:t>
            </a:fld>
            <a:endParaRPr lang="en-US" noProof="0"/>
          </a:p>
        </p:txBody>
      </p:sp>
      <p:sp>
        <p:nvSpPr>
          <p:cNvPr id="3" name="Footer Placeholder 2">
            <a:extLst>
              <a:ext uri="{FF2B5EF4-FFF2-40B4-BE49-F238E27FC236}">
                <a16:creationId xmlns:a16="http://schemas.microsoft.com/office/drawing/2014/main" id="{FBF5AFBA-AF12-C2E8-B5B8-47BD91946EEB}"/>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noProof="0"/>
              <a:t>Teach a Course</a:t>
            </a:r>
          </a:p>
        </p:txBody>
      </p:sp>
      <p:sp>
        <p:nvSpPr>
          <p:cNvPr id="12" name="Title 3">
            <a:extLst>
              <a:ext uri="{FF2B5EF4-FFF2-40B4-BE49-F238E27FC236}">
                <a16:creationId xmlns:a16="http://schemas.microsoft.com/office/drawing/2014/main" id="{D8E4E9B5-3B55-80EB-E972-7823B9B1DE5E}"/>
              </a:ext>
            </a:extLst>
          </p:cNvPr>
          <p:cNvSpPr>
            <a:spLocks noGrp="1"/>
          </p:cNvSpPr>
          <p:nvPr>
            <p:ph type="title"/>
          </p:nvPr>
        </p:nvSpPr>
        <p:spPr>
          <a:xfrm>
            <a:off x="581192" y="5262296"/>
            <a:ext cx="4909445" cy="689514"/>
          </a:xfrm>
        </p:spPr>
        <p:txBody>
          <a:bodyPr/>
          <a:lstStyle/>
          <a:p>
            <a:r>
              <a:rPr lang="en-US" dirty="0"/>
              <a:t>Towards the solution</a:t>
            </a:r>
          </a:p>
        </p:txBody>
      </p:sp>
      <p:sp>
        <p:nvSpPr>
          <p:cNvPr id="14" name="Text Placeholder 5">
            <a:extLst>
              <a:ext uri="{FF2B5EF4-FFF2-40B4-BE49-F238E27FC236}">
                <a16:creationId xmlns:a16="http://schemas.microsoft.com/office/drawing/2014/main" id="{D432B2F4-B717-AC62-C498-286B4B426F35}"/>
              </a:ext>
            </a:extLst>
          </p:cNvPr>
          <p:cNvSpPr>
            <a:spLocks noGrp="1"/>
          </p:cNvSpPr>
          <p:nvPr>
            <p:ph type="body" sz="half" idx="2"/>
          </p:nvPr>
        </p:nvSpPr>
        <p:spPr>
          <a:xfrm>
            <a:off x="5740823" y="5262296"/>
            <a:ext cx="5869987" cy="689515"/>
          </a:xfrm>
        </p:spPr>
        <p:txBody>
          <a:bodyPr>
            <a:normAutofit fontScale="92500" lnSpcReduction="20000"/>
          </a:bodyPr>
          <a:lstStyle/>
          <a:p>
            <a:endParaRPr lang="en-US" dirty="0"/>
          </a:p>
          <a:p>
            <a:r>
              <a:rPr lang="en-US" dirty="0"/>
              <a:t>Harvard University Introduction</a:t>
            </a:r>
          </a:p>
          <a:p>
            <a:r>
              <a:rPr lang="en-US" dirty="0"/>
              <a:t>https://youtu.be/_WI3B54m6SU?si=pNO8KKCkHvwyxm13</a:t>
            </a:r>
          </a:p>
        </p:txBody>
      </p:sp>
      <p:graphicFrame>
        <p:nvGraphicFramePr>
          <p:cNvPr id="8" name="Content Placeholder 4">
            <a:extLst>
              <a:ext uri="{FF2B5EF4-FFF2-40B4-BE49-F238E27FC236}">
                <a16:creationId xmlns:a16="http://schemas.microsoft.com/office/drawing/2014/main" id="{06B16F45-CC84-46FA-82CC-D8DC0C370B62}"/>
              </a:ext>
            </a:extLst>
          </p:cNvPr>
          <p:cNvGraphicFramePr>
            <a:graphicFrameLocks noGrp="1"/>
          </p:cNvGraphicFramePr>
          <p:nvPr>
            <p:ph idx="1"/>
            <p:extLst>
              <p:ext uri="{D42A27DB-BD31-4B8C-83A1-F6EECF244321}">
                <p14:modId xmlns:p14="http://schemas.microsoft.com/office/powerpoint/2010/main" val="446134920"/>
              </p:ext>
            </p:extLst>
          </p:nvPr>
        </p:nvGraphicFramePr>
        <p:xfrm>
          <a:off x="447816" y="601200"/>
          <a:ext cx="11292840" cy="420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5999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C42B928-1645-B01C-A420-D641B7CE3A82}"/>
              </a:ext>
            </a:extLst>
          </p:cNvPr>
          <p:cNvSpPr>
            <a:spLocks noGrp="1"/>
          </p:cNvSpPr>
          <p:nvPr>
            <p:ph type="sldNum" sz="quarter" idx="12"/>
          </p:nvPr>
        </p:nvSpPr>
        <p:spPr/>
        <p:txBody>
          <a:bodyPr/>
          <a:lstStyle/>
          <a:p>
            <a:fld id="{F603CDE5-C1D8-4EDD-870F-A498BAFA520F}" type="slidenum">
              <a:rPr lang="en-US" noProof="0" smtClean="0"/>
              <a:t>12</a:t>
            </a:fld>
            <a:endParaRPr lang="en-US" noProof="0" dirty="0"/>
          </a:p>
        </p:txBody>
      </p:sp>
      <p:sp>
        <p:nvSpPr>
          <p:cNvPr id="3" name="Footer Placeholder 2">
            <a:extLst>
              <a:ext uri="{FF2B5EF4-FFF2-40B4-BE49-F238E27FC236}">
                <a16:creationId xmlns:a16="http://schemas.microsoft.com/office/drawing/2014/main" id="{94D5A3DC-18AA-F35B-9BD5-57AFE353FBEC}"/>
              </a:ext>
            </a:extLst>
          </p:cNvPr>
          <p:cNvSpPr>
            <a:spLocks noGrp="1"/>
          </p:cNvSpPr>
          <p:nvPr>
            <p:ph type="ftr" sz="quarter" idx="11"/>
          </p:nvPr>
        </p:nvSpPr>
        <p:spPr/>
        <p:txBody>
          <a:bodyPr/>
          <a:lstStyle/>
          <a:p>
            <a:pPr algn="l"/>
            <a:r>
              <a:rPr lang="en-US" noProof="0"/>
              <a:t>Teach a Course</a:t>
            </a:r>
            <a:endParaRPr lang="en-US" noProof="0" dirty="0"/>
          </a:p>
        </p:txBody>
      </p:sp>
      <p:sp>
        <p:nvSpPr>
          <p:cNvPr id="4" name="Title 3">
            <a:extLst>
              <a:ext uri="{FF2B5EF4-FFF2-40B4-BE49-F238E27FC236}">
                <a16:creationId xmlns:a16="http://schemas.microsoft.com/office/drawing/2014/main" id="{BCCD189E-6122-2F15-15CF-596695D297B1}"/>
              </a:ext>
            </a:extLst>
          </p:cNvPr>
          <p:cNvSpPr>
            <a:spLocks noGrp="1"/>
          </p:cNvSpPr>
          <p:nvPr>
            <p:ph type="title"/>
          </p:nvPr>
        </p:nvSpPr>
        <p:spPr/>
        <p:txBody>
          <a:bodyPr>
            <a:normAutofit/>
          </a:bodyPr>
          <a:lstStyle/>
          <a:p>
            <a:r>
              <a:rPr lang="en-GB" dirty="0"/>
              <a:t>Clifton Suspension Bridge</a:t>
            </a:r>
          </a:p>
        </p:txBody>
      </p:sp>
      <p:sp>
        <p:nvSpPr>
          <p:cNvPr id="5" name="Content Placeholder 4">
            <a:extLst>
              <a:ext uri="{FF2B5EF4-FFF2-40B4-BE49-F238E27FC236}">
                <a16:creationId xmlns:a16="http://schemas.microsoft.com/office/drawing/2014/main" id="{C44A4774-FC61-EF4B-230D-73D3A0D45E55}"/>
              </a:ext>
            </a:extLst>
          </p:cNvPr>
          <p:cNvSpPr>
            <a:spLocks noGrp="1"/>
          </p:cNvSpPr>
          <p:nvPr>
            <p:ph idx="1"/>
          </p:nvPr>
        </p:nvSpPr>
        <p:spPr/>
        <p:txBody>
          <a:bodyPr/>
          <a:lstStyle/>
          <a:p>
            <a:pPr marL="0" indent="0">
              <a:buNone/>
            </a:pPr>
            <a:r>
              <a:rPr lang="en-GB" sz="2800" dirty="0"/>
              <a:t>Designs of </a:t>
            </a:r>
          </a:p>
          <a:p>
            <a:pPr marL="0" indent="0">
              <a:buNone/>
            </a:pPr>
            <a:r>
              <a:rPr lang="en-GB" sz="2800" dirty="0"/>
              <a:t>Isambard Kingdom Brunel</a:t>
            </a:r>
          </a:p>
          <a:p>
            <a:pPr marL="0" indent="0">
              <a:buNone/>
            </a:pPr>
            <a:endParaRPr lang="en-GB" sz="2800" dirty="0"/>
          </a:p>
          <a:p>
            <a:pPr marL="0" indent="0">
              <a:buNone/>
            </a:pPr>
            <a:endParaRPr lang="en-GB" sz="2800" dirty="0"/>
          </a:p>
          <a:p>
            <a:r>
              <a:rPr lang="en-GB" dirty="0"/>
              <a:t>Clifton Suspension Bridge </a:t>
            </a:r>
          </a:p>
          <a:p>
            <a:r>
              <a:rPr lang="en-GB" dirty="0"/>
              <a:t>1864, </a:t>
            </a:r>
          </a:p>
          <a:p>
            <a:r>
              <a:rPr lang="en-GB" dirty="0"/>
              <a:t>Bristol, UK.</a:t>
            </a:r>
          </a:p>
        </p:txBody>
      </p:sp>
      <p:sp>
        <p:nvSpPr>
          <p:cNvPr id="6" name="Text Placeholder 5">
            <a:extLst>
              <a:ext uri="{FF2B5EF4-FFF2-40B4-BE49-F238E27FC236}">
                <a16:creationId xmlns:a16="http://schemas.microsoft.com/office/drawing/2014/main" id="{8BE01E2C-0019-D404-0FE7-8AEEC407A177}"/>
              </a:ext>
            </a:extLst>
          </p:cNvPr>
          <p:cNvSpPr>
            <a:spLocks noGrp="1"/>
          </p:cNvSpPr>
          <p:nvPr>
            <p:ph type="body" sz="half" idx="2"/>
          </p:nvPr>
        </p:nvSpPr>
        <p:spPr/>
        <p:txBody>
          <a:bodyPr/>
          <a:lstStyle/>
          <a:p>
            <a:endParaRPr lang="en-GB"/>
          </a:p>
        </p:txBody>
      </p:sp>
      <p:pic>
        <p:nvPicPr>
          <p:cNvPr id="1026" name="Picture 2" descr="Isambard Kingdom Brunel: The Man who changed Britain">
            <a:extLst>
              <a:ext uri="{FF2B5EF4-FFF2-40B4-BE49-F238E27FC236}">
                <a16:creationId xmlns:a16="http://schemas.microsoft.com/office/drawing/2014/main" id="{3F54EE3E-586D-2517-4169-D38EF79CAB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796349"/>
            <a:ext cx="7620000" cy="50768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irth of Isambard Kingdom Brunel ...">
            <a:extLst>
              <a:ext uri="{FF2B5EF4-FFF2-40B4-BE49-F238E27FC236}">
                <a16:creationId xmlns:a16="http://schemas.microsoft.com/office/drawing/2014/main" id="{A05E8F38-ECCC-CCF8-DD29-B762F2C3EF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5213" y="0"/>
            <a:ext cx="3416788" cy="2176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3516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C42B928-1645-B01C-A420-D641B7CE3A82}"/>
              </a:ext>
            </a:extLst>
          </p:cNvPr>
          <p:cNvSpPr>
            <a:spLocks noGrp="1"/>
          </p:cNvSpPr>
          <p:nvPr>
            <p:ph type="sldNum" sz="quarter" idx="12"/>
          </p:nvPr>
        </p:nvSpPr>
        <p:spPr/>
        <p:txBody>
          <a:bodyPr/>
          <a:lstStyle/>
          <a:p>
            <a:fld id="{F603CDE5-C1D8-4EDD-870F-A498BAFA520F}" type="slidenum">
              <a:rPr lang="en-US" noProof="0" smtClean="0"/>
              <a:t>13</a:t>
            </a:fld>
            <a:endParaRPr lang="en-US" noProof="0" dirty="0"/>
          </a:p>
        </p:txBody>
      </p:sp>
      <p:sp>
        <p:nvSpPr>
          <p:cNvPr id="3" name="Footer Placeholder 2">
            <a:extLst>
              <a:ext uri="{FF2B5EF4-FFF2-40B4-BE49-F238E27FC236}">
                <a16:creationId xmlns:a16="http://schemas.microsoft.com/office/drawing/2014/main" id="{94D5A3DC-18AA-F35B-9BD5-57AFE353FBEC}"/>
              </a:ext>
            </a:extLst>
          </p:cNvPr>
          <p:cNvSpPr>
            <a:spLocks noGrp="1"/>
          </p:cNvSpPr>
          <p:nvPr>
            <p:ph type="ftr" sz="quarter" idx="11"/>
          </p:nvPr>
        </p:nvSpPr>
        <p:spPr/>
        <p:txBody>
          <a:bodyPr/>
          <a:lstStyle/>
          <a:p>
            <a:pPr algn="l"/>
            <a:r>
              <a:rPr lang="en-US" noProof="0"/>
              <a:t>Teach a Course</a:t>
            </a:r>
            <a:endParaRPr lang="en-US" noProof="0" dirty="0"/>
          </a:p>
        </p:txBody>
      </p:sp>
      <p:sp>
        <p:nvSpPr>
          <p:cNvPr id="4" name="Title 3">
            <a:extLst>
              <a:ext uri="{FF2B5EF4-FFF2-40B4-BE49-F238E27FC236}">
                <a16:creationId xmlns:a16="http://schemas.microsoft.com/office/drawing/2014/main" id="{BCCD189E-6122-2F15-15CF-596695D297B1}"/>
              </a:ext>
            </a:extLst>
          </p:cNvPr>
          <p:cNvSpPr>
            <a:spLocks noGrp="1"/>
          </p:cNvSpPr>
          <p:nvPr>
            <p:ph type="title"/>
          </p:nvPr>
        </p:nvSpPr>
        <p:spPr/>
        <p:txBody>
          <a:bodyPr>
            <a:normAutofit/>
          </a:bodyPr>
          <a:lstStyle/>
          <a:p>
            <a:r>
              <a:rPr lang="en-GB" dirty="0"/>
              <a:t>Great western railway</a:t>
            </a:r>
          </a:p>
        </p:txBody>
      </p:sp>
      <p:sp>
        <p:nvSpPr>
          <p:cNvPr id="5" name="Content Placeholder 4">
            <a:extLst>
              <a:ext uri="{FF2B5EF4-FFF2-40B4-BE49-F238E27FC236}">
                <a16:creationId xmlns:a16="http://schemas.microsoft.com/office/drawing/2014/main" id="{C44A4774-FC61-EF4B-230D-73D3A0D45E55}"/>
              </a:ext>
            </a:extLst>
          </p:cNvPr>
          <p:cNvSpPr>
            <a:spLocks noGrp="1"/>
          </p:cNvSpPr>
          <p:nvPr>
            <p:ph idx="1"/>
          </p:nvPr>
        </p:nvSpPr>
        <p:spPr/>
        <p:txBody>
          <a:bodyPr/>
          <a:lstStyle/>
          <a:p>
            <a:pPr marL="0" indent="0">
              <a:buNone/>
            </a:pPr>
            <a:r>
              <a:rPr lang="en-GB" sz="2800" dirty="0"/>
              <a:t>Designs of </a:t>
            </a:r>
          </a:p>
          <a:p>
            <a:pPr marL="0" indent="0">
              <a:buNone/>
            </a:pPr>
            <a:r>
              <a:rPr lang="en-GB" sz="2800" dirty="0"/>
              <a:t>Isambard Kingdom Brunel</a:t>
            </a:r>
          </a:p>
          <a:p>
            <a:pPr marL="0" indent="0">
              <a:buNone/>
            </a:pPr>
            <a:endParaRPr lang="en-GB" sz="2800" dirty="0"/>
          </a:p>
          <a:p>
            <a:pPr marL="0" indent="0">
              <a:buNone/>
            </a:pPr>
            <a:endParaRPr lang="en-GB" sz="2800" dirty="0"/>
          </a:p>
          <a:p>
            <a:r>
              <a:rPr lang="en-GB" dirty="0"/>
              <a:t>Great Western Railway</a:t>
            </a:r>
          </a:p>
          <a:p>
            <a:r>
              <a:rPr lang="en-GB" dirty="0"/>
              <a:t>London to Bristol</a:t>
            </a:r>
          </a:p>
          <a:p>
            <a:r>
              <a:rPr lang="en-GB" dirty="0"/>
              <a:t>1841</a:t>
            </a:r>
          </a:p>
        </p:txBody>
      </p:sp>
      <p:sp>
        <p:nvSpPr>
          <p:cNvPr id="6" name="Text Placeholder 5">
            <a:extLst>
              <a:ext uri="{FF2B5EF4-FFF2-40B4-BE49-F238E27FC236}">
                <a16:creationId xmlns:a16="http://schemas.microsoft.com/office/drawing/2014/main" id="{8BE01E2C-0019-D404-0FE7-8AEEC407A177}"/>
              </a:ext>
            </a:extLst>
          </p:cNvPr>
          <p:cNvSpPr>
            <a:spLocks noGrp="1"/>
          </p:cNvSpPr>
          <p:nvPr>
            <p:ph type="body" sz="half" idx="2"/>
          </p:nvPr>
        </p:nvSpPr>
        <p:spPr/>
        <p:txBody>
          <a:bodyPr/>
          <a:lstStyle/>
          <a:p>
            <a:endParaRPr lang="en-GB"/>
          </a:p>
        </p:txBody>
      </p:sp>
      <p:pic>
        <p:nvPicPr>
          <p:cNvPr id="2050" name="Picture 2" descr="Isambard Kingdom Brunel at Saltash by John Austin">
            <a:extLst>
              <a:ext uri="{FF2B5EF4-FFF2-40B4-BE49-F238E27FC236}">
                <a16:creationId xmlns:a16="http://schemas.microsoft.com/office/drawing/2014/main" id="{40AA9E8E-35C3-9D95-BEDA-69AE77C541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4500" y="1485900"/>
            <a:ext cx="6667500" cy="53721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irth of Isambard Kingdom Brunel ...">
            <a:extLst>
              <a:ext uri="{FF2B5EF4-FFF2-40B4-BE49-F238E27FC236}">
                <a16:creationId xmlns:a16="http://schemas.microsoft.com/office/drawing/2014/main" id="{A05E8F38-ECCC-CCF8-DD29-B762F2C3EF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5213" y="0"/>
            <a:ext cx="3416788" cy="2176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027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98B805B-E7E9-6B34-39F8-B64243E0DA58}"/>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14</a:t>
            </a:fld>
            <a:endParaRPr lang="en-US" noProof="0"/>
          </a:p>
        </p:txBody>
      </p:sp>
      <p:sp>
        <p:nvSpPr>
          <p:cNvPr id="3" name="Footer Placeholder 2">
            <a:extLst>
              <a:ext uri="{FF2B5EF4-FFF2-40B4-BE49-F238E27FC236}">
                <a16:creationId xmlns:a16="http://schemas.microsoft.com/office/drawing/2014/main" id="{E8727D3B-B462-3B69-0D2C-B2769A9C0A57}"/>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noProof="0"/>
              <a:t>Teach a Course</a:t>
            </a:r>
          </a:p>
        </p:txBody>
      </p:sp>
      <p:sp>
        <p:nvSpPr>
          <p:cNvPr id="13" name="Title 3">
            <a:extLst>
              <a:ext uri="{FF2B5EF4-FFF2-40B4-BE49-F238E27FC236}">
                <a16:creationId xmlns:a16="http://schemas.microsoft.com/office/drawing/2014/main" id="{74D37592-8840-4F1A-AE00-0E524AAA0E54}"/>
              </a:ext>
            </a:extLst>
          </p:cNvPr>
          <p:cNvSpPr>
            <a:spLocks noGrp="1"/>
          </p:cNvSpPr>
          <p:nvPr>
            <p:ph type="title"/>
          </p:nvPr>
        </p:nvSpPr>
        <p:spPr>
          <a:xfrm>
            <a:off x="581192" y="702155"/>
            <a:ext cx="11029616" cy="1168685"/>
          </a:xfrm>
        </p:spPr>
        <p:txBody>
          <a:bodyPr>
            <a:normAutofit/>
          </a:bodyPr>
          <a:lstStyle/>
          <a:p>
            <a:r>
              <a:rPr lang="en-US" dirty="0"/>
              <a:t>Agile process, Lean manufacturing, design thinking</a:t>
            </a:r>
            <a:br>
              <a:rPr lang="en-US" dirty="0"/>
            </a:br>
            <a:endParaRPr lang="en-US" dirty="0"/>
          </a:p>
        </p:txBody>
      </p:sp>
      <p:pic>
        <p:nvPicPr>
          <p:cNvPr id="8" name="Content Placeholder 7">
            <a:extLst>
              <a:ext uri="{FF2B5EF4-FFF2-40B4-BE49-F238E27FC236}">
                <a16:creationId xmlns:a16="http://schemas.microsoft.com/office/drawing/2014/main" id="{42CC2858-94C0-F6B0-C002-4E662CBA4553}"/>
              </a:ext>
            </a:extLst>
          </p:cNvPr>
          <p:cNvPicPr>
            <a:picLocks noGrp="1" noChangeAspect="1"/>
          </p:cNvPicPr>
          <p:nvPr>
            <p:ph idx="1"/>
          </p:nvPr>
        </p:nvPicPr>
        <p:blipFill>
          <a:blip r:embed="rId2"/>
          <a:stretch>
            <a:fillRect/>
          </a:stretch>
        </p:blipFill>
        <p:spPr>
          <a:xfrm>
            <a:off x="4932301" y="1935784"/>
            <a:ext cx="6818263" cy="4551191"/>
          </a:xfrm>
          <a:noFill/>
        </p:spPr>
      </p:pic>
      <p:sp>
        <p:nvSpPr>
          <p:cNvPr id="10" name="TextBox 9">
            <a:extLst>
              <a:ext uri="{FF2B5EF4-FFF2-40B4-BE49-F238E27FC236}">
                <a16:creationId xmlns:a16="http://schemas.microsoft.com/office/drawing/2014/main" id="{7E2A4575-4E0D-B829-0BD1-6173C2A44DD4}"/>
              </a:ext>
            </a:extLst>
          </p:cNvPr>
          <p:cNvSpPr txBox="1"/>
          <p:nvPr/>
        </p:nvSpPr>
        <p:spPr>
          <a:xfrm>
            <a:off x="355101" y="4876063"/>
            <a:ext cx="4017202" cy="923330"/>
          </a:xfrm>
          <a:prstGeom prst="rect">
            <a:avLst/>
          </a:prstGeom>
          <a:noFill/>
        </p:spPr>
        <p:txBody>
          <a:bodyPr wrap="square">
            <a:spAutoFit/>
          </a:bodyPr>
          <a:lstStyle/>
          <a:p>
            <a:r>
              <a:rPr lang="en-GB" dirty="0">
                <a:hlinkClick r:id="rId3"/>
              </a:rPr>
              <a:t>https://youtu.be/MesYt7PhLFQ?si=KOWG_I_P4626hcZA</a:t>
            </a:r>
            <a:endParaRPr lang="en-GB" dirty="0"/>
          </a:p>
          <a:p>
            <a:endParaRPr lang="en-GB" dirty="0"/>
          </a:p>
        </p:txBody>
      </p:sp>
    </p:spTree>
    <p:extLst>
      <p:ext uri="{BB962C8B-B14F-4D97-AF65-F5344CB8AC3E}">
        <p14:creationId xmlns:p14="http://schemas.microsoft.com/office/powerpoint/2010/main" val="2052281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3F94B67-1055-8964-DCBD-F6A36E331FE9}"/>
              </a:ext>
            </a:extLst>
          </p:cNvPr>
          <p:cNvSpPr>
            <a:spLocks noGrp="1"/>
          </p:cNvSpPr>
          <p:nvPr>
            <p:ph type="sldNum" sz="quarter" idx="12"/>
          </p:nvPr>
        </p:nvSpPr>
        <p:spPr/>
        <p:txBody>
          <a:bodyPr/>
          <a:lstStyle/>
          <a:p>
            <a:fld id="{3A98EE3D-8CD1-4C3F-BD1C-C98C9596463C}" type="slidenum">
              <a:rPr lang="en-US" smtClean="0"/>
              <a:t>15</a:t>
            </a:fld>
            <a:endParaRPr lang="en-US" dirty="0"/>
          </a:p>
        </p:txBody>
      </p:sp>
      <p:sp>
        <p:nvSpPr>
          <p:cNvPr id="3" name="Footer Placeholder 2">
            <a:extLst>
              <a:ext uri="{FF2B5EF4-FFF2-40B4-BE49-F238E27FC236}">
                <a16:creationId xmlns:a16="http://schemas.microsoft.com/office/drawing/2014/main" id="{FD9869FE-D714-2305-D9B6-C920E22CFFF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A0D9417F-FB3F-CB7D-B67E-37669ABCA398}"/>
              </a:ext>
            </a:extLst>
          </p:cNvPr>
          <p:cNvSpPr>
            <a:spLocks noGrp="1"/>
          </p:cNvSpPr>
          <p:nvPr>
            <p:ph type="title"/>
          </p:nvPr>
        </p:nvSpPr>
        <p:spPr/>
        <p:txBody>
          <a:bodyPr/>
          <a:lstStyle/>
          <a:p>
            <a:r>
              <a:rPr lang="en-GB" dirty="0"/>
              <a:t>Advantages and Disadvantages of Design thinking</a:t>
            </a:r>
          </a:p>
        </p:txBody>
      </p:sp>
      <p:sp>
        <p:nvSpPr>
          <p:cNvPr id="6" name="Text Placeholder 5">
            <a:extLst>
              <a:ext uri="{FF2B5EF4-FFF2-40B4-BE49-F238E27FC236}">
                <a16:creationId xmlns:a16="http://schemas.microsoft.com/office/drawing/2014/main" id="{8B51B17D-9798-2363-14FB-5AD715252F78}"/>
              </a:ext>
            </a:extLst>
          </p:cNvPr>
          <p:cNvSpPr>
            <a:spLocks noGrp="1"/>
          </p:cNvSpPr>
          <p:nvPr>
            <p:ph type="body" idx="1"/>
          </p:nvPr>
        </p:nvSpPr>
        <p:spPr/>
        <p:txBody>
          <a:bodyPr/>
          <a:lstStyle/>
          <a:p>
            <a:r>
              <a:rPr lang="en-GB" dirty="0"/>
              <a:t>Advantages</a:t>
            </a:r>
          </a:p>
        </p:txBody>
      </p:sp>
      <p:sp>
        <p:nvSpPr>
          <p:cNvPr id="7" name="Content Placeholder 6">
            <a:extLst>
              <a:ext uri="{FF2B5EF4-FFF2-40B4-BE49-F238E27FC236}">
                <a16:creationId xmlns:a16="http://schemas.microsoft.com/office/drawing/2014/main" id="{F3BAB257-522B-37AA-5CBD-2BCC0972A55A}"/>
              </a:ext>
            </a:extLst>
          </p:cNvPr>
          <p:cNvSpPr>
            <a:spLocks noGrp="1"/>
          </p:cNvSpPr>
          <p:nvPr>
            <p:ph sz="half" idx="2"/>
          </p:nvPr>
        </p:nvSpPr>
        <p:spPr/>
        <p:txBody>
          <a:bodyPr>
            <a:normAutofit fontScale="85000" lnSpcReduction="10000"/>
          </a:bodyPr>
          <a:lstStyle/>
          <a:p>
            <a:r>
              <a:rPr lang="en-GB" dirty="0"/>
              <a:t>Collaborative – Diverse Teams</a:t>
            </a:r>
          </a:p>
          <a:p>
            <a:r>
              <a:rPr lang="en-GB" dirty="0"/>
              <a:t>Encourages innovative thinking</a:t>
            </a:r>
          </a:p>
          <a:p>
            <a:r>
              <a:rPr lang="en-GB" dirty="0"/>
              <a:t>Produces innovative solutions and offering</a:t>
            </a:r>
          </a:p>
          <a:p>
            <a:r>
              <a:rPr lang="en-GB" dirty="0"/>
              <a:t>Reduces risk when launching new ideas</a:t>
            </a:r>
          </a:p>
          <a:p>
            <a:r>
              <a:rPr lang="en-GB" dirty="0"/>
              <a:t>Continually iterate on existing products – better meet customer expectations</a:t>
            </a:r>
          </a:p>
          <a:p>
            <a:r>
              <a:rPr lang="en-GB" dirty="0"/>
              <a:t>Faster pace of learning</a:t>
            </a:r>
          </a:p>
          <a:p>
            <a:r>
              <a:rPr lang="en-GB" dirty="0"/>
              <a:t>Increased revenue and returns</a:t>
            </a:r>
          </a:p>
          <a:p>
            <a:r>
              <a:rPr lang="en-GB" dirty="0"/>
              <a:t>Increased engagement and job satisfaction amongst teams</a:t>
            </a:r>
          </a:p>
          <a:p>
            <a:endParaRPr lang="en-GB" dirty="0"/>
          </a:p>
          <a:p>
            <a:endParaRPr lang="en-GB" dirty="0"/>
          </a:p>
        </p:txBody>
      </p:sp>
      <p:sp>
        <p:nvSpPr>
          <p:cNvPr id="8" name="Text Placeholder 7">
            <a:extLst>
              <a:ext uri="{FF2B5EF4-FFF2-40B4-BE49-F238E27FC236}">
                <a16:creationId xmlns:a16="http://schemas.microsoft.com/office/drawing/2014/main" id="{B60CBC00-28DA-F659-33FB-043E1E3E6155}"/>
              </a:ext>
            </a:extLst>
          </p:cNvPr>
          <p:cNvSpPr>
            <a:spLocks noGrp="1"/>
          </p:cNvSpPr>
          <p:nvPr>
            <p:ph type="body" sz="quarter" idx="3"/>
          </p:nvPr>
        </p:nvSpPr>
        <p:spPr/>
        <p:txBody>
          <a:bodyPr/>
          <a:lstStyle/>
          <a:p>
            <a:r>
              <a:rPr lang="en-GB" dirty="0"/>
              <a:t>Disadvantages</a:t>
            </a:r>
          </a:p>
        </p:txBody>
      </p:sp>
      <p:sp>
        <p:nvSpPr>
          <p:cNvPr id="9" name="Content Placeholder 8">
            <a:extLst>
              <a:ext uri="{FF2B5EF4-FFF2-40B4-BE49-F238E27FC236}">
                <a16:creationId xmlns:a16="http://schemas.microsoft.com/office/drawing/2014/main" id="{B0FA198F-38AA-6161-0D89-30FE75E5ECA8}"/>
              </a:ext>
            </a:extLst>
          </p:cNvPr>
          <p:cNvSpPr>
            <a:spLocks noGrp="1"/>
          </p:cNvSpPr>
          <p:nvPr>
            <p:ph sz="quarter" idx="4"/>
          </p:nvPr>
        </p:nvSpPr>
        <p:spPr/>
        <p:txBody>
          <a:bodyPr/>
          <a:lstStyle/>
          <a:p>
            <a:r>
              <a:rPr lang="en-GB" dirty="0"/>
              <a:t>Time and Cost</a:t>
            </a:r>
          </a:p>
          <a:p>
            <a:r>
              <a:rPr lang="en-GB" dirty="0"/>
              <a:t>Bias</a:t>
            </a:r>
          </a:p>
          <a:p>
            <a:r>
              <a:rPr lang="en-GB" dirty="0"/>
              <a:t>Narrow Focus</a:t>
            </a:r>
          </a:p>
          <a:p>
            <a:r>
              <a:rPr lang="en-GB" dirty="0"/>
              <a:t>Implementation Challenges</a:t>
            </a:r>
          </a:p>
          <a:p>
            <a:r>
              <a:rPr lang="en-GB" dirty="0"/>
              <a:t>Resistance to Change</a:t>
            </a:r>
          </a:p>
          <a:p>
            <a:r>
              <a:rPr lang="en-GB" dirty="0"/>
              <a:t>Highly Iterative</a:t>
            </a:r>
          </a:p>
          <a:p>
            <a:r>
              <a:rPr lang="en-GB" dirty="0"/>
              <a:t>Conflict</a:t>
            </a:r>
          </a:p>
          <a:p>
            <a:pPr marL="0" indent="0">
              <a:buNone/>
            </a:pPr>
            <a:endParaRPr lang="en-GB" dirty="0"/>
          </a:p>
        </p:txBody>
      </p:sp>
    </p:spTree>
    <p:extLst>
      <p:ext uri="{BB962C8B-B14F-4D97-AF65-F5344CB8AC3E}">
        <p14:creationId xmlns:p14="http://schemas.microsoft.com/office/powerpoint/2010/main" val="3331833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D19EEF-A274-0650-558B-1A3B5F19FB7C}"/>
              </a:ext>
            </a:extLst>
          </p:cNvPr>
          <p:cNvSpPr>
            <a:spLocks noGrp="1"/>
          </p:cNvSpPr>
          <p:nvPr>
            <p:ph idx="1"/>
          </p:nvPr>
        </p:nvSpPr>
        <p:spPr>
          <a:xfrm>
            <a:off x="928822" y="2048806"/>
            <a:ext cx="10475052" cy="3848421"/>
          </a:xfrm>
        </p:spPr>
        <p:txBody>
          <a:bodyPr>
            <a:normAutofit fontScale="77500" lnSpcReduction="20000"/>
          </a:bodyPr>
          <a:lstStyle/>
          <a:p>
            <a:pPr>
              <a:lnSpc>
                <a:spcPct val="90000"/>
              </a:lnSpc>
            </a:pPr>
            <a:endPar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t>Global Team Leaders play an important role in facilitating interaction between team members and resolving conflicts</a:t>
            </a:r>
          </a:p>
          <a:p>
            <a:pPr>
              <a:lnSpc>
                <a:spcPct val="90000"/>
              </a:lnSpc>
            </a:pPr>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Cultural barriers – </a:t>
            </a:r>
          </a:p>
          <a:p>
            <a:pPr lvl="1">
              <a:lnSpc>
                <a:spcPct val="90000"/>
              </a:lnSpc>
            </a:pPr>
            <a:r>
              <a:rPr lang="en-GB" sz="1800" dirty="0">
                <a:solidFill>
                  <a:srgbClr val="404040"/>
                </a:solidFill>
                <a:latin typeface="Calibri" panose="020F0502020204030204" pitchFamily="34" charset="0"/>
                <a:ea typeface="Calibri" panose="020F0502020204030204" pitchFamily="34" charset="0"/>
                <a:cs typeface="Calibri" panose="020F0502020204030204" pitchFamily="34" charset="0"/>
              </a:rPr>
              <a:t>Conflicting decision making norms</a:t>
            </a:r>
          </a:p>
          <a:p>
            <a:pPr lvl="1">
              <a:lnSpc>
                <a:spcPct val="90000"/>
              </a:lnSpc>
            </a:pPr>
            <a:r>
              <a:rPr lang="en-GB" sz="1800" dirty="0">
                <a:solidFill>
                  <a:srgbClr val="404040"/>
                </a:solidFill>
                <a:latin typeface="Calibri" panose="020F0502020204030204" pitchFamily="34" charset="0"/>
                <a:ea typeface="Calibri" panose="020F0502020204030204" pitchFamily="34" charset="0"/>
                <a:cs typeface="Calibri" panose="020F0502020204030204" pitchFamily="34" charset="0"/>
              </a:rPr>
              <a:t>Conflicting attitudes towards hierarchy</a:t>
            </a:r>
          </a:p>
          <a:p>
            <a:pPr lvl="1">
              <a:lnSpc>
                <a:spcPct val="90000"/>
              </a:lnSpc>
            </a:pPr>
            <a:r>
              <a:rPr lang="en-GB" sz="1800" dirty="0">
                <a:solidFill>
                  <a:srgbClr val="404040"/>
                </a:solidFill>
                <a:latin typeface="Calibri" panose="020F0502020204030204" pitchFamily="34" charset="0"/>
                <a:ea typeface="Calibri" panose="020F0502020204030204" pitchFamily="34" charset="0"/>
                <a:cs typeface="Calibri" panose="020F0502020204030204" pitchFamily="34" charset="0"/>
              </a:rPr>
              <a:t>Direct –v- indirect communication</a:t>
            </a:r>
          </a:p>
          <a:p>
            <a:pPr lvl="1">
              <a:lnSpc>
                <a:spcPct val="90000"/>
              </a:lnSpc>
            </a:pPr>
            <a:r>
              <a:rPr lang="en-GB" sz="1800" dirty="0">
                <a:solidFill>
                  <a:srgbClr val="404040"/>
                </a:solidFill>
                <a:latin typeface="Calibri" panose="020F0502020204030204" pitchFamily="34" charset="0"/>
                <a:ea typeface="Calibri" panose="020F0502020204030204" pitchFamily="34" charset="0"/>
                <a:cs typeface="Calibri" panose="020F0502020204030204" pitchFamily="34" charset="0"/>
              </a:rPr>
              <a:t>Trouble with language, fluency and accents</a:t>
            </a:r>
          </a:p>
          <a:p>
            <a:pPr>
              <a:lnSpc>
                <a:spcPct val="90000"/>
              </a:lnSpc>
            </a:pPr>
            <a:r>
              <a:rPr lang="en-GB" sz="2100" dirty="0"/>
              <a:t>Master intercultural communications by listening for contextual messages behind content messages</a:t>
            </a:r>
          </a:p>
          <a:p>
            <a:pPr>
              <a:lnSpc>
                <a:spcPct val="90000"/>
              </a:lnSpc>
            </a:pPr>
            <a:r>
              <a:rPr lang="en-GB" sz="2300" dirty="0"/>
              <a:t>Language challenges are more prevalent and more difficult to overcome when working in global teams</a:t>
            </a:r>
            <a:endParaRPr lang="en-GB" sz="2300" dirty="0">
              <a:solidFill>
                <a:srgbClr val="404040"/>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I</a:t>
            </a:r>
            <a:r>
              <a:rPr lang="en-GB" sz="200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f you come from a culture that values traditions and family, then you may listen to your elders before making a decision, or may follow their lead. </a:t>
            </a:r>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I</a:t>
            </a:r>
            <a:r>
              <a:rPr lang="en-GB" sz="200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f you come from a culture that values innovation and risk-taking, this will influence your decisions. If you come from a culture where equali</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ty is essential you are more likely to consider whether something is fair or not when making decisions.</a:t>
            </a:r>
            <a:endParaRPr lang="en-GB" sz="2000" b="1" i="0" dirty="0">
              <a:solidFill>
                <a:srgbClr val="404040"/>
              </a:solidFill>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endParaRPr lang="en-GB" sz="2000" dirty="0">
              <a:solidFill>
                <a:srgbClr val="404040"/>
              </a:solidFill>
            </a:endParaRPr>
          </a:p>
          <a:p>
            <a:pPr>
              <a:lnSpc>
                <a:spcPct val="90000"/>
              </a:lnSpc>
            </a:pPr>
            <a:endParaRPr lang="en-GB" sz="2000" dirty="0">
              <a:solidFill>
                <a:srgbClr val="404040"/>
              </a:solidFill>
            </a:endParaRPr>
          </a:p>
          <a:p>
            <a:pPr>
              <a:lnSpc>
                <a:spcPct val="90000"/>
              </a:lnSpc>
            </a:pPr>
            <a:endParaRPr lang="en-GB" sz="1500" dirty="0">
              <a:solidFill>
                <a:srgbClr val="404040"/>
              </a:solidFill>
            </a:endParaRPr>
          </a:p>
        </p:txBody>
      </p:sp>
      <p:sp>
        <p:nvSpPr>
          <p:cNvPr id="5" name="Title 4">
            <a:extLst>
              <a:ext uri="{FF2B5EF4-FFF2-40B4-BE49-F238E27FC236}">
                <a16:creationId xmlns:a16="http://schemas.microsoft.com/office/drawing/2014/main" id="{D7F3DB3D-3E62-256D-EA64-5889BAD3920B}"/>
              </a:ext>
            </a:extLst>
          </p:cNvPr>
          <p:cNvSpPr>
            <a:spLocks noGrp="1"/>
          </p:cNvSpPr>
          <p:nvPr>
            <p:ph type="title"/>
          </p:nvPr>
        </p:nvSpPr>
        <p:spPr>
          <a:xfrm>
            <a:off x="651540" y="682562"/>
            <a:ext cx="11029616" cy="1013800"/>
          </a:xfrm>
        </p:spPr>
        <p:txBody>
          <a:bodyPr/>
          <a:lstStyle/>
          <a:p>
            <a:r>
              <a:rPr lang="en-GB" dirty="0"/>
              <a:t>Diverse teams</a:t>
            </a:r>
          </a:p>
        </p:txBody>
      </p:sp>
    </p:spTree>
    <p:extLst>
      <p:ext uri="{BB962C8B-B14F-4D97-AF65-F5344CB8AC3E}">
        <p14:creationId xmlns:p14="http://schemas.microsoft.com/office/powerpoint/2010/main" val="3138942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CF5773-60A2-77F5-04B9-92401A8CB9C6}"/>
              </a:ext>
            </a:extLst>
          </p:cNvPr>
          <p:cNvSpPr>
            <a:spLocks noGrp="1"/>
          </p:cNvSpPr>
          <p:nvPr>
            <p:ph idx="1"/>
          </p:nvPr>
        </p:nvSpPr>
        <p:spPr>
          <a:xfrm>
            <a:off x="661851" y="2093744"/>
            <a:ext cx="11081657" cy="3953706"/>
          </a:xfrm>
        </p:spPr>
        <p:txBody>
          <a:bodyPr>
            <a:noAutofit/>
          </a:bodyPr>
          <a:lstStyle/>
          <a:p>
            <a:pPr>
              <a:lnSpc>
                <a:spcPct val="90000"/>
              </a:lnSpc>
            </a:pPr>
            <a:endParaRPr lang="en-GB" sz="24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4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Diplomatic skills are a range of habits, behaviours and abilities to help you manage relationships and build strong ties with colleagues in the workplace. </a:t>
            </a:r>
          </a:p>
          <a:p>
            <a:pPr>
              <a:lnSpc>
                <a:spcPct val="90000"/>
              </a:lnSpc>
            </a:pPr>
            <a:r>
              <a:rPr lang="en-GB" sz="24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Being diplomatic requires good listening and communication skills, problem-solving, conflict resolution, leadership and emotional intelligence.</a:t>
            </a:r>
          </a:p>
          <a:p>
            <a:pPr>
              <a:lnSpc>
                <a:spcPct val="90000"/>
              </a:lnSpc>
            </a:pPr>
            <a:r>
              <a:rPr lang="en-GB" sz="24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The diplomat will help others listen to all sides of a situation and work together to find a solution that is beneficial for everyone. </a:t>
            </a:r>
          </a:p>
          <a:p>
            <a:pPr>
              <a:lnSpc>
                <a:spcPct val="90000"/>
              </a:lnSpc>
            </a:pPr>
            <a:r>
              <a:rPr lang="en-GB" sz="24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Using tact and diplomacy appropriately can lead to improved relationships and are a way to build and develop mutual respect, which can lead to more successful outcomes and less difficult or stressful communications.</a:t>
            </a:r>
            <a:endParaRPr lang="en-GB" sz="2400" dirty="0">
              <a:solidFill>
                <a:srgbClr val="404040"/>
              </a:solidFill>
              <a:latin typeface="Calibri" panose="020F0502020204030204" pitchFamily="34" charset="0"/>
              <a:ea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B7B27566-871C-38A1-47C6-3DB4B9FACDC5}"/>
              </a:ext>
            </a:extLst>
          </p:cNvPr>
          <p:cNvSpPr>
            <a:spLocks noGrp="1"/>
          </p:cNvSpPr>
          <p:nvPr>
            <p:ph type="title"/>
          </p:nvPr>
        </p:nvSpPr>
        <p:spPr/>
        <p:txBody>
          <a:bodyPr/>
          <a:lstStyle/>
          <a:p>
            <a:r>
              <a:rPr lang="en-GB" dirty="0"/>
              <a:t>Diplomacy</a:t>
            </a:r>
          </a:p>
        </p:txBody>
      </p:sp>
    </p:spTree>
    <p:extLst>
      <p:ext uri="{BB962C8B-B14F-4D97-AF65-F5344CB8AC3E}">
        <p14:creationId xmlns:p14="http://schemas.microsoft.com/office/powerpoint/2010/main" val="2079986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EE592D-AD82-4B5A-2A8E-5D51136AE204}"/>
              </a:ext>
            </a:extLst>
          </p:cNvPr>
          <p:cNvSpPr>
            <a:spLocks noGrp="1"/>
          </p:cNvSpPr>
          <p:nvPr>
            <p:ph idx="1"/>
          </p:nvPr>
        </p:nvSpPr>
        <p:spPr>
          <a:xfrm>
            <a:off x="515982" y="2100538"/>
            <a:ext cx="11207931" cy="3855472"/>
          </a:xfrm>
        </p:spPr>
        <p:txBody>
          <a:bodyPr>
            <a:noAutofit/>
          </a:bodyPr>
          <a:lstStyle/>
          <a:p>
            <a:pPr>
              <a:lnSpc>
                <a:spcPct val="90000"/>
              </a:lnSpc>
            </a:pPr>
            <a:r>
              <a:rPr lang="en-GB" sz="2000" b="0" i="0" dirty="0">
                <a:solidFill>
                  <a:srgbClr val="404040"/>
                </a:solidFill>
                <a:effectLst/>
                <a:latin typeface="-apple-system"/>
              </a:rPr>
              <a:t>One of the benefits of </a:t>
            </a:r>
            <a:r>
              <a:rPr lang="en-GB" sz="2000" dirty="0">
                <a:solidFill>
                  <a:srgbClr val="404040"/>
                </a:solidFill>
                <a:latin typeface="-apple-system"/>
              </a:rPr>
              <a:t>EI</a:t>
            </a:r>
            <a:r>
              <a:rPr lang="en-GB" sz="2000" b="0" i="0" dirty="0">
                <a:solidFill>
                  <a:srgbClr val="404040"/>
                </a:solidFill>
                <a:effectLst/>
                <a:latin typeface="-apple-system"/>
              </a:rPr>
              <a:t> is that it can help you prevent conflicts from escalating</a:t>
            </a:r>
          </a:p>
          <a:p>
            <a:pPr>
              <a:lnSpc>
                <a:spcPct val="90000"/>
              </a:lnSpc>
            </a:pPr>
            <a:r>
              <a:rPr lang="en-GB" sz="2000" dirty="0">
                <a:solidFill>
                  <a:srgbClr val="404040"/>
                </a:solidFill>
                <a:latin typeface="-apple-system"/>
              </a:rPr>
              <a:t>Awareness of </a:t>
            </a:r>
            <a:r>
              <a:rPr lang="en-GB" sz="2000" b="0" i="0" dirty="0">
                <a:solidFill>
                  <a:srgbClr val="404040"/>
                </a:solidFill>
                <a:effectLst/>
                <a:latin typeface="-apple-system"/>
              </a:rPr>
              <a:t>your own triggers, emotions, and reactions, can help you avoid overreacting, making assumptions, or taking things personally. </a:t>
            </a:r>
            <a:endParaRPr lang="en-GB" sz="2000" dirty="0">
              <a:solidFill>
                <a:srgbClr val="404040"/>
              </a:solidFill>
              <a:latin typeface="-apple-system"/>
            </a:endParaRPr>
          </a:p>
          <a:p>
            <a:pPr>
              <a:lnSpc>
                <a:spcPct val="90000"/>
              </a:lnSpc>
            </a:pPr>
            <a:r>
              <a:rPr lang="en-GB" sz="2000" b="0" i="0" dirty="0">
                <a:solidFill>
                  <a:srgbClr val="404040"/>
                </a:solidFill>
                <a:effectLst/>
                <a:latin typeface="-apple-system"/>
              </a:rPr>
              <a:t>It helps you recognize the signs of stress, frustration, or anger in others, and respond with calmness, respect, and support. </a:t>
            </a:r>
          </a:p>
          <a:p>
            <a:pPr>
              <a:lnSpc>
                <a:spcPct val="90000"/>
              </a:lnSpc>
            </a:pPr>
            <a:r>
              <a:rPr lang="en-GB" sz="2000" dirty="0">
                <a:solidFill>
                  <a:srgbClr val="404040"/>
                </a:solidFill>
                <a:latin typeface="-apple-system"/>
              </a:rPr>
              <a:t>This will enable you to </a:t>
            </a:r>
            <a:r>
              <a:rPr lang="en-GB" sz="2000" b="0" i="0" dirty="0">
                <a:solidFill>
                  <a:srgbClr val="404040"/>
                </a:solidFill>
                <a:effectLst/>
                <a:latin typeface="-apple-system"/>
              </a:rPr>
              <a:t>diffuse tension, prevent misunderstandings, and create a positive atmosphere for dialogue.</a:t>
            </a:r>
          </a:p>
          <a:p>
            <a:pPr>
              <a:lnSpc>
                <a:spcPct val="90000"/>
              </a:lnSpc>
            </a:pPr>
            <a:r>
              <a:rPr lang="en-GB" sz="2000" b="0" i="0" dirty="0">
                <a:solidFill>
                  <a:srgbClr val="404040"/>
                </a:solidFill>
                <a:effectLst/>
                <a:latin typeface="-apple-system"/>
              </a:rPr>
              <a:t>Another way emotional intelligence can help you resolve team conflicts is by fostering empathy, or the ability to put yourself in someone else's shoes and understand their perspective.</a:t>
            </a:r>
          </a:p>
          <a:p>
            <a:pPr>
              <a:lnSpc>
                <a:spcPct val="90000"/>
              </a:lnSpc>
            </a:pPr>
            <a:r>
              <a:rPr lang="en-GB" sz="2000" b="0" i="0" dirty="0">
                <a:solidFill>
                  <a:srgbClr val="404040"/>
                </a:solidFill>
                <a:effectLst/>
                <a:latin typeface="-apple-system"/>
              </a:rPr>
              <a:t> Empathy can help you bridge gaps, build trust, and reduce bias.</a:t>
            </a:r>
            <a:endParaRPr lang="en-GB" sz="2000" dirty="0">
              <a:solidFill>
                <a:srgbClr val="404040"/>
              </a:solidFill>
            </a:endParaRPr>
          </a:p>
        </p:txBody>
      </p:sp>
      <p:sp>
        <p:nvSpPr>
          <p:cNvPr id="5" name="Title 4">
            <a:extLst>
              <a:ext uri="{FF2B5EF4-FFF2-40B4-BE49-F238E27FC236}">
                <a16:creationId xmlns:a16="http://schemas.microsoft.com/office/drawing/2014/main" id="{8FE61B0A-059A-24AB-8463-2C471481D391}"/>
              </a:ext>
            </a:extLst>
          </p:cNvPr>
          <p:cNvSpPr>
            <a:spLocks noGrp="1"/>
          </p:cNvSpPr>
          <p:nvPr>
            <p:ph type="title"/>
          </p:nvPr>
        </p:nvSpPr>
        <p:spPr/>
        <p:txBody>
          <a:bodyPr/>
          <a:lstStyle/>
          <a:p>
            <a:r>
              <a:rPr lang="en-GB" dirty="0"/>
              <a:t>Emotional Intelligence and Conflict</a:t>
            </a:r>
          </a:p>
        </p:txBody>
      </p:sp>
    </p:spTree>
    <p:extLst>
      <p:ext uri="{BB962C8B-B14F-4D97-AF65-F5344CB8AC3E}">
        <p14:creationId xmlns:p14="http://schemas.microsoft.com/office/powerpoint/2010/main" val="661110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CE7771-9B2B-703F-3421-DFE8FE915C23}"/>
              </a:ext>
            </a:extLst>
          </p:cNvPr>
          <p:cNvSpPr>
            <a:spLocks noGrp="1"/>
          </p:cNvSpPr>
          <p:nvPr>
            <p:ph idx="1"/>
          </p:nvPr>
        </p:nvSpPr>
        <p:spPr>
          <a:xfrm>
            <a:off x="791662" y="2299063"/>
            <a:ext cx="10958378" cy="4108268"/>
          </a:xfrm>
        </p:spPr>
        <p:txBody>
          <a:bodyPr>
            <a:normAutofit/>
          </a:bodyPr>
          <a:lstStyle/>
          <a:p>
            <a:pPr>
              <a:lnSpc>
                <a:spcPct val="90000"/>
              </a:lnSpc>
            </a:pP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Team conflicts are inevitable, especially when you have diverse and talented people working together. </a:t>
            </a:r>
          </a:p>
          <a:p>
            <a:pPr>
              <a:lnSpc>
                <a:spcPct val="90000"/>
              </a:lnSpc>
            </a:pPr>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Conflict</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 can damage productivity, morale, and collaboration if not handled well, therefore emotional intelligence, or the ability to understand and manage your own and others' emotions, is a crucial skill.</a:t>
            </a:r>
            <a:endPar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Need to create a culture that truly values differences - </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help individuals and teams understand differences and then work effectively to bridge them.</a:t>
            </a:r>
          </a:p>
          <a:p>
            <a:pPr>
              <a:lnSpc>
                <a:spcPct val="90000"/>
              </a:lnSpc>
            </a:pP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Organizations need to develop a process for forming new teams or for ensuring that existing work teams perform at a high level.  </a:t>
            </a:r>
          </a:p>
          <a:p>
            <a:pPr>
              <a:lnSpc>
                <a:spcPct val="90000"/>
              </a:lnSpc>
            </a:pPr>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E</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ncourage the team to develop a team charter and clarify roles and responsibilities</a:t>
            </a:r>
          </a:p>
          <a:p>
            <a:pPr marL="0" indent="0">
              <a:lnSpc>
                <a:spcPct val="90000"/>
              </a:lnSpc>
              <a:buNone/>
            </a:pPr>
            <a:endParaRPr lang="en-GB" sz="1500" dirty="0">
              <a:solidFill>
                <a:srgbClr val="404040"/>
              </a:solidFill>
            </a:endParaRPr>
          </a:p>
        </p:txBody>
      </p:sp>
      <p:sp>
        <p:nvSpPr>
          <p:cNvPr id="5" name="Title 4">
            <a:extLst>
              <a:ext uri="{FF2B5EF4-FFF2-40B4-BE49-F238E27FC236}">
                <a16:creationId xmlns:a16="http://schemas.microsoft.com/office/drawing/2014/main" id="{7DA450D5-DA27-8CF1-2645-EA7517397C84}"/>
              </a:ext>
            </a:extLst>
          </p:cNvPr>
          <p:cNvSpPr>
            <a:spLocks noGrp="1"/>
          </p:cNvSpPr>
          <p:nvPr>
            <p:ph type="title"/>
          </p:nvPr>
        </p:nvSpPr>
        <p:spPr/>
        <p:txBody>
          <a:bodyPr/>
          <a:lstStyle/>
          <a:p>
            <a:r>
              <a:rPr lang="en-GB" dirty="0"/>
              <a:t>Managing conflict in global/diverse teams</a:t>
            </a:r>
          </a:p>
        </p:txBody>
      </p:sp>
    </p:spTree>
    <p:extLst>
      <p:ext uri="{BB962C8B-B14F-4D97-AF65-F5344CB8AC3E}">
        <p14:creationId xmlns:p14="http://schemas.microsoft.com/office/powerpoint/2010/main" val="195155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C84C0F-275E-476B-98DA-BA728C029C3F}"/>
              </a:ext>
            </a:extLst>
          </p:cNvPr>
          <p:cNvSpPr>
            <a:spLocks noGrp="1"/>
          </p:cNvSpPr>
          <p:nvPr>
            <p:ph idx="1"/>
          </p:nvPr>
        </p:nvSpPr>
        <p:spPr>
          <a:xfrm>
            <a:off x="642256" y="1952897"/>
            <a:ext cx="10968551" cy="4301838"/>
          </a:xfrm>
        </p:spPr>
        <p:txBody>
          <a:bodyPr>
            <a:noAutofit/>
          </a:bodyPr>
          <a:lstStyle/>
          <a:p>
            <a:pPr>
              <a:lnSpc>
                <a:spcPct val="90000"/>
              </a:lnSpc>
            </a:pPr>
            <a:r>
              <a:rPr lang="en-GB" b="0" i="0" dirty="0">
                <a:solidFill>
                  <a:srgbClr val="404040"/>
                </a:solidFill>
                <a:effectLst/>
                <a:latin typeface="-apple-system"/>
              </a:rPr>
              <a:t>Interdisciplinary thinking is becoming a critical factor in today's rapidly evolving business world. </a:t>
            </a:r>
          </a:p>
          <a:p>
            <a:pPr>
              <a:lnSpc>
                <a:spcPct val="90000"/>
              </a:lnSpc>
            </a:pPr>
            <a:r>
              <a:rPr lang="en-GB" b="0" i="0" dirty="0">
                <a:solidFill>
                  <a:srgbClr val="404040"/>
                </a:solidFill>
                <a:effectLst/>
                <a:latin typeface="-apple-system"/>
              </a:rPr>
              <a:t>This innovative approach to problem-solving involves incorporating knowledge and perspectives from multiple disciplines to come up with effective and new solutions.</a:t>
            </a:r>
            <a:endParaRPr lang="en-GB" dirty="0">
              <a:solidFill>
                <a:srgbClr val="404040"/>
              </a:solidFill>
              <a:latin typeface="arial" panose="020B0604020202020204" pitchFamily="34" charset="0"/>
            </a:endParaRPr>
          </a:p>
          <a:p>
            <a:pPr>
              <a:lnSpc>
                <a:spcPct val="90000"/>
              </a:lnSpc>
            </a:pPr>
            <a:r>
              <a:rPr lang="en-GB" dirty="0">
                <a:solidFill>
                  <a:srgbClr val="404040"/>
                </a:solidFill>
              </a:rPr>
              <a:t>The b</a:t>
            </a:r>
            <a:r>
              <a:rPr lang="en-GB" b="0" i="0" dirty="0">
                <a:solidFill>
                  <a:srgbClr val="404040"/>
                </a:solidFill>
                <a:effectLst/>
              </a:rPr>
              <a:t>uilding of knowledge can allow for deeper understanding and highlight patterns</a:t>
            </a:r>
          </a:p>
          <a:p>
            <a:pPr>
              <a:lnSpc>
                <a:spcPct val="90000"/>
              </a:lnSpc>
            </a:pPr>
            <a:r>
              <a:rPr lang="en-GB" dirty="0">
                <a:solidFill>
                  <a:srgbClr val="404040"/>
                </a:solidFill>
              </a:rPr>
              <a:t>Can be linked to design thinking</a:t>
            </a:r>
          </a:p>
          <a:p>
            <a:pPr>
              <a:lnSpc>
                <a:spcPct val="90000"/>
              </a:lnSpc>
            </a:pPr>
            <a:r>
              <a:rPr lang="en-GB" dirty="0">
                <a:solidFill>
                  <a:srgbClr val="404040"/>
                </a:solidFill>
              </a:rPr>
              <a:t>Benefits include</a:t>
            </a:r>
          </a:p>
          <a:p>
            <a:pPr lvl="1">
              <a:lnSpc>
                <a:spcPct val="90000"/>
              </a:lnSpc>
            </a:pPr>
            <a:r>
              <a:rPr lang="en-GB" sz="1800" dirty="0">
                <a:solidFill>
                  <a:srgbClr val="404040"/>
                </a:solidFill>
              </a:rPr>
              <a:t>The ability to tackle complex issues, drive innovation, boost collaboration, and enhance the customer experience.</a:t>
            </a:r>
          </a:p>
          <a:p>
            <a:pPr lvl="1">
              <a:lnSpc>
                <a:spcPct val="90000"/>
              </a:lnSpc>
            </a:pPr>
            <a:r>
              <a:rPr lang="en-GB" sz="1800" dirty="0">
                <a:solidFill>
                  <a:srgbClr val="404040"/>
                </a:solidFill>
              </a:rPr>
              <a:t>When individuals approach problems from a variety of angles, they bring together a diverse range of perspectives and expertise, leading to better decision-making, a broader range of ideas, and a more innovative and relevant outcome.</a:t>
            </a:r>
          </a:p>
          <a:p>
            <a:pPr>
              <a:lnSpc>
                <a:spcPct val="90000"/>
              </a:lnSpc>
            </a:pPr>
            <a:r>
              <a:rPr lang="en-GB" dirty="0">
                <a:solidFill>
                  <a:srgbClr val="404040"/>
                </a:solidFill>
              </a:rPr>
              <a:t>Achieved through cross-functional collaboration, diverse and inclusive teams</a:t>
            </a:r>
          </a:p>
        </p:txBody>
      </p:sp>
      <p:sp>
        <p:nvSpPr>
          <p:cNvPr id="5" name="Title 4">
            <a:extLst>
              <a:ext uri="{FF2B5EF4-FFF2-40B4-BE49-F238E27FC236}">
                <a16:creationId xmlns:a16="http://schemas.microsoft.com/office/drawing/2014/main" id="{2F21A67B-9EBB-8ED0-D918-019231845ED6}"/>
              </a:ext>
            </a:extLst>
          </p:cNvPr>
          <p:cNvSpPr>
            <a:spLocks noGrp="1"/>
          </p:cNvSpPr>
          <p:nvPr>
            <p:ph type="title"/>
          </p:nvPr>
        </p:nvSpPr>
        <p:spPr/>
        <p:txBody>
          <a:bodyPr/>
          <a:lstStyle/>
          <a:p>
            <a:r>
              <a:rPr lang="en-GB" dirty="0"/>
              <a:t>Interdisciplinary Thinking</a:t>
            </a:r>
          </a:p>
        </p:txBody>
      </p:sp>
    </p:spTree>
    <p:extLst>
      <p:ext uri="{BB962C8B-B14F-4D97-AF65-F5344CB8AC3E}">
        <p14:creationId xmlns:p14="http://schemas.microsoft.com/office/powerpoint/2010/main" val="30473603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2C9E89-7844-44AC-91D7-435019AE6988}"/>
              </a:ext>
            </a:extLst>
          </p:cNvPr>
          <p:cNvSpPr>
            <a:spLocks noGrp="1"/>
          </p:cNvSpPr>
          <p:nvPr>
            <p:ph idx="1"/>
          </p:nvPr>
        </p:nvSpPr>
        <p:spPr>
          <a:xfrm>
            <a:off x="581193" y="2313853"/>
            <a:ext cx="11110064" cy="3326928"/>
          </a:xfrm>
        </p:spPr>
        <p:txBody>
          <a:bodyPr>
            <a:noAutofit/>
          </a:bodyPr>
          <a:lstStyle/>
          <a:p>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This is when individuals collectively make a choice from the alternatives before them.</a:t>
            </a:r>
          </a:p>
          <a:p>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Has the </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advantage of drawing from the experiences and perspectives of a larger number of individuals from a global background</a:t>
            </a:r>
          </a:p>
          <a:p>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Can potentially </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be more creative and lead to a more effective decision. </a:t>
            </a:r>
          </a:p>
          <a:p>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Global</a:t>
            </a:r>
            <a:r>
              <a:rPr lang="en-GB" sz="20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 groups could achieve results beyond what could have been achieved as individuals.</a:t>
            </a:r>
          </a:p>
          <a:p>
            <a:r>
              <a:rPr lang="en-GB" sz="2000" dirty="0">
                <a:solidFill>
                  <a:srgbClr val="404040"/>
                </a:solidFill>
                <a:latin typeface="Calibri" panose="020F0502020204030204" pitchFamily="34" charset="0"/>
                <a:ea typeface="Calibri" panose="020F0502020204030204" pitchFamily="34" charset="0"/>
                <a:cs typeface="Calibri" panose="020F0502020204030204" pitchFamily="34" charset="0"/>
              </a:rPr>
              <a:t>This will be more time consuming than individual decision making and some individuals could feel pressure to conform</a:t>
            </a:r>
          </a:p>
        </p:txBody>
      </p:sp>
      <p:sp>
        <p:nvSpPr>
          <p:cNvPr id="5" name="Title 4">
            <a:extLst>
              <a:ext uri="{FF2B5EF4-FFF2-40B4-BE49-F238E27FC236}">
                <a16:creationId xmlns:a16="http://schemas.microsoft.com/office/drawing/2014/main" id="{FCE271F5-91ED-CD0E-E020-ABF96072305C}"/>
              </a:ext>
            </a:extLst>
          </p:cNvPr>
          <p:cNvSpPr>
            <a:spLocks noGrp="1"/>
          </p:cNvSpPr>
          <p:nvPr>
            <p:ph type="title"/>
          </p:nvPr>
        </p:nvSpPr>
        <p:spPr/>
        <p:txBody>
          <a:bodyPr/>
          <a:lstStyle/>
          <a:p>
            <a:r>
              <a:rPr lang="en-GB" dirty="0"/>
              <a:t>Collective decision making</a:t>
            </a:r>
          </a:p>
        </p:txBody>
      </p:sp>
    </p:spTree>
    <p:extLst>
      <p:ext uri="{BB962C8B-B14F-4D97-AF65-F5344CB8AC3E}">
        <p14:creationId xmlns:p14="http://schemas.microsoft.com/office/powerpoint/2010/main" val="35224824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0844B2-DF6B-2363-8964-690B1571A7D5}"/>
              </a:ext>
            </a:extLst>
          </p:cNvPr>
          <p:cNvSpPr>
            <a:spLocks noGrp="1"/>
          </p:cNvSpPr>
          <p:nvPr>
            <p:ph idx="1"/>
          </p:nvPr>
        </p:nvSpPr>
        <p:spPr>
          <a:xfrm>
            <a:off x="783771" y="1924493"/>
            <a:ext cx="10940143" cy="4032170"/>
          </a:xfrm>
        </p:spPr>
        <p:txBody>
          <a:bodyPr>
            <a:normAutofit/>
          </a:bodyPr>
          <a:lstStyle/>
          <a:p>
            <a:r>
              <a:rPr lang="en-GB" sz="2000" b="0" i="0" dirty="0">
                <a:solidFill>
                  <a:srgbClr val="404040"/>
                </a:solidFill>
                <a:effectLst/>
                <a:latin typeface="Google Sans"/>
              </a:rPr>
              <a:t>Ethical decisions:</a:t>
            </a:r>
          </a:p>
          <a:p>
            <a:pPr lvl="1"/>
            <a:r>
              <a:rPr lang="en-GB" sz="2000" b="0" i="0" dirty="0">
                <a:solidFill>
                  <a:srgbClr val="404040"/>
                </a:solidFill>
                <a:effectLst/>
                <a:latin typeface="Google Sans"/>
              </a:rPr>
              <a:t> generate and sustain trust; </a:t>
            </a:r>
          </a:p>
          <a:p>
            <a:pPr lvl="1"/>
            <a:r>
              <a:rPr lang="en-GB" sz="2000" b="0" i="0" dirty="0">
                <a:solidFill>
                  <a:srgbClr val="404040"/>
                </a:solidFill>
                <a:effectLst/>
                <a:latin typeface="Google Sans"/>
              </a:rPr>
              <a:t>demonstrate respect, responsibility, fairness and caring; </a:t>
            </a:r>
          </a:p>
          <a:p>
            <a:pPr lvl="1"/>
            <a:r>
              <a:rPr lang="en-GB" sz="2000" dirty="0">
                <a:solidFill>
                  <a:srgbClr val="404040"/>
                </a:solidFill>
                <a:latin typeface="Google Sans"/>
              </a:rPr>
              <a:t>a</a:t>
            </a:r>
            <a:r>
              <a:rPr lang="en-GB" sz="2000" b="0" i="0" dirty="0">
                <a:solidFill>
                  <a:srgbClr val="404040"/>
                </a:solidFill>
                <a:effectLst/>
                <a:latin typeface="Google Sans"/>
              </a:rPr>
              <a:t>re consistent with good citizenship. </a:t>
            </a:r>
          </a:p>
          <a:p>
            <a:r>
              <a:rPr lang="en-GB" sz="2000" b="0" i="0" dirty="0">
                <a:solidFill>
                  <a:srgbClr val="404040"/>
                </a:solidFill>
                <a:effectLst/>
                <a:latin typeface="Google Sans"/>
              </a:rPr>
              <a:t>These behaviours provide a foundation for making better decisions by setting the ground rules for our behaviour.</a:t>
            </a:r>
          </a:p>
          <a:p>
            <a:r>
              <a:rPr lang="en-GB" sz="2000" dirty="0">
                <a:solidFill>
                  <a:srgbClr val="404040"/>
                </a:solidFill>
                <a:latin typeface="Google Sans"/>
              </a:rPr>
              <a:t>Ethics may be different depending on the location country</a:t>
            </a:r>
            <a:endParaRPr lang="en-GB" sz="2000" dirty="0">
              <a:solidFill>
                <a:srgbClr val="404040"/>
              </a:solidFill>
            </a:endParaRPr>
          </a:p>
        </p:txBody>
      </p:sp>
      <p:sp>
        <p:nvSpPr>
          <p:cNvPr id="5" name="Title 4">
            <a:extLst>
              <a:ext uri="{FF2B5EF4-FFF2-40B4-BE49-F238E27FC236}">
                <a16:creationId xmlns:a16="http://schemas.microsoft.com/office/drawing/2014/main" id="{C2EA8AA4-083E-28AF-07DB-752AD949088E}"/>
              </a:ext>
            </a:extLst>
          </p:cNvPr>
          <p:cNvSpPr>
            <a:spLocks noGrp="1"/>
          </p:cNvSpPr>
          <p:nvPr>
            <p:ph type="title"/>
          </p:nvPr>
        </p:nvSpPr>
        <p:spPr/>
        <p:txBody>
          <a:bodyPr/>
          <a:lstStyle/>
          <a:p>
            <a:r>
              <a:rPr lang="en-GB" dirty="0"/>
              <a:t>The role of ethics</a:t>
            </a:r>
          </a:p>
        </p:txBody>
      </p:sp>
    </p:spTree>
    <p:extLst>
      <p:ext uri="{BB962C8B-B14F-4D97-AF65-F5344CB8AC3E}">
        <p14:creationId xmlns:p14="http://schemas.microsoft.com/office/powerpoint/2010/main" val="1839502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9AA29EC-94A0-53A2-8342-5EACE04A87A4}"/>
              </a:ext>
            </a:extLst>
          </p:cNvPr>
          <p:cNvSpPr>
            <a:spLocks noGrp="1"/>
          </p:cNvSpPr>
          <p:nvPr>
            <p:ph type="sldNum" sz="quarter" idx="12"/>
          </p:nvPr>
        </p:nvSpPr>
        <p:spPr/>
        <p:txBody>
          <a:bodyPr/>
          <a:lstStyle/>
          <a:p>
            <a:fld id="{3A98EE3D-8CD1-4C3F-BD1C-C98C9596463C}" type="slidenum">
              <a:rPr lang="en-US" smtClean="0"/>
              <a:t>23</a:t>
            </a:fld>
            <a:endParaRPr lang="en-US" dirty="0"/>
          </a:p>
        </p:txBody>
      </p:sp>
      <p:sp>
        <p:nvSpPr>
          <p:cNvPr id="3" name="Footer Placeholder 2">
            <a:extLst>
              <a:ext uri="{FF2B5EF4-FFF2-40B4-BE49-F238E27FC236}">
                <a16:creationId xmlns:a16="http://schemas.microsoft.com/office/drawing/2014/main" id="{7B588C78-2EFE-CDD0-9040-5AB87CBD9CD3}"/>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AA1B6769-A49E-0A02-CD0B-28C3E365CDBE}"/>
              </a:ext>
            </a:extLst>
          </p:cNvPr>
          <p:cNvSpPr>
            <a:spLocks noGrp="1"/>
          </p:cNvSpPr>
          <p:nvPr>
            <p:ph type="title"/>
          </p:nvPr>
        </p:nvSpPr>
        <p:spPr/>
        <p:txBody>
          <a:bodyPr/>
          <a:lstStyle/>
          <a:p>
            <a:r>
              <a:rPr lang="en-GB" dirty="0"/>
              <a:t>Using ai to solve real business problems</a:t>
            </a:r>
          </a:p>
        </p:txBody>
      </p:sp>
      <p:sp>
        <p:nvSpPr>
          <p:cNvPr id="5" name="Content Placeholder 4">
            <a:extLst>
              <a:ext uri="{FF2B5EF4-FFF2-40B4-BE49-F238E27FC236}">
                <a16:creationId xmlns:a16="http://schemas.microsoft.com/office/drawing/2014/main" id="{84FDA3C4-48E5-BAF8-709D-0F05C2A231A9}"/>
              </a:ext>
            </a:extLst>
          </p:cNvPr>
          <p:cNvSpPr>
            <a:spLocks noGrp="1"/>
          </p:cNvSpPr>
          <p:nvPr>
            <p:ph idx="1"/>
          </p:nvPr>
        </p:nvSpPr>
        <p:spPr>
          <a:xfrm>
            <a:off x="581193" y="2180497"/>
            <a:ext cx="3990808" cy="3547642"/>
          </a:xfrm>
        </p:spPr>
        <p:txBody>
          <a:bodyPr/>
          <a:lstStyle/>
          <a:p>
            <a:r>
              <a:rPr lang="en-GB" dirty="0">
                <a:hlinkClick r:id="rId2"/>
              </a:rPr>
              <a:t>https://youtu.be/ISxevL8V5TI?si=s</a:t>
            </a:r>
            <a:r>
              <a:rPr lang="en-GB">
                <a:hlinkClick r:id="rId2"/>
              </a:rPr>
              <a:t>_3StLK2AdplVZl-</a:t>
            </a:r>
            <a:endParaRPr lang="en-GB"/>
          </a:p>
          <a:p>
            <a:endParaRPr lang="en-GB" dirty="0"/>
          </a:p>
        </p:txBody>
      </p:sp>
      <p:pic>
        <p:nvPicPr>
          <p:cNvPr id="7" name="Picture 6">
            <a:extLst>
              <a:ext uri="{FF2B5EF4-FFF2-40B4-BE49-F238E27FC236}">
                <a16:creationId xmlns:a16="http://schemas.microsoft.com/office/drawing/2014/main" id="{6E70A1D9-5E86-3F8D-011A-A2F502546534}"/>
              </a:ext>
            </a:extLst>
          </p:cNvPr>
          <p:cNvPicPr>
            <a:picLocks noChangeAspect="1"/>
          </p:cNvPicPr>
          <p:nvPr/>
        </p:nvPicPr>
        <p:blipFill>
          <a:blip r:embed="rId3"/>
          <a:stretch>
            <a:fillRect/>
          </a:stretch>
        </p:blipFill>
        <p:spPr>
          <a:xfrm>
            <a:off x="4828625" y="2111535"/>
            <a:ext cx="7008274" cy="4677504"/>
          </a:xfrm>
          <a:prstGeom prst="rect">
            <a:avLst/>
          </a:prstGeom>
        </p:spPr>
      </p:pic>
    </p:spTree>
    <p:extLst>
      <p:ext uri="{BB962C8B-B14F-4D97-AF65-F5344CB8AC3E}">
        <p14:creationId xmlns:p14="http://schemas.microsoft.com/office/powerpoint/2010/main" val="26649811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24</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a:bodyPr>
          <a:lstStyle/>
          <a:p>
            <a:r>
              <a:rPr lang="en-GB" dirty="0"/>
              <a:t>Assessment  – </a:t>
            </a:r>
            <a:r>
              <a:rPr lang="en-GB" sz="1800" dirty="0">
                <a:effectLst/>
                <a:latin typeface="Arial" panose="020B0604020202020204" pitchFamily="34" charset="0"/>
                <a:ea typeface="Times New Roman" panose="02020603050405020304" pitchFamily="18" charset="0"/>
                <a:cs typeface="Arial" panose="020B0604020202020204" pitchFamily="34" charset="0"/>
              </a:rPr>
              <a:t>Group Presentation with supporting materials: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10" name="Content Placeholder 9">
            <a:extLst>
              <a:ext uri="{FF2B5EF4-FFF2-40B4-BE49-F238E27FC236}">
                <a16:creationId xmlns:a16="http://schemas.microsoft.com/office/drawing/2014/main" id="{6067B3F5-75E4-724B-D254-091C060B3A60}"/>
              </a:ext>
            </a:extLst>
          </p:cNvPr>
          <p:cNvSpPr>
            <a:spLocks noGrp="1"/>
          </p:cNvSpPr>
          <p:nvPr>
            <p:ph idx="1"/>
          </p:nvPr>
        </p:nvSpPr>
        <p:spPr>
          <a:xfrm>
            <a:off x="436556" y="1978230"/>
            <a:ext cx="11318887" cy="4445684"/>
          </a:xfrm>
        </p:spPr>
        <p:txBody>
          <a:bodyPr>
            <a:normAutofit fontScale="92500" lnSpcReduction="10000"/>
          </a:bodyPr>
          <a:lstStyle/>
          <a:p>
            <a:pPr>
              <a:lnSpc>
                <a:spcPct val="110000"/>
              </a:lnSpc>
              <a:spcBef>
                <a:spcPts val="0"/>
              </a:spcBef>
              <a:spcAft>
                <a:spcPts val="0"/>
              </a:spcAft>
              <a:buNone/>
            </a:pPr>
            <a:r>
              <a:rPr lang="en-GB" sz="1900" b="1" dirty="0">
                <a:effectLst/>
                <a:latin typeface="Arial" panose="020B0604020202020204" pitchFamily="34" charset="0"/>
                <a:ea typeface="Times New Roman" panose="02020603050405020304" pitchFamily="18" charset="0"/>
                <a:cs typeface="Arial" panose="020B0604020202020204" pitchFamily="34" charset="0"/>
              </a:rPr>
              <a:t>Collaborate in groups of up to 4 to produce a Group Presentation with supporting materials that shows evidence of your learning in this module (100 Marks).  Present this and record the video for the examiners to watch.</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0000"/>
              </a:lnSpc>
              <a:spcBef>
                <a:spcPts val="0"/>
              </a:spcBef>
              <a:spcAft>
                <a:spcPts val="0"/>
              </a:spcAft>
              <a:buNone/>
            </a:pPr>
            <a:r>
              <a:rPr lang="en-GB" sz="1900" dirty="0">
                <a:effectLst/>
                <a:latin typeface="Arial" panose="020B0604020202020204" pitchFamily="34" charset="0"/>
                <a:ea typeface="Times New Roman" panose="02020603050405020304" pitchFamily="18" charset="0"/>
                <a:cs typeface="Arial" panose="020B0604020202020204" pitchFamily="34" charset="0"/>
              </a:rPr>
              <a:t>Create a presentation that considers how the issues covered in this module affect leadership of people operating in global teams. Your individual contribution must be 5 minutes per person with each individual contributing 1,500 words towards the written supporting material. </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0000"/>
              </a:lnSpc>
              <a:spcBef>
                <a:spcPts val="0"/>
              </a:spcBef>
              <a:spcAft>
                <a:spcPts val="0"/>
              </a:spcAft>
              <a:buNone/>
            </a:pPr>
            <a:r>
              <a:rPr lang="en-GB" sz="1900" dirty="0">
                <a:effectLst/>
                <a:latin typeface="Arial" panose="020B0604020202020204" pitchFamily="34" charset="0"/>
                <a:ea typeface="Times New Roman" panose="02020603050405020304" pitchFamily="18" charset="0"/>
                <a:cs typeface="Arial" panose="020B0604020202020204" pitchFamily="34" charset="0"/>
              </a:rPr>
              <a:t>Use the title of </a:t>
            </a:r>
            <a:r>
              <a:rPr lang="en-GB" sz="1900" b="1" dirty="0">
                <a:effectLst/>
                <a:latin typeface="Arial" panose="020B0604020202020204" pitchFamily="34" charset="0"/>
                <a:ea typeface="Times New Roman" panose="02020603050405020304" pitchFamily="18" charset="0"/>
                <a:cs typeface="Arial" panose="020B0604020202020204" pitchFamily="34" charset="0"/>
              </a:rPr>
              <a:t>“The s</a:t>
            </a:r>
            <a:r>
              <a:rPr lang="en-GB" sz="1900" b="1" i="1" dirty="0">
                <a:effectLst/>
                <a:latin typeface="Arial" panose="020B0604020202020204" pitchFamily="34" charset="0"/>
                <a:ea typeface="Times New Roman" panose="02020603050405020304" pitchFamily="18" charset="0"/>
                <a:cs typeface="Arial" panose="020B0604020202020204" pitchFamily="34" charset="0"/>
              </a:rPr>
              <a:t>ignificance of the global team in effective problem solving</a:t>
            </a:r>
            <a:r>
              <a:rPr lang="en-GB" sz="1900" b="1" dirty="0">
                <a:effectLst/>
                <a:latin typeface="Arial" panose="020B0604020202020204" pitchFamily="34" charset="0"/>
                <a:ea typeface="Times New Roman" panose="02020603050405020304" pitchFamily="18" charset="0"/>
                <a:cs typeface="Arial" panose="020B0604020202020204" pitchFamily="34" charset="0"/>
              </a:rPr>
              <a:t>.” </a:t>
            </a:r>
            <a:r>
              <a:rPr lang="en-GB" sz="1900" dirty="0">
                <a:effectLst/>
                <a:latin typeface="Arial" panose="020B0604020202020204" pitchFamily="34" charset="0"/>
                <a:ea typeface="Times New Roman" panose="02020603050405020304" pitchFamily="18" charset="0"/>
                <a:cs typeface="Arial" panose="020B0604020202020204" pitchFamily="34" charset="0"/>
              </a:rPr>
              <a:t>Some of the topical issues and concepts you may cover to discuss this issue are:</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Wicked problems: the challenge of difficult or impossible problems where the affecting variables are not known or quantifiable.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Design Thinking to investigate, define, propose, and evaluate problem solutions.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Arial" panose="020B0604020202020204" pitchFamily="34" charset="0"/>
                <a:cs typeface="Arial" panose="020B0604020202020204" pitchFamily="34" charset="0"/>
              </a:rPr>
              <a:t>Recognising individual differences and the role of emotional intelligence in the management of conflict.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777390" lvl="1">
              <a:lnSpc>
                <a:spcPct val="110000"/>
              </a:lnSpc>
              <a:spcBef>
                <a:spcPts val="0"/>
              </a:spcBef>
              <a:spcAft>
                <a:spcPts val="0"/>
              </a:spcAft>
              <a:buNone/>
            </a:pPr>
            <a:r>
              <a:rPr lang="en-GB" sz="1700" dirty="0">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Arial" panose="020B0604020202020204" pitchFamily="34" charset="0"/>
                <a:cs typeface="Arial" panose="020B0604020202020204" pitchFamily="34" charset="0"/>
              </a:rPr>
              <a:t>The significance of interdisciplinary thinking in finding effective solutions to problems.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781200" lvl="1">
              <a:lnSpc>
                <a:spcPct val="110000"/>
              </a:lnSpc>
              <a:spcBef>
                <a:spcPts val="0"/>
              </a:spcBef>
              <a:spcAft>
                <a:spcPts val="0"/>
              </a:spcAft>
              <a:buNone/>
            </a:pPr>
            <a:r>
              <a:rPr lang="en-GB" sz="1700" dirty="0">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An individual reflection of the process, using a reflective framework such as Gibbs</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900" dirty="0"/>
          </a:p>
        </p:txBody>
      </p:sp>
    </p:spTree>
    <p:extLst>
      <p:ext uri="{BB962C8B-B14F-4D97-AF65-F5344CB8AC3E}">
        <p14:creationId xmlns:p14="http://schemas.microsoft.com/office/powerpoint/2010/main" val="18899667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6320B8A-1691-27DF-2516-2247040DABF1}"/>
              </a:ext>
            </a:extLst>
          </p:cNvPr>
          <p:cNvSpPr>
            <a:spLocks noGrp="1"/>
          </p:cNvSpPr>
          <p:nvPr>
            <p:ph type="sldNum" sz="quarter" idx="12"/>
          </p:nvPr>
        </p:nvSpPr>
        <p:spPr/>
        <p:txBody>
          <a:bodyPr/>
          <a:lstStyle/>
          <a:p>
            <a:fld id="{3A98EE3D-8CD1-4C3F-BD1C-C98C9596463C}" type="slidenum">
              <a:rPr lang="en-US" smtClean="0"/>
              <a:t>25</a:t>
            </a:fld>
            <a:endParaRPr lang="en-US" dirty="0"/>
          </a:p>
        </p:txBody>
      </p:sp>
      <p:sp>
        <p:nvSpPr>
          <p:cNvPr id="3" name="Footer Placeholder 2">
            <a:extLst>
              <a:ext uri="{FF2B5EF4-FFF2-40B4-BE49-F238E27FC236}">
                <a16:creationId xmlns:a16="http://schemas.microsoft.com/office/drawing/2014/main" id="{2865B918-C414-F2F4-3882-60D5BDC94176}"/>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F79ADEA8-9965-D23C-1C3D-AC0357724E01}"/>
              </a:ext>
            </a:extLst>
          </p:cNvPr>
          <p:cNvSpPr>
            <a:spLocks noGrp="1"/>
          </p:cNvSpPr>
          <p:nvPr>
            <p:ph type="title"/>
          </p:nvPr>
        </p:nvSpPr>
        <p:spPr/>
        <p:txBody>
          <a:bodyPr/>
          <a:lstStyle/>
          <a:p>
            <a:r>
              <a:rPr lang="en-GB" dirty="0"/>
              <a:t>Assignment 2</a:t>
            </a:r>
          </a:p>
        </p:txBody>
      </p:sp>
      <p:sp>
        <p:nvSpPr>
          <p:cNvPr id="5" name="Content Placeholder 4">
            <a:extLst>
              <a:ext uri="{FF2B5EF4-FFF2-40B4-BE49-F238E27FC236}">
                <a16:creationId xmlns:a16="http://schemas.microsoft.com/office/drawing/2014/main" id="{FD71CB37-6373-5514-1CC0-F22E0FC76806}"/>
              </a:ext>
            </a:extLst>
          </p:cNvPr>
          <p:cNvSpPr>
            <a:spLocks noGrp="1"/>
          </p:cNvSpPr>
          <p:nvPr>
            <p:ph idx="1"/>
          </p:nvPr>
        </p:nvSpPr>
        <p:spPr/>
        <p:txBody>
          <a:bodyPr>
            <a:normAutofit lnSpcReduction="10000"/>
          </a:bodyPr>
          <a:lstStyle/>
          <a:p>
            <a:r>
              <a:rPr lang="en-GB" dirty="0"/>
              <a:t>Introduction – Define Complex and Wicked Problems, explain the problem you selected *(from Unit 3)</a:t>
            </a:r>
          </a:p>
          <a:p>
            <a:r>
              <a:rPr lang="en-GB" dirty="0"/>
              <a:t>Design Thinking – the process – what did you do, why was design thinking appropriate</a:t>
            </a:r>
          </a:p>
          <a:p>
            <a:r>
              <a:rPr lang="en-GB" dirty="0"/>
              <a:t>How did you come to a decision about which solution to follow – decision making process</a:t>
            </a:r>
          </a:p>
          <a:p>
            <a:r>
              <a:rPr lang="en-GB" dirty="0"/>
              <a:t>What problems did/could the leader have faced when the group worked together on the design thinking process – conflict, language barriers, lack of engagement</a:t>
            </a:r>
          </a:p>
          <a:p>
            <a:r>
              <a:rPr lang="en-GB" dirty="0"/>
              <a:t>What skills were used to address these problems – negotiation, influence, emotional intelligence, diplomacy</a:t>
            </a:r>
          </a:p>
          <a:p>
            <a:r>
              <a:rPr lang="en-GB" dirty="0"/>
              <a:t>Discussion on how interdisciplinary and collective decision making provides greater depth and breadth to the process resulting in better solutions – think about advantages and disadvantages</a:t>
            </a:r>
          </a:p>
          <a:p>
            <a:r>
              <a:rPr lang="en-GB" dirty="0"/>
              <a:t>What role did ethics play in the decision making</a:t>
            </a:r>
          </a:p>
          <a:p>
            <a:r>
              <a:rPr lang="en-GB" dirty="0"/>
              <a:t>Conclusion – bring the key thoughts together</a:t>
            </a:r>
          </a:p>
        </p:txBody>
      </p:sp>
    </p:spTree>
    <p:extLst>
      <p:ext uri="{BB962C8B-B14F-4D97-AF65-F5344CB8AC3E}">
        <p14:creationId xmlns:p14="http://schemas.microsoft.com/office/powerpoint/2010/main" val="9107735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3C3D951-6E01-F8C4-5914-9BFBA873937F}"/>
              </a:ext>
            </a:extLst>
          </p:cNvPr>
          <p:cNvSpPr>
            <a:spLocks noGrp="1"/>
          </p:cNvSpPr>
          <p:nvPr>
            <p:ph type="sldNum" sz="quarter" idx="12"/>
          </p:nvPr>
        </p:nvSpPr>
        <p:spPr/>
        <p:txBody>
          <a:bodyPr/>
          <a:lstStyle/>
          <a:p>
            <a:fld id="{3A98EE3D-8CD1-4C3F-BD1C-C98C9596463C}" type="slidenum">
              <a:rPr lang="en-US" smtClean="0"/>
              <a:t>26</a:t>
            </a:fld>
            <a:endParaRPr lang="en-US" dirty="0"/>
          </a:p>
        </p:txBody>
      </p:sp>
      <p:sp>
        <p:nvSpPr>
          <p:cNvPr id="3" name="Footer Placeholder 2">
            <a:extLst>
              <a:ext uri="{FF2B5EF4-FFF2-40B4-BE49-F238E27FC236}">
                <a16:creationId xmlns:a16="http://schemas.microsoft.com/office/drawing/2014/main" id="{55AB1C4D-92DB-664C-5F1B-9BAE7B0EC8DE}"/>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30D07269-DBE3-94B8-9E54-D1C92783336E}"/>
              </a:ext>
            </a:extLst>
          </p:cNvPr>
          <p:cNvSpPr>
            <a:spLocks noGrp="1"/>
          </p:cNvSpPr>
          <p:nvPr>
            <p:ph type="title"/>
          </p:nvPr>
        </p:nvSpPr>
        <p:spPr/>
        <p:txBody>
          <a:bodyPr/>
          <a:lstStyle/>
          <a:p>
            <a:r>
              <a:rPr lang="en-GB" dirty="0"/>
              <a:t>Activity</a:t>
            </a:r>
          </a:p>
        </p:txBody>
      </p:sp>
      <p:sp>
        <p:nvSpPr>
          <p:cNvPr id="5" name="Content Placeholder 4">
            <a:extLst>
              <a:ext uri="{FF2B5EF4-FFF2-40B4-BE49-F238E27FC236}">
                <a16:creationId xmlns:a16="http://schemas.microsoft.com/office/drawing/2014/main" id="{6D7F302E-042B-23F6-4F7B-6ABF0DF6DC3E}"/>
              </a:ext>
            </a:extLst>
          </p:cNvPr>
          <p:cNvSpPr>
            <a:spLocks noGrp="1"/>
          </p:cNvSpPr>
          <p:nvPr>
            <p:ph idx="1"/>
          </p:nvPr>
        </p:nvSpPr>
        <p:spPr/>
        <p:txBody>
          <a:bodyPr/>
          <a:lstStyle/>
          <a:p>
            <a:r>
              <a:rPr lang="en-GB" dirty="0"/>
              <a:t>Identify your group and Appoint a leader</a:t>
            </a:r>
          </a:p>
          <a:p>
            <a:endParaRPr lang="en-GB" dirty="0"/>
          </a:p>
          <a:p>
            <a:r>
              <a:rPr lang="en-GB" dirty="0"/>
              <a:t>Reflect on the processes needed to make yourselves an effective team</a:t>
            </a:r>
          </a:p>
          <a:p>
            <a:r>
              <a:rPr lang="en-GB" dirty="0"/>
              <a:t>Consider who will produce what content for your group presentation.</a:t>
            </a:r>
          </a:p>
          <a:p>
            <a:r>
              <a:rPr lang="en-GB" dirty="0"/>
              <a:t>Assign tasks</a:t>
            </a:r>
          </a:p>
          <a:p>
            <a:r>
              <a:rPr lang="en-GB" dirty="0"/>
              <a:t>Agree meetings – prepare a schedule </a:t>
            </a:r>
          </a:p>
          <a:p>
            <a:r>
              <a:rPr lang="en-GB" dirty="0"/>
              <a:t>Agree style, font size etc</a:t>
            </a:r>
          </a:p>
        </p:txBody>
      </p:sp>
      <p:sp>
        <p:nvSpPr>
          <p:cNvPr id="6" name="Rectangle 5">
            <a:extLst>
              <a:ext uri="{FF2B5EF4-FFF2-40B4-BE49-F238E27FC236}">
                <a16:creationId xmlns:a16="http://schemas.microsoft.com/office/drawing/2014/main" id="{1E0ACDC3-91A6-9229-C72A-DBAFF8C6FDBD}"/>
              </a:ext>
            </a:extLst>
          </p:cNvPr>
          <p:cNvSpPr/>
          <p:nvPr/>
        </p:nvSpPr>
        <p:spPr>
          <a:xfrm>
            <a:off x="8008883" y="1807390"/>
            <a:ext cx="3720661" cy="47447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Next class: </a:t>
            </a:r>
          </a:p>
          <a:p>
            <a:pPr algn="ctr"/>
            <a:r>
              <a:rPr lang="en-GB" sz="2800" dirty="0"/>
              <a:t>Tell me your plan and your schedule </a:t>
            </a:r>
          </a:p>
          <a:p>
            <a:pPr algn="ctr"/>
            <a:r>
              <a:rPr lang="en-GB" sz="2800" dirty="0"/>
              <a:t>Tell me your individual 5 mins contribution</a:t>
            </a:r>
          </a:p>
          <a:p>
            <a:pPr algn="ctr"/>
            <a:endParaRPr lang="en-GB" sz="2800" dirty="0"/>
          </a:p>
          <a:p>
            <a:pPr algn="ctr"/>
            <a:r>
              <a:rPr lang="en-GB" sz="2800" dirty="0"/>
              <a:t>Discussion- how do each of these sections fit together?</a:t>
            </a:r>
          </a:p>
        </p:txBody>
      </p:sp>
    </p:spTree>
    <p:extLst>
      <p:ext uri="{BB962C8B-B14F-4D97-AF65-F5344CB8AC3E}">
        <p14:creationId xmlns:p14="http://schemas.microsoft.com/office/powerpoint/2010/main" val="38012087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A888BC11-9C80-4EB0-8C97-00C300F9C953}"/>
              </a:ext>
            </a:extLst>
          </p:cNvPr>
          <p:cNvSpPr>
            <a:spLocks noGrp="1"/>
          </p:cNvSpPr>
          <p:nvPr>
            <p:ph type="body" sz="half" idx="2"/>
          </p:nvPr>
        </p:nvSpPr>
        <p:spPr>
          <a:xfrm>
            <a:off x="8119868" y="5356067"/>
            <a:ext cx="3625595" cy="1000782"/>
          </a:xfrm>
        </p:spPr>
        <p:txBody>
          <a:bodyPr/>
          <a:lstStyle/>
          <a:p>
            <a:endParaRPr lang="en-US" dirty="0"/>
          </a:p>
        </p:txBody>
      </p:sp>
      <p:sp>
        <p:nvSpPr>
          <p:cNvPr id="11" name="Title 2">
            <a:extLst>
              <a:ext uri="{FF2B5EF4-FFF2-40B4-BE49-F238E27FC236}">
                <a16:creationId xmlns:a16="http://schemas.microsoft.com/office/drawing/2014/main" id="{43BA6414-1CC1-4FAE-BC01-3BF271AD95E1}"/>
              </a:ext>
            </a:extLst>
          </p:cNvPr>
          <p:cNvSpPr>
            <a:spLocks noGrp="1"/>
          </p:cNvSpPr>
          <p:nvPr>
            <p:ph type="title"/>
          </p:nvPr>
        </p:nvSpPr>
        <p:spPr>
          <a:xfrm>
            <a:off x="8119869" y="453642"/>
            <a:ext cx="3625595" cy="4826023"/>
          </a:xfrm>
        </p:spPr>
        <p:txBody>
          <a:bodyPr anchor="ctr">
            <a:normAutofit/>
          </a:bodyPr>
          <a:lstStyle/>
          <a:p>
            <a:r>
              <a:rPr lang="en-US" b="1" dirty="0"/>
              <a:t>Any Questions?</a:t>
            </a:r>
          </a:p>
        </p:txBody>
      </p:sp>
      <p:pic>
        <p:nvPicPr>
          <p:cNvPr id="4" name="Picture 3" descr="Quizzical burrowing owl looking forward">
            <a:extLst>
              <a:ext uri="{FF2B5EF4-FFF2-40B4-BE49-F238E27FC236}">
                <a16:creationId xmlns:a16="http://schemas.microsoft.com/office/drawing/2014/main" id="{8BED25F0-10A5-4690-8CED-5DBAF92E3F70}"/>
              </a:ext>
            </a:extLst>
          </p:cNvPr>
          <p:cNvPicPr>
            <a:picLocks noChangeAspect="1"/>
          </p:cNvPicPr>
          <p:nvPr/>
        </p:nvPicPr>
        <p:blipFill rotWithShape="1">
          <a:blip r:embed="rId2"/>
          <a:srcRect r="10497" b="2"/>
          <a:stretch/>
        </p:blipFill>
        <p:spPr>
          <a:xfrm>
            <a:off x="439766" y="453642"/>
            <a:ext cx="7602421" cy="5903207"/>
          </a:xfrm>
          <a:prstGeom prst="rect">
            <a:avLst/>
          </a:prstGeom>
          <a:ln>
            <a:noFill/>
          </a:ln>
          <a:effectLst>
            <a:outerShdw blurRad="292100" dist="139700" dir="2700000" algn="tl" rotWithShape="0">
              <a:srgbClr val="333333">
                <a:alpha val="65000"/>
              </a:srgbClr>
            </a:outerShdw>
          </a:effectLst>
        </p:spPr>
      </p:pic>
      <p:sp>
        <p:nvSpPr>
          <p:cNvPr id="2" name="Slide Number Placeholder 1">
            <a:extLst>
              <a:ext uri="{FF2B5EF4-FFF2-40B4-BE49-F238E27FC236}">
                <a16:creationId xmlns:a16="http://schemas.microsoft.com/office/drawing/2014/main" id="{E4730FDC-BABF-48BE-BC23-3D4C4D589E40}"/>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27</a:t>
            </a:fld>
            <a:endParaRPr lang="en-US" noProof="0"/>
          </a:p>
        </p:txBody>
      </p:sp>
    </p:spTree>
    <p:extLst>
      <p:ext uri="{BB962C8B-B14F-4D97-AF65-F5344CB8AC3E}">
        <p14:creationId xmlns:p14="http://schemas.microsoft.com/office/powerpoint/2010/main" val="2474444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74A96-8BB7-D3FC-6355-0A438177BE0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2C602FC-8D41-D00D-EBF1-AC66667D9DCB}"/>
              </a:ext>
            </a:extLst>
          </p:cNvPr>
          <p:cNvSpPr>
            <a:spLocks noGrp="1"/>
          </p:cNvSpPr>
          <p:nvPr>
            <p:ph idx="1"/>
          </p:nvPr>
        </p:nvSpPr>
        <p:spPr/>
        <p:txBody>
          <a:bodyPr/>
          <a:lstStyle/>
          <a:p>
            <a:r>
              <a:rPr lang="en-GB" dirty="0"/>
              <a:t>Jokinen T, 2005, Global Leadership Competencies: A Review and Discussion, Journal of European Industrial Training, pp 199-216</a:t>
            </a:r>
          </a:p>
          <a:p>
            <a:r>
              <a:rPr lang="en-GB" dirty="0">
                <a:hlinkClick r:id="rId2"/>
              </a:rPr>
              <a:t>https://www.simplypsychology.org/hofstedes-cultural-dimensions-theory.html</a:t>
            </a:r>
            <a:r>
              <a:rPr lang="en-GB" dirty="0"/>
              <a:t>, accessed 28/6/2023</a:t>
            </a:r>
          </a:p>
        </p:txBody>
      </p:sp>
    </p:spTree>
    <p:extLst>
      <p:ext uri="{BB962C8B-B14F-4D97-AF65-F5344CB8AC3E}">
        <p14:creationId xmlns:p14="http://schemas.microsoft.com/office/powerpoint/2010/main" val="3081395795"/>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BB7C88C-4028-4264-8154-7FE7763B521E}">
  <we:reference id="3e0fcce7-415c-4081-926c-b4e449c650e4" version="1.1.0.0" store="EXCatalog" storeType="EXCatalog"/>
  <we:alternateReferences>
    <we:reference id="WA200004709" version="1.1.0.0"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225D5A-3A69-457C-B7D4-425712F5D40F}">
  <ds:schemaRefs>
    <ds:schemaRef ds:uri="http://schemas.microsoft.com/sharepoint/v3/contenttype/forms"/>
  </ds:schemaRefs>
</ds:datastoreItem>
</file>

<file path=customXml/itemProps2.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3.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2636</Words>
  <Application>Microsoft Office PowerPoint</Application>
  <PresentationFormat>Widescreen</PresentationFormat>
  <Paragraphs>260</Paragraphs>
  <Slides>28</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28</vt:i4>
      </vt:variant>
    </vt:vector>
  </HeadingPairs>
  <TitlesOfParts>
    <vt:vector size="39" baseType="lpstr">
      <vt:lpstr>-apple-system</vt:lpstr>
      <vt:lpstr>Google Sans</vt:lpstr>
      <vt:lpstr>TradeGothic</vt:lpstr>
      <vt:lpstr>Arial</vt:lpstr>
      <vt:lpstr>Arial</vt:lpstr>
      <vt:lpstr>Calibri</vt:lpstr>
      <vt:lpstr>Gill Sans MT</vt:lpstr>
      <vt:lpstr>Symbol</vt:lpstr>
      <vt:lpstr>Wingdings</vt:lpstr>
      <vt:lpstr>Wingdings 2</vt:lpstr>
      <vt:lpstr>DividendVTI</vt:lpstr>
      <vt:lpstr>Contemporary Challenges: Making a Difference</vt:lpstr>
      <vt:lpstr>Knowledge and Ignorance</vt:lpstr>
      <vt:lpstr>Unit 3 Design thinking</vt:lpstr>
      <vt:lpstr>Why Design thinking </vt:lpstr>
      <vt:lpstr>Design Thinking</vt:lpstr>
      <vt:lpstr>Kinds  of problem</vt:lpstr>
      <vt:lpstr>Design Thinking</vt:lpstr>
      <vt:lpstr>Investigating a problem</vt:lpstr>
      <vt:lpstr>Mindset, skillset &amp; toolset</vt:lpstr>
      <vt:lpstr>Investigate the problem</vt:lpstr>
      <vt:lpstr>Towards the solution</vt:lpstr>
      <vt:lpstr>Clifton Suspension Bridge</vt:lpstr>
      <vt:lpstr>Great western railway</vt:lpstr>
      <vt:lpstr>Agile process, Lean manufacturing, design thinking </vt:lpstr>
      <vt:lpstr>Advantages and Disadvantages of Design thinking</vt:lpstr>
      <vt:lpstr>Diverse teams</vt:lpstr>
      <vt:lpstr>Diplomacy</vt:lpstr>
      <vt:lpstr>Emotional Intelligence and Conflict</vt:lpstr>
      <vt:lpstr>Managing conflict in global/diverse teams</vt:lpstr>
      <vt:lpstr>Interdisciplinary Thinking</vt:lpstr>
      <vt:lpstr>Collective decision making</vt:lpstr>
      <vt:lpstr>The role of ethics</vt:lpstr>
      <vt:lpstr>Using ai to solve real business problems</vt:lpstr>
      <vt:lpstr>Assessment  – Group Presentation with supporting materials:  </vt:lpstr>
      <vt:lpstr>Assignment 2</vt:lpstr>
      <vt:lpstr>Activity</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Emma Roberts (IMH)</cp:lastModifiedBy>
  <cp:revision>11</cp:revision>
  <dcterms:created xsi:type="dcterms:W3CDTF">2021-09-26T18:27:21Z</dcterms:created>
  <dcterms:modified xsi:type="dcterms:W3CDTF">2026-05-13T10:32:28Z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