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6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zia Khan (2505785)" userId="8a29632b-1549-422f-91f7-c5b9b0af0917" providerId="ADAL" clId="{CC2AF88F-293F-440F-A370-78F7E6835429}"/>
    <pc:docChg chg="undo custSel modSld">
      <pc:chgData name="Nazia Khan (2505785)" userId="8a29632b-1549-422f-91f7-c5b9b0af0917" providerId="ADAL" clId="{CC2AF88F-293F-440F-A370-78F7E6835429}" dt="2026-02-26T12:13:43.819" v="530" actId="26606"/>
      <pc:docMkLst>
        <pc:docMk/>
      </pc:docMkLst>
      <pc:sldChg chg="modSp mod">
        <pc:chgData name="Nazia Khan (2505785)" userId="8a29632b-1549-422f-91f7-c5b9b0af0917" providerId="ADAL" clId="{CC2AF88F-293F-440F-A370-78F7E6835429}" dt="2026-02-26T12:06:58.607" v="164" actId="20577"/>
        <pc:sldMkLst>
          <pc:docMk/>
          <pc:sldMk cId="3323920018" sldId="260"/>
        </pc:sldMkLst>
        <pc:spChg chg="mod">
          <ac:chgData name="Nazia Khan (2505785)" userId="8a29632b-1549-422f-91f7-c5b9b0af0917" providerId="ADAL" clId="{CC2AF88F-293F-440F-A370-78F7E6835429}" dt="2026-02-26T12:06:58.607" v="164" actId="20577"/>
          <ac:spMkLst>
            <pc:docMk/>
            <pc:sldMk cId="3323920018" sldId="260"/>
            <ac:spMk id="3" creationId="{BBAC0851-28B7-A575-A5A8-75ABCEA142A4}"/>
          </ac:spMkLst>
        </pc:spChg>
      </pc:sldChg>
      <pc:sldChg chg="addSp delSp modSp mod">
        <pc:chgData name="Nazia Khan (2505785)" userId="8a29632b-1549-422f-91f7-c5b9b0af0917" providerId="ADAL" clId="{CC2AF88F-293F-440F-A370-78F7E6835429}" dt="2026-02-26T12:13:43.819" v="530" actId="26606"/>
        <pc:sldMkLst>
          <pc:docMk/>
          <pc:sldMk cId="4161238532" sldId="262"/>
        </pc:sldMkLst>
        <pc:spChg chg="mod">
          <ac:chgData name="Nazia Khan (2505785)" userId="8a29632b-1549-422f-91f7-c5b9b0af0917" providerId="ADAL" clId="{CC2AF88F-293F-440F-A370-78F7E6835429}" dt="2026-02-26T12:13:43.819" v="530" actId="26606"/>
          <ac:spMkLst>
            <pc:docMk/>
            <pc:sldMk cId="4161238532" sldId="262"/>
            <ac:spMk id="2" creationId="{B86C3AF0-1C88-4DDA-9147-79E953B5D7F2}"/>
          </ac:spMkLst>
        </pc:spChg>
        <pc:spChg chg="mod">
          <ac:chgData name="Nazia Khan (2505785)" userId="8a29632b-1549-422f-91f7-c5b9b0af0917" providerId="ADAL" clId="{CC2AF88F-293F-440F-A370-78F7E6835429}" dt="2026-02-26T12:13:43.819" v="530" actId="26606"/>
          <ac:spMkLst>
            <pc:docMk/>
            <pc:sldMk cId="4161238532" sldId="262"/>
            <ac:spMk id="3" creationId="{5CE97089-AE5C-8EC2-6898-A86EDC2A8479}"/>
          </ac:spMkLst>
        </pc:spChg>
        <pc:spChg chg="del">
          <ac:chgData name="Nazia Khan (2505785)" userId="8a29632b-1549-422f-91f7-c5b9b0af0917" providerId="ADAL" clId="{CC2AF88F-293F-440F-A370-78F7E6835429}" dt="2026-02-26T12:13:43.819" v="530" actId="26606"/>
          <ac:spMkLst>
            <pc:docMk/>
            <pc:sldMk cId="4161238532" sldId="262"/>
            <ac:spMk id="8" creationId="{EC8C6078-B9FC-62D3-82A6-AED0C1C0C03A}"/>
          </ac:spMkLst>
        </pc:spChg>
        <pc:spChg chg="del">
          <ac:chgData name="Nazia Khan (2505785)" userId="8a29632b-1549-422f-91f7-c5b9b0af0917" providerId="ADAL" clId="{CC2AF88F-293F-440F-A370-78F7E6835429}" dt="2026-02-26T12:13:43.819" v="530" actId="26606"/>
          <ac:spMkLst>
            <pc:docMk/>
            <pc:sldMk cId="4161238532" sldId="262"/>
            <ac:spMk id="10" creationId="{8323CF07-AAA9-DC0B-9E00-84313AE4538F}"/>
          </ac:spMkLst>
        </pc:spChg>
        <pc:spChg chg="add">
          <ac:chgData name="Nazia Khan (2505785)" userId="8a29632b-1549-422f-91f7-c5b9b0af0917" providerId="ADAL" clId="{CC2AF88F-293F-440F-A370-78F7E6835429}" dt="2026-02-26T12:13:43.819" v="530" actId="26606"/>
          <ac:spMkLst>
            <pc:docMk/>
            <pc:sldMk cId="4161238532" sldId="262"/>
            <ac:spMk id="16" creationId="{92CC1E4F-F1F0-B945-BE50-C72A7103E8AC}"/>
          </ac:spMkLst>
        </pc:spChg>
        <pc:picChg chg="add">
          <ac:chgData name="Nazia Khan (2505785)" userId="8a29632b-1549-422f-91f7-c5b9b0af0917" providerId="ADAL" clId="{CC2AF88F-293F-440F-A370-78F7E6835429}" dt="2026-02-26T12:13:43.819" v="530" actId="26606"/>
          <ac:picMkLst>
            <pc:docMk/>
            <pc:sldMk cId="4161238532" sldId="262"/>
            <ac:picMk id="12" creationId="{A4FAD0DD-C24A-4651-A15C-B23D24BFF869}"/>
          </ac:picMkLst>
        </pc:picChg>
      </pc:sldChg>
      <pc:sldChg chg="modSp mod">
        <pc:chgData name="Nazia Khan (2505785)" userId="8a29632b-1549-422f-91f7-c5b9b0af0917" providerId="ADAL" clId="{CC2AF88F-293F-440F-A370-78F7E6835429}" dt="2026-02-26T12:08:08.919" v="220" actId="20577"/>
        <pc:sldMkLst>
          <pc:docMk/>
          <pc:sldMk cId="1978460937" sldId="263"/>
        </pc:sldMkLst>
        <pc:spChg chg="mod">
          <ac:chgData name="Nazia Khan (2505785)" userId="8a29632b-1549-422f-91f7-c5b9b0af0917" providerId="ADAL" clId="{CC2AF88F-293F-440F-A370-78F7E6835429}" dt="2026-02-26T12:08:08.919" v="220" actId="20577"/>
          <ac:spMkLst>
            <pc:docMk/>
            <pc:sldMk cId="1978460937" sldId="263"/>
            <ac:spMk id="3" creationId="{88AA1799-199F-D849-E9C0-83DE1B7F3610}"/>
          </ac:spMkLst>
        </pc:spChg>
      </pc:sldChg>
      <pc:sldChg chg="modSp mod">
        <pc:chgData name="Nazia Khan (2505785)" userId="8a29632b-1549-422f-91f7-c5b9b0af0917" providerId="ADAL" clId="{CC2AF88F-293F-440F-A370-78F7E6835429}" dt="2026-02-26T12:13:01.506" v="529" actId="255"/>
        <pc:sldMkLst>
          <pc:docMk/>
          <pc:sldMk cId="643941330" sldId="264"/>
        </pc:sldMkLst>
        <pc:spChg chg="mod">
          <ac:chgData name="Nazia Khan (2505785)" userId="8a29632b-1549-422f-91f7-c5b9b0af0917" providerId="ADAL" clId="{CC2AF88F-293F-440F-A370-78F7E6835429}" dt="2026-02-26T12:12:46.003" v="519" actId="1076"/>
          <ac:spMkLst>
            <pc:docMk/>
            <pc:sldMk cId="643941330" sldId="264"/>
            <ac:spMk id="2" creationId="{BBBFD3F7-6E84-C096-B74C-CC1A9D85BF2C}"/>
          </ac:spMkLst>
        </pc:spChg>
        <pc:spChg chg="mod">
          <ac:chgData name="Nazia Khan (2505785)" userId="8a29632b-1549-422f-91f7-c5b9b0af0917" providerId="ADAL" clId="{CC2AF88F-293F-440F-A370-78F7E6835429}" dt="2026-02-26T12:13:01.506" v="529" actId="255"/>
          <ac:spMkLst>
            <pc:docMk/>
            <pc:sldMk cId="643941330" sldId="264"/>
            <ac:spMk id="3" creationId="{ED9378DF-5CF7-BB25-0577-A07A0B69B2A0}"/>
          </ac:spMkLst>
        </pc:spChg>
      </pc:sldChg>
      <pc:sldChg chg="addSp delSp modSp mod setClrOvrMap">
        <pc:chgData name="Nazia Khan (2505785)" userId="8a29632b-1549-422f-91f7-c5b9b0af0917" providerId="ADAL" clId="{CC2AF88F-293F-440F-A370-78F7E6835429}" dt="2026-02-26T12:10:34.369" v="314" actId="255"/>
        <pc:sldMkLst>
          <pc:docMk/>
          <pc:sldMk cId="3718170216" sldId="266"/>
        </pc:sldMkLst>
        <pc:spChg chg="mod">
          <ac:chgData name="Nazia Khan (2505785)" userId="8a29632b-1549-422f-91f7-c5b9b0af0917" providerId="ADAL" clId="{CC2AF88F-293F-440F-A370-78F7E6835429}" dt="2026-02-26T12:10:22.098" v="311" actId="1076"/>
          <ac:spMkLst>
            <pc:docMk/>
            <pc:sldMk cId="3718170216" sldId="266"/>
            <ac:spMk id="2" creationId="{854012FE-AD1C-AC1F-630F-EF9F51984985}"/>
          </ac:spMkLst>
        </pc:spChg>
        <pc:spChg chg="mod">
          <ac:chgData name="Nazia Khan (2505785)" userId="8a29632b-1549-422f-91f7-c5b9b0af0917" providerId="ADAL" clId="{CC2AF88F-293F-440F-A370-78F7E6835429}" dt="2026-02-26T12:10:34.369" v="314" actId="255"/>
          <ac:spMkLst>
            <pc:docMk/>
            <pc:sldMk cId="3718170216" sldId="266"/>
            <ac:spMk id="3" creationId="{12DBC170-A1F3-11BA-A93C-C5356A8C7AF3}"/>
          </ac:spMkLst>
        </pc:spChg>
        <pc:spChg chg="add del">
          <ac:chgData name="Nazia Khan (2505785)" userId="8a29632b-1549-422f-91f7-c5b9b0af0917" providerId="ADAL" clId="{CC2AF88F-293F-440F-A370-78F7E6835429}" dt="2026-02-26T12:09:56.864" v="298" actId="26606"/>
          <ac:spMkLst>
            <pc:docMk/>
            <pc:sldMk cId="3718170216" sldId="266"/>
            <ac:spMk id="9" creationId="{6E448DB1-4196-18A6-15DA-C72635C1B11E}"/>
          </ac:spMkLst>
        </pc:spChg>
        <pc:spChg chg="add del">
          <ac:chgData name="Nazia Khan (2505785)" userId="8a29632b-1549-422f-91f7-c5b9b0af0917" providerId="ADAL" clId="{CC2AF88F-293F-440F-A370-78F7E6835429}" dt="2026-02-26T12:09:56.864" v="298" actId="26606"/>
          <ac:spMkLst>
            <pc:docMk/>
            <pc:sldMk cId="3718170216" sldId="266"/>
            <ac:spMk id="11" creationId="{76A10D8F-D463-70E5-239B-17AD65EF433D}"/>
          </ac:spMkLst>
        </pc:spChg>
        <pc:spChg chg="add del">
          <ac:chgData name="Nazia Khan (2505785)" userId="8a29632b-1549-422f-91f7-c5b9b0af0917" providerId="ADAL" clId="{CC2AF88F-293F-440F-A370-78F7E6835429}" dt="2026-02-26T12:09:52.415" v="295" actId="26606"/>
          <ac:spMkLst>
            <pc:docMk/>
            <pc:sldMk cId="3718170216" sldId="266"/>
            <ac:spMk id="16" creationId="{37B65277-82C6-6D08-6DCA-4A7DCC3B7136}"/>
          </ac:spMkLst>
        </pc:spChg>
        <pc:spChg chg="add del">
          <ac:chgData name="Nazia Khan (2505785)" userId="8a29632b-1549-422f-91f7-c5b9b0af0917" providerId="ADAL" clId="{CC2AF88F-293F-440F-A370-78F7E6835429}" dt="2026-02-26T12:09:56.829" v="297" actId="26606"/>
          <ac:spMkLst>
            <pc:docMk/>
            <pc:sldMk cId="3718170216" sldId="266"/>
            <ac:spMk id="18" creationId="{84D07BF5-D29E-918E-55FE-747AF2A0E23F}"/>
          </ac:spMkLst>
        </pc:spChg>
        <pc:spChg chg="add del">
          <ac:chgData name="Nazia Khan (2505785)" userId="8a29632b-1549-422f-91f7-c5b9b0af0917" providerId="ADAL" clId="{CC2AF88F-293F-440F-A370-78F7E6835429}" dt="2026-02-26T12:09:56.829" v="297" actId="26606"/>
          <ac:spMkLst>
            <pc:docMk/>
            <pc:sldMk cId="3718170216" sldId="266"/>
            <ac:spMk id="19" creationId="{21E0DC6F-DB0E-DBE1-8178-AE81BC6B96EA}"/>
          </ac:spMkLst>
        </pc:spChg>
        <pc:spChg chg="add">
          <ac:chgData name="Nazia Khan (2505785)" userId="8a29632b-1549-422f-91f7-c5b9b0af0917" providerId="ADAL" clId="{CC2AF88F-293F-440F-A370-78F7E6835429}" dt="2026-02-26T12:09:56.864" v="298" actId="26606"/>
          <ac:spMkLst>
            <pc:docMk/>
            <pc:sldMk cId="3718170216" sldId="266"/>
            <ac:spMk id="21" creationId="{7A875D55-4A80-43E9-38F6-27E3664939B0}"/>
          </ac:spMkLst>
        </pc:spChg>
        <pc:picChg chg="mod ord">
          <ac:chgData name="Nazia Khan (2505785)" userId="8a29632b-1549-422f-91f7-c5b9b0af0917" providerId="ADAL" clId="{CC2AF88F-293F-440F-A370-78F7E6835429}" dt="2026-02-26T12:09:56.864" v="298" actId="26606"/>
          <ac:picMkLst>
            <pc:docMk/>
            <pc:sldMk cId="3718170216" sldId="266"/>
            <ac:picMk id="5" creationId="{12981925-46B8-B6DD-C59F-D99D772C6778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2/26/26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6823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2/26/26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6138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A875D55-4A80-43E9-38F6-27E366493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B058A5D-AB53-8726-EDD8-86DE93C7B1E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8907"/>
          <a:stretch>
            <a:fillRect/>
          </a:stretch>
        </p:blipFill>
        <p:spPr>
          <a:xfrm>
            <a:off x="1" y="1"/>
            <a:ext cx="1219200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35913EA-0F57-BD0E-0E9D-CA57029112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482602"/>
            <a:ext cx="7588155" cy="223626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54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Task 4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8507645-64BE-8399-C409-CFA4BFE5C3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793937"/>
            <a:ext cx="7588155" cy="1414091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000" b="0" i="0">
                <a:solidFill>
                  <a:srgbClr val="FFFFFF"/>
                </a:solidFill>
                <a:effectLst/>
              </a:rPr>
              <a:t>Reflective</a:t>
            </a:r>
            <a:endParaRPr lang="en-US" sz="2000">
              <a:solidFill>
                <a:srgbClr val="FFFFFF"/>
              </a:solidFill>
              <a:effectLst/>
            </a:endParaRP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000" b="0" i="0">
                <a:solidFill>
                  <a:srgbClr val="FFFFFF"/>
                </a:solidFill>
                <a:effectLst/>
              </a:rPr>
              <a:t>Digital Skills</a:t>
            </a:r>
            <a:endParaRPr lang="en-US" sz="2000">
              <a:solidFill>
                <a:srgbClr val="FFFFFF"/>
              </a:solidFill>
              <a:effectLst/>
            </a:endParaRP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000" b="0" i="0">
                <a:solidFill>
                  <a:srgbClr val="FFFFFF"/>
                </a:solidFill>
                <a:effectLst/>
              </a:rPr>
              <a:t>Presentation</a:t>
            </a:r>
            <a:endParaRPr lang="en-US" sz="2000">
              <a:solidFill>
                <a:srgbClr val="FFFFFF"/>
              </a:solidFill>
              <a:effectLst/>
            </a:endParaRP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20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94384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5E8D3B17-7638-DFD3-18E4-8A6D6117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2B1186-FAF4-D008-D4E0-B44B0B9B102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68534" y="603504"/>
            <a:ext cx="5916169" cy="152704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3600" b="1" i="0" kern="120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Introduction</a:t>
            </a:r>
            <a:br>
              <a:rPr lang="en-US" sz="3600" b="1" kern="120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</a:br>
            <a:endParaRPr lang="en-US" sz="3600" b="1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C9508585-BAE2-FF20-DAD5-FDFB3A79591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704" r="29597"/>
          <a:stretch>
            <a:fillRect/>
          </a:stretch>
        </p:blipFill>
        <p:spPr>
          <a:xfrm>
            <a:off x="20" y="10"/>
            <a:ext cx="4910308" cy="685799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2A0F238F-056E-0CF9-7F56-C516D8F91C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68533" y="2214282"/>
            <a:ext cx="5916169" cy="4095078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b="0" i="0">
                <a:effectLst/>
              </a:rPr>
              <a:t>— Overview of my digital learning journey in this module.</a:t>
            </a:r>
            <a:endParaRPr lang="en-US">
              <a:effectLst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b="0" i="0">
                <a:effectLst/>
              </a:rPr>
              <a:t>–  Reflection on strengths, weaknesses, challenges, and improvements.</a:t>
            </a:r>
            <a:endParaRPr lang="en-US">
              <a:effectLst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b="0" i="0">
                <a:effectLst/>
              </a:rPr>
              <a:t>–  Shows how digital capability is important for academic and career success.</a:t>
            </a:r>
            <a:endParaRPr lang="en-US">
              <a:effectLst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00420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5AB5C7EE-A919-646B-4F86-BACCBC52D9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A402D-358B-4D65-61E4-F0F69CBE2F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8642" y="1104181"/>
            <a:ext cx="3406543" cy="2779731"/>
          </a:xfrm>
        </p:spPr>
        <p:txBody>
          <a:bodyPr>
            <a:normAutofit/>
          </a:bodyPr>
          <a:lstStyle/>
          <a:p>
            <a:r>
              <a:rPr lang="en-GB" sz="3400" b="0" i="0" dirty="0">
                <a:effectLst/>
                <a:latin typeface="Helvetica Neue" panose="02000503000000020004" pitchFamily="2"/>
              </a:rPr>
              <a:t>JISC</a:t>
            </a:r>
            <a:br>
              <a:rPr lang="en-GB" sz="3400" dirty="0">
                <a:effectLst/>
                <a:latin typeface="Helvetica Neue" panose="02000503000000020004" pitchFamily="2"/>
              </a:rPr>
            </a:br>
            <a:r>
              <a:rPr lang="en-GB" sz="3400" b="0" i="0" dirty="0">
                <a:effectLst/>
                <a:latin typeface="Helvetica Neue" panose="02000503000000020004" pitchFamily="2"/>
              </a:rPr>
              <a:t>Digital</a:t>
            </a:r>
            <a:br>
              <a:rPr lang="en-GB" sz="3400" dirty="0">
                <a:effectLst/>
                <a:latin typeface="Helvetica Neue" panose="02000503000000020004" pitchFamily="2"/>
              </a:rPr>
            </a:br>
            <a:r>
              <a:rPr lang="en-GB" sz="3400" b="0" i="0" dirty="0">
                <a:effectLst/>
                <a:latin typeface="Helvetica Neue" panose="02000503000000020004" pitchFamily="2"/>
              </a:rPr>
              <a:t>Capability Results</a:t>
            </a:r>
            <a:br>
              <a:rPr lang="en-GB" sz="3600" dirty="0">
                <a:effectLst/>
                <a:latin typeface="Helvetica Neue" panose="02000503000000020004" pitchFamily="2"/>
              </a:rPr>
            </a:br>
            <a:endParaRPr lang="en-US" sz="36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E69D23-65F9-7CCB-EF06-790328ACC4E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00623" y="3888590"/>
            <a:ext cx="3406542" cy="1542104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10000"/>
              </a:lnSpc>
            </a:pPr>
            <a:r>
              <a:rPr lang="en-GB" sz="6200" b="0" i="0" dirty="0">
                <a:effectLst/>
                <a:latin typeface="Helvetica Neue" panose="02000503000000020004" pitchFamily="2"/>
              </a:rPr>
              <a:t>• </a:t>
            </a:r>
            <a:r>
              <a:rPr lang="en-GB" sz="6200" dirty="0">
                <a:latin typeface="Helvetica Neue" panose="02000503000000020004" pitchFamily="2"/>
              </a:rPr>
              <a:t>weaknesses</a:t>
            </a:r>
            <a:r>
              <a:rPr lang="en-GB" sz="6200" b="0" i="0" dirty="0">
                <a:effectLst/>
                <a:latin typeface="Helvetica Neue" panose="02000503000000020004" pitchFamily="2"/>
              </a:rPr>
              <a:t>: Information literacy, digital communication.</a:t>
            </a:r>
            <a:endParaRPr lang="en-GB" sz="6200" dirty="0">
              <a:effectLst/>
              <a:latin typeface="Helvetica Neue" panose="02000503000000020004" pitchFamily="2"/>
            </a:endParaRPr>
          </a:p>
          <a:p>
            <a:pPr>
              <a:lnSpc>
                <a:spcPct val="110000"/>
              </a:lnSpc>
            </a:pPr>
            <a:r>
              <a:rPr lang="en-GB" sz="6200" b="0" i="0" dirty="0">
                <a:effectLst/>
                <a:latin typeface="Helvetica Neue" panose="02000503000000020004" pitchFamily="2"/>
              </a:rPr>
              <a:t>– </a:t>
            </a:r>
            <a:r>
              <a:rPr lang="en-GB" sz="6200" dirty="0">
                <a:latin typeface="Helvetica Neue" panose="02000503000000020004" pitchFamily="2"/>
              </a:rPr>
              <a:t>strengths</a:t>
            </a:r>
            <a:r>
              <a:rPr lang="en-GB" sz="6200" b="0" i="0" dirty="0">
                <a:effectLst/>
                <a:latin typeface="Helvetica Neue" panose="02000503000000020004" pitchFamily="2"/>
              </a:rPr>
              <a:t>: Cyber security awareness, digital problem-solving.</a:t>
            </a:r>
            <a:endParaRPr lang="en-GB" sz="6200" dirty="0">
              <a:effectLst/>
              <a:latin typeface="Helvetica Neue" panose="02000503000000020004" pitchFamily="2"/>
            </a:endParaRPr>
          </a:p>
          <a:p>
            <a:pPr>
              <a:lnSpc>
                <a:spcPct val="110000"/>
              </a:lnSpc>
            </a:pPr>
            <a:r>
              <a:rPr lang="en-GB" sz="6200" b="0" i="0" dirty="0">
                <a:effectLst/>
                <a:latin typeface="Helvetica Neue" panose="02000503000000020004" pitchFamily="2"/>
              </a:rPr>
              <a:t>– Assessment helped identify areas requiring development</a:t>
            </a:r>
            <a:r>
              <a:rPr lang="en-GB" sz="900" b="0" i="0" dirty="0">
                <a:effectLst/>
                <a:latin typeface="Helvetica Neue" panose="02000503000000020004" pitchFamily="2"/>
              </a:rPr>
              <a:t>.</a:t>
            </a:r>
            <a:endParaRPr lang="en-GB" sz="900" dirty="0">
              <a:effectLst/>
              <a:latin typeface="Helvetica Neue" panose="02000503000000020004" pitchFamily="2"/>
            </a:endParaRPr>
          </a:p>
          <a:p>
            <a:pPr>
              <a:lnSpc>
                <a:spcPct val="110000"/>
              </a:lnSpc>
            </a:pPr>
            <a:br>
              <a:rPr lang="en-GB" sz="900" dirty="0">
                <a:effectLst/>
                <a:latin typeface="Helvetica Neue" panose="02000503000000020004" pitchFamily="2"/>
              </a:rPr>
            </a:br>
            <a:endParaRPr lang="en-GB" sz="900" dirty="0">
              <a:effectLst/>
              <a:latin typeface="Helvetica Neue" panose="02000503000000020004" pitchFamily="2"/>
            </a:endParaRPr>
          </a:p>
          <a:p>
            <a:pPr>
              <a:lnSpc>
                <a:spcPct val="110000"/>
              </a:lnSpc>
            </a:pPr>
            <a:endParaRPr lang="en-US" sz="9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7F918B4-A7D9-078A-5F46-6DC0EC3AE5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814" y="749075"/>
            <a:ext cx="7712015" cy="5359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88410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108EED-6CFB-E6B6-2C16-E64ABFDD7A5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600074"/>
            <a:ext cx="6035040" cy="152993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3300" b="1" i="0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Learning from Task 1 &amp; Task 2</a:t>
            </a:r>
            <a:br>
              <a:rPr lang="en-US" sz="3300" b="1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</a:br>
            <a:endParaRPr lang="en-US" sz="33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AC0851-28B7-A575-A5A8-75ABCEA142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7" y="2212848"/>
            <a:ext cx="6035041" cy="4096512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b="0" i="0" dirty="0">
                <a:effectLst/>
              </a:rPr>
              <a:t>Task 1 improved my ability to reflect on digital behavior's.</a:t>
            </a:r>
            <a:endParaRPr lang="en-US" dirty="0">
              <a:effectLst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b="0" i="0" dirty="0">
                <a:effectLst/>
              </a:rPr>
              <a:t>– Helped me understand the need for continuous digital improvement.</a:t>
            </a:r>
            <a:endParaRPr lang="en-GB" b="0" i="0" dirty="0">
              <a:effectLst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GB" dirty="0"/>
              <a:t>Helped me have a good understanding on what I need to work on and what I am good at already.</a:t>
            </a:r>
            <a:endParaRPr lang="en-US" dirty="0">
              <a:effectLst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b="0" i="0" dirty="0">
                <a:effectLst/>
              </a:rPr>
              <a:t>– Task 2 introduced LinkedIn Learning courses that strengthened practical skills.</a:t>
            </a:r>
            <a:endParaRPr lang="en-US" dirty="0">
              <a:effectLst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b="0" i="0" dirty="0">
                <a:effectLst/>
              </a:rPr>
              <a:t>– Certificates increased my professional confidence.</a:t>
            </a:r>
            <a:endParaRPr lang="en-US" dirty="0">
              <a:effectLst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14" name="Picture 13" descr="Person writing on a notepad">
            <a:extLst>
              <a:ext uri="{FF2B5EF4-FFF2-40B4-BE49-F238E27FC236}">
                <a16:creationId xmlns:a16="http://schemas.microsoft.com/office/drawing/2014/main" id="{315F3C9C-3277-D68A-B124-E8CC0399D9E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691" r="18306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39200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04B8143-3907-5396-F19C-4EDBFE8DED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FC9872-3CE3-3CB5-0A70-91CE33058D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603504"/>
            <a:ext cx="11019513" cy="152704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I learnt in task 3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0E07AF-9160-083B-6ED3-43A33578AE4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2212848"/>
            <a:ext cx="11019514" cy="4096512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b="0" i="0">
                <a:effectLst/>
              </a:rPr>
              <a:t> Developed Excel skills including formulas and data organisation.</a:t>
            </a:r>
            <a:endParaRPr lang="en-US">
              <a:effectLst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b="0" i="0">
                <a:effectLst/>
              </a:rPr>
              <a:t>– Created financial tables using SUM and other functions.</a:t>
            </a:r>
            <a:endParaRPr lang="en-US">
              <a:effectLst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b="0" i="0">
                <a:effectLst/>
              </a:rPr>
              <a:t>– Designed charts to interpret financial data visually.</a:t>
            </a:r>
            <a:endParaRPr lang="en-US">
              <a:effectLst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b="0" i="0">
                <a:effectLst/>
              </a:rPr>
              <a:t>– Increased confidence analysing numbers and presenting insights.</a:t>
            </a:r>
            <a:endParaRPr lang="en-US">
              <a:effectLst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89488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6C3AF0-1C88-4DDA-9147-79E953B5D7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23007" y="603501"/>
            <a:ext cx="4361693" cy="152704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Challenges I faced</a:t>
            </a:r>
          </a:p>
        </p:txBody>
      </p:sp>
      <p:pic>
        <p:nvPicPr>
          <p:cNvPr id="12" name="Picture 11" descr="A ladder in the desert">
            <a:extLst>
              <a:ext uri="{FF2B5EF4-FFF2-40B4-BE49-F238E27FC236}">
                <a16:creationId xmlns:a16="http://schemas.microsoft.com/office/drawing/2014/main" id="{A4FAD0DD-C24A-4651-A15C-B23D24BFF86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364" r="12602" b="-1"/>
          <a:stretch>
            <a:fillRect/>
          </a:stretch>
        </p:blipFill>
        <p:spPr>
          <a:xfrm>
            <a:off x="1" y="10"/>
            <a:ext cx="6373368" cy="685799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5CE97089-AE5C-8EC2-6898-A86EDC2A84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23007" y="2212846"/>
            <a:ext cx="4361693" cy="4096514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Initially</a:t>
            </a:r>
            <a:r>
              <a:rPr lang="en-US" b="0" i="0" dirty="0">
                <a:effectLst/>
              </a:rPr>
              <a:t> difficulty understanding Excel formulas and chart tools.</a:t>
            </a:r>
            <a:endParaRPr lang="en-US" dirty="0">
              <a:effectLst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b="0" i="0" dirty="0">
                <a:effectLst/>
              </a:rPr>
              <a:t>– Low confidence dealing with unfamiliar digital tasks. (</a:t>
            </a:r>
            <a:r>
              <a:rPr lang="en-US" b="0" i="0" dirty="0" err="1">
                <a:effectLst/>
              </a:rPr>
              <a:t>Stofkova</a:t>
            </a:r>
            <a:r>
              <a:rPr lang="en-US" b="0" i="0" dirty="0">
                <a:effectLst/>
              </a:rPr>
              <a:t>, et al., 2022).</a:t>
            </a:r>
            <a:endParaRPr lang="en-US" dirty="0">
              <a:effectLst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b="0" i="0" dirty="0">
                <a:effectLst/>
              </a:rPr>
              <a:t>– Time management while balancing multiple digital activities.</a:t>
            </a:r>
            <a:endParaRPr lang="en-US" dirty="0">
              <a:effectLst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b="0" i="0" dirty="0">
                <a:effectLst/>
              </a:rPr>
              <a:t>– Resolved challenges through practice, tutorials, and repetition.</a:t>
            </a:r>
            <a:endParaRPr lang="en-US" dirty="0">
              <a:effectLst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12385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D9FE67-8B4D-B1AD-0FD3-8E1FE54B6A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600074"/>
            <a:ext cx="6035040" cy="152993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3600" b="1" i="0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Growth &amp; Improvement</a:t>
            </a:r>
            <a:br>
              <a:rPr lang="en-US" sz="3600" b="1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</a:br>
            <a:endParaRPr lang="en-US" sz="36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8AA1799-199F-D849-E9C0-83DE1B7F361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7" y="2212848"/>
            <a:ext cx="6035041" cy="4096512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b="0" i="0" dirty="0">
                <a:effectLst/>
              </a:rPr>
              <a:t> Improved data handling and digital problem-solving.</a:t>
            </a:r>
            <a:endParaRPr lang="en-US" dirty="0">
              <a:effectLst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b="0" i="0" dirty="0">
                <a:effectLst/>
              </a:rPr>
              <a:t>– Better understanding of cyber security and safe digital habits.</a:t>
            </a:r>
            <a:endParaRPr lang="en-US" dirty="0">
              <a:effectLst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b="0" i="0" dirty="0">
                <a:effectLst/>
              </a:rPr>
              <a:t>– More confident using tools like Excel, Word, and online learning platforms.</a:t>
            </a:r>
            <a:endParaRPr lang="en-US" dirty="0">
              <a:effectLst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b="0" i="0" dirty="0">
                <a:effectLst/>
              </a:rPr>
              <a:t>– </a:t>
            </a:r>
            <a:r>
              <a:rPr lang="en-US" b="0" i="0" dirty="0" err="1">
                <a:effectLst/>
              </a:rPr>
              <a:t>Recognised</a:t>
            </a:r>
            <a:r>
              <a:rPr lang="en-US" b="0" i="0" dirty="0">
                <a:effectLst/>
              </a:rPr>
              <a:t> how digital skills support employability (Livingstone, </a:t>
            </a:r>
            <a:r>
              <a:rPr lang="en-US" b="0" i="0" dirty="0" err="1">
                <a:effectLst/>
              </a:rPr>
              <a:t>Mascheroni</a:t>
            </a:r>
            <a:r>
              <a:rPr lang="en-US" b="0" i="0" dirty="0">
                <a:effectLst/>
              </a:rPr>
              <a:t> and </a:t>
            </a:r>
            <a:r>
              <a:rPr lang="en-US" b="0" i="0" dirty="0" err="1">
                <a:effectLst/>
              </a:rPr>
              <a:t>Stoilova</a:t>
            </a:r>
            <a:r>
              <a:rPr lang="en-US" b="0" i="0" dirty="0">
                <a:effectLst/>
              </a:rPr>
              <a:t>, 2023).</a:t>
            </a:r>
            <a:endParaRPr lang="en-US" dirty="0">
              <a:effectLst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5" name="Picture 4" descr="A line graph adjacent to a stair">
            <a:extLst>
              <a:ext uri="{FF2B5EF4-FFF2-40B4-BE49-F238E27FC236}">
                <a16:creationId xmlns:a16="http://schemas.microsoft.com/office/drawing/2014/main" id="{6D5690DA-7814-7FF6-ED79-6B3C141EB2B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43" r="-3" b="-3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84609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7A875D55-4A80-43E9-38F6-27E366493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rson writing on a notepad">
            <a:extLst>
              <a:ext uri="{FF2B5EF4-FFF2-40B4-BE49-F238E27FC236}">
                <a16:creationId xmlns:a16="http://schemas.microsoft.com/office/drawing/2014/main" id="{12981925-46B8-B6DD-C59F-D99D772C677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13438" b="15584"/>
          <a:stretch>
            <a:fillRect/>
          </a:stretch>
        </p:blipFill>
        <p:spPr>
          <a:xfrm>
            <a:off x="1" y="1"/>
            <a:ext cx="1219200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54012FE-AD1C-AC1F-630F-EF9F519849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0635" y="137157"/>
            <a:ext cx="7588155" cy="2236264"/>
          </a:xfrm>
        </p:spPr>
        <p:txBody>
          <a:bodyPr>
            <a:normAutofit/>
          </a:bodyPr>
          <a:lstStyle/>
          <a:p>
            <a:r>
              <a:rPr lang="en-GB" sz="5000" b="0" i="0" dirty="0">
                <a:solidFill>
                  <a:srgbClr val="FFFFFF"/>
                </a:solidFill>
                <a:effectLst/>
                <a:latin typeface="Helvetica Neue" panose="02000503000000020004" pitchFamily="2"/>
              </a:rPr>
              <a:t>Future Development Plan</a:t>
            </a:r>
            <a:br>
              <a:rPr lang="en-GB" sz="5000" dirty="0">
                <a:solidFill>
                  <a:srgbClr val="FFFFFF"/>
                </a:solidFill>
                <a:effectLst/>
                <a:latin typeface="Helvetica Neue" panose="02000503000000020004" pitchFamily="2"/>
              </a:rPr>
            </a:br>
            <a:endParaRPr lang="en-US" sz="50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2DBC170-A1F3-11BA-A93C-C5356A8C7A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2319" y="2159284"/>
            <a:ext cx="7588155" cy="1414091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</a:pPr>
            <a:r>
              <a:rPr lang="en-GB" sz="2300" b="0" i="0" dirty="0">
                <a:solidFill>
                  <a:srgbClr val="FFFFFF"/>
                </a:solidFill>
                <a:effectLst/>
                <a:latin typeface="Helvetica Neue" panose="02000503000000020004" pitchFamily="2"/>
              </a:rPr>
              <a:t>• Complete advanced Excel and data visualisation training.</a:t>
            </a:r>
            <a:endParaRPr lang="en-GB" sz="2300" dirty="0">
              <a:solidFill>
                <a:srgbClr val="FFFFFF"/>
              </a:solidFill>
              <a:effectLst/>
              <a:latin typeface="Helvetica Neue" panose="02000503000000020004" pitchFamily="2"/>
            </a:endParaRPr>
          </a:p>
          <a:p>
            <a:pPr>
              <a:lnSpc>
                <a:spcPct val="110000"/>
              </a:lnSpc>
            </a:pPr>
            <a:r>
              <a:rPr lang="en-GB" sz="2300" b="0" i="0" dirty="0">
                <a:solidFill>
                  <a:srgbClr val="FFFFFF"/>
                </a:solidFill>
                <a:effectLst/>
                <a:latin typeface="Helvetica Neue" panose="02000503000000020004" pitchFamily="2"/>
              </a:rPr>
              <a:t>– Learn more about cyber security and safe online practices (Livingstone, </a:t>
            </a:r>
            <a:r>
              <a:rPr lang="en-GB" sz="2300" b="0" i="0" dirty="0" err="1">
                <a:solidFill>
                  <a:srgbClr val="FFFFFF"/>
                </a:solidFill>
                <a:effectLst/>
                <a:latin typeface="Helvetica Neue" panose="02000503000000020004" pitchFamily="2"/>
              </a:rPr>
              <a:t>Mascheroni</a:t>
            </a:r>
            <a:r>
              <a:rPr lang="en-GB" sz="2300" b="0" i="0" dirty="0">
                <a:solidFill>
                  <a:srgbClr val="FFFFFF"/>
                </a:solidFill>
                <a:effectLst/>
                <a:latin typeface="Helvetica Neue" panose="02000503000000020004" pitchFamily="2"/>
              </a:rPr>
              <a:t> and </a:t>
            </a:r>
            <a:r>
              <a:rPr lang="en-GB" sz="2300" b="0" i="0" dirty="0" err="1">
                <a:solidFill>
                  <a:srgbClr val="FFFFFF"/>
                </a:solidFill>
                <a:effectLst/>
                <a:latin typeface="Helvetica Neue" panose="02000503000000020004" pitchFamily="2"/>
              </a:rPr>
              <a:t>Stoilova</a:t>
            </a:r>
            <a:r>
              <a:rPr lang="en-GB" sz="2300" b="0" i="0" dirty="0">
                <a:solidFill>
                  <a:srgbClr val="FFFFFF"/>
                </a:solidFill>
                <a:effectLst/>
                <a:latin typeface="Helvetica Neue" panose="02000503000000020004" pitchFamily="2"/>
              </a:rPr>
              <a:t>., 2023).</a:t>
            </a:r>
            <a:endParaRPr lang="en-GB" sz="2300" dirty="0">
              <a:solidFill>
                <a:srgbClr val="FFFFFF"/>
              </a:solidFill>
              <a:effectLst/>
              <a:latin typeface="Helvetica Neue" panose="02000503000000020004" pitchFamily="2"/>
            </a:endParaRPr>
          </a:p>
          <a:p>
            <a:pPr>
              <a:lnSpc>
                <a:spcPct val="110000"/>
              </a:lnSpc>
            </a:pPr>
            <a:r>
              <a:rPr lang="en-GB" sz="2300" b="0" i="0" dirty="0">
                <a:solidFill>
                  <a:srgbClr val="FFFFFF"/>
                </a:solidFill>
                <a:effectLst/>
                <a:latin typeface="Helvetica Neue" panose="02000503000000020004" pitchFamily="2"/>
              </a:rPr>
              <a:t>– Develop skills in tools like Power BI and cloud collaboration.</a:t>
            </a:r>
            <a:endParaRPr lang="en-GB" sz="2300" dirty="0">
              <a:solidFill>
                <a:srgbClr val="FFFFFF"/>
              </a:solidFill>
              <a:effectLst/>
              <a:latin typeface="Helvetica Neue" panose="02000503000000020004" pitchFamily="2"/>
            </a:endParaRPr>
          </a:p>
          <a:p>
            <a:pPr>
              <a:lnSpc>
                <a:spcPct val="110000"/>
              </a:lnSpc>
            </a:pPr>
            <a:r>
              <a:rPr lang="en-GB" sz="2300" b="0" i="0" dirty="0">
                <a:solidFill>
                  <a:srgbClr val="FFFFFF"/>
                </a:solidFill>
                <a:effectLst/>
                <a:latin typeface="Helvetica Neue" panose="02000503000000020004" pitchFamily="2"/>
              </a:rPr>
              <a:t>– Continue using LinkedIn Learning for ongoing improvement.</a:t>
            </a:r>
            <a:endParaRPr lang="en-GB" sz="2300" dirty="0">
              <a:solidFill>
                <a:srgbClr val="FFFFFF"/>
              </a:solidFill>
              <a:effectLst/>
              <a:latin typeface="Helvetica Neue" panose="02000503000000020004" pitchFamily="2"/>
            </a:endParaRPr>
          </a:p>
          <a:p>
            <a:pPr>
              <a:lnSpc>
                <a:spcPct val="110000"/>
              </a:lnSpc>
            </a:pPr>
            <a:r>
              <a:rPr lang="en-GB" sz="2300" dirty="0">
                <a:solidFill>
                  <a:srgbClr val="FFFFFF"/>
                </a:solidFill>
              </a:rPr>
              <a:t>Start earlier to reduce time management struggles </a:t>
            </a:r>
            <a:endParaRPr lang="en-US" sz="23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81702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A32057F-F015-B1B2-4E3E-2307F8EFC9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BFD3F7-6E84-C096-B74C-CC1A9D85BF2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75611" y="150891"/>
            <a:ext cx="3961600" cy="983404"/>
          </a:xfrm>
        </p:spPr>
        <p:txBody>
          <a:bodyPr>
            <a:normAutofit/>
          </a:bodyPr>
          <a:lstStyle/>
          <a:p>
            <a:pPr algn="l"/>
            <a:r>
              <a:rPr lang="en-GB" sz="5400" dirty="0"/>
              <a:t>Conclusion</a:t>
            </a:r>
            <a:endParaRPr lang="en-US" sz="5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9378DF-5CF7-BB25-0577-A07A0B69B2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68896" y="2037030"/>
            <a:ext cx="4223381" cy="3878891"/>
          </a:xfrm>
        </p:spPr>
        <p:txBody>
          <a:bodyPr>
            <a:normAutofit fontScale="32500" lnSpcReduction="20000"/>
          </a:bodyPr>
          <a:lstStyle/>
          <a:p>
            <a:pPr algn="l">
              <a:lnSpc>
                <a:spcPct val="110000"/>
              </a:lnSpc>
            </a:pPr>
            <a:r>
              <a:rPr lang="en-GB" sz="5200" b="0" i="0" dirty="0">
                <a:effectLst/>
                <a:latin typeface="Helvetica Neue" panose="02000503000000020004" pitchFamily="2"/>
              </a:rPr>
              <a:t>• This module significantly strengthened my digital capability.</a:t>
            </a:r>
            <a:endParaRPr lang="en-GB" sz="5200" dirty="0">
              <a:effectLst/>
              <a:latin typeface="Helvetica Neue" panose="02000503000000020004" pitchFamily="2"/>
            </a:endParaRPr>
          </a:p>
          <a:p>
            <a:pPr algn="l">
              <a:lnSpc>
                <a:spcPct val="110000"/>
              </a:lnSpc>
            </a:pPr>
            <a:r>
              <a:rPr lang="en-GB" sz="5200" b="0" i="0" dirty="0">
                <a:effectLst/>
                <a:latin typeface="Helvetica Neue" panose="02000503000000020004" pitchFamily="2"/>
              </a:rPr>
              <a:t>– Gained confidence in using digital tools for academic and professional tasks.</a:t>
            </a:r>
            <a:endParaRPr lang="en-GB" sz="5200" dirty="0">
              <a:effectLst/>
              <a:latin typeface="Helvetica Neue" panose="02000503000000020004" pitchFamily="2"/>
            </a:endParaRPr>
          </a:p>
          <a:p>
            <a:pPr algn="l">
              <a:lnSpc>
                <a:spcPct val="110000"/>
              </a:lnSpc>
            </a:pPr>
            <a:r>
              <a:rPr lang="en-GB" sz="5200" b="0" i="0" dirty="0">
                <a:effectLst/>
                <a:latin typeface="Helvetica Neue" panose="02000503000000020004" pitchFamily="2"/>
              </a:rPr>
              <a:t>– Developed a mindset of continuous improvement.</a:t>
            </a:r>
            <a:endParaRPr lang="en-GB" sz="5200" dirty="0">
              <a:effectLst/>
              <a:latin typeface="Helvetica Neue" panose="02000503000000020004" pitchFamily="2"/>
            </a:endParaRPr>
          </a:p>
          <a:p>
            <a:pPr algn="l">
              <a:lnSpc>
                <a:spcPct val="110000"/>
              </a:lnSpc>
            </a:pPr>
            <a:r>
              <a:rPr lang="en-GB" sz="5200" b="0" i="0" dirty="0">
                <a:effectLst/>
                <a:latin typeface="Helvetica Neue" panose="02000503000000020004" pitchFamily="2"/>
              </a:rPr>
              <a:t>– Digital literacy will support my career and everyday digital responsibilities.</a:t>
            </a:r>
          </a:p>
          <a:p>
            <a:pPr algn="l">
              <a:lnSpc>
                <a:spcPct val="110000"/>
              </a:lnSpc>
            </a:pPr>
            <a:r>
              <a:rPr lang="en-GB" sz="5200" dirty="0">
                <a:latin typeface="Helvetica Neue" panose="02000503000000020004" pitchFamily="2"/>
              </a:rPr>
              <a:t>Helped me learn how to use other tools like excel, linked in learning and word</a:t>
            </a:r>
            <a:endParaRPr lang="en-GB" sz="5200" dirty="0">
              <a:effectLst/>
              <a:latin typeface="Helvetica Neue" panose="02000503000000020004" pitchFamily="2"/>
            </a:endParaRPr>
          </a:p>
          <a:p>
            <a:pPr algn="l">
              <a:lnSpc>
                <a:spcPct val="110000"/>
              </a:lnSpc>
            </a:pPr>
            <a:endParaRPr lang="en-US" sz="900" dirty="0"/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EDFC7B32-D40C-BD7C-7180-5ECFCB60F60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999" r="-2" b="-2"/>
          <a:stretch>
            <a:fillRect/>
          </a:stretch>
        </p:blipFill>
        <p:spPr>
          <a:xfrm>
            <a:off x="20" y="1"/>
            <a:ext cx="657559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39413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CD59064A-7BD3-673D-2606-9507EFB48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00D00C-53C9-2716-27F9-3B5648511E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41680" y="5358268"/>
            <a:ext cx="7204271" cy="109473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References </a:t>
            </a:r>
          </a:p>
        </p:txBody>
      </p:sp>
      <p:pic>
        <p:nvPicPr>
          <p:cNvPr id="7" name="Picture 6" descr="One big red drawing pin in front of many smaller black drawing pins">
            <a:extLst>
              <a:ext uri="{FF2B5EF4-FFF2-40B4-BE49-F238E27FC236}">
                <a16:creationId xmlns:a16="http://schemas.microsoft.com/office/drawing/2014/main" id="{9143CE68-DA0F-9140-94CB-B58629CB550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384"/>
          <a:stretch>
            <a:fillRect/>
          </a:stretch>
        </p:blipFill>
        <p:spPr>
          <a:xfrm>
            <a:off x="419099" y="419102"/>
            <a:ext cx="7129183" cy="4663886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F37F9E57-4D4D-5D9A-C171-E225AD0918C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7975" y="418916"/>
            <a:ext cx="3434399" cy="6033900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br>
              <a:rPr lang="en-US" sz="1500" b="0" i="0">
                <a:effectLst/>
              </a:rPr>
            </a:br>
            <a:endParaRPr lang="en-US" sz="1500" b="0" i="0">
              <a:effectLst/>
            </a:endParaRP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500" b="0" i="0">
                <a:effectLst/>
              </a:rPr>
              <a:t>• Stofkova, J., Poliakov a, A., Stofkova, K.R., Malega, P., Krejnus, M., Binasova, V. and Daneshjo, N., 2022. Digital skills as a significant factor of human resources development. Sustainability, 14(20), p.13117.</a:t>
            </a:r>
            <a:endParaRPr lang="en-US" sz="1500">
              <a:effectLst/>
            </a:endParaRP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500" b="0" i="0">
                <a:effectLst/>
              </a:rPr>
              <a:t>https://www.mdpi.com/2071-1050/14/20/13117</a:t>
            </a:r>
            <a:endParaRPr lang="en-US" sz="1500">
              <a:effectLst/>
            </a:endParaRP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br>
              <a:rPr lang="en-US" sz="1500">
                <a:effectLst/>
              </a:rPr>
            </a:br>
            <a:endParaRPr lang="en-US" sz="1500">
              <a:effectLst/>
            </a:endParaRP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500" b="0" i="0">
                <a:effectLst/>
              </a:rPr>
              <a:t>• Livingstone, S., Mascheroni, G. and Stoilova, M., 2023. The outcomes of gaining digital skills for young people’s lives and wellbeing: A systematic evidence review. New media &amp; society, 25(5), pp.1176-1202.</a:t>
            </a:r>
            <a:endParaRPr lang="en-US" sz="1500">
              <a:effectLst/>
            </a:endParaRP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500" b="0" i="0">
                <a:effectLst/>
              </a:rPr>
              <a:t>https://journals.sagepub.com/doi/pdf/10.1177/14614448211043189</a:t>
            </a:r>
            <a:endParaRPr lang="en-US" sz="1500">
              <a:effectLst/>
            </a:endParaRP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500"/>
          </a:p>
        </p:txBody>
      </p:sp>
    </p:spTree>
    <p:extLst>
      <p:ext uri="{BB962C8B-B14F-4D97-AF65-F5344CB8AC3E}">
        <p14:creationId xmlns:p14="http://schemas.microsoft.com/office/powerpoint/2010/main" val="1048818257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VanillaVTI</vt:lpstr>
      <vt:lpstr>Task 4 </vt:lpstr>
      <vt:lpstr>Introduction </vt:lpstr>
      <vt:lpstr>JISC Digital Capability Results </vt:lpstr>
      <vt:lpstr>Learning from Task 1 &amp; Task 2 </vt:lpstr>
      <vt:lpstr>What I learnt in task 3</vt:lpstr>
      <vt:lpstr>Challenges I faced</vt:lpstr>
      <vt:lpstr>Growth &amp; Improvement </vt:lpstr>
      <vt:lpstr>Future Development Plan </vt:lpstr>
      <vt:lpstr>Conclusion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Task 4 </dc:title>
  <dc:creator>Nazia Khan (2505785)</dc:creator>
  <cp:lastModifiedBy>Nazia Khan (2505785)</cp:lastModifiedBy>
  <cp:revision>3</cp:revision>
  <dcterms:created xsi:type="dcterms:W3CDTF">2026-02-26T11:40:14Z</dcterms:created>
  <dcterms:modified xsi:type="dcterms:W3CDTF">2026-02-26T12:23:23Z</dcterms:modified>
</cp:coreProperties>
</file>