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20"/>
  </p:notesMasterIdLst>
  <p:sldIdLst>
    <p:sldId id="256" r:id="rId2"/>
    <p:sldId id="257" r:id="rId3"/>
    <p:sldId id="258" r:id="rId4"/>
    <p:sldId id="259" r:id="rId5"/>
    <p:sldId id="260" r:id="rId6"/>
    <p:sldId id="271" r:id="rId7"/>
    <p:sldId id="261" r:id="rId8"/>
    <p:sldId id="267" r:id="rId9"/>
    <p:sldId id="262" r:id="rId10"/>
    <p:sldId id="268" r:id="rId11"/>
    <p:sldId id="263" r:id="rId12"/>
    <p:sldId id="269" r:id="rId13"/>
    <p:sldId id="264" r:id="rId14"/>
    <p:sldId id="270" r:id="rId15"/>
    <p:sldId id="265" r:id="rId16"/>
    <p:sldId id="272" r:id="rId17"/>
    <p:sldId id="266"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9759" autoAdjust="0"/>
  </p:normalViewPr>
  <p:slideViewPr>
    <p:cSldViewPr snapToGrid="0">
      <p:cViewPr varScale="1">
        <p:scale>
          <a:sx n="50" d="100"/>
          <a:sy n="50" d="100"/>
        </p:scale>
        <p:origin x="150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C0118D-5823-4C92-A8D3-37BD4FD12180}" type="datetimeFigureOut">
              <a:rPr lang="en-GB" smtClean="0"/>
              <a:t>29/04/2020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92C025-EE1F-4F1D-A4A8-8EF0EAB66724}" type="slidenum">
              <a:rPr lang="en-GB" smtClean="0"/>
              <a:t>‹#›</a:t>
            </a:fld>
            <a:endParaRPr lang="en-GB"/>
          </a:p>
        </p:txBody>
      </p:sp>
    </p:spTree>
    <p:extLst>
      <p:ext uri="{BB962C8B-B14F-4D97-AF65-F5344CB8AC3E}">
        <p14:creationId xmlns:p14="http://schemas.microsoft.com/office/powerpoint/2010/main" val="3504531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Ensemble also has other positive meanings such as; </a:t>
            </a:r>
            <a:r>
              <a:rPr lang="en-GB" sz="1200" b="0" i="0" kern="1200" dirty="0">
                <a:solidFill>
                  <a:schemeClr val="tx1"/>
                </a:solidFill>
                <a:effectLst/>
                <a:latin typeface="+mn-lt"/>
                <a:ea typeface="+mn-ea"/>
                <a:cs typeface="+mn-cs"/>
              </a:rPr>
              <a:t>self-confident, level-headed, or well organized.</a:t>
            </a:r>
            <a:endParaRPr lang="en-GB" dirty="0"/>
          </a:p>
        </p:txBody>
      </p:sp>
      <p:sp>
        <p:nvSpPr>
          <p:cNvPr id="4" name="Slide Number Placeholder 3"/>
          <p:cNvSpPr>
            <a:spLocks noGrp="1"/>
          </p:cNvSpPr>
          <p:nvPr>
            <p:ph type="sldNum" sz="quarter" idx="5"/>
          </p:nvPr>
        </p:nvSpPr>
        <p:spPr/>
        <p:txBody>
          <a:bodyPr/>
          <a:lstStyle/>
          <a:p>
            <a:fld id="{BE92C025-EE1F-4F1D-A4A8-8EF0EAB66724}" type="slidenum">
              <a:rPr lang="en-GB" smtClean="0"/>
              <a:t>2</a:t>
            </a:fld>
            <a:endParaRPr lang="en-GB"/>
          </a:p>
        </p:txBody>
      </p:sp>
    </p:spTree>
    <p:extLst>
      <p:ext uri="{BB962C8B-B14F-4D97-AF65-F5344CB8AC3E}">
        <p14:creationId xmlns:p14="http://schemas.microsoft.com/office/powerpoint/2010/main" val="1978958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92C025-EE1F-4F1D-A4A8-8EF0EAB66724}" type="slidenum">
              <a:rPr lang="en-GB" smtClean="0"/>
              <a:t>3</a:t>
            </a:fld>
            <a:endParaRPr lang="en-GB"/>
          </a:p>
        </p:txBody>
      </p:sp>
    </p:spTree>
    <p:extLst>
      <p:ext uri="{BB962C8B-B14F-4D97-AF65-F5344CB8AC3E}">
        <p14:creationId xmlns:p14="http://schemas.microsoft.com/office/powerpoint/2010/main" val="30669860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consultation company which specialise in communicating the importance of working as a team in order to get to the goal. We break down and give details to the differences and difficulties that many companies face along the way in order to reach that goal. The stages, methods and solutions will be offered whilst looking into a little of history of where the term ‘Teamwork’ originated.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Ensemble believe a team of different people, supporting one another to enhance each individuals’ talents and skills whilst working together to reach the unified goal.  </a:t>
            </a:r>
          </a:p>
          <a:p>
            <a:r>
              <a:rPr lang="en-GB" sz="1200" kern="1200" dirty="0">
                <a:solidFill>
                  <a:schemeClr val="tx1"/>
                </a:solidFill>
                <a:effectLst/>
                <a:latin typeface="+mn-lt"/>
                <a:ea typeface="+mn-ea"/>
                <a:cs typeface="+mn-cs"/>
              </a:rPr>
              <a:t>Before looking into the above topics and the benefits that come with working as an effective team, let’s identify what a ‘Team’ is. </a:t>
            </a:r>
          </a:p>
          <a:p>
            <a:r>
              <a:rPr lang="en-GB" sz="1200" kern="1200" dirty="0">
                <a:solidFill>
                  <a:schemeClr val="tx1"/>
                </a:solidFill>
                <a:effectLst/>
                <a:latin typeface="+mn-lt"/>
                <a:ea typeface="+mn-ea"/>
                <a:cs typeface="+mn-cs"/>
              </a:rPr>
              <a:t>A team are a group of individuals with a set of different skills and talents which contributes to working as a team in order to reach a shared goal.</a:t>
            </a:r>
          </a:p>
          <a:p>
            <a:endParaRPr lang="en-GB" dirty="0"/>
          </a:p>
        </p:txBody>
      </p:sp>
      <p:sp>
        <p:nvSpPr>
          <p:cNvPr id="4" name="Slide Number Placeholder 3"/>
          <p:cNvSpPr>
            <a:spLocks noGrp="1"/>
          </p:cNvSpPr>
          <p:nvPr>
            <p:ph type="sldNum" sz="quarter" idx="5"/>
          </p:nvPr>
        </p:nvSpPr>
        <p:spPr/>
        <p:txBody>
          <a:bodyPr/>
          <a:lstStyle/>
          <a:p>
            <a:fld id="{BE92C025-EE1F-4F1D-A4A8-8EF0EAB66724}" type="slidenum">
              <a:rPr lang="en-GB" smtClean="0"/>
              <a:t>4</a:t>
            </a:fld>
            <a:endParaRPr lang="en-GB"/>
          </a:p>
        </p:txBody>
      </p:sp>
    </p:spTree>
    <p:extLst>
      <p:ext uri="{BB962C8B-B14F-4D97-AF65-F5344CB8AC3E}">
        <p14:creationId xmlns:p14="http://schemas.microsoft.com/office/powerpoint/2010/main" val="34032117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panose="020B0604020202020204" pitchFamily="34" charset="0"/>
                <a:ea typeface="+mn-ea"/>
                <a:cs typeface="Arial" panose="020B0604020202020204" pitchFamily="34" charset="0"/>
              </a:rPr>
              <a:t>10 Benefits of Teamworking</a:t>
            </a:r>
            <a:endParaRPr lang="en-GB" sz="1200" kern="1200" dirty="0">
              <a:solidFill>
                <a:schemeClr val="tx1"/>
              </a:solidFill>
              <a:effectLst/>
              <a:latin typeface="Arial" panose="020B0604020202020204" pitchFamily="34" charset="0"/>
              <a:ea typeface="+mn-ea"/>
              <a:cs typeface="Arial" panose="020B0604020202020204" pitchFamily="34" charset="0"/>
            </a:endParaRPr>
          </a:p>
          <a:p>
            <a:pPr lvl="0"/>
            <a:r>
              <a:rPr lang="en-GB" sz="1200" b="1" kern="1200" dirty="0">
                <a:solidFill>
                  <a:schemeClr val="tx1"/>
                </a:solidFill>
                <a:effectLst/>
                <a:latin typeface="+mn-lt"/>
                <a:ea typeface="+mn-ea"/>
                <a:cs typeface="+mn-cs"/>
              </a:rPr>
              <a:t>Productivity- </a:t>
            </a:r>
            <a:r>
              <a:rPr lang="en-GB" sz="1200" kern="1200" dirty="0">
                <a:solidFill>
                  <a:schemeClr val="tx1"/>
                </a:solidFill>
                <a:effectLst/>
                <a:latin typeface="+mn-lt"/>
                <a:ea typeface="+mn-ea"/>
                <a:cs typeface="+mn-cs"/>
              </a:rPr>
              <a:t>As each team member understands their strengths, they can contribute to attaining the most efficient ways of reaching the unified goal. For example, a team member’s skill may be to collect information in different forms whilst another is able to present the results.</a:t>
            </a:r>
          </a:p>
          <a:p>
            <a:pPr lvl="0"/>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Support Network- </a:t>
            </a:r>
            <a:r>
              <a:rPr lang="en-GB" sz="1200" kern="1200" dirty="0">
                <a:solidFill>
                  <a:schemeClr val="tx1"/>
                </a:solidFill>
                <a:effectLst/>
                <a:latin typeface="+mn-lt"/>
                <a:ea typeface="+mn-ea"/>
                <a:cs typeface="+mn-cs"/>
              </a:rPr>
              <a:t>To have a group of individuals which you can rely on when certain tasks are more demanding can aide the efficiency of production.</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Innovation- </a:t>
            </a:r>
            <a:r>
              <a:rPr lang="en-GB" sz="1200" kern="1200" dirty="0">
                <a:solidFill>
                  <a:schemeClr val="tx1"/>
                </a:solidFill>
                <a:effectLst/>
                <a:latin typeface="+mn-lt"/>
                <a:ea typeface="+mn-ea"/>
                <a:cs typeface="+mn-cs"/>
              </a:rPr>
              <a:t>A collaborations of thoughts and ideas from more than one member of the team could contribute to their productivity, innovation and creativity.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Moral- </a:t>
            </a:r>
            <a:r>
              <a:rPr lang="en-GB" sz="1200" kern="1200" dirty="0">
                <a:solidFill>
                  <a:schemeClr val="tx1"/>
                </a:solidFill>
                <a:effectLst/>
                <a:latin typeface="+mn-lt"/>
                <a:ea typeface="+mn-ea"/>
                <a:cs typeface="+mn-cs"/>
              </a:rPr>
              <a:t>It is also important to pay attention to the creating and improving the team’s morale. This usually occurs in the completion of a task or a goal being reached.</a:t>
            </a:r>
          </a:p>
          <a:p>
            <a:r>
              <a:rPr lang="en-GB" sz="1200" b="1"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Talents-  </a:t>
            </a:r>
            <a:r>
              <a:rPr lang="en-GB" sz="1200" b="0" kern="1200" dirty="0">
                <a:solidFill>
                  <a:schemeClr val="tx1"/>
                </a:solidFill>
                <a:effectLst/>
                <a:latin typeface="Arial" panose="020B0604020202020204" pitchFamily="34" charset="0"/>
                <a:ea typeface="+mn-ea"/>
                <a:cs typeface="Arial" panose="020B0604020202020204" pitchFamily="34" charset="0"/>
              </a:rPr>
              <a:t>With progression of productivity, companies will invest in hiring and keeping the best in those fields.</a:t>
            </a:r>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E92C025-EE1F-4F1D-A4A8-8EF0EAB66724}" type="slidenum">
              <a:rPr lang="en-GB" smtClean="0"/>
              <a:t>5</a:t>
            </a:fld>
            <a:endParaRPr lang="en-GB"/>
          </a:p>
        </p:txBody>
      </p:sp>
    </p:spTree>
    <p:extLst>
      <p:ext uri="{BB962C8B-B14F-4D97-AF65-F5344CB8AC3E}">
        <p14:creationId xmlns:p14="http://schemas.microsoft.com/office/powerpoint/2010/main" val="7788694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Relationships- </a:t>
            </a:r>
            <a:r>
              <a:rPr lang="en-GB" sz="1200" kern="1200" dirty="0">
                <a:solidFill>
                  <a:schemeClr val="tx1"/>
                </a:solidFill>
                <a:effectLst/>
                <a:latin typeface="+mn-lt"/>
                <a:ea typeface="+mn-ea"/>
                <a:cs typeface="+mn-cs"/>
              </a:rPr>
              <a:t>Creating a sense of ‘togetherness’ in a team is important as relationships are built based on trust, a sense of belonging, comfortability and support where everyone is able to share both professional and personal views. </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Flexibility- </a:t>
            </a:r>
            <a:r>
              <a:rPr lang="en-GB" sz="1200" kern="1200" dirty="0">
                <a:solidFill>
                  <a:schemeClr val="tx1"/>
                </a:solidFill>
                <a:effectLst/>
                <a:latin typeface="+mn-lt"/>
                <a:ea typeface="+mn-ea"/>
                <a:cs typeface="+mn-cs"/>
              </a:rPr>
              <a:t>Understandably, everyone has a personal life outside of the workplace which sometimes crosses over. A positive to working in a team, members often have generic training which allows team members to dedicate time to other aspects of their lives such as childcare.</a:t>
            </a:r>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Confidence- </a:t>
            </a:r>
            <a:r>
              <a:rPr lang="en-GB" sz="1200" kern="1200" dirty="0">
                <a:solidFill>
                  <a:schemeClr val="tx1"/>
                </a:solidFill>
                <a:effectLst/>
                <a:latin typeface="+mn-lt"/>
                <a:ea typeface="+mn-ea"/>
                <a:cs typeface="+mn-cs"/>
              </a:rPr>
              <a:t>As progression happens, small tasks are being completed by those that are capable and competent, self-esteem and confidence also rises. One may want to challenge themselves in trying something new. </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Development in Career- </a:t>
            </a:r>
            <a:r>
              <a:rPr lang="en-GB" sz="1200" kern="1200" dirty="0">
                <a:solidFill>
                  <a:schemeClr val="tx1"/>
                </a:solidFill>
                <a:effectLst/>
                <a:latin typeface="+mn-lt"/>
                <a:ea typeface="+mn-ea"/>
                <a:cs typeface="+mn-cs"/>
              </a:rPr>
              <a:t>New career paths may open as team mates and those higher up recognise the skills and talents which has been in order to complete the goal. </a:t>
            </a:r>
          </a:p>
          <a:p>
            <a:r>
              <a:rPr lang="en-GB" sz="1200" kern="1200" dirty="0">
                <a:solidFill>
                  <a:schemeClr val="tx1"/>
                </a:solidFill>
                <a:effectLst/>
                <a:latin typeface="+mn-lt"/>
                <a:ea typeface="+mn-ea"/>
                <a:cs typeface="+mn-cs"/>
              </a:rPr>
              <a:t> </a:t>
            </a:r>
            <a:endParaRPr lang="en-GB" sz="1200" b="1" kern="1200" dirty="0">
              <a:solidFill>
                <a:schemeClr val="tx1"/>
              </a:solidFill>
              <a:effectLst/>
              <a:latin typeface="Arial" panose="020B0604020202020204" pitchFamily="34" charset="0"/>
              <a:ea typeface="+mn-ea"/>
              <a:cs typeface="Arial" panose="020B0604020202020204" pitchFamily="34" charset="0"/>
            </a:endParaRPr>
          </a:p>
          <a:p>
            <a:pPr lvl="0"/>
            <a:r>
              <a:rPr lang="en-GB" sz="1200" b="1" kern="1200" dirty="0">
                <a:solidFill>
                  <a:schemeClr val="tx1"/>
                </a:solidFill>
                <a:effectLst/>
                <a:latin typeface="Arial" panose="020B0604020202020204" pitchFamily="34" charset="0"/>
                <a:ea typeface="+mn-ea"/>
                <a:cs typeface="Arial" panose="020B0604020202020204" pitchFamily="34" charset="0"/>
              </a:rPr>
              <a:t>Synergy- </a:t>
            </a:r>
            <a:r>
              <a:rPr lang="en-GB" sz="1200" b="0" kern="1200" dirty="0">
                <a:solidFill>
                  <a:schemeClr val="tx1"/>
                </a:solidFill>
                <a:effectLst/>
                <a:latin typeface="Arial" panose="020B0604020202020204" pitchFamily="34" charset="0"/>
                <a:ea typeface="+mn-ea"/>
                <a:cs typeface="Arial" panose="020B0604020202020204" pitchFamily="34" charset="0"/>
              </a:rPr>
              <a:t>The stage which any/every company would hope their teams no matter the size would reach in stages of development. </a:t>
            </a:r>
          </a:p>
          <a:p>
            <a:r>
              <a:rPr lang="en-GB" sz="1200" kern="1200" dirty="0">
                <a:solidFill>
                  <a:schemeClr val="tx1"/>
                </a:solidFill>
                <a:effectLst/>
                <a:latin typeface="+mn-lt"/>
                <a:ea typeface="+mn-ea"/>
                <a:cs typeface="+mn-cs"/>
              </a:rPr>
              <a:t>“The interaction or cooperation of two or more organizations, substances, or other agents to produce a combined effect greater than the sum of their separate effects” </a:t>
            </a:r>
          </a:p>
          <a:p>
            <a:endParaRPr lang="en-GB" dirty="0"/>
          </a:p>
        </p:txBody>
      </p:sp>
      <p:sp>
        <p:nvSpPr>
          <p:cNvPr id="4" name="Slide Number Placeholder 3"/>
          <p:cNvSpPr>
            <a:spLocks noGrp="1"/>
          </p:cNvSpPr>
          <p:nvPr>
            <p:ph type="sldNum" sz="quarter" idx="5"/>
          </p:nvPr>
        </p:nvSpPr>
        <p:spPr/>
        <p:txBody>
          <a:bodyPr/>
          <a:lstStyle/>
          <a:p>
            <a:fld id="{BE92C025-EE1F-4F1D-A4A8-8EF0EAB66724}" type="slidenum">
              <a:rPr lang="en-GB" smtClean="0"/>
              <a:t>6</a:t>
            </a:fld>
            <a:endParaRPr lang="en-GB"/>
          </a:p>
        </p:txBody>
      </p:sp>
    </p:spTree>
    <p:extLst>
      <p:ext uri="{BB962C8B-B14F-4D97-AF65-F5344CB8AC3E}">
        <p14:creationId xmlns:p14="http://schemas.microsoft.com/office/powerpoint/2010/main" val="2018729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a consultation services company, we propose that theories of project team development and creativity can be integrated into a new conceptual framework. Therefore, the company may start working within our team in reference to </a:t>
            </a:r>
            <a:r>
              <a:rPr lang="en-GB" sz="1200" i="1" kern="1200" dirty="0">
                <a:solidFill>
                  <a:schemeClr val="tx1"/>
                </a:solidFill>
                <a:effectLst/>
                <a:latin typeface="+mn-lt"/>
                <a:ea typeface="+mn-ea"/>
                <a:cs typeface="+mn-cs"/>
              </a:rPr>
              <a:t>Bruce W. Tuckman (educational psychologist) in 1965</a:t>
            </a:r>
            <a:r>
              <a:rPr lang="en-GB" sz="1200" kern="1200" dirty="0">
                <a:solidFill>
                  <a:schemeClr val="tx1"/>
                </a:solidFill>
                <a:effectLst/>
                <a:latin typeface="+mn-lt"/>
                <a:ea typeface="+mn-ea"/>
                <a:cs typeface="+mn-cs"/>
              </a:rPr>
              <a:t> who identifies five stages of development in order to develop as a group.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5 stages of team building are: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Forming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The team act as individuals and there is a lack of clarity about the team’s purpose and individual roles.</a:t>
            </a:r>
            <a:endParaRPr lang="en-GB" sz="1200"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Storming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Conflict arise as people begin to establish their place within the team.</a:t>
            </a:r>
            <a:endParaRPr lang="en-GB" sz="1200"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Norming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There is a level of consensus and agreement within the team, clarity about individual roles and the role of the leader is important in managing this.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Performing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The group has a clear strategy and shared vision; it can operate autonomously and resolve issues positively.</a:t>
            </a:r>
            <a:endParaRPr lang="en-GB" sz="1200"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Adjourning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Team members complete their task and say goodbye.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E92C025-EE1F-4F1D-A4A8-8EF0EAB66724}" type="slidenum">
              <a:rPr lang="en-GB" smtClean="0"/>
              <a:t>7</a:t>
            </a:fld>
            <a:endParaRPr lang="en-GB"/>
          </a:p>
        </p:txBody>
      </p:sp>
    </p:spTree>
    <p:extLst>
      <p:ext uri="{BB962C8B-B14F-4D97-AF65-F5344CB8AC3E}">
        <p14:creationId xmlns:p14="http://schemas.microsoft.com/office/powerpoint/2010/main" val="3727729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From time to time, teams do not try consciously to improve their methods of operations or effectiveness and there can be hostility and differences.</a:t>
            </a:r>
          </a:p>
          <a:p>
            <a:r>
              <a:rPr lang="en-GB" dirty="0">
                <a:latin typeface="Arial" panose="020B0604020202020204" pitchFamily="34" charset="0"/>
                <a:cs typeface="Arial" panose="020B0604020202020204" pitchFamily="34" charset="0"/>
              </a:rPr>
              <a:t>A team will need to pass through several stages of development which is essential in helping teams to understand what team development is. At the same time, understanding and agreeing where they are in the development process will help a team to recognise where they are in the process and where they need/want to be. </a:t>
            </a:r>
          </a:p>
          <a:p>
            <a:endParaRPr lang="en-GB" dirty="0"/>
          </a:p>
          <a:p>
            <a:r>
              <a:rPr lang="en-GB" sz="1200" kern="1200" dirty="0">
                <a:solidFill>
                  <a:schemeClr val="tx1"/>
                </a:solidFill>
                <a:effectLst/>
                <a:latin typeface="Arial" panose="020B0604020202020204" pitchFamily="34" charset="0"/>
                <a:ea typeface="+mn-ea"/>
                <a:cs typeface="Arial" panose="020B0604020202020204" pitchFamily="34" charset="0"/>
              </a:rPr>
              <a:t>Recently, our company investigated differences around different workgroups with observations and focusing the main goal of the research on finding the right strategies and referring to Tuckman's model of group development. The current stages of development within the groups have worked very well and are suitable to establish. </a:t>
            </a:r>
            <a:r>
              <a:rPr lang="en-GB" sz="1200" b="0" kern="1200" dirty="0">
                <a:solidFill>
                  <a:schemeClr val="tx1"/>
                </a:solidFill>
                <a:effectLst/>
                <a:latin typeface="Arial" panose="020B0604020202020204" pitchFamily="34" charset="0"/>
                <a:ea typeface="+mn-ea"/>
                <a:cs typeface="Arial" panose="020B0604020202020204" pitchFamily="34" charset="0"/>
              </a:rPr>
              <a:t>We are also working with customers and clients who are taking our new training, utilizing our coaching and consumables to optimize the way they live.</a:t>
            </a:r>
          </a:p>
          <a:p>
            <a:endParaRPr lang="en-GB" sz="1200" kern="1200" dirty="0">
              <a:solidFill>
                <a:schemeClr val="tx1"/>
              </a:solidFill>
              <a:effectLst/>
              <a:latin typeface="Arial" panose="020B0604020202020204" pitchFamily="34" charset="0"/>
              <a:ea typeface="+mn-ea"/>
              <a:cs typeface="Arial" panose="020B0604020202020204" pitchFamily="34" charset="0"/>
            </a:endParaRPr>
          </a:p>
          <a:p>
            <a:r>
              <a:rPr lang="en-GB" sz="1200" kern="1200" dirty="0">
                <a:solidFill>
                  <a:schemeClr val="tx1"/>
                </a:solidFill>
                <a:effectLst/>
                <a:latin typeface="Arial" panose="020B0604020202020204" pitchFamily="34" charset="0"/>
                <a:ea typeface="+mn-ea"/>
                <a:cs typeface="Arial" panose="020B0604020202020204" pitchFamily="34" charset="0"/>
              </a:rPr>
              <a:t>An effective team working strategy can help to bring groups of people together to work to a common cause.</a:t>
            </a:r>
          </a:p>
          <a:p>
            <a:r>
              <a:rPr lang="en-GB" sz="1200" kern="1200" dirty="0">
                <a:solidFill>
                  <a:schemeClr val="tx1"/>
                </a:solidFill>
                <a:effectLst/>
                <a:latin typeface="Arial" panose="020B0604020202020204" pitchFamily="34" charset="0"/>
                <a:ea typeface="+mn-ea"/>
                <a:cs typeface="Arial" panose="020B0604020202020204" pitchFamily="34" charset="0"/>
              </a:rPr>
              <a:t>The essential point to accomplish is to find an effective teamwork strategy; to share thoughts, ideas and to progress, using different ways to communicate such us: Skype, Phone, Email, Social Media etc </a:t>
            </a:r>
          </a:p>
          <a:p>
            <a:endParaRPr lang="en-GB" dirty="0"/>
          </a:p>
        </p:txBody>
      </p:sp>
      <p:sp>
        <p:nvSpPr>
          <p:cNvPr id="4" name="Slide Number Placeholder 3"/>
          <p:cNvSpPr>
            <a:spLocks noGrp="1"/>
          </p:cNvSpPr>
          <p:nvPr>
            <p:ph type="sldNum" sz="quarter" idx="5"/>
          </p:nvPr>
        </p:nvSpPr>
        <p:spPr/>
        <p:txBody>
          <a:bodyPr/>
          <a:lstStyle/>
          <a:p>
            <a:fld id="{BE92C025-EE1F-4F1D-A4A8-8EF0EAB66724}" type="slidenum">
              <a:rPr lang="en-GB" smtClean="0"/>
              <a:t>8</a:t>
            </a:fld>
            <a:endParaRPr lang="en-GB"/>
          </a:p>
        </p:txBody>
      </p:sp>
    </p:spTree>
    <p:extLst>
      <p:ext uri="{BB962C8B-B14F-4D97-AF65-F5344CB8AC3E}">
        <p14:creationId xmlns:p14="http://schemas.microsoft.com/office/powerpoint/2010/main" val="6844283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 I would like to know how teamwork is going so far in your organisation. </a:t>
            </a:r>
          </a:p>
          <a:p>
            <a:r>
              <a:rPr lang="en-GB" dirty="0">
                <a:latin typeface="Arial" panose="020B0604020202020204" pitchFamily="34" charset="0"/>
                <a:cs typeface="Arial" panose="020B0604020202020204" pitchFamily="34" charset="0"/>
              </a:rPr>
              <a:t>-Do you really feel like a team member? </a:t>
            </a:r>
          </a:p>
          <a:p>
            <a:r>
              <a:rPr lang="en-GB" dirty="0">
                <a:latin typeface="Arial" panose="020B0604020202020204" pitchFamily="34" charset="0"/>
                <a:cs typeface="Arial" panose="020B0604020202020204" pitchFamily="34" charset="0"/>
              </a:rPr>
              <a:t>-Would you like to change something in your team? </a:t>
            </a:r>
          </a:p>
          <a:p>
            <a:r>
              <a:rPr lang="en-GB" dirty="0">
                <a:latin typeface="Arial" panose="020B0604020202020204" pitchFamily="34" charset="0"/>
                <a:cs typeface="Arial" panose="020B0604020202020204" pitchFamily="34" charset="0"/>
              </a:rPr>
              <a:t>-Is there something missing in your team? </a:t>
            </a:r>
          </a:p>
          <a:p>
            <a:r>
              <a:rPr lang="en-GB" dirty="0">
                <a:latin typeface="Arial" panose="020B0604020202020204" pitchFamily="34" charset="0"/>
                <a:cs typeface="Arial" panose="020B0604020202020204" pitchFamily="34" charset="0"/>
              </a:rPr>
              <a:t>At the end of this presentation, you would know the answers to these questions.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Belbin’s theory says that there are two main factors in the team creating process.  </a:t>
            </a:r>
          </a:p>
          <a:p>
            <a:r>
              <a:rPr lang="en-GB" dirty="0">
                <a:latin typeface="Arial" panose="020B0604020202020204" pitchFamily="34" charset="0"/>
                <a:cs typeface="Arial" panose="020B0604020202020204" pitchFamily="34" charset="0"/>
              </a:rPr>
              <a:t>These are a person’s knowledge and their skills or abilities.  </a:t>
            </a:r>
          </a:p>
          <a:p>
            <a:r>
              <a:rPr lang="en-GB" dirty="0">
                <a:latin typeface="Arial" panose="020B0604020202020204" pitchFamily="34" charset="0"/>
                <a:cs typeface="Arial" panose="020B0604020202020204" pitchFamily="34" charset="0"/>
              </a:rPr>
              <a:t>Belbin created nine team roles all of which are essential to complete a task.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Each of these roles has strengths and weaknesses. </a:t>
            </a:r>
          </a:p>
          <a:p>
            <a:r>
              <a:rPr lang="en-GB" dirty="0">
                <a:latin typeface="Arial" panose="020B0604020202020204" pitchFamily="34" charset="0"/>
                <a:cs typeface="Arial" panose="020B0604020202020204" pitchFamily="34" charset="0"/>
              </a:rPr>
              <a:t>- The Coordinator role for instance would have a confident and skilled person who can come across as manipulative. </a:t>
            </a:r>
          </a:p>
          <a:p>
            <a:r>
              <a:rPr lang="en-GB" dirty="0">
                <a:latin typeface="Arial" panose="020B0604020202020204" pitchFamily="34" charset="0"/>
                <a:cs typeface="Arial" panose="020B0604020202020204" pitchFamily="34" charset="0"/>
              </a:rPr>
              <a:t>-Plant can be a creative person full of ideas with the ability to solve issues among team members. Unfortunately, they tend to communicate poorly. </a:t>
            </a:r>
          </a:p>
          <a:p>
            <a:r>
              <a:rPr lang="en-GB" dirty="0">
                <a:latin typeface="Arial" panose="020B0604020202020204" pitchFamily="34" charset="0"/>
                <a:cs typeface="Arial" panose="020B0604020202020204" pitchFamily="34" charset="0"/>
              </a:rPr>
              <a:t>-The resource investigator is very communicative, explores ideas and contacts but are generally over-optimistic.  </a:t>
            </a:r>
          </a:p>
          <a:p>
            <a:r>
              <a:rPr lang="en-GB" dirty="0">
                <a:latin typeface="Arial" panose="020B0604020202020204" pitchFamily="34" charset="0"/>
                <a:cs typeface="Arial" panose="020B0604020202020204" pitchFamily="34" charset="0"/>
              </a:rPr>
              <a:t>-Shaper role involves driving the team to go on, working well under pressure and challenging. Person in this role normally offends people’s feelings. </a:t>
            </a:r>
          </a:p>
          <a:p>
            <a:r>
              <a:rPr lang="en-GB" dirty="0">
                <a:latin typeface="Arial" panose="020B0604020202020204" pitchFamily="34" charset="0"/>
                <a:cs typeface="Arial" panose="020B0604020202020204" pitchFamily="34" charset="0"/>
              </a:rPr>
              <a:t>-The implementer has good organizing skills and lots of new ideas but might not be flexible. </a:t>
            </a:r>
          </a:p>
          <a:p>
            <a:r>
              <a:rPr lang="en-GB" dirty="0">
                <a:latin typeface="Arial" panose="020B0604020202020204" pitchFamily="34" charset="0"/>
                <a:cs typeface="Arial" panose="020B0604020202020204" pitchFamily="34" charset="0"/>
              </a:rPr>
              <a:t>-The monitor is strategic and judgemental but can be too critical. </a:t>
            </a:r>
          </a:p>
          <a:p>
            <a:r>
              <a:rPr lang="en-GB" dirty="0">
                <a:latin typeface="Arial" panose="020B0604020202020204" pitchFamily="34" charset="0"/>
                <a:cs typeface="Arial" panose="020B0604020202020204" pitchFamily="34" charset="0"/>
              </a:rPr>
              <a:t>-Team worker is cooperative with good listening skills. They are indecisive in critical situations. </a:t>
            </a:r>
          </a:p>
          <a:p>
            <a:r>
              <a:rPr lang="en-GB" dirty="0">
                <a:latin typeface="Arial" panose="020B0604020202020204" pitchFamily="34" charset="0"/>
                <a:cs typeface="Arial" panose="020B0604020202020204" pitchFamily="34" charset="0"/>
              </a:rPr>
              <a:t>-Completer is the last line of defence and good in fixing the errors. They are reluctant to delegate.  </a:t>
            </a:r>
          </a:p>
          <a:p>
            <a:r>
              <a:rPr lang="en-GB" dirty="0">
                <a:latin typeface="Arial" panose="020B0604020202020204" pitchFamily="34" charset="0"/>
                <a:cs typeface="Arial" panose="020B0604020202020204" pitchFamily="34" charset="0"/>
              </a:rPr>
              <a:t>-Specialist is very dedicated with knowledge and skills but contributes very little overall.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Members of a team are chosen according to needs of a task. They do not have to be nine in number as roles can be overlapped depending on skills and abilities. </a:t>
            </a:r>
          </a:p>
        </p:txBody>
      </p:sp>
      <p:sp>
        <p:nvSpPr>
          <p:cNvPr id="4" name="Slide Number Placeholder 3"/>
          <p:cNvSpPr>
            <a:spLocks noGrp="1"/>
          </p:cNvSpPr>
          <p:nvPr>
            <p:ph type="sldNum" sz="quarter" idx="5"/>
          </p:nvPr>
        </p:nvSpPr>
        <p:spPr/>
        <p:txBody>
          <a:bodyPr/>
          <a:lstStyle/>
          <a:p>
            <a:fld id="{BE92C025-EE1F-4F1D-A4A8-8EF0EAB66724}" type="slidenum">
              <a:rPr lang="en-GB" smtClean="0"/>
              <a:t>9</a:t>
            </a:fld>
            <a:endParaRPr lang="en-GB"/>
          </a:p>
        </p:txBody>
      </p:sp>
    </p:spTree>
    <p:extLst>
      <p:ext uri="{BB962C8B-B14F-4D97-AF65-F5344CB8AC3E}">
        <p14:creationId xmlns:p14="http://schemas.microsoft.com/office/powerpoint/2010/main" val="2746037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During a task I suggest the following stages: </a:t>
            </a:r>
          </a:p>
          <a:p>
            <a:r>
              <a:rPr lang="en-GB" dirty="0">
                <a:latin typeface="Arial" panose="020B0604020202020204" pitchFamily="34" charset="0"/>
                <a:cs typeface="Arial" panose="020B0604020202020204" pitchFamily="34" charset="0"/>
              </a:rPr>
              <a:t>-identifying needs </a:t>
            </a:r>
          </a:p>
          <a:p>
            <a:r>
              <a:rPr lang="en-GB" dirty="0">
                <a:latin typeface="Arial" panose="020B0604020202020204" pitchFamily="34" charset="0"/>
                <a:cs typeface="Arial" panose="020B0604020202020204" pitchFamily="34" charset="0"/>
              </a:rPr>
              <a:t>-finding ideas </a:t>
            </a:r>
          </a:p>
          <a:p>
            <a:r>
              <a:rPr lang="en-GB" dirty="0">
                <a:latin typeface="Arial" panose="020B0604020202020204" pitchFamily="34" charset="0"/>
                <a:cs typeface="Arial" panose="020B0604020202020204" pitchFamily="34" charset="0"/>
              </a:rPr>
              <a:t>-formulating plans </a:t>
            </a:r>
          </a:p>
          <a:p>
            <a:r>
              <a:rPr lang="en-GB" dirty="0">
                <a:latin typeface="Arial" panose="020B0604020202020204" pitchFamily="34" charset="0"/>
                <a:cs typeface="Arial" panose="020B0604020202020204" pitchFamily="34" charset="0"/>
              </a:rPr>
              <a:t>-making contacts </a:t>
            </a:r>
          </a:p>
          <a:p>
            <a:r>
              <a:rPr lang="en-GB" dirty="0">
                <a:latin typeface="Arial" panose="020B0604020202020204" pitchFamily="34" charset="0"/>
                <a:cs typeface="Arial" panose="020B0604020202020204" pitchFamily="34" charset="0"/>
              </a:rPr>
              <a:t>-establishing the organisation </a:t>
            </a:r>
          </a:p>
          <a:p>
            <a:r>
              <a:rPr lang="en-GB" dirty="0">
                <a:latin typeface="Arial" panose="020B0604020202020204" pitchFamily="34" charset="0"/>
                <a:cs typeface="Arial" panose="020B0604020202020204" pitchFamily="34" charset="0"/>
              </a:rPr>
              <a:t>-following through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 analyse the performance of the team, a reflection needs to be carried out on all team roles to ascertain which are significant to each stage. </a:t>
            </a:r>
          </a:p>
          <a:p>
            <a:r>
              <a:rPr lang="en-GB" dirty="0">
                <a:latin typeface="Arial" panose="020B0604020202020204" pitchFamily="34" charset="0"/>
                <a:cs typeface="Arial" panose="020B0604020202020204" pitchFamily="34" charset="0"/>
              </a:rPr>
              <a:t>Some people are leaders and others passive. It is essential to recognise this in the forming stage of team development. Also rewarding of individuals for doing a great job is vital as it might influence others in future. </a:t>
            </a:r>
          </a:p>
          <a:p>
            <a:r>
              <a:rPr lang="en-GB" dirty="0">
                <a:latin typeface="Arial" panose="020B0604020202020204" pitchFamily="34" charset="0"/>
                <a:cs typeface="Arial" panose="020B0604020202020204" pitchFamily="34" charset="0"/>
              </a:rPr>
              <a:t>Are you ready now for your team role? I hope you would now be able to identify your role or explore one in your team in the organisation. </a:t>
            </a:r>
          </a:p>
        </p:txBody>
      </p:sp>
      <p:sp>
        <p:nvSpPr>
          <p:cNvPr id="4" name="Slide Number Placeholder 3"/>
          <p:cNvSpPr>
            <a:spLocks noGrp="1"/>
          </p:cNvSpPr>
          <p:nvPr>
            <p:ph type="sldNum" sz="quarter" idx="5"/>
          </p:nvPr>
        </p:nvSpPr>
        <p:spPr/>
        <p:txBody>
          <a:bodyPr/>
          <a:lstStyle/>
          <a:p>
            <a:fld id="{BE92C025-EE1F-4F1D-A4A8-8EF0EAB66724}" type="slidenum">
              <a:rPr lang="en-GB" smtClean="0"/>
              <a:t>10</a:t>
            </a:fld>
            <a:endParaRPr lang="en-GB"/>
          </a:p>
        </p:txBody>
      </p:sp>
    </p:spTree>
    <p:extLst>
      <p:ext uri="{BB962C8B-B14F-4D97-AF65-F5344CB8AC3E}">
        <p14:creationId xmlns:p14="http://schemas.microsoft.com/office/powerpoint/2010/main" val="7529929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The goal of any company is success. In order to achieve performance, the person designing a business must take into account the fact that people inevitably develop disagreements that can turn into conflicts. The author S.P Robbins considers the conflict as a negative process, but also a positive one that can promote innovation and change. The solution is the correct management of conflicts. </a:t>
            </a:r>
          </a:p>
          <a:p>
            <a:r>
              <a:rPr lang="en-GB" dirty="0">
                <a:latin typeface="Arial" panose="020B0604020202020204" pitchFamily="34" charset="0"/>
                <a:cs typeface="Arial" panose="020B0604020202020204" pitchFamily="34" charset="0"/>
              </a:rPr>
              <a:t>In order to ensure the success of an organization, two very well defined actions are needed: </a:t>
            </a:r>
          </a:p>
          <a:p>
            <a:r>
              <a:rPr lang="en-GB" dirty="0">
                <a:latin typeface="Arial" panose="020B0604020202020204" pitchFamily="34" charset="0"/>
                <a:cs typeface="Arial" panose="020B0604020202020204" pitchFamily="34" charset="0"/>
              </a:rPr>
              <a:t>• recognizing problems as they arise; </a:t>
            </a:r>
          </a:p>
          <a:p>
            <a:r>
              <a:rPr lang="en-GB" dirty="0">
                <a:latin typeface="Arial" panose="020B0604020202020204" pitchFamily="34" charset="0"/>
                <a:cs typeface="Arial" panose="020B0604020202020204" pitchFamily="34" charset="0"/>
              </a:rPr>
              <a:t>• creating strategies, management techniques and solving them.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Before issues between two or more people can be called conflict states, they go through several stages: </a:t>
            </a:r>
          </a:p>
          <a:p>
            <a:r>
              <a:rPr lang="en-GB" dirty="0">
                <a:latin typeface="Arial" panose="020B0604020202020204" pitchFamily="34" charset="0"/>
                <a:cs typeface="Arial" panose="020B0604020202020204" pitchFamily="34" charset="0"/>
              </a:rPr>
              <a:t>• the appearance of the motive; </a:t>
            </a:r>
          </a:p>
          <a:p>
            <a:r>
              <a:rPr lang="en-GB" dirty="0">
                <a:latin typeface="Arial" panose="020B0604020202020204" pitchFamily="34" charset="0"/>
                <a:cs typeface="Arial" panose="020B0604020202020204" pitchFamily="34" charset="0"/>
              </a:rPr>
              <a:t>• the latent state of the conflict; </a:t>
            </a:r>
          </a:p>
          <a:p>
            <a:r>
              <a:rPr lang="en-GB" dirty="0">
                <a:latin typeface="Arial" panose="020B0604020202020204" pitchFamily="34" charset="0"/>
                <a:cs typeface="Arial" panose="020B0604020202020204" pitchFamily="34" charset="0"/>
              </a:rPr>
              <a:t>• the first divergent manifestations; </a:t>
            </a:r>
          </a:p>
          <a:p>
            <a:r>
              <a:rPr lang="en-GB" dirty="0">
                <a:latin typeface="Arial" panose="020B0604020202020204" pitchFamily="34" charset="0"/>
                <a:cs typeface="Arial" panose="020B0604020202020204" pitchFamily="34" charset="0"/>
              </a:rPr>
              <a:t>• amplification of the conflict; </a:t>
            </a:r>
          </a:p>
          <a:p>
            <a:r>
              <a:rPr lang="en-GB" dirty="0">
                <a:latin typeface="Arial" panose="020B0604020202020204" pitchFamily="34" charset="0"/>
                <a:cs typeface="Arial" panose="020B0604020202020204" pitchFamily="34" charset="0"/>
              </a:rPr>
              <a:t>• conflict management </a:t>
            </a:r>
          </a:p>
        </p:txBody>
      </p:sp>
      <p:sp>
        <p:nvSpPr>
          <p:cNvPr id="4" name="Slide Number Placeholder 3"/>
          <p:cNvSpPr>
            <a:spLocks noGrp="1"/>
          </p:cNvSpPr>
          <p:nvPr>
            <p:ph type="sldNum" sz="quarter" idx="5"/>
          </p:nvPr>
        </p:nvSpPr>
        <p:spPr/>
        <p:txBody>
          <a:bodyPr/>
          <a:lstStyle/>
          <a:p>
            <a:fld id="{BE92C025-EE1F-4F1D-A4A8-8EF0EAB66724}" type="slidenum">
              <a:rPr lang="en-GB" smtClean="0"/>
              <a:t>11</a:t>
            </a:fld>
            <a:endParaRPr lang="en-GB"/>
          </a:p>
        </p:txBody>
      </p:sp>
    </p:spTree>
    <p:extLst>
      <p:ext uri="{BB962C8B-B14F-4D97-AF65-F5344CB8AC3E}">
        <p14:creationId xmlns:p14="http://schemas.microsoft.com/office/powerpoint/2010/main" val="10224901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Ways to resolve conflicts </a:t>
            </a:r>
          </a:p>
          <a:p>
            <a:r>
              <a:rPr lang="en-GB" dirty="0"/>
              <a:t>The differences in the workplace cannot be ignored, hoping that everything will resolve itself. For the team, respectively, the company to have optimal results, people with different principles and priorities must be able to work together, without creating disagreements and unnecessary syncope. </a:t>
            </a:r>
          </a:p>
          <a:p>
            <a:endParaRPr lang="en-GB" dirty="0"/>
          </a:p>
          <a:p>
            <a:r>
              <a:rPr lang="en-GB" dirty="0"/>
              <a:t>With the variations between the concept of "loss-win" and "win-win", Thomas and Kilmann have identified the following ways to resolve conflicts: </a:t>
            </a:r>
          </a:p>
          <a:p>
            <a:endParaRPr lang="en-GB" dirty="0"/>
          </a:p>
          <a:p>
            <a:r>
              <a:rPr lang="en-GB" dirty="0"/>
              <a:t>1 Confrontation - the conflict often ends with the victory of the individual with a stronger personality, but sometimes it leads to the involvement of several parties and the amplification of the conflict.</a:t>
            </a:r>
          </a:p>
          <a:p>
            <a:endParaRPr lang="en-GB" dirty="0"/>
          </a:p>
          <a:p>
            <a:r>
              <a:rPr lang="en-GB" dirty="0"/>
              <a:t>2 Avoidance - the ostrich policy is not really a method of solving, because the conflict is either delayed or ended with threats with the resignation and disintegration of the team.</a:t>
            </a:r>
          </a:p>
          <a:p>
            <a:endParaRPr lang="en-GB" dirty="0"/>
          </a:p>
          <a:p>
            <a:r>
              <a:rPr lang="en-GB" dirty="0"/>
              <a:t>3 Adaptation - assumes that one of the parties gives up their own interest and agrees to cooperate with the other member.</a:t>
            </a:r>
          </a:p>
          <a:p>
            <a:endParaRPr lang="en-GB" dirty="0"/>
          </a:p>
          <a:p>
            <a:r>
              <a:rPr lang="en-GB" dirty="0"/>
              <a:t>4 Compromise - occurs when both parties are willing to give up something for the "superior good“. </a:t>
            </a:r>
          </a:p>
          <a:p>
            <a:endParaRPr lang="en-GB" dirty="0"/>
          </a:p>
          <a:p>
            <a:r>
              <a:rPr lang="en-GB" dirty="0"/>
              <a:t>5 Collaboration - we try to bring both parties in a better situation, trying to bring a result of "win-win" type. </a:t>
            </a:r>
          </a:p>
          <a:p>
            <a:endParaRPr lang="en-GB" dirty="0"/>
          </a:p>
          <a:p>
            <a:r>
              <a:rPr lang="en-GB" dirty="0"/>
              <a:t>Depending on the determining factors, there are different types of conflicts, different ways to react in conflict situations. Therefore, it is important that the moderator: </a:t>
            </a:r>
          </a:p>
          <a:p>
            <a:r>
              <a:rPr lang="en-GB" dirty="0"/>
              <a:t>• be able to discuss with each of the involved parties openly and calmly; </a:t>
            </a:r>
          </a:p>
          <a:p>
            <a:r>
              <a:rPr lang="en-GB" dirty="0"/>
              <a:t>• be able to identify the actual source of the conflict; </a:t>
            </a:r>
          </a:p>
          <a:p>
            <a:r>
              <a:rPr lang="en-GB" dirty="0"/>
              <a:t>• be able to identify the interests of each of the parties involved in the conflict; </a:t>
            </a:r>
          </a:p>
          <a:p>
            <a:r>
              <a:rPr lang="en-GB" dirty="0"/>
              <a:t>• to manage the atmosphere and the involvement of the non-involved employees; </a:t>
            </a:r>
          </a:p>
          <a:p>
            <a:r>
              <a:rPr lang="en-GB" dirty="0"/>
              <a:t>• find the optimal solution to resolve the conflict. </a:t>
            </a:r>
          </a:p>
          <a:p>
            <a:endParaRPr lang="en-GB" dirty="0"/>
          </a:p>
          <a:p>
            <a:r>
              <a:rPr lang="en-GB" dirty="0"/>
              <a:t>So if between our team leader and another member there are divergent opinions regarding the strategy of consulting with a new company, my role will be to talk with both team members, listen to everyone's opinion and find a solution that will solve the conflict and ensure the success of our company.</a:t>
            </a:r>
          </a:p>
        </p:txBody>
      </p:sp>
      <p:sp>
        <p:nvSpPr>
          <p:cNvPr id="4" name="Slide Number Placeholder 3"/>
          <p:cNvSpPr>
            <a:spLocks noGrp="1"/>
          </p:cNvSpPr>
          <p:nvPr>
            <p:ph type="sldNum" sz="quarter" idx="5"/>
          </p:nvPr>
        </p:nvSpPr>
        <p:spPr/>
        <p:txBody>
          <a:bodyPr/>
          <a:lstStyle/>
          <a:p>
            <a:fld id="{BE92C025-EE1F-4F1D-A4A8-8EF0EAB66724}" type="slidenum">
              <a:rPr lang="en-GB" smtClean="0"/>
              <a:t>12</a:t>
            </a:fld>
            <a:endParaRPr lang="en-GB"/>
          </a:p>
        </p:txBody>
      </p:sp>
    </p:spTree>
    <p:extLst>
      <p:ext uri="{BB962C8B-B14F-4D97-AF65-F5344CB8AC3E}">
        <p14:creationId xmlns:p14="http://schemas.microsoft.com/office/powerpoint/2010/main" val="33430374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Psychological safety: In a group with psychological security, group members dare to take risks because they feel safe. They get the right support from team members. They know that members will not laugh or humiliate them if they make a mistake they will take on and help each other. They support each other when someone comes up with a new idea. </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 Reliability: The key to a successful group is to trust each other and be trustworthy. Respect for each other. Deliver on specific jobs on time to companies and deliver on promises all on time. Tuckman’s five-step process determines what needs to be developed in a team and how it is built step by step. These steps will take the team forward and develop with it. Sections: forming, storming, norming, performing, adjourning (Black, Gardner, Pierce and Steers, 2020). </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Roles circles: It is very important for successful work that team members are aware of their roles, who has what tasks and who has what roles and what is expected of them. To avoid conflicts. Be aware of the execution of the workflow and be aware of the consequences of our performance. Group roles are not constant as they depend on a particular job so they tend to change. Because members have different skills and each is strong or weak in each other.  </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Meaningful teamwork: For successful work, it is important for the team to find a higher goal that makes sense to them. The meaning and essence of the work depend on the individual. This could be creating financial assets or supporting a family or wanting to contribute to the success of the team. Greatly influenced by the work of team members age and experience out to what extent and in what way they think about a particular job. </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Impact of the work: Impact on members is very important as they feel that they are an important part of the team and that they play an important role in counting on them. It affects the attitude of my employees to really motivate them with higher goals, higher positions, high salaries(Woodcock, 2016). </a:t>
            </a:r>
          </a:p>
        </p:txBody>
      </p:sp>
      <p:sp>
        <p:nvSpPr>
          <p:cNvPr id="4" name="Slide Number Placeholder 3"/>
          <p:cNvSpPr>
            <a:spLocks noGrp="1"/>
          </p:cNvSpPr>
          <p:nvPr>
            <p:ph type="sldNum" sz="quarter" idx="5"/>
          </p:nvPr>
        </p:nvSpPr>
        <p:spPr/>
        <p:txBody>
          <a:bodyPr/>
          <a:lstStyle/>
          <a:p>
            <a:fld id="{BE92C025-EE1F-4F1D-A4A8-8EF0EAB66724}" type="slidenum">
              <a:rPr lang="en-GB" smtClean="0"/>
              <a:t>13</a:t>
            </a:fld>
            <a:endParaRPr lang="en-GB"/>
          </a:p>
        </p:txBody>
      </p:sp>
    </p:spTree>
    <p:extLst>
      <p:ext uri="{BB962C8B-B14F-4D97-AF65-F5344CB8AC3E}">
        <p14:creationId xmlns:p14="http://schemas.microsoft.com/office/powerpoint/2010/main" val="29863221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Cooperation and organization: In order for a group to become a team later, they need to organize many joint trainings to get to know each other better. The essence of the organization is that the members join the group voluntarily. We need clear expectations and specify what we expect from them. They need to know why this team was created and what their goal is and what their responsibilities are and what needs to be done to achieve that goal. </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Leadership: The team needs a leader to help them create the resources they need. The leader needs to clarify roles and resolve conflicts. They look up to a good leader and trust him. You need to lead the team through the change and listen to them to feel important what they are saying. The Hersey - Blanchard model also shows that neither leadership style is better than the other. Four leadership style: telling, selling, participating and delegating. Leaders adapt styles to the team. Leaders need to be flexible and pay attention to their followers before deciding what leaders they will be(Raza, 2020). </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Growth together:  If a team does effective teamwork then the members will grow because of the successful work and the members will feel the experience of success that they were able to accomplish their task. The point of growing together is that the team benefits from it both in terms of existence or salary. I will feel the importance of their role in the team(Wade, 2016). </a:t>
            </a:r>
          </a:p>
          <a:p>
            <a:endParaRPr lang="en-GB" dirty="0"/>
          </a:p>
        </p:txBody>
      </p:sp>
      <p:sp>
        <p:nvSpPr>
          <p:cNvPr id="4" name="Slide Number Placeholder 3"/>
          <p:cNvSpPr>
            <a:spLocks noGrp="1"/>
          </p:cNvSpPr>
          <p:nvPr>
            <p:ph type="sldNum" sz="quarter" idx="5"/>
          </p:nvPr>
        </p:nvSpPr>
        <p:spPr/>
        <p:txBody>
          <a:bodyPr/>
          <a:lstStyle/>
          <a:p>
            <a:fld id="{BE92C025-EE1F-4F1D-A4A8-8EF0EAB66724}" type="slidenum">
              <a:rPr lang="en-GB" smtClean="0"/>
              <a:t>14</a:t>
            </a:fld>
            <a:endParaRPr lang="en-GB"/>
          </a:p>
        </p:txBody>
      </p:sp>
    </p:spTree>
    <p:extLst>
      <p:ext uri="{BB962C8B-B14F-4D97-AF65-F5344CB8AC3E}">
        <p14:creationId xmlns:p14="http://schemas.microsoft.com/office/powerpoint/2010/main" val="10317873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There are many benefits that come with working as a team, progress in career, bonding, expanding talents etc</a:t>
            </a:r>
          </a:p>
          <a:p>
            <a:r>
              <a:rPr lang="en-GB" dirty="0">
                <a:latin typeface="Arial" panose="020B0604020202020204" pitchFamily="34" charset="0"/>
                <a:cs typeface="Arial" panose="020B0604020202020204" pitchFamily="34" charset="0"/>
              </a:rPr>
              <a:t>In order to gain these benefits, teams must go through the stages of development, some are able to skip a few stages such as begin with ‘Forming’ and skip to ‘Norming’ or even ‘Performing’ however, that depends on how well the individuals work within the group. </a:t>
            </a:r>
          </a:p>
          <a:p>
            <a:r>
              <a:rPr lang="en-GB" dirty="0">
                <a:latin typeface="Arial" panose="020B0604020202020204" pitchFamily="34" charset="0"/>
                <a:cs typeface="Arial" panose="020B0604020202020204" pitchFamily="34" charset="0"/>
              </a:rPr>
              <a:t>Using the methods and having an understand of what everyone can bring to the team whilst establishing roles will assist with earning the benefits for both the company and each team member. </a:t>
            </a:r>
          </a:p>
          <a:p>
            <a:r>
              <a:rPr lang="en-GB" dirty="0">
                <a:latin typeface="Arial" panose="020B0604020202020204" pitchFamily="34" charset="0"/>
                <a:cs typeface="Arial" panose="020B0604020202020204" pitchFamily="34" charset="0"/>
              </a:rPr>
              <a:t>Obstacles will occur when working in a team, the key to managing and overcoming these conflicts is to follow the strategies mentioned such as dealing with problems accordingly as they arise in order to lead a successful team.</a:t>
            </a:r>
          </a:p>
          <a:p>
            <a:endParaRPr lang="en-GB" dirty="0"/>
          </a:p>
        </p:txBody>
      </p:sp>
      <p:sp>
        <p:nvSpPr>
          <p:cNvPr id="4" name="Slide Number Placeholder 3"/>
          <p:cNvSpPr>
            <a:spLocks noGrp="1"/>
          </p:cNvSpPr>
          <p:nvPr>
            <p:ph type="sldNum" sz="quarter" idx="5"/>
          </p:nvPr>
        </p:nvSpPr>
        <p:spPr/>
        <p:txBody>
          <a:bodyPr/>
          <a:lstStyle/>
          <a:p>
            <a:fld id="{BE92C025-EE1F-4F1D-A4A8-8EF0EAB66724}" type="slidenum">
              <a:rPr lang="en-GB" smtClean="0"/>
              <a:t>15</a:t>
            </a:fld>
            <a:endParaRPr lang="en-GB"/>
          </a:p>
        </p:txBody>
      </p:sp>
    </p:spTree>
    <p:extLst>
      <p:ext uri="{BB962C8B-B14F-4D97-AF65-F5344CB8AC3E}">
        <p14:creationId xmlns:p14="http://schemas.microsoft.com/office/powerpoint/2010/main" val="1665237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9184DA70-C731-4C70-880D-CCD4705E623C}" type="datetime1">
              <a:rPr lang="en-US" smtClean="0"/>
              <a:t>4/29/2020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3A98EE3D-8CD1-4C3F-BD1C-C98C9596463C}" type="slidenum">
              <a:rPr lang="en-US" smtClean="0"/>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424690476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4/29/2020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24350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97669AF7-7BEB-44E4-9852-375E34362B5B}" type="datetime1">
              <a:rPr lang="en-US" smtClean="0"/>
              <a:t>4/29/2020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3A98EE3D-8CD1-4C3F-BD1C-C98C9596463C}" type="slidenum">
              <a:rPr lang="en-US" smtClean="0"/>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96754817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4/29/2020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3285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4/29/2020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25113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4/29/2020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2484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4/29/2020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94602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92BEA474-078D-4E9B-9B14-09A87B19DC46}" type="datetime1">
              <a:rPr lang="en-US" smtClean="0"/>
              <a:t>4/29/2020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A98EE3D-8CD1-4C3F-BD1C-C98C9596463C}"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79874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907D986-8816-4272-A432-0437A28A9828}" type="datetime1">
              <a:rPr lang="en-US" smtClean="0"/>
              <a:t>4/29/2020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pPr algn="l"/>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A98EE3D-8CD1-4C3F-BD1C-C98C9596463C}"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89599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4/29/2020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46664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4/29/2020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70150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62D6E202-B606-4609-B914-27C9371A1F6D}" type="datetime1">
              <a:rPr lang="en-US" smtClean="0"/>
              <a:t>4/29/2020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3A98EE3D-8CD1-4C3F-BD1C-C98C9596463C}" type="slidenum">
              <a:rPr lang="en-US" smtClean="0"/>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9339442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tribework.blogspot.com/2012/01/doing-and-achieving-things-together.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pt.wikipedia.org/wiki/Ficheiro:Stronger_Together.png"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ing.com/search?q=what+does+synergy+mean&amp;qs=n&amp;form=QBRE&amp;sp=-1&amp;pq=what+does+synergy+mean&amp;sc=4-22&amp;sk=&amp;cvid=C76EBF49430F407FAA7D9D0CEB83A7AF" TargetMode="External"/><Relationship Id="rId2" Type="http://schemas.openxmlformats.org/officeDocument/2006/relationships/hyperlink" Target="https://www.bing.com/search?q=what+does+together+mean&amp;qs=n&amp;form=QBRE&amp;sp=-1&amp;ghc=1&amp;pq=what+does+together+mean&amp;sc=6-23&amp;sk=&amp;cvid=BD008463984A43699609D72E668B7916"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opentextbc.ca/organizationalbehavioropenstax/chapter/team-development-over-time/" TargetMode="External"/><Relationship Id="rId2" Type="http://schemas.openxmlformats.org/officeDocument/2006/relationships/hyperlink" Target="https://books.google.co.uk/books?hl=hu&amp;lr=&amp;id=7KxBDgAAQBAJ&amp;oi=fnd&amp;pg=PT8&amp;dq=successful+team+development&amp;ots=E-Jf8QxJKU&amp;sig=-Pv8LIu3fxl-UNZBxvCfEOcoZgM&amp;redir_esc=y#v=onepage&amp;q=successful%20team%20development&amp;f=false" TargetMode="External"/><Relationship Id="rId1" Type="http://schemas.openxmlformats.org/officeDocument/2006/relationships/slideLayout" Target="../slideLayouts/slideLayout2.xml"/><Relationship Id="rId4" Type="http://schemas.openxmlformats.org/officeDocument/2006/relationships/hyperlink" Target="https://eric.ed.gov/?id=EJ120982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15E60-4EC4-48A2-8372-13AB3513F7C0}"/>
              </a:ext>
            </a:extLst>
          </p:cNvPr>
          <p:cNvSpPr>
            <a:spLocks noGrp="1"/>
          </p:cNvSpPr>
          <p:nvPr>
            <p:ph type="ctrTitle"/>
          </p:nvPr>
        </p:nvSpPr>
        <p:spPr/>
        <p:txBody>
          <a:bodyPr>
            <a:normAutofit/>
          </a:bodyPr>
          <a:lstStyle/>
          <a:p>
            <a:r>
              <a:rPr lang="en-GB" u="sng" dirty="0">
                <a:solidFill>
                  <a:schemeClr val="tx1"/>
                </a:solidFill>
                <a:latin typeface="Imprint MT Shadow" panose="04020605060303030202" pitchFamily="82" charset="0"/>
              </a:rPr>
              <a:t>ENSEMBLE</a:t>
            </a:r>
          </a:p>
        </p:txBody>
      </p:sp>
      <p:sp>
        <p:nvSpPr>
          <p:cNvPr id="3" name="Subtitle 2">
            <a:extLst>
              <a:ext uri="{FF2B5EF4-FFF2-40B4-BE49-F238E27FC236}">
                <a16:creationId xmlns:a16="http://schemas.microsoft.com/office/drawing/2014/main" id="{51436E06-D9F3-4693-8C1A-9E16DE533474}"/>
              </a:ext>
            </a:extLst>
          </p:cNvPr>
          <p:cNvSpPr>
            <a:spLocks noGrp="1"/>
          </p:cNvSpPr>
          <p:nvPr>
            <p:ph type="subTitle" idx="1"/>
          </p:nvPr>
        </p:nvSpPr>
        <p:spPr>
          <a:xfrm>
            <a:off x="5638801" y="5729400"/>
            <a:ext cx="6381750" cy="1128600"/>
          </a:xfrm>
        </p:spPr>
        <p:txBody>
          <a:bodyPr>
            <a:normAutofit/>
          </a:bodyPr>
          <a:lstStyle/>
          <a:p>
            <a:endParaRPr lang="en-GB" i="1" dirty="0">
              <a:solidFill>
                <a:srgbClr val="FFFFFF"/>
              </a:solidFill>
            </a:endParaRPr>
          </a:p>
          <a:p>
            <a:r>
              <a:rPr lang="en-GB" b="1" dirty="0">
                <a:solidFill>
                  <a:schemeClr val="tx1"/>
                </a:solidFill>
              </a:rPr>
              <a:t>Effective Teamwork in the workplace </a:t>
            </a:r>
          </a:p>
        </p:txBody>
      </p:sp>
    </p:spTree>
    <p:extLst>
      <p:ext uri="{BB962C8B-B14F-4D97-AF65-F5344CB8AC3E}">
        <p14:creationId xmlns:p14="http://schemas.microsoft.com/office/powerpoint/2010/main" val="1668751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plus(in)">
                                      <p:cBhvr>
                                        <p:cTn id="7" dur="2000"/>
                                        <p:tgtEl>
                                          <p:spTgt spid="2"/>
                                        </p:tgtEl>
                                      </p:cBhvr>
                                    </p:animEffect>
                                  </p:childTnLst>
                                </p:cTn>
                              </p:par>
                            </p:childTnLst>
                          </p:cTn>
                        </p:par>
                        <p:par>
                          <p:cTn id="8" fill="hold">
                            <p:stCondLst>
                              <p:cond delay="2000"/>
                            </p:stCondLst>
                            <p:childTnLst>
                              <p:par>
                                <p:cTn id="9" presetID="22" presetClass="entr" presetSubtype="4"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wipe(down)">
                                      <p:cBhvr>
                                        <p:cTn id="1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630882-B7AE-46E6-A644-5BEEAF88E7F8}"/>
              </a:ext>
            </a:extLst>
          </p:cNvPr>
          <p:cNvSpPr>
            <a:spLocks noGrp="1"/>
          </p:cNvSpPr>
          <p:nvPr>
            <p:ph idx="1"/>
          </p:nvPr>
        </p:nvSpPr>
        <p:spPr>
          <a:xfrm>
            <a:off x="1066800" y="1131134"/>
            <a:ext cx="10058400" cy="1459458"/>
          </a:xfrm>
        </p:spPr>
        <p:txBody>
          <a:bodyPr>
            <a:normAutofit/>
          </a:bodyPr>
          <a:lstStyle/>
          <a:p>
            <a:pPr algn="ctr"/>
            <a:r>
              <a:rPr lang="en-GB" sz="3000" dirty="0">
                <a:latin typeface="Arial" panose="020B0604020202020204" pitchFamily="34" charset="0"/>
                <a:cs typeface="Arial" panose="020B0604020202020204" pitchFamily="34" charset="0"/>
              </a:rPr>
              <a:t>Ensemble means </a:t>
            </a:r>
            <a:r>
              <a:rPr lang="en-GB" sz="3000" i="1" dirty="0">
                <a:latin typeface="Arial" panose="020B0604020202020204" pitchFamily="34" charset="0"/>
                <a:cs typeface="Arial" panose="020B0604020202020204" pitchFamily="34" charset="0"/>
              </a:rPr>
              <a:t>‘Together’ in the French language.</a:t>
            </a:r>
          </a:p>
        </p:txBody>
      </p:sp>
      <p:sp>
        <p:nvSpPr>
          <p:cNvPr id="4" name="Content Placeholder 2">
            <a:extLst>
              <a:ext uri="{FF2B5EF4-FFF2-40B4-BE49-F238E27FC236}">
                <a16:creationId xmlns:a16="http://schemas.microsoft.com/office/drawing/2014/main" id="{0351FA7E-23F6-4246-A169-B15C2F26E780}"/>
              </a:ext>
            </a:extLst>
          </p:cNvPr>
          <p:cNvSpPr txBox="1">
            <a:spLocks/>
          </p:cNvSpPr>
          <p:nvPr/>
        </p:nvSpPr>
        <p:spPr>
          <a:xfrm>
            <a:off x="1066800" y="1969542"/>
            <a:ext cx="10058400" cy="1459458"/>
          </a:xfrm>
          <a:prstGeom prst="rect">
            <a:avLst/>
          </a:prstGeom>
        </p:spPr>
        <p:txBody>
          <a:bodyPr vert="horz" lIns="0" tIns="45720" rIns="0" bIns="45720" rtlCol="0">
            <a:normAutofit/>
          </a:bodyPr>
          <a:lst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gn="ctr"/>
            <a:r>
              <a:rPr lang="en-GB" sz="3000" b="1" i="1" dirty="0">
                <a:latin typeface="Arial" panose="020B0604020202020204" pitchFamily="34" charset="0"/>
                <a:cs typeface="Arial" panose="020B0604020202020204" pitchFamily="34" charset="0"/>
              </a:rPr>
              <a:t>“Because it is better to work together”</a:t>
            </a:r>
          </a:p>
          <a:p>
            <a:pPr algn="r"/>
            <a:r>
              <a:rPr lang="en-GB" sz="3000" b="1" i="1" dirty="0">
                <a:latin typeface="Arial" panose="020B0604020202020204" pitchFamily="34" charset="0"/>
                <a:cs typeface="Arial" panose="020B0604020202020204" pitchFamily="34" charset="0"/>
              </a:rPr>
              <a:t>Mrs. J Kank, CEO</a:t>
            </a:r>
          </a:p>
        </p:txBody>
      </p:sp>
      <p:pic>
        <p:nvPicPr>
          <p:cNvPr id="2" name="Picture 1">
            <a:extLst>
              <a:ext uri="{FF2B5EF4-FFF2-40B4-BE49-F238E27FC236}">
                <a16:creationId xmlns:a16="http://schemas.microsoft.com/office/drawing/2014/main" id="{4EE3124F-53E2-4400-A12D-69D950A1DD96}"/>
              </a:ext>
            </a:extLst>
          </p:cNvPr>
          <p:cNvPicPr>
            <a:picLocks noChangeAspect="1"/>
          </p:cNvPicPr>
          <p:nvPr/>
        </p:nvPicPr>
        <p:blipFill>
          <a:blip r:embed="rId3"/>
          <a:stretch>
            <a:fillRect/>
          </a:stretch>
        </p:blipFill>
        <p:spPr>
          <a:xfrm>
            <a:off x="4605233" y="2776641"/>
            <a:ext cx="2981533" cy="2981533"/>
          </a:xfrm>
          <a:prstGeom prst="ellipse">
            <a:avLst/>
          </a:prstGeom>
          <a:ln>
            <a:noFill/>
          </a:ln>
          <a:effectLst>
            <a:softEdge rad="112500"/>
          </a:effectLst>
        </p:spPr>
      </p:pic>
    </p:spTree>
    <p:extLst>
      <p:ext uri="{BB962C8B-B14F-4D97-AF65-F5344CB8AC3E}">
        <p14:creationId xmlns:p14="http://schemas.microsoft.com/office/powerpoint/2010/main" val="1799627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500"/>
                                        <p:tgtEl>
                                          <p:spTgt spid="4">
                                            <p:txEl>
                                              <p:pRg st="1" end="1"/>
                                            </p:txEl>
                                          </p:spTgt>
                                        </p:tgtEl>
                                      </p:cBhvr>
                                    </p:animEffect>
                                  </p:childTnLst>
                                </p:cTn>
                              </p:par>
                            </p:childTnLst>
                          </p:cTn>
                        </p:par>
                        <p:par>
                          <p:cTn id="16" fill="hold">
                            <p:stCondLst>
                              <p:cond delay="1500"/>
                            </p:stCondLst>
                            <p:childTnLst>
                              <p:par>
                                <p:cTn id="17" presetID="19" presetClass="emph" presetSubtype="0" fill="hold" nodeType="afterEffect">
                                  <p:stCondLst>
                                    <p:cond delay="0"/>
                                  </p:stCondLst>
                                  <p:childTnLst>
                                    <p:animClr clrSpc="rgb" dir="cw">
                                      <p:cBhvr override="childStyle">
                                        <p:cTn id="18" dur="500" fill="hold"/>
                                        <p:tgtEl>
                                          <p:spTgt spid="4">
                                            <p:txEl>
                                              <p:pRg st="0" end="0"/>
                                            </p:txEl>
                                          </p:spTgt>
                                        </p:tgtEl>
                                        <p:attrNameLst>
                                          <p:attrName>style.color</p:attrName>
                                        </p:attrNameLst>
                                      </p:cBhvr>
                                      <p:to>
                                        <a:srgbClr val="002060"/>
                                      </p:to>
                                    </p:animClr>
                                    <p:animClr clrSpc="rgb" dir="cw">
                                      <p:cBhvr>
                                        <p:cTn id="19" dur="500" fill="hold"/>
                                        <p:tgtEl>
                                          <p:spTgt spid="4">
                                            <p:txEl>
                                              <p:pRg st="0" end="0"/>
                                            </p:txEl>
                                          </p:spTgt>
                                        </p:tgtEl>
                                        <p:attrNameLst>
                                          <p:attrName>fillcolor</p:attrName>
                                        </p:attrNameLst>
                                      </p:cBhvr>
                                      <p:to>
                                        <a:srgbClr val="002060"/>
                                      </p:to>
                                    </p:animClr>
                                    <p:set>
                                      <p:cBhvr>
                                        <p:cTn id="20" dur="500" fill="hold"/>
                                        <p:tgtEl>
                                          <p:spTgt spid="4">
                                            <p:txEl>
                                              <p:pRg st="0" end="0"/>
                                            </p:txEl>
                                          </p:spTgt>
                                        </p:tgtEl>
                                        <p:attrNameLst>
                                          <p:attrName>fill.type</p:attrName>
                                        </p:attrNameLst>
                                      </p:cBhvr>
                                      <p:to>
                                        <p:strVal val="solid"/>
                                      </p:to>
                                    </p:set>
                                    <p:set>
                                      <p:cBhvr>
                                        <p:cTn id="21" dur="500" fill="hold"/>
                                        <p:tgtEl>
                                          <p:spTgt spid="4">
                                            <p:txEl>
                                              <p:pRg st="0" end="0"/>
                                            </p:txEl>
                                          </p:spTgt>
                                        </p:tgtEl>
                                        <p:attrNameLst>
                                          <p:attrName>fill.on</p:attrName>
                                        </p:attrNameLst>
                                      </p:cBhvr>
                                      <p:to>
                                        <p:strVal val="true"/>
                                      </p:to>
                                    </p:set>
                                  </p:childTnLst>
                                </p:cTn>
                              </p:par>
                            </p:childTnLst>
                          </p:cTn>
                        </p:par>
                        <p:par>
                          <p:cTn id="22" fill="hold">
                            <p:stCondLst>
                              <p:cond delay="2000"/>
                            </p:stCondLst>
                            <p:childTnLst>
                              <p:par>
                                <p:cTn id="23" presetID="19" presetClass="emph" presetSubtype="0" fill="hold" nodeType="afterEffect">
                                  <p:stCondLst>
                                    <p:cond delay="0"/>
                                  </p:stCondLst>
                                  <p:childTnLst>
                                    <p:animClr clrSpc="rgb" dir="cw">
                                      <p:cBhvr override="childStyle">
                                        <p:cTn id="24" dur="500" fill="hold"/>
                                        <p:tgtEl>
                                          <p:spTgt spid="4">
                                            <p:txEl>
                                              <p:pRg st="1" end="1"/>
                                            </p:txEl>
                                          </p:spTgt>
                                        </p:tgtEl>
                                        <p:attrNameLst>
                                          <p:attrName>style.color</p:attrName>
                                        </p:attrNameLst>
                                      </p:cBhvr>
                                      <p:to>
                                        <a:srgbClr val="002060"/>
                                      </p:to>
                                    </p:animClr>
                                    <p:animClr clrSpc="rgb" dir="cw">
                                      <p:cBhvr>
                                        <p:cTn id="25" dur="500" fill="hold"/>
                                        <p:tgtEl>
                                          <p:spTgt spid="4">
                                            <p:txEl>
                                              <p:pRg st="1" end="1"/>
                                            </p:txEl>
                                          </p:spTgt>
                                        </p:tgtEl>
                                        <p:attrNameLst>
                                          <p:attrName>fillcolor</p:attrName>
                                        </p:attrNameLst>
                                      </p:cBhvr>
                                      <p:to>
                                        <a:srgbClr val="002060"/>
                                      </p:to>
                                    </p:animClr>
                                    <p:set>
                                      <p:cBhvr>
                                        <p:cTn id="26" dur="500" fill="hold"/>
                                        <p:tgtEl>
                                          <p:spTgt spid="4">
                                            <p:txEl>
                                              <p:pRg st="1" end="1"/>
                                            </p:txEl>
                                          </p:spTgt>
                                        </p:tgtEl>
                                        <p:attrNameLst>
                                          <p:attrName>fill.type</p:attrName>
                                        </p:attrNameLst>
                                      </p:cBhvr>
                                      <p:to>
                                        <p:strVal val="solid"/>
                                      </p:to>
                                    </p:set>
                                    <p:set>
                                      <p:cBhvr>
                                        <p:cTn id="27" dur="500" fill="hold"/>
                                        <p:tgtEl>
                                          <p:spTgt spid="4">
                                            <p:txEl>
                                              <p:pRg st="1" end="1"/>
                                            </p:txEl>
                                          </p:spTgt>
                                        </p:tgtEl>
                                        <p:attrNameLst>
                                          <p:attrName>fill.on</p:attrName>
                                        </p:attrNameLst>
                                      </p:cBhvr>
                                      <p:to>
                                        <p:strVal val="true"/>
                                      </p:to>
                                    </p:set>
                                  </p:childTnLst>
                                </p:cTn>
                              </p:par>
                            </p:childTnLst>
                          </p:cTn>
                        </p:par>
                        <p:par>
                          <p:cTn id="28" fill="hold">
                            <p:stCondLst>
                              <p:cond delay="2500"/>
                            </p:stCondLst>
                            <p:childTnLst>
                              <p:par>
                                <p:cTn id="29" presetID="22" presetClass="entr" presetSubtype="4" fill="hold" nodeType="after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wipe(down)">
                                      <p:cBhvr>
                                        <p:cTn id="3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11289-9D95-49BF-BF77-952221221126}"/>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Ensemble Team </a:t>
            </a:r>
          </a:p>
        </p:txBody>
      </p:sp>
      <p:sp>
        <p:nvSpPr>
          <p:cNvPr id="3" name="Content Placeholder 2">
            <a:extLst>
              <a:ext uri="{FF2B5EF4-FFF2-40B4-BE49-F238E27FC236}">
                <a16:creationId xmlns:a16="http://schemas.microsoft.com/office/drawing/2014/main" id="{97E7E863-4F0B-46A1-9901-EBC078593807}"/>
              </a:ext>
            </a:extLst>
          </p:cNvPr>
          <p:cNvSpPr>
            <a:spLocks noGrp="1"/>
          </p:cNvSpPr>
          <p:nvPr>
            <p:ph idx="1"/>
          </p:nvPr>
        </p:nvSpPr>
        <p:spPr>
          <a:xfrm>
            <a:off x="1097279" y="2108201"/>
            <a:ext cx="10405607" cy="4054060"/>
          </a:xfrm>
        </p:spPr>
        <p:txBody>
          <a:bodyPr>
            <a:normAutofit fontScale="92500" lnSpcReduction="20000"/>
          </a:bodyPr>
          <a:lstStyle/>
          <a:p>
            <a:r>
              <a:rPr lang="en-GB" sz="2300" b="1" dirty="0">
                <a:latin typeface="Arial" panose="020B0604020202020204" pitchFamily="34" charset="0"/>
                <a:cs typeface="Arial" panose="020B0604020202020204" pitchFamily="34" charset="0"/>
              </a:rPr>
              <a:t>Joyce Kakulu wa kakulu (1909482)</a:t>
            </a:r>
          </a:p>
          <a:p>
            <a:pPr lvl="0"/>
            <a:r>
              <a:rPr lang="en-GB" sz="2300" i="1" dirty="0">
                <a:latin typeface="Arial" panose="020B0604020202020204" pitchFamily="34" charset="0"/>
                <a:cs typeface="Arial" panose="020B0604020202020204" pitchFamily="34" charset="0"/>
              </a:rPr>
              <a:t>Introduction/Benefits of team working/ Conclusion </a:t>
            </a:r>
          </a:p>
          <a:p>
            <a:r>
              <a:rPr lang="en-GB" sz="2300" b="1" dirty="0">
                <a:latin typeface="Arial" panose="020B0604020202020204" pitchFamily="34" charset="0"/>
                <a:cs typeface="Arial" panose="020B0604020202020204" pitchFamily="34" charset="0"/>
              </a:rPr>
              <a:t>Natalia </a:t>
            </a:r>
            <a:r>
              <a:rPr lang="en-GB" sz="2300" b="1" dirty="0" err="1">
                <a:latin typeface="Arial" panose="020B0604020202020204" pitchFamily="34" charset="0"/>
                <a:cs typeface="Arial" panose="020B0604020202020204" pitchFamily="34" charset="0"/>
              </a:rPr>
              <a:t>Piedrahita</a:t>
            </a:r>
            <a:r>
              <a:rPr lang="en-GB" sz="2300" b="1" dirty="0">
                <a:latin typeface="Arial" panose="020B0604020202020204" pitchFamily="34" charset="0"/>
                <a:cs typeface="Arial" panose="020B0604020202020204" pitchFamily="34" charset="0"/>
              </a:rPr>
              <a:t> </a:t>
            </a:r>
            <a:r>
              <a:rPr lang="en-GB" sz="2300" b="1" dirty="0" err="1">
                <a:latin typeface="Arial" panose="020B0604020202020204" pitchFamily="34" charset="0"/>
                <a:cs typeface="Arial" panose="020B0604020202020204" pitchFamily="34" charset="0"/>
              </a:rPr>
              <a:t>uribe</a:t>
            </a:r>
            <a:r>
              <a:rPr lang="en-GB" sz="2300" b="1" dirty="0">
                <a:latin typeface="Arial" panose="020B0604020202020204" pitchFamily="34" charset="0"/>
                <a:cs typeface="Arial" panose="020B0604020202020204" pitchFamily="34" charset="0"/>
              </a:rPr>
              <a:t> (1906185) </a:t>
            </a:r>
          </a:p>
          <a:p>
            <a:pPr lvl="0"/>
            <a:r>
              <a:rPr lang="en-GB" sz="2300" i="1" dirty="0">
                <a:latin typeface="Arial" panose="020B0604020202020204" pitchFamily="34" charset="0"/>
                <a:cs typeface="Arial" panose="020B0604020202020204" pitchFamily="34" charset="0"/>
              </a:rPr>
              <a:t>Stages of team development </a:t>
            </a:r>
          </a:p>
          <a:p>
            <a:r>
              <a:rPr lang="en-GB" sz="2300" b="1" dirty="0">
                <a:latin typeface="Arial" panose="020B0604020202020204" pitchFamily="34" charset="0"/>
                <a:cs typeface="Arial" panose="020B0604020202020204" pitchFamily="34" charset="0"/>
              </a:rPr>
              <a:t>Katarzyna </a:t>
            </a:r>
            <a:r>
              <a:rPr lang="en-GB" sz="2300" b="1" dirty="0" err="1">
                <a:latin typeface="Arial" panose="020B0604020202020204" pitchFamily="34" charset="0"/>
                <a:cs typeface="Arial" panose="020B0604020202020204" pitchFamily="34" charset="0"/>
              </a:rPr>
              <a:t>Szymczak</a:t>
            </a:r>
            <a:r>
              <a:rPr lang="en-GB" sz="2300" b="1" dirty="0">
                <a:latin typeface="Arial" panose="020B0604020202020204" pitchFamily="34" charset="0"/>
                <a:cs typeface="Arial" panose="020B0604020202020204" pitchFamily="34" charset="0"/>
              </a:rPr>
              <a:t> (1907183) </a:t>
            </a:r>
          </a:p>
          <a:p>
            <a:pPr lvl="0"/>
            <a:r>
              <a:rPr lang="en-GB" sz="2300" i="1" dirty="0">
                <a:latin typeface="Arial" panose="020B0604020202020204" pitchFamily="34" charset="0"/>
                <a:cs typeface="Arial" panose="020B0604020202020204" pitchFamily="34" charset="0"/>
              </a:rPr>
              <a:t>Team roles</a:t>
            </a:r>
          </a:p>
          <a:p>
            <a:r>
              <a:rPr lang="en-GB" sz="2300" b="1" dirty="0" err="1">
                <a:latin typeface="Arial" panose="020B0604020202020204" pitchFamily="34" charset="0"/>
                <a:cs typeface="Arial" panose="020B0604020202020204" pitchFamily="34" charset="0"/>
              </a:rPr>
              <a:t>Anisoara</a:t>
            </a:r>
            <a:r>
              <a:rPr lang="en-GB" sz="2300" b="1" dirty="0">
                <a:latin typeface="Arial" panose="020B0604020202020204" pitchFamily="34" charset="0"/>
                <a:cs typeface="Arial" panose="020B0604020202020204" pitchFamily="34" charset="0"/>
              </a:rPr>
              <a:t> </a:t>
            </a:r>
            <a:r>
              <a:rPr lang="en-GB" sz="2300" b="1" dirty="0" err="1">
                <a:latin typeface="Arial" panose="020B0604020202020204" pitchFamily="34" charset="0"/>
                <a:cs typeface="Arial" panose="020B0604020202020204" pitchFamily="34" charset="0"/>
              </a:rPr>
              <a:t>Stoica</a:t>
            </a:r>
            <a:r>
              <a:rPr lang="en-GB" sz="2300" b="1" dirty="0">
                <a:latin typeface="Arial" panose="020B0604020202020204" pitchFamily="34" charset="0"/>
                <a:cs typeface="Arial" panose="020B0604020202020204" pitchFamily="34" charset="0"/>
              </a:rPr>
              <a:t> (1909636)</a:t>
            </a:r>
          </a:p>
          <a:p>
            <a:pPr lvl="0"/>
            <a:r>
              <a:rPr lang="en-GB" sz="2300" i="1" dirty="0">
                <a:latin typeface="Arial" panose="020B0604020202020204" pitchFamily="34" charset="0"/>
                <a:cs typeface="Arial" panose="020B0604020202020204" pitchFamily="34" charset="0"/>
              </a:rPr>
              <a:t>Managing conflict </a:t>
            </a:r>
          </a:p>
          <a:p>
            <a:r>
              <a:rPr lang="en-GB" sz="2300" b="1" dirty="0">
                <a:latin typeface="Arial" panose="020B0604020202020204" pitchFamily="34" charset="0"/>
                <a:cs typeface="Arial" panose="020B0604020202020204" pitchFamily="34" charset="0"/>
              </a:rPr>
              <a:t>Krisztina </a:t>
            </a:r>
            <a:r>
              <a:rPr lang="en-GB" sz="2300" b="1" dirty="0" err="1">
                <a:latin typeface="Arial" panose="020B0604020202020204" pitchFamily="34" charset="0"/>
                <a:cs typeface="Arial" panose="020B0604020202020204" pitchFamily="34" charset="0"/>
              </a:rPr>
              <a:t>Szegvari</a:t>
            </a:r>
            <a:r>
              <a:rPr lang="en-GB" sz="2300" b="1" dirty="0">
                <a:latin typeface="Arial" panose="020B0604020202020204" pitchFamily="34" charset="0"/>
                <a:cs typeface="Arial" panose="020B0604020202020204" pitchFamily="34" charset="0"/>
              </a:rPr>
              <a:t> (1908223)</a:t>
            </a:r>
          </a:p>
          <a:p>
            <a:pPr lvl="0"/>
            <a:r>
              <a:rPr lang="en-GB" sz="2300" i="1" dirty="0">
                <a:latin typeface="Arial" panose="020B0604020202020204" pitchFamily="34" charset="0"/>
                <a:cs typeface="Arial" panose="020B0604020202020204" pitchFamily="34" charset="0"/>
              </a:rPr>
              <a:t>Successful team development </a:t>
            </a:r>
          </a:p>
          <a:p>
            <a:endParaRPr lang="en-GB" dirty="0"/>
          </a:p>
        </p:txBody>
      </p:sp>
    </p:spTree>
    <p:extLst>
      <p:ext uri="{BB962C8B-B14F-4D97-AF65-F5344CB8AC3E}">
        <p14:creationId xmlns:p14="http://schemas.microsoft.com/office/powerpoint/2010/main" val="2001533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par>
                          <p:cTn id="14" fill="hold">
                            <p:stCondLst>
                              <p:cond delay="1500"/>
                            </p:stCondLst>
                            <p:childTnLst>
                              <p:par>
                                <p:cTn id="15" presetID="19" presetClass="emph" presetSubtype="0" fill="hold" nodeType="afterEffect">
                                  <p:stCondLst>
                                    <p:cond delay="0"/>
                                  </p:stCondLst>
                                  <p:childTnLst>
                                    <p:animClr clrSpc="rgb" dir="cw">
                                      <p:cBhvr override="childStyle">
                                        <p:cTn id="16" dur="500" fill="hold"/>
                                        <p:tgtEl>
                                          <p:spTgt spid="3">
                                            <p:txEl>
                                              <p:pRg st="0" end="0"/>
                                            </p:txEl>
                                          </p:spTgt>
                                        </p:tgtEl>
                                        <p:attrNameLst>
                                          <p:attrName>style.color</p:attrName>
                                        </p:attrNameLst>
                                      </p:cBhvr>
                                      <p:to>
                                        <a:srgbClr val="002060"/>
                                      </p:to>
                                    </p:animClr>
                                    <p:animClr clrSpc="rgb" dir="cw">
                                      <p:cBhvr>
                                        <p:cTn id="17" dur="500" fill="hold"/>
                                        <p:tgtEl>
                                          <p:spTgt spid="3">
                                            <p:txEl>
                                              <p:pRg st="0" end="0"/>
                                            </p:txEl>
                                          </p:spTgt>
                                        </p:tgtEl>
                                        <p:attrNameLst>
                                          <p:attrName>fillcolor</p:attrName>
                                        </p:attrNameLst>
                                      </p:cBhvr>
                                      <p:to>
                                        <a:srgbClr val="002060"/>
                                      </p:to>
                                    </p:animClr>
                                    <p:set>
                                      <p:cBhvr>
                                        <p:cTn id="18" dur="500" fill="hold"/>
                                        <p:tgtEl>
                                          <p:spTgt spid="3">
                                            <p:txEl>
                                              <p:pRg st="0" end="0"/>
                                            </p:txEl>
                                          </p:spTgt>
                                        </p:tgtEl>
                                        <p:attrNameLst>
                                          <p:attrName>fill.type</p:attrName>
                                        </p:attrNameLst>
                                      </p:cBhvr>
                                      <p:to>
                                        <p:strVal val="solid"/>
                                      </p:to>
                                    </p:set>
                                    <p:set>
                                      <p:cBhvr>
                                        <p:cTn id="19" dur="500" fill="hold"/>
                                        <p:tgtEl>
                                          <p:spTgt spid="3">
                                            <p:txEl>
                                              <p:pRg st="0" end="0"/>
                                            </p:txEl>
                                          </p:spTgt>
                                        </p:tgtEl>
                                        <p:attrNameLst>
                                          <p:attrName>fill.on</p:attrName>
                                        </p:attrNameLst>
                                      </p:cBhvr>
                                      <p:to>
                                        <p:strVal val="true"/>
                                      </p:to>
                                    </p:se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par>
                          <p:cTn id="24" fill="hold">
                            <p:stCondLst>
                              <p:cond delay="2500"/>
                            </p:stCondLst>
                            <p:childTnLst>
                              <p:par>
                                <p:cTn id="25" presetID="19" presetClass="emph" presetSubtype="0" fill="hold" nodeType="afterEffect">
                                  <p:stCondLst>
                                    <p:cond delay="0"/>
                                  </p:stCondLst>
                                  <p:childTnLst>
                                    <p:animClr clrSpc="rgb" dir="cw">
                                      <p:cBhvr override="childStyle">
                                        <p:cTn id="26" dur="500" fill="hold"/>
                                        <p:tgtEl>
                                          <p:spTgt spid="3">
                                            <p:txEl>
                                              <p:pRg st="2" end="2"/>
                                            </p:txEl>
                                          </p:spTgt>
                                        </p:tgtEl>
                                        <p:attrNameLst>
                                          <p:attrName>style.color</p:attrName>
                                        </p:attrNameLst>
                                      </p:cBhvr>
                                      <p:to>
                                        <a:srgbClr val="002060"/>
                                      </p:to>
                                    </p:animClr>
                                    <p:animClr clrSpc="rgb" dir="cw">
                                      <p:cBhvr>
                                        <p:cTn id="27" dur="500" fill="hold"/>
                                        <p:tgtEl>
                                          <p:spTgt spid="3">
                                            <p:txEl>
                                              <p:pRg st="2" end="2"/>
                                            </p:txEl>
                                          </p:spTgt>
                                        </p:tgtEl>
                                        <p:attrNameLst>
                                          <p:attrName>fillcolor</p:attrName>
                                        </p:attrNameLst>
                                      </p:cBhvr>
                                      <p:to>
                                        <a:srgbClr val="002060"/>
                                      </p:to>
                                    </p:animClr>
                                    <p:set>
                                      <p:cBhvr>
                                        <p:cTn id="28" dur="500" fill="hold"/>
                                        <p:tgtEl>
                                          <p:spTgt spid="3">
                                            <p:txEl>
                                              <p:pRg st="2" end="2"/>
                                            </p:txEl>
                                          </p:spTgt>
                                        </p:tgtEl>
                                        <p:attrNameLst>
                                          <p:attrName>fill.type</p:attrName>
                                        </p:attrNameLst>
                                      </p:cBhvr>
                                      <p:to>
                                        <p:strVal val="solid"/>
                                      </p:to>
                                    </p:set>
                                    <p:set>
                                      <p:cBhvr>
                                        <p:cTn id="29" dur="500" fill="hold"/>
                                        <p:tgtEl>
                                          <p:spTgt spid="3">
                                            <p:txEl>
                                              <p:pRg st="2" end="2"/>
                                            </p:txEl>
                                          </p:spTgt>
                                        </p:tgtEl>
                                        <p:attrNameLst>
                                          <p:attrName>fill.on</p:attrName>
                                        </p:attrNameLst>
                                      </p:cBhvr>
                                      <p:to>
                                        <p:strVal val="true"/>
                                      </p:to>
                                    </p:set>
                                  </p:childTnLst>
                                </p:cTn>
                              </p:par>
                            </p:childTnLst>
                          </p:cTn>
                        </p:par>
                        <p:par>
                          <p:cTn id="30" fill="hold">
                            <p:stCondLst>
                              <p:cond delay="3000"/>
                            </p:stCondLst>
                            <p:childTnLst>
                              <p:par>
                                <p:cTn id="31" presetID="10" presetClass="entr" presetSubtype="0" fill="hold" nodeType="after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500"/>
                                        <p:tgtEl>
                                          <p:spTgt spid="3">
                                            <p:txEl>
                                              <p:pRg st="4" end="4"/>
                                            </p:txEl>
                                          </p:spTgt>
                                        </p:tgtEl>
                                      </p:cBhvr>
                                    </p:animEffect>
                                  </p:childTnLst>
                                </p:cTn>
                              </p:par>
                            </p:childTnLst>
                          </p:cTn>
                        </p:par>
                        <p:par>
                          <p:cTn id="34" fill="hold">
                            <p:stCondLst>
                              <p:cond delay="3500"/>
                            </p:stCondLst>
                            <p:childTnLst>
                              <p:par>
                                <p:cTn id="35" presetID="19" presetClass="emph" presetSubtype="0" fill="hold" nodeType="afterEffect">
                                  <p:stCondLst>
                                    <p:cond delay="0"/>
                                  </p:stCondLst>
                                  <p:childTnLst>
                                    <p:animClr clrSpc="rgb" dir="cw">
                                      <p:cBhvr override="childStyle">
                                        <p:cTn id="36" dur="500" fill="hold"/>
                                        <p:tgtEl>
                                          <p:spTgt spid="3">
                                            <p:txEl>
                                              <p:pRg st="4" end="4"/>
                                            </p:txEl>
                                          </p:spTgt>
                                        </p:tgtEl>
                                        <p:attrNameLst>
                                          <p:attrName>style.color</p:attrName>
                                        </p:attrNameLst>
                                      </p:cBhvr>
                                      <p:to>
                                        <a:srgbClr val="002060"/>
                                      </p:to>
                                    </p:animClr>
                                    <p:animClr clrSpc="rgb" dir="cw">
                                      <p:cBhvr>
                                        <p:cTn id="37" dur="500" fill="hold"/>
                                        <p:tgtEl>
                                          <p:spTgt spid="3">
                                            <p:txEl>
                                              <p:pRg st="4" end="4"/>
                                            </p:txEl>
                                          </p:spTgt>
                                        </p:tgtEl>
                                        <p:attrNameLst>
                                          <p:attrName>fillcolor</p:attrName>
                                        </p:attrNameLst>
                                      </p:cBhvr>
                                      <p:to>
                                        <a:srgbClr val="002060"/>
                                      </p:to>
                                    </p:animClr>
                                    <p:set>
                                      <p:cBhvr>
                                        <p:cTn id="38" dur="500" fill="hold"/>
                                        <p:tgtEl>
                                          <p:spTgt spid="3">
                                            <p:txEl>
                                              <p:pRg st="4" end="4"/>
                                            </p:txEl>
                                          </p:spTgt>
                                        </p:tgtEl>
                                        <p:attrNameLst>
                                          <p:attrName>fill.type</p:attrName>
                                        </p:attrNameLst>
                                      </p:cBhvr>
                                      <p:to>
                                        <p:strVal val="solid"/>
                                      </p:to>
                                    </p:set>
                                    <p:set>
                                      <p:cBhvr>
                                        <p:cTn id="39" dur="500" fill="hold"/>
                                        <p:tgtEl>
                                          <p:spTgt spid="3">
                                            <p:txEl>
                                              <p:pRg st="4" end="4"/>
                                            </p:txEl>
                                          </p:spTgt>
                                        </p:tgtEl>
                                        <p:attrNameLst>
                                          <p:attrName>fill.on</p:attrName>
                                        </p:attrNameLst>
                                      </p:cBhvr>
                                      <p:to>
                                        <p:strVal val="true"/>
                                      </p:to>
                                    </p:set>
                                  </p:childTnLst>
                                </p:cTn>
                              </p:par>
                            </p:childTnLst>
                          </p:cTn>
                        </p:par>
                        <p:par>
                          <p:cTn id="40" fill="hold">
                            <p:stCondLst>
                              <p:cond delay="4000"/>
                            </p:stCondLst>
                            <p:childTnLst>
                              <p:par>
                                <p:cTn id="41" presetID="10" presetClass="entr" presetSubtype="0" fill="hold" nodeType="after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500"/>
                                        <p:tgtEl>
                                          <p:spTgt spid="3">
                                            <p:txEl>
                                              <p:pRg st="6" end="6"/>
                                            </p:txEl>
                                          </p:spTgt>
                                        </p:tgtEl>
                                      </p:cBhvr>
                                    </p:animEffect>
                                  </p:childTnLst>
                                </p:cTn>
                              </p:par>
                            </p:childTnLst>
                          </p:cTn>
                        </p:par>
                        <p:par>
                          <p:cTn id="44" fill="hold">
                            <p:stCondLst>
                              <p:cond delay="4500"/>
                            </p:stCondLst>
                            <p:childTnLst>
                              <p:par>
                                <p:cTn id="45" presetID="19" presetClass="emph" presetSubtype="0" fill="hold" nodeType="afterEffect">
                                  <p:stCondLst>
                                    <p:cond delay="0"/>
                                  </p:stCondLst>
                                  <p:childTnLst>
                                    <p:animClr clrSpc="rgb" dir="cw">
                                      <p:cBhvr override="childStyle">
                                        <p:cTn id="46" dur="500" fill="hold"/>
                                        <p:tgtEl>
                                          <p:spTgt spid="3">
                                            <p:txEl>
                                              <p:pRg st="6" end="6"/>
                                            </p:txEl>
                                          </p:spTgt>
                                        </p:tgtEl>
                                        <p:attrNameLst>
                                          <p:attrName>style.color</p:attrName>
                                        </p:attrNameLst>
                                      </p:cBhvr>
                                      <p:to>
                                        <a:srgbClr val="002060"/>
                                      </p:to>
                                    </p:animClr>
                                    <p:animClr clrSpc="rgb" dir="cw">
                                      <p:cBhvr>
                                        <p:cTn id="47" dur="500" fill="hold"/>
                                        <p:tgtEl>
                                          <p:spTgt spid="3">
                                            <p:txEl>
                                              <p:pRg st="6" end="6"/>
                                            </p:txEl>
                                          </p:spTgt>
                                        </p:tgtEl>
                                        <p:attrNameLst>
                                          <p:attrName>fillcolor</p:attrName>
                                        </p:attrNameLst>
                                      </p:cBhvr>
                                      <p:to>
                                        <a:srgbClr val="002060"/>
                                      </p:to>
                                    </p:animClr>
                                    <p:set>
                                      <p:cBhvr>
                                        <p:cTn id="48" dur="500" fill="hold"/>
                                        <p:tgtEl>
                                          <p:spTgt spid="3">
                                            <p:txEl>
                                              <p:pRg st="6" end="6"/>
                                            </p:txEl>
                                          </p:spTgt>
                                        </p:tgtEl>
                                        <p:attrNameLst>
                                          <p:attrName>fill.type</p:attrName>
                                        </p:attrNameLst>
                                      </p:cBhvr>
                                      <p:to>
                                        <p:strVal val="solid"/>
                                      </p:to>
                                    </p:set>
                                    <p:set>
                                      <p:cBhvr>
                                        <p:cTn id="49" dur="500" fill="hold"/>
                                        <p:tgtEl>
                                          <p:spTgt spid="3">
                                            <p:txEl>
                                              <p:pRg st="6" end="6"/>
                                            </p:txEl>
                                          </p:spTgt>
                                        </p:tgtEl>
                                        <p:attrNameLst>
                                          <p:attrName>fill.on</p:attrName>
                                        </p:attrNameLst>
                                      </p:cBhvr>
                                      <p:to>
                                        <p:strVal val="true"/>
                                      </p:to>
                                    </p:set>
                                  </p:childTnLst>
                                </p:cTn>
                              </p:par>
                            </p:childTnLst>
                          </p:cTn>
                        </p:par>
                        <p:par>
                          <p:cTn id="50" fill="hold">
                            <p:stCondLst>
                              <p:cond delay="5000"/>
                            </p:stCondLst>
                            <p:childTnLst>
                              <p:par>
                                <p:cTn id="51" presetID="10" presetClass="entr" presetSubtype="0" fill="hold" nodeType="after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Effect transition="in" filter="fade">
                                      <p:cBhvr>
                                        <p:cTn id="53" dur="500"/>
                                        <p:tgtEl>
                                          <p:spTgt spid="3">
                                            <p:txEl>
                                              <p:pRg st="8" end="8"/>
                                            </p:txEl>
                                          </p:spTgt>
                                        </p:tgtEl>
                                      </p:cBhvr>
                                    </p:animEffect>
                                  </p:childTnLst>
                                </p:cTn>
                              </p:par>
                            </p:childTnLst>
                          </p:cTn>
                        </p:par>
                        <p:par>
                          <p:cTn id="54" fill="hold">
                            <p:stCondLst>
                              <p:cond delay="5500"/>
                            </p:stCondLst>
                            <p:childTnLst>
                              <p:par>
                                <p:cTn id="55" presetID="19" presetClass="emph" presetSubtype="0" fill="hold" nodeType="afterEffect">
                                  <p:stCondLst>
                                    <p:cond delay="0"/>
                                  </p:stCondLst>
                                  <p:childTnLst>
                                    <p:animClr clrSpc="rgb" dir="cw">
                                      <p:cBhvr override="childStyle">
                                        <p:cTn id="56" dur="500" fill="hold"/>
                                        <p:tgtEl>
                                          <p:spTgt spid="3">
                                            <p:txEl>
                                              <p:pRg st="8" end="8"/>
                                            </p:txEl>
                                          </p:spTgt>
                                        </p:tgtEl>
                                        <p:attrNameLst>
                                          <p:attrName>style.color</p:attrName>
                                        </p:attrNameLst>
                                      </p:cBhvr>
                                      <p:to>
                                        <a:srgbClr val="002060"/>
                                      </p:to>
                                    </p:animClr>
                                    <p:animClr clrSpc="rgb" dir="cw">
                                      <p:cBhvr>
                                        <p:cTn id="57" dur="500" fill="hold"/>
                                        <p:tgtEl>
                                          <p:spTgt spid="3">
                                            <p:txEl>
                                              <p:pRg st="8" end="8"/>
                                            </p:txEl>
                                          </p:spTgt>
                                        </p:tgtEl>
                                        <p:attrNameLst>
                                          <p:attrName>fillcolor</p:attrName>
                                        </p:attrNameLst>
                                      </p:cBhvr>
                                      <p:to>
                                        <a:srgbClr val="002060"/>
                                      </p:to>
                                    </p:animClr>
                                    <p:set>
                                      <p:cBhvr>
                                        <p:cTn id="58" dur="500" fill="hold"/>
                                        <p:tgtEl>
                                          <p:spTgt spid="3">
                                            <p:txEl>
                                              <p:pRg st="8" end="8"/>
                                            </p:txEl>
                                          </p:spTgt>
                                        </p:tgtEl>
                                        <p:attrNameLst>
                                          <p:attrName>fill.type</p:attrName>
                                        </p:attrNameLst>
                                      </p:cBhvr>
                                      <p:to>
                                        <p:strVal val="solid"/>
                                      </p:to>
                                    </p:set>
                                    <p:set>
                                      <p:cBhvr>
                                        <p:cTn id="59" dur="500" fill="hold"/>
                                        <p:tgtEl>
                                          <p:spTgt spid="3">
                                            <p:txEl>
                                              <p:pRg st="8" end="8"/>
                                            </p:txEl>
                                          </p:spTgt>
                                        </p:tgtEl>
                                        <p:attrNameLst>
                                          <p:attrName>fill.on</p:attrName>
                                        </p:attrNameLst>
                                      </p:cBhvr>
                                      <p:to>
                                        <p:strVal val="true"/>
                                      </p:to>
                                    </p:set>
                                  </p:childTnLst>
                                </p:cTn>
                              </p:par>
                            </p:childTnLst>
                          </p:cTn>
                        </p:par>
                        <p:par>
                          <p:cTn id="60" fill="hold">
                            <p:stCondLst>
                              <p:cond delay="6000"/>
                            </p:stCondLst>
                            <p:childTnLst>
                              <p:par>
                                <p:cTn id="61" presetID="10" presetClass="entr" presetSubtype="0" fill="hold" nodeType="afterEffect">
                                  <p:stCondLst>
                                    <p:cond delay="0"/>
                                  </p:stCondLst>
                                  <p:childTnLst>
                                    <p:set>
                                      <p:cBhvr>
                                        <p:cTn id="62" dur="1" fill="hold">
                                          <p:stCondLst>
                                            <p:cond delay="0"/>
                                          </p:stCondLst>
                                        </p:cTn>
                                        <p:tgtEl>
                                          <p:spTgt spid="3">
                                            <p:txEl>
                                              <p:pRg st="1" end="1"/>
                                            </p:txEl>
                                          </p:spTgt>
                                        </p:tgtEl>
                                        <p:attrNameLst>
                                          <p:attrName>style.visibility</p:attrName>
                                        </p:attrNameLst>
                                      </p:cBhvr>
                                      <p:to>
                                        <p:strVal val="visible"/>
                                      </p:to>
                                    </p:set>
                                    <p:animEffect transition="in" filter="fade">
                                      <p:cBhvr>
                                        <p:cTn id="63" dur="500"/>
                                        <p:tgtEl>
                                          <p:spTgt spid="3">
                                            <p:txEl>
                                              <p:pRg st="1" end="1"/>
                                            </p:txEl>
                                          </p:spTgt>
                                        </p:tgtEl>
                                      </p:cBhvr>
                                    </p:animEffect>
                                  </p:childTnLst>
                                </p:cTn>
                              </p:par>
                            </p:childTnLst>
                          </p:cTn>
                        </p:par>
                        <p:par>
                          <p:cTn id="64" fill="hold">
                            <p:stCondLst>
                              <p:cond delay="6500"/>
                            </p:stCondLst>
                            <p:childTnLst>
                              <p:par>
                                <p:cTn id="65" presetID="10" presetClass="entr" presetSubtype="0" fill="hold" nodeType="afterEffect">
                                  <p:stCondLst>
                                    <p:cond delay="0"/>
                                  </p:stCondLst>
                                  <p:childTnLst>
                                    <p:set>
                                      <p:cBhvr>
                                        <p:cTn id="66" dur="1" fill="hold">
                                          <p:stCondLst>
                                            <p:cond delay="0"/>
                                          </p:stCondLst>
                                        </p:cTn>
                                        <p:tgtEl>
                                          <p:spTgt spid="3">
                                            <p:txEl>
                                              <p:pRg st="3" end="3"/>
                                            </p:txEl>
                                          </p:spTgt>
                                        </p:tgtEl>
                                        <p:attrNameLst>
                                          <p:attrName>style.visibility</p:attrName>
                                        </p:attrNameLst>
                                      </p:cBhvr>
                                      <p:to>
                                        <p:strVal val="visible"/>
                                      </p:to>
                                    </p:set>
                                    <p:animEffect transition="in" filter="fade">
                                      <p:cBhvr>
                                        <p:cTn id="67" dur="500"/>
                                        <p:tgtEl>
                                          <p:spTgt spid="3">
                                            <p:txEl>
                                              <p:pRg st="3" end="3"/>
                                            </p:txEl>
                                          </p:spTgt>
                                        </p:tgtEl>
                                      </p:cBhvr>
                                    </p:animEffect>
                                  </p:childTnLst>
                                </p:cTn>
                              </p:par>
                            </p:childTnLst>
                          </p:cTn>
                        </p:par>
                        <p:par>
                          <p:cTn id="68" fill="hold">
                            <p:stCondLst>
                              <p:cond delay="7000"/>
                            </p:stCondLst>
                            <p:childTnLst>
                              <p:par>
                                <p:cTn id="69" presetID="10" presetClass="entr" presetSubtype="0" fill="hold" nodeType="afterEffect">
                                  <p:stCondLst>
                                    <p:cond delay="0"/>
                                  </p:stCondLst>
                                  <p:childTnLst>
                                    <p:set>
                                      <p:cBhvr>
                                        <p:cTn id="70" dur="1" fill="hold">
                                          <p:stCondLst>
                                            <p:cond delay="0"/>
                                          </p:stCondLst>
                                        </p:cTn>
                                        <p:tgtEl>
                                          <p:spTgt spid="3">
                                            <p:txEl>
                                              <p:pRg st="5" end="5"/>
                                            </p:txEl>
                                          </p:spTgt>
                                        </p:tgtEl>
                                        <p:attrNameLst>
                                          <p:attrName>style.visibility</p:attrName>
                                        </p:attrNameLst>
                                      </p:cBhvr>
                                      <p:to>
                                        <p:strVal val="visible"/>
                                      </p:to>
                                    </p:set>
                                    <p:animEffect transition="in" filter="fade">
                                      <p:cBhvr>
                                        <p:cTn id="71" dur="500"/>
                                        <p:tgtEl>
                                          <p:spTgt spid="3">
                                            <p:txEl>
                                              <p:pRg st="5" end="5"/>
                                            </p:txEl>
                                          </p:spTgt>
                                        </p:tgtEl>
                                      </p:cBhvr>
                                    </p:animEffect>
                                  </p:childTnLst>
                                </p:cTn>
                              </p:par>
                            </p:childTnLst>
                          </p:cTn>
                        </p:par>
                        <p:par>
                          <p:cTn id="72" fill="hold">
                            <p:stCondLst>
                              <p:cond delay="7500"/>
                            </p:stCondLst>
                            <p:childTnLst>
                              <p:par>
                                <p:cTn id="73" presetID="10" presetClass="entr" presetSubtype="0" fill="hold" nodeType="afterEffect">
                                  <p:stCondLst>
                                    <p:cond delay="0"/>
                                  </p:stCondLst>
                                  <p:childTnLst>
                                    <p:set>
                                      <p:cBhvr>
                                        <p:cTn id="74" dur="1" fill="hold">
                                          <p:stCondLst>
                                            <p:cond delay="0"/>
                                          </p:stCondLst>
                                        </p:cTn>
                                        <p:tgtEl>
                                          <p:spTgt spid="3">
                                            <p:txEl>
                                              <p:pRg st="7" end="7"/>
                                            </p:txEl>
                                          </p:spTgt>
                                        </p:tgtEl>
                                        <p:attrNameLst>
                                          <p:attrName>style.visibility</p:attrName>
                                        </p:attrNameLst>
                                      </p:cBhvr>
                                      <p:to>
                                        <p:strVal val="visible"/>
                                      </p:to>
                                    </p:set>
                                    <p:animEffect transition="in" filter="fade">
                                      <p:cBhvr>
                                        <p:cTn id="75" dur="500"/>
                                        <p:tgtEl>
                                          <p:spTgt spid="3">
                                            <p:txEl>
                                              <p:pRg st="7" end="7"/>
                                            </p:txEl>
                                          </p:spTgt>
                                        </p:tgtEl>
                                      </p:cBhvr>
                                    </p:animEffect>
                                  </p:childTnLst>
                                </p:cTn>
                              </p:par>
                            </p:childTnLst>
                          </p:cTn>
                        </p:par>
                        <p:par>
                          <p:cTn id="76" fill="hold">
                            <p:stCondLst>
                              <p:cond delay="8000"/>
                            </p:stCondLst>
                            <p:childTnLst>
                              <p:par>
                                <p:cTn id="77" presetID="10" presetClass="entr" presetSubtype="0" fill="hold" nodeType="afterEffect">
                                  <p:stCondLst>
                                    <p:cond delay="0"/>
                                  </p:stCondLst>
                                  <p:childTnLst>
                                    <p:set>
                                      <p:cBhvr>
                                        <p:cTn id="78" dur="1" fill="hold">
                                          <p:stCondLst>
                                            <p:cond delay="0"/>
                                          </p:stCondLst>
                                        </p:cTn>
                                        <p:tgtEl>
                                          <p:spTgt spid="3">
                                            <p:txEl>
                                              <p:pRg st="9" end="9"/>
                                            </p:txEl>
                                          </p:spTgt>
                                        </p:tgtEl>
                                        <p:attrNameLst>
                                          <p:attrName>style.visibility</p:attrName>
                                        </p:attrNameLst>
                                      </p:cBhvr>
                                      <p:to>
                                        <p:strVal val="visible"/>
                                      </p:to>
                                    </p:set>
                                    <p:animEffect transition="in" filter="fade">
                                      <p:cBhvr>
                                        <p:cTn id="79"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9A5E9-60A1-492D-B898-4371D7BF2973}"/>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Who Are ‘Ensemble’?</a:t>
            </a:r>
          </a:p>
        </p:txBody>
      </p:sp>
      <p:pic>
        <p:nvPicPr>
          <p:cNvPr id="21" name="Picture 20" descr="A person sitting on a bed&#10;&#10;Description automatically generated">
            <a:extLst>
              <a:ext uri="{FF2B5EF4-FFF2-40B4-BE49-F238E27FC236}">
                <a16:creationId xmlns:a16="http://schemas.microsoft.com/office/drawing/2014/main" id="{2FB7420A-6D21-4C7E-B2E5-D439FA70D41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96049" y="2511321"/>
            <a:ext cx="4148909" cy="3294512"/>
          </a:xfrm>
          <a:prstGeom prst="rect">
            <a:avLst/>
          </a:prstGeom>
          <a:ln>
            <a:noFill/>
          </a:ln>
          <a:effectLst>
            <a:outerShdw blurRad="292100" dist="139700" dir="2700000" algn="tl" rotWithShape="0">
              <a:srgbClr val="333333">
                <a:alpha val="65000"/>
              </a:srgbClr>
            </a:outerShdw>
          </a:effectLst>
        </p:spPr>
      </p:pic>
      <p:sp>
        <p:nvSpPr>
          <p:cNvPr id="22" name="TextBox 21">
            <a:extLst>
              <a:ext uri="{FF2B5EF4-FFF2-40B4-BE49-F238E27FC236}">
                <a16:creationId xmlns:a16="http://schemas.microsoft.com/office/drawing/2014/main" id="{923A9637-6048-45A2-A6A4-BD7612C8279E}"/>
              </a:ext>
            </a:extLst>
          </p:cNvPr>
          <p:cNvSpPr txBox="1"/>
          <p:nvPr/>
        </p:nvSpPr>
        <p:spPr>
          <a:xfrm>
            <a:off x="0" y="6340565"/>
            <a:ext cx="2444334" cy="369332"/>
          </a:xfrm>
          <a:prstGeom prst="rect">
            <a:avLst/>
          </a:prstGeom>
          <a:noFill/>
        </p:spPr>
        <p:txBody>
          <a:bodyPr wrap="square" rtlCol="0">
            <a:spAutoFit/>
          </a:bodyPr>
          <a:lstStyle/>
          <a:p>
            <a:r>
              <a:rPr lang="en-GB" sz="900" dirty="0">
                <a:hlinkClick r:id="rId4" tooltip="http://tribework.blogspot.com/2012/01/doing-and-achieving-things-together.html"/>
              </a:rPr>
              <a:t>This Photo</a:t>
            </a:r>
            <a:r>
              <a:rPr lang="en-GB" sz="900" dirty="0"/>
              <a:t> by Unknown Author is licensed under </a:t>
            </a:r>
            <a:r>
              <a:rPr lang="en-GB" sz="900" dirty="0">
                <a:hlinkClick r:id="rId5" tooltip="https://creativecommons.org/licenses/by-nc-nd/3.0/"/>
              </a:rPr>
              <a:t>CC BY-NC-ND</a:t>
            </a:r>
            <a:endParaRPr lang="en-GB" sz="900" dirty="0"/>
          </a:p>
        </p:txBody>
      </p:sp>
      <p:sp>
        <p:nvSpPr>
          <p:cNvPr id="3" name="TextBox 2">
            <a:extLst>
              <a:ext uri="{FF2B5EF4-FFF2-40B4-BE49-F238E27FC236}">
                <a16:creationId xmlns:a16="http://schemas.microsoft.com/office/drawing/2014/main" id="{3BF18F2A-8EC8-4F3C-9915-5EAC878B239C}"/>
              </a:ext>
            </a:extLst>
          </p:cNvPr>
          <p:cNvSpPr txBox="1"/>
          <p:nvPr/>
        </p:nvSpPr>
        <p:spPr>
          <a:xfrm>
            <a:off x="1459230" y="3112136"/>
            <a:ext cx="4667250" cy="2092881"/>
          </a:xfrm>
          <a:prstGeom prst="rect">
            <a:avLst/>
          </a:prstGeom>
          <a:noFill/>
        </p:spPr>
        <p:txBody>
          <a:bodyPr wrap="square" rtlCol="0">
            <a:spAutoFit/>
          </a:bodyPr>
          <a:lstStyle/>
          <a:p>
            <a:pPr marL="457200" indent="-457200" algn="ctr">
              <a:buFont typeface="Arial" panose="020B0604020202020204" pitchFamily="34" charset="0"/>
              <a:buChar char="•"/>
            </a:pPr>
            <a:r>
              <a:rPr lang="en-GB" sz="2800" dirty="0">
                <a:latin typeface="Arial" panose="020B0604020202020204" pitchFamily="34" charset="0"/>
                <a:cs typeface="Arial" panose="020B0604020202020204" pitchFamily="34" charset="0"/>
              </a:rPr>
              <a:t>What is a ‘Team’?</a:t>
            </a:r>
          </a:p>
          <a:p>
            <a:pPr algn="ctr"/>
            <a:endParaRPr lang="en-GB" sz="2800" dirty="0">
              <a:latin typeface="Arial" panose="020B0604020202020204" pitchFamily="34" charset="0"/>
              <a:cs typeface="Arial" panose="020B0604020202020204" pitchFamily="34" charset="0"/>
            </a:endParaRPr>
          </a:p>
          <a:p>
            <a:pPr marL="457200" indent="-457200" algn="ctr">
              <a:buFont typeface="Arial" panose="020B0604020202020204" pitchFamily="34" charset="0"/>
              <a:buChar char="•"/>
            </a:pPr>
            <a:r>
              <a:rPr lang="en-GB" sz="2800" dirty="0">
                <a:latin typeface="Arial" panose="020B0604020202020204" pitchFamily="34" charset="0"/>
                <a:cs typeface="Arial" panose="020B0604020202020204" pitchFamily="34" charset="0"/>
              </a:rPr>
              <a:t>Why is it important to work effectively?</a:t>
            </a:r>
          </a:p>
          <a:p>
            <a:pPr algn="ct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6976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mph" presetSubtype="0" fill="hold" grpId="0" nodeType="afterEffect">
                                  <p:stCondLst>
                                    <p:cond delay="0"/>
                                  </p:stCondLst>
                                  <p:iterate type="lt">
                                    <p:tmPct val="4000"/>
                                  </p:iterate>
                                  <p:childTnLst>
                                    <p:set>
                                      <p:cBhvr override="childStyle">
                                        <p:cTn id="6" dur="500" fill="hold"/>
                                        <p:tgtEl>
                                          <p:spTgt spid="2"/>
                                        </p:tgtEl>
                                        <p:attrNameLst>
                                          <p:attrName>style.textDecorationUnderline</p:attrName>
                                        </p:attrNameLst>
                                      </p:cBhvr>
                                      <p:to>
                                        <p:strVal val="true"/>
                                      </p:to>
                                    </p:set>
                                  </p:childTnLst>
                                </p:cTn>
                              </p:par>
                            </p:childTnLst>
                          </p:cTn>
                        </p:par>
                        <p:par>
                          <p:cTn id="7" fill="hold">
                            <p:stCondLst>
                              <p:cond delay="820"/>
                            </p:stCondLst>
                            <p:childTnLst>
                              <p:par>
                                <p:cTn id="8" presetID="42" presetClass="entr" presetSubtype="0" fill="hold" nodeType="after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fade">
                                      <p:cBhvr>
                                        <p:cTn id="10" dur="1000"/>
                                        <p:tgtEl>
                                          <p:spTgt spid="21"/>
                                        </p:tgtEl>
                                      </p:cBhvr>
                                    </p:animEffect>
                                    <p:anim calcmode="lin" valueType="num">
                                      <p:cBhvr>
                                        <p:cTn id="11" dur="1000" fill="hold"/>
                                        <p:tgtEl>
                                          <p:spTgt spid="21"/>
                                        </p:tgtEl>
                                        <p:attrNameLst>
                                          <p:attrName>ppt_x</p:attrName>
                                        </p:attrNameLst>
                                      </p:cBhvr>
                                      <p:tavLst>
                                        <p:tav tm="0">
                                          <p:val>
                                            <p:strVal val="#ppt_x"/>
                                          </p:val>
                                        </p:tav>
                                        <p:tav tm="100000">
                                          <p:val>
                                            <p:strVal val="#ppt_x"/>
                                          </p:val>
                                        </p:tav>
                                      </p:tavLst>
                                    </p:anim>
                                    <p:anim calcmode="lin" valueType="num">
                                      <p:cBhvr>
                                        <p:cTn id="12" dur="1000" fill="hold"/>
                                        <p:tgtEl>
                                          <p:spTgt spid="21"/>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1000"/>
                                        <p:tgtEl>
                                          <p:spTgt spid="3"/>
                                        </p:tgtEl>
                                      </p:cBhvr>
                                    </p:animEffect>
                                    <p:anim calcmode="lin" valueType="num">
                                      <p:cBhvr>
                                        <p:cTn id="16" dur="1000" fill="hold"/>
                                        <p:tgtEl>
                                          <p:spTgt spid="3"/>
                                        </p:tgtEl>
                                        <p:attrNameLst>
                                          <p:attrName>ppt_x</p:attrName>
                                        </p:attrNameLst>
                                      </p:cBhvr>
                                      <p:tavLst>
                                        <p:tav tm="0">
                                          <p:val>
                                            <p:strVal val="#ppt_x"/>
                                          </p:val>
                                        </p:tav>
                                        <p:tav tm="100000">
                                          <p:val>
                                            <p:strVal val="#ppt_x"/>
                                          </p:val>
                                        </p:tav>
                                      </p:tavLst>
                                    </p:anim>
                                    <p:anim calcmode="lin" valueType="num">
                                      <p:cBhvr>
                                        <p:cTn id="17"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EE613-09CC-405D-9A39-9CE7A44857CC}"/>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Benefits of Team Working</a:t>
            </a:r>
            <a:endParaRPr lang="en-GB" dirty="0"/>
          </a:p>
        </p:txBody>
      </p:sp>
      <p:sp>
        <p:nvSpPr>
          <p:cNvPr id="4" name="TextBox 3">
            <a:extLst>
              <a:ext uri="{FF2B5EF4-FFF2-40B4-BE49-F238E27FC236}">
                <a16:creationId xmlns:a16="http://schemas.microsoft.com/office/drawing/2014/main" id="{28B590F5-C1D1-4FC4-9501-FC312A71BF1C}"/>
              </a:ext>
            </a:extLst>
          </p:cNvPr>
          <p:cNvSpPr txBox="1"/>
          <p:nvPr/>
        </p:nvSpPr>
        <p:spPr>
          <a:xfrm>
            <a:off x="7129670" y="5925066"/>
            <a:ext cx="506233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Presented by: </a:t>
            </a:r>
            <a:r>
              <a:rPr lang="en-GB" sz="1600" b="1" dirty="0">
                <a:latin typeface="Arial" panose="020B0604020202020204" pitchFamily="34" charset="0"/>
                <a:cs typeface="Arial" panose="020B0604020202020204" pitchFamily="34" charset="0"/>
              </a:rPr>
              <a:t>Joyce Kakulu wa kakulu (1909482)</a:t>
            </a:r>
            <a:endParaRPr lang="en-GB" b="1" dirty="0">
              <a:latin typeface="Arial" panose="020B0604020202020204" pitchFamily="34" charset="0"/>
              <a:cs typeface="Arial" panose="020B0604020202020204" pitchFamily="34" charset="0"/>
            </a:endParaRPr>
          </a:p>
          <a:p>
            <a:endParaRPr lang="en-GB" dirty="0"/>
          </a:p>
        </p:txBody>
      </p:sp>
      <p:pic>
        <p:nvPicPr>
          <p:cNvPr id="31" name="Picture 30">
            <a:extLst>
              <a:ext uri="{FF2B5EF4-FFF2-40B4-BE49-F238E27FC236}">
                <a16:creationId xmlns:a16="http://schemas.microsoft.com/office/drawing/2014/main" id="{1050EE6C-3932-411C-8B87-0BF99D5BE0F8}"/>
              </a:ext>
            </a:extLst>
          </p:cNvPr>
          <p:cNvPicPr>
            <a:picLocks noChangeAspect="1"/>
          </p:cNvPicPr>
          <p:nvPr/>
        </p:nvPicPr>
        <p:blipFill>
          <a:blip r:embed="rId3"/>
          <a:stretch>
            <a:fillRect/>
          </a:stretch>
        </p:blipFill>
        <p:spPr>
          <a:xfrm>
            <a:off x="1257300" y="1428750"/>
            <a:ext cx="9829800" cy="4495800"/>
          </a:xfrm>
          <a:prstGeom prst="rect">
            <a:avLst/>
          </a:prstGeom>
        </p:spPr>
      </p:pic>
    </p:spTree>
    <p:extLst>
      <p:ext uri="{BB962C8B-B14F-4D97-AF65-F5344CB8AC3E}">
        <p14:creationId xmlns:p14="http://schemas.microsoft.com/office/powerpoint/2010/main" val="3612330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iterate type="lt">
                                    <p:tmPct val="0"/>
                                  </p:iterate>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8" presetClass="emph" presetSubtype="0" fill="hold" grpId="1" nodeType="afterEffect">
                                  <p:stCondLst>
                                    <p:cond delay="0"/>
                                  </p:stCondLst>
                                  <p:iterate type="lt">
                                    <p:tmPct val="4000"/>
                                  </p:iterate>
                                  <p:childTnLst>
                                    <p:set>
                                      <p:cBhvr override="childStyle">
                                        <p:cTn id="10" dur="500" fill="hold"/>
                                        <p:tgtEl>
                                          <p:spTgt spid="2"/>
                                        </p:tgtEl>
                                        <p:attrNameLst>
                                          <p:attrName>style.textDecorationUnderline</p:attrName>
                                        </p:attrNameLst>
                                      </p:cBhvr>
                                      <p:to>
                                        <p:strVal val="true"/>
                                      </p:to>
                                    </p:set>
                                  </p:childTnLst>
                                </p:cTn>
                              </p:par>
                            </p:childTnLst>
                          </p:cTn>
                        </p:par>
                        <p:par>
                          <p:cTn id="11" fill="hold">
                            <p:stCondLst>
                              <p:cond delay="1400"/>
                            </p:stCondLst>
                            <p:childTnLst>
                              <p:par>
                                <p:cTn id="12" presetID="42" presetClass="entr" presetSubtype="0" fill="hold" nodeType="afterEffect">
                                  <p:stCondLst>
                                    <p:cond delay="0"/>
                                  </p:stCondLst>
                                  <p:childTnLst>
                                    <p:set>
                                      <p:cBhvr>
                                        <p:cTn id="13" dur="1" fill="hold">
                                          <p:stCondLst>
                                            <p:cond delay="0"/>
                                          </p:stCondLst>
                                        </p:cTn>
                                        <p:tgtEl>
                                          <p:spTgt spid="31"/>
                                        </p:tgtEl>
                                        <p:attrNameLst>
                                          <p:attrName>style.visibility</p:attrName>
                                        </p:attrNameLst>
                                      </p:cBhvr>
                                      <p:to>
                                        <p:strVal val="visible"/>
                                      </p:to>
                                    </p:set>
                                    <p:animEffect transition="in" filter="fade">
                                      <p:cBhvr>
                                        <p:cTn id="14" dur="1000"/>
                                        <p:tgtEl>
                                          <p:spTgt spid="31"/>
                                        </p:tgtEl>
                                      </p:cBhvr>
                                    </p:animEffect>
                                    <p:anim calcmode="lin" valueType="num">
                                      <p:cBhvr>
                                        <p:cTn id="15" dur="1000" fill="hold"/>
                                        <p:tgtEl>
                                          <p:spTgt spid="31"/>
                                        </p:tgtEl>
                                        <p:attrNameLst>
                                          <p:attrName>ppt_x</p:attrName>
                                        </p:attrNameLst>
                                      </p:cBhvr>
                                      <p:tavLst>
                                        <p:tav tm="0">
                                          <p:val>
                                            <p:strVal val="#ppt_x"/>
                                          </p:val>
                                        </p:tav>
                                        <p:tav tm="100000">
                                          <p:val>
                                            <p:strVal val="#ppt_x"/>
                                          </p:val>
                                        </p:tav>
                                      </p:tavLst>
                                    </p:anim>
                                    <p:anim calcmode="lin" valueType="num">
                                      <p:cBhvr>
                                        <p:cTn id="16"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051E4-9719-4E91-B880-21FDDF7E53FF}"/>
              </a:ext>
            </a:extLst>
          </p:cNvPr>
          <p:cNvSpPr>
            <a:spLocks noGrp="1"/>
          </p:cNvSpPr>
          <p:nvPr>
            <p:ph type="title"/>
          </p:nvPr>
        </p:nvSpPr>
        <p:spPr>
          <a:xfrm>
            <a:off x="1159769" y="1864300"/>
            <a:ext cx="3659246" cy="2862699"/>
          </a:xfrm>
        </p:spPr>
        <p:txBody>
          <a:bodyPr vert="horz" lIns="91440" tIns="45720" rIns="91440" bIns="45720" rtlCol="0" anchor="b">
            <a:normAutofit/>
          </a:bodyPr>
          <a:lstStyle/>
          <a:p>
            <a:r>
              <a:rPr lang="en-US" sz="4400" dirty="0">
                <a:solidFill>
                  <a:schemeClr val="tx1"/>
                </a:solidFill>
                <a:latin typeface="Arial" panose="020B0604020202020204" pitchFamily="34" charset="0"/>
                <a:cs typeface="Arial" panose="020B0604020202020204" pitchFamily="34" charset="0"/>
              </a:rPr>
              <a:t>Are the benefits only for the company? </a:t>
            </a:r>
          </a:p>
        </p:txBody>
      </p:sp>
      <p:pic>
        <p:nvPicPr>
          <p:cNvPr id="4" name="Picture 3">
            <a:extLst>
              <a:ext uri="{FF2B5EF4-FFF2-40B4-BE49-F238E27FC236}">
                <a16:creationId xmlns:a16="http://schemas.microsoft.com/office/drawing/2014/main" id="{D16874B1-013D-4B0D-8D65-3358FA8EC537}"/>
              </a:ext>
            </a:extLst>
          </p:cNvPr>
          <p:cNvPicPr>
            <a:picLocks noChangeAspect="1"/>
          </p:cNvPicPr>
          <p:nvPr/>
        </p:nvPicPr>
        <p:blipFill>
          <a:blip r:embed="rId3"/>
          <a:stretch>
            <a:fillRect/>
          </a:stretch>
        </p:blipFill>
        <p:spPr>
          <a:xfrm>
            <a:off x="5302773" y="1263115"/>
            <a:ext cx="6401424" cy="4801068"/>
          </a:xfrm>
          <a:prstGeom prst="rect">
            <a:avLst/>
          </a:prstGeom>
        </p:spPr>
      </p:pic>
    </p:spTree>
    <p:extLst>
      <p:ext uri="{BB962C8B-B14F-4D97-AF65-F5344CB8AC3E}">
        <p14:creationId xmlns:p14="http://schemas.microsoft.com/office/powerpoint/2010/main" val="2666502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60478-DE56-4592-8ECE-59EB3EC3B35F}"/>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Stages of Team Development </a:t>
            </a:r>
            <a:endParaRPr lang="en-GB" dirty="0"/>
          </a:p>
        </p:txBody>
      </p:sp>
      <p:sp>
        <p:nvSpPr>
          <p:cNvPr id="4" name="TextBox 3">
            <a:extLst>
              <a:ext uri="{FF2B5EF4-FFF2-40B4-BE49-F238E27FC236}">
                <a16:creationId xmlns:a16="http://schemas.microsoft.com/office/drawing/2014/main" id="{07EC453A-BD4B-4E59-A819-0BF8AB33E756}"/>
              </a:ext>
            </a:extLst>
          </p:cNvPr>
          <p:cNvSpPr txBox="1"/>
          <p:nvPr/>
        </p:nvSpPr>
        <p:spPr>
          <a:xfrm>
            <a:off x="7288696" y="5949949"/>
            <a:ext cx="490330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Presented by: </a:t>
            </a:r>
            <a:r>
              <a:rPr lang="en-GB" sz="1600" b="1" dirty="0">
                <a:latin typeface="Arial" panose="020B0604020202020204" pitchFamily="34" charset="0"/>
                <a:cs typeface="Arial" panose="020B0604020202020204" pitchFamily="34" charset="0"/>
              </a:rPr>
              <a:t>Natalia </a:t>
            </a:r>
            <a:r>
              <a:rPr lang="en-GB" sz="1600" b="1" dirty="0" err="1">
                <a:latin typeface="Arial" panose="020B0604020202020204" pitchFamily="34" charset="0"/>
                <a:cs typeface="Arial" panose="020B0604020202020204" pitchFamily="34" charset="0"/>
              </a:rPr>
              <a:t>Piedrahita</a:t>
            </a:r>
            <a:r>
              <a:rPr lang="en-GB" sz="1600" b="1" dirty="0">
                <a:latin typeface="Arial" panose="020B0604020202020204" pitchFamily="34" charset="0"/>
                <a:cs typeface="Arial" panose="020B0604020202020204" pitchFamily="34" charset="0"/>
              </a:rPr>
              <a:t> </a:t>
            </a:r>
            <a:r>
              <a:rPr lang="en-GB" sz="1600" b="1" dirty="0" err="1">
                <a:latin typeface="Arial" panose="020B0604020202020204" pitchFamily="34" charset="0"/>
                <a:cs typeface="Arial" panose="020B0604020202020204" pitchFamily="34" charset="0"/>
              </a:rPr>
              <a:t>uribe</a:t>
            </a:r>
            <a:r>
              <a:rPr lang="en-GB" sz="1600" b="1" dirty="0">
                <a:latin typeface="Arial" panose="020B0604020202020204" pitchFamily="34" charset="0"/>
                <a:cs typeface="Arial" panose="020B0604020202020204" pitchFamily="34" charset="0"/>
              </a:rPr>
              <a:t> (1906185) </a:t>
            </a:r>
            <a:endParaRPr lang="en-GB" b="1" dirty="0">
              <a:latin typeface="Arial" panose="020B0604020202020204" pitchFamily="34" charset="0"/>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58FC973C-5770-43A7-886F-6DE5EC2A0C4B}"/>
              </a:ext>
            </a:extLst>
          </p:cNvPr>
          <p:cNvPicPr>
            <a:picLocks noChangeAspect="1"/>
          </p:cNvPicPr>
          <p:nvPr/>
        </p:nvPicPr>
        <p:blipFill>
          <a:blip r:embed="rId3"/>
          <a:stretch>
            <a:fillRect/>
          </a:stretch>
        </p:blipFill>
        <p:spPr>
          <a:xfrm>
            <a:off x="2263515" y="2098623"/>
            <a:ext cx="7405141" cy="352051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874857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iterate type="lt">
                                    <p:tmPct val="0"/>
                                  </p:iterate>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8" presetClass="emph" presetSubtype="0" fill="hold" grpId="1" nodeType="afterEffect">
                                  <p:stCondLst>
                                    <p:cond delay="0"/>
                                  </p:stCondLst>
                                  <p:iterate type="lt">
                                    <p:tmPct val="4000"/>
                                  </p:iterate>
                                  <p:childTnLst>
                                    <p:set>
                                      <p:cBhvr override="childStyle">
                                        <p:cTn id="10" dur="500" fill="hold"/>
                                        <p:tgtEl>
                                          <p:spTgt spid="2"/>
                                        </p:tgtEl>
                                        <p:attrNameLst>
                                          <p:attrName>style.textDecorationUnderline</p:attrName>
                                        </p:attrNameLst>
                                      </p:cBhvr>
                                      <p:to>
                                        <p:strVal val="true"/>
                                      </p:to>
                                    </p:set>
                                  </p:childTnLst>
                                </p:cTn>
                              </p:par>
                            </p:childTnLst>
                          </p:cTn>
                        </p:par>
                        <p:par>
                          <p:cTn id="11" fill="hold">
                            <p:stCondLst>
                              <p:cond delay="1440"/>
                            </p:stCondLst>
                            <p:childTnLst>
                              <p:par>
                                <p:cTn id="12" presetID="10" presetClass="entr" presetSubtype="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2EBE5CD-7FBB-407E-B806-D6F673A3B983}"/>
              </a:ext>
            </a:extLst>
          </p:cNvPr>
          <p:cNvSpPr txBox="1"/>
          <p:nvPr/>
        </p:nvSpPr>
        <p:spPr>
          <a:xfrm>
            <a:off x="1235510" y="2171700"/>
            <a:ext cx="4046825" cy="219359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spc="-50" dirty="0">
                <a:latin typeface="Arial" panose="020B0604020202020204" pitchFamily="34" charset="0"/>
                <a:ea typeface="+mj-ea"/>
                <a:cs typeface="Arial" panose="020B0604020202020204" pitchFamily="34" charset="0"/>
              </a:rPr>
              <a:t>Where are you in Stages of Development</a:t>
            </a:r>
            <a:r>
              <a:rPr lang="en-US" sz="4400" spc="-50" dirty="0">
                <a:solidFill>
                  <a:srgbClr val="FFFFFF"/>
                </a:solidFill>
                <a:latin typeface="Arial" panose="020B0604020202020204" pitchFamily="34" charset="0"/>
                <a:ea typeface="+mj-ea"/>
                <a:cs typeface="Arial" panose="020B0604020202020204" pitchFamily="34" charset="0"/>
              </a:rPr>
              <a:t>?</a:t>
            </a:r>
          </a:p>
        </p:txBody>
      </p:sp>
      <p:pic>
        <p:nvPicPr>
          <p:cNvPr id="4" name="Picture 3">
            <a:extLst>
              <a:ext uri="{FF2B5EF4-FFF2-40B4-BE49-F238E27FC236}">
                <a16:creationId xmlns:a16="http://schemas.microsoft.com/office/drawing/2014/main" id="{FC8488A5-60CC-40AD-959E-01D1288A6FDA}"/>
              </a:ext>
            </a:extLst>
          </p:cNvPr>
          <p:cNvPicPr>
            <a:picLocks noChangeAspect="1"/>
          </p:cNvPicPr>
          <p:nvPr/>
        </p:nvPicPr>
        <p:blipFill>
          <a:blip r:embed="rId3"/>
          <a:stretch>
            <a:fillRect/>
          </a:stretch>
        </p:blipFill>
        <p:spPr>
          <a:xfrm>
            <a:off x="5282335" y="1483543"/>
            <a:ext cx="6275667" cy="3890914"/>
          </a:xfrm>
          <a:prstGeom prst="rect">
            <a:avLst/>
          </a:prstGeom>
        </p:spPr>
      </p:pic>
    </p:spTree>
    <p:extLst>
      <p:ext uri="{BB962C8B-B14F-4D97-AF65-F5344CB8AC3E}">
        <p14:creationId xmlns:p14="http://schemas.microsoft.com/office/powerpoint/2010/main" val="1966505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2F255-C094-46F7-BF2D-A4B8A0BE550F}"/>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Team Roles</a:t>
            </a:r>
            <a:endParaRPr lang="en-GB" dirty="0"/>
          </a:p>
        </p:txBody>
      </p:sp>
      <p:sp>
        <p:nvSpPr>
          <p:cNvPr id="4" name="TextBox 3">
            <a:extLst>
              <a:ext uri="{FF2B5EF4-FFF2-40B4-BE49-F238E27FC236}">
                <a16:creationId xmlns:a16="http://schemas.microsoft.com/office/drawing/2014/main" id="{3FE1BD4E-A25E-4B87-BAB0-D75862093018}"/>
              </a:ext>
            </a:extLst>
          </p:cNvPr>
          <p:cNvSpPr txBox="1"/>
          <p:nvPr/>
        </p:nvSpPr>
        <p:spPr>
          <a:xfrm>
            <a:off x="7500730" y="5925066"/>
            <a:ext cx="469127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Presented by: </a:t>
            </a:r>
            <a:r>
              <a:rPr lang="en-GB" sz="1600" b="1" dirty="0">
                <a:latin typeface="Arial" panose="020B0604020202020204" pitchFamily="34" charset="0"/>
                <a:cs typeface="Arial" panose="020B0604020202020204" pitchFamily="34" charset="0"/>
              </a:rPr>
              <a:t>Katarzyna </a:t>
            </a:r>
            <a:r>
              <a:rPr lang="en-GB" sz="1600" b="1" dirty="0" err="1">
                <a:latin typeface="Arial" panose="020B0604020202020204" pitchFamily="34" charset="0"/>
                <a:cs typeface="Arial" panose="020B0604020202020204" pitchFamily="34" charset="0"/>
              </a:rPr>
              <a:t>Szymczak</a:t>
            </a:r>
            <a:r>
              <a:rPr lang="en-GB" sz="1600" b="1" dirty="0">
                <a:latin typeface="Arial" panose="020B0604020202020204" pitchFamily="34" charset="0"/>
                <a:cs typeface="Arial" panose="020B0604020202020204" pitchFamily="34" charset="0"/>
              </a:rPr>
              <a:t> (1907183) </a:t>
            </a:r>
            <a:endParaRPr lang="en-GB" b="1" dirty="0">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9B5C2D39-2691-4328-B0AF-C133241F5232}"/>
              </a:ext>
            </a:extLst>
          </p:cNvPr>
          <p:cNvSpPr txBox="1"/>
          <p:nvPr/>
        </p:nvSpPr>
        <p:spPr>
          <a:xfrm>
            <a:off x="1364105" y="2173574"/>
            <a:ext cx="9563725" cy="3385542"/>
          </a:xfrm>
          <a:prstGeom prst="rect">
            <a:avLst/>
          </a:prstGeom>
          <a:noFill/>
        </p:spPr>
        <p:txBody>
          <a:bodyPr wrap="square" rtlCol="0">
            <a:spAutoFit/>
          </a:bodyPr>
          <a:lstStyle/>
          <a:p>
            <a:pPr algn="ctr" fontAlgn="base"/>
            <a:r>
              <a:rPr lang="en-GB" sz="2800" dirty="0">
                <a:latin typeface="Arial" panose="020B0604020202020204" pitchFamily="34" charset="0"/>
                <a:cs typeface="Arial" panose="020B0604020202020204" pitchFamily="34" charset="0"/>
              </a:rPr>
              <a:t>Are you a team member?</a:t>
            </a:r>
            <a:r>
              <a:rPr lang="en-US" sz="2800" dirty="0">
                <a:latin typeface="Arial" panose="020B0604020202020204" pitchFamily="34" charset="0"/>
                <a:cs typeface="Arial" panose="020B0604020202020204" pitchFamily="34" charset="0"/>
              </a:rPr>
              <a:t>​</a:t>
            </a:r>
          </a:p>
          <a:p>
            <a:pPr algn="ctr" fontAlgn="base"/>
            <a:endParaRPr lang="en-US" sz="2800" dirty="0">
              <a:latin typeface="Arial" panose="020B0604020202020204" pitchFamily="34" charset="0"/>
              <a:cs typeface="Arial" panose="020B0604020202020204" pitchFamily="34" charset="0"/>
            </a:endParaRPr>
          </a:p>
          <a:p>
            <a:pPr algn="ctr" fontAlgn="base"/>
            <a:r>
              <a:rPr lang="en-GB" sz="2800" dirty="0">
                <a:latin typeface="Arial" panose="020B0604020202020204" pitchFamily="34" charset="0"/>
                <a:cs typeface="Arial" panose="020B0604020202020204" pitchFamily="34" charset="0"/>
              </a:rPr>
              <a:t>Main team roles by Belbin (Belbin,1981)</a:t>
            </a:r>
            <a:r>
              <a:rPr lang="en-US" sz="2800" dirty="0">
                <a:latin typeface="Arial" panose="020B0604020202020204" pitchFamily="34" charset="0"/>
                <a:cs typeface="Arial" panose="020B0604020202020204" pitchFamily="34" charset="0"/>
              </a:rPr>
              <a:t>​.</a:t>
            </a:r>
          </a:p>
          <a:p>
            <a:pPr algn="ctr" fontAlgn="base"/>
            <a:endParaRPr lang="en-GB" sz="2800" dirty="0">
              <a:latin typeface="Arial" panose="020B0604020202020204" pitchFamily="34" charset="0"/>
              <a:cs typeface="Arial" panose="020B0604020202020204" pitchFamily="34" charset="0"/>
            </a:endParaRPr>
          </a:p>
          <a:p>
            <a:pPr algn="ctr" fontAlgn="base"/>
            <a:r>
              <a:rPr lang="en-GB" sz="2800" dirty="0">
                <a:latin typeface="Arial" panose="020B0604020202020204" pitchFamily="34" charset="0"/>
                <a:cs typeface="Arial" panose="020B0604020202020204" pitchFamily="34" charset="0"/>
              </a:rPr>
              <a:t>Analysis of team performance (Morgan, 2017)</a:t>
            </a:r>
            <a:r>
              <a:rPr lang="en-US" sz="2800" dirty="0">
                <a:latin typeface="Arial" panose="020B0604020202020204" pitchFamily="34" charset="0"/>
                <a:cs typeface="Arial" panose="020B0604020202020204" pitchFamily="34" charset="0"/>
              </a:rPr>
              <a:t>.</a:t>
            </a:r>
          </a:p>
          <a:p>
            <a:pPr algn="ctr" fontAlgn="base"/>
            <a:endParaRPr lang="en-GB" sz="2800" dirty="0">
              <a:latin typeface="Arial" panose="020B0604020202020204" pitchFamily="34" charset="0"/>
              <a:cs typeface="Arial" panose="020B0604020202020204" pitchFamily="34" charset="0"/>
            </a:endParaRPr>
          </a:p>
          <a:p>
            <a:pPr algn="ctr" fontAlgn="base"/>
            <a:r>
              <a:rPr lang="en-GB" sz="2800" dirty="0">
                <a:latin typeface="Arial" panose="020B0604020202020204" pitchFamily="34" charset="0"/>
                <a:cs typeface="Arial" panose="020B0604020202020204" pitchFamily="34" charset="0"/>
              </a:rPr>
              <a:t>Rewards and recognition</a:t>
            </a:r>
            <a:endParaRPr lang="en-US" sz="2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37436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iterate type="lt">
                                    <p:tmPct val="0"/>
                                  </p:iterate>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8" presetClass="emph" presetSubtype="0" fill="hold" grpId="1" nodeType="afterEffect">
                                  <p:stCondLst>
                                    <p:cond delay="0"/>
                                  </p:stCondLst>
                                  <p:iterate type="lt">
                                    <p:tmPct val="4000"/>
                                  </p:iterate>
                                  <p:childTnLst>
                                    <p:set>
                                      <p:cBhvr override="childStyle">
                                        <p:cTn id="10" dur="500" fill="hold"/>
                                        <p:tgtEl>
                                          <p:spTgt spid="2"/>
                                        </p:tgtEl>
                                        <p:attrNameLst>
                                          <p:attrName>style.textDecorationUnderline</p:attrName>
                                        </p:attrNameLst>
                                      </p:cBhvr>
                                      <p:to>
                                        <p:strVal val="true"/>
                                      </p:to>
                                    </p:set>
                                  </p:childTnLst>
                                </p:cTn>
                              </p:par>
                            </p:childTnLst>
                          </p:cTn>
                        </p:par>
                        <p:par>
                          <p:cTn id="11" fill="hold">
                            <p:stCondLst>
                              <p:cond delay="1160"/>
                            </p:stCondLst>
                            <p:childTnLst>
                              <p:par>
                                <p:cTn id="12" presetID="42" presetClass="entr" presetSubtype="0" fill="hold" nodeType="afterEffect">
                                  <p:stCondLst>
                                    <p:cond delay="0"/>
                                  </p:stCondLst>
                                  <p:iterate type="lt">
                                    <p:tmPct val="0"/>
                                  </p:iterate>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7" fill="hold">
                            <p:stCondLst>
                              <p:cond delay="2160"/>
                            </p:stCondLst>
                            <p:childTnLst>
                              <p:par>
                                <p:cTn id="18" presetID="15" presetClass="emph" presetSubtype="0" nodeType="afterEffect">
                                  <p:stCondLst>
                                    <p:cond delay="0"/>
                                  </p:stCondLst>
                                  <p:iterate type="lt">
                                    <p:tmAbs val="25"/>
                                  </p:iterate>
                                  <p:childTnLst>
                                    <p:set>
                                      <p:cBhvr override="childStyle">
                                        <p:cTn id="19" dur="indefinite"/>
                                        <p:tgtEl>
                                          <p:spTgt spid="5">
                                            <p:txEl>
                                              <p:pRg st="0" end="0"/>
                                            </p:txEl>
                                          </p:spTgt>
                                        </p:tgtEl>
                                        <p:attrNameLst>
                                          <p:attrName>style.fontWeight</p:attrName>
                                        </p:attrNameLst>
                                      </p:cBhvr>
                                      <p:to>
                                        <p:strVal val="bold"/>
                                      </p:to>
                                    </p:set>
                                  </p:childTnLst>
                                </p:cTn>
                              </p:par>
                            </p:childTnLst>
                          </p:cTn>
                        </p:par>
                        <p:par>
                          <p:cTn id="20" fill="hold">
                            <p:stCondLst>
                              <p:cond delay="2635"/>
                            </p:stCondLst>
                            <p:childTnLst>
                              <p:par>
                                <p:cTn id="21" presetID="42" presetClass="entr" presetSubtype="0" fill="hold" nodeType="afterEffect">
                                  <p:stCondLst>
                                    <p:cond delay="0"/>
                                  </p:stCondLst>
                                  <p:iterate type="lt">
                                    <p:tmPct val="0"/>
                                  </p:iterate>
                                  <p:childTnLst>
                                    <p:set>
                                      <p:cBhvr>
                                        <p:cTn id="22" dur="1" fill="hold">
                                          <p:stCondLst>
                                            <p:cond delay="0"/>
                                          </p:stCondLst>
                                        </p:cTn>
                                        <p:tgtEl>
                                          <p:spTgt spid="5">
                                            <p:txEl>
                                              <p:pRg st="2" end="2"/>
                                            </p:txEl>
                                          </p:spTgt>
                                        </p:tgtEl>
                                        <p:attrNameLst>
                                          <p:attrName>style.visibility</p:attrName>
                                        </p:attrNameLst>
                                      </p:cBhvr>
                                      <p:to>
                                        <p:strVal val="visible"/>
                                      </p:to>
                                    </p:set>
                                    <p:animEffect transition="in" filter="fade">
                                      <p:cBhvr>
                                        <p:cTn id="23" dur="1000"/>
                                        <p:tgtEl>
                                          <p:spTgt spid="5">
                                            <p:txEl>
                                              <p:pRg st="2" end="2"/>
                                            </p:txEl>
                                          </p:spTgt>
                                        </p:tgtEl>
                                      </p:cBhvr>
                                    </p:animEffect>
                                    <p:anim calcmode="lin" valueType="num">
                                      <p:cBhvr>
                                        <p:cTn id="24"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6" fill="hold">
                            <p:stCondLst>
                              <p:cond delay="3635"/>
                            </p:stCondLst>
                            <p:childTnLst>
                              <p:par>
                                <p:cTn id="27" presetID="15" presetClass="emph" presetSubtype="0" nodeType="afterEffect">
                                  <p:stCondLst>
                                    <p:cond delay="0"/>
                                  </p:stCondLst>
                                  <p:iterate type="lt">
                                    <p:tmAbs val="25"/>
                                  </p:iterate>
                                  <p:childTnLst>
                                    <p:set>
                                      <p:cBhvr override="childStyle">
                                        <p:cTn id="28" dur="indefinite"/>
                                        <p:tgtEl>
                                          <p:spTgt spid="5">
                                            <p:txEl>
                                              <p:pRg st="2" end="2"/>
                                            </p:txEl>
                                          </p:spTgt>
                                        </p:tgtEl>
                                        <p:attrNameLst>
                                          <p:attrName>style.fontWeight</p:attrName>
                                        </p:attrNameLst>
                                      </p:cBhvr>
                                      <p:to>
                                        <p:strVal val="bold"/>
                                      </p:to>
                                    </p:set>
                                  </p:childTnLst>
                                </p:cTn>
                              </p:par>
                            </p:childTnLst>
                          </p:cTn>
                        </p:par>
                        <p:par>
                          <p:cTn id="29" fill="hold">
                            <p:stCondLst>
                              <p:cond delay="4535"/>
                            </p:stCondLst>
                            <p:childTnLst>
                              <p:par>
                                <p:cTn id="30" presetID="42" presetClass="entr" presetSubtype="0" fill="hold" nodeType="afterEffect">
                                  <p:stCondLst>
                                    <p:cond delay="0"/>
                                  </p:stCondLst>
                                  <p:iterate type="lt">
                                    <p:tmPct val="0"/>
                                  </p:iterate>
                                  <p:childTnLst>
                                    <p:set>
                                      <p:cBhvr>
                                        <p:cTn id="31" dur="1" fill="hold">
                                          <p:stCondLst>
                                            <p:cond delay="0"/>
                                          </p:stCondLst>
                                        </p:cTn>
                                        <p:tgtEl>
                                          <p:spTgt spid="5">
                                            <p:txEl>
                                              <p:pRg st="4" end="4"/>
                                            </p:txEl>
                                          </p:spTgt>
                                        </p:tgtEl>
                                        <p:attrNameLst>
                                          <p:attrName>style.visibility</p:attrName>
                                        </p:attrNameLst>
                                      </p:cBhvr>
                                      <p:to>
                                        <p:strVal val="visible"/>
                                      </p:to>
                                    </p:set>
                                    <p:animEffect transition="in" filter="fade">
                                      <p:cBhvr>
                                        <p:cTn id="32" dur="1000"/>
                                        <p:tgtEl>
                                          <p:spTgt spid="5">
                                            <p:txEl>
                                              <p:pRg st="4" end="4"/>
                                            </p:txEl>
                                          </p:spTgt>
                                        </p:tgtEl>
                                      </p:cBhvr>
                                    </p:animEffect>
                                    <p:anim calcmode="lin" valueType="num">
                                      <p:cBhvr>
                                        <p:cTn id="3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35" fill="hold">
                            <p:stCondLst>
                              <p:cond delay="5535"/>
                            </p:stCondLst>
                            <p:childTnLst>
                              <p:par>
                                <p:cTn id="36" presetID="15" presetClass="emph" presetSubtype="0" nodeType="afterEffect">
                                  <p:stCondLst>
                                    <p:cond delay="0"/>
                                  </p:stCondLst>
                                  <p:iterate type="lt">
                                    <p:tmAbs val="25"/>
                                  </p:iterate>
                                  <p:childTnLst>
                                    <p:set>
                                      <p:cBhvr override="childStyle">
                                        <p:cTn id="37" dur="indefinite"/>
                                        <p:tgtEl>
                                          <p:spTgt spid="5">
                                            <p:txEl>
                                              <p:pRg st="4" end="4"/>
                                            </p:txEl>
                                          </p:spTgt>
                                        </p:tgtEl>
                                        <p:attrNameLst>
                                          <p:attrName>style.fontWeight</p:attrName>
                                        </p:attrNameLst>
                                      </p:cBhvr>
                                      <p:to>
                                        <p:strVal val="bold"/>
                                      </p:to>
                                    </p:set>
                                  </p:childTnLst>
                                </p:cTn>
                              </p:par>
                            </p:childTnLst>
                          </p:cTn>
                        </p:par>
                        <p:par>
                          <p:cTn id="38" fill="hold">
                            <p:stCondLst>
                              <p:cond delay="6510"/>
                            </p:stCondLst>
                            <p:childTnLst>
                              <p:par>
                                <p:cTn id="39" presetID="42" presetClass="entr" presetSubtype="0" fill="hold" nodeType="afterEffect">
                                  <p:stCondLst>
                                    <p:cond delay="0"/>
                                  </p:stCondLst>
                                  <p:iterate type="lt">
                                    <p:tmPct val="0"/>
                                  </p:iterate>
                                  <p:childTnLst>
                                    <p:set>
                                      <p:cBhvr>
                                        <p:cTn id="40" dur="1" fill="hold">
                                          <p:stCondLst>
                                            <p:cond delay="0"/>
                                          </p:stCondLst>
                                        </p:cTn>
                                        <p:tgtEl>
                                          <p:spTgt spid="5">
                                            <p:txEl>
                                              <p:pRg st="6" end="6"/>
                                            </p:txEl>
                                          </p:spTgt>
                                        </p:tgtEl>
                                        <p:attrNameLst>
                                          <p:attrName>style.visibility</p:attrName>
                                        </p:attrNameLst>
                                      </p:cBhvr>
                                      <p:to>
                                        <p:strVal val="visible"/>
                                      </p:to>
                                    </p:set>
                                    <p:animEffect transition="in" filter="fade">
                                      <p:cBhvr>
                                        <p:cTn id="41" dur="1000"/>
                                        <p:tgtEl>
                                          <p:spTgt spid="5">
                                            <p:txEl>
                                              <p:pRg st="6" end="6"/>
                                            </p:txEl>
                                          </p:spTgt>
                                        </p:tgtEl>
                                      </p:cBhvr>
                                    </p:animEffect>
                                    <p:anim calcmode="lin" valueType="num">
                                      <p:cBhvr>
                                        <p:cTn id="42"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par>
                          <p:cTn id="44" fill="hold">
                            <p:stCondLst>
                              <p:cond delay="7510"/>
                            </p:stCondLst>
                            <p:childTnLst>
                              <p:par>
                                <p:cTn id="45" presetID="15" presetClass="emph" presetSubtype="0" nodeType="afterEffect">
                                  <p:stCondLst>
                                    <p:cond delay="0"/>
                                  </p:stCondLst>
                                  <p:iterate type="lt">
                                    <p:tmAbs val="25"/>
                                  </p:iterate>
                                  <p:childTnLst>
                                    <p:set>
                                      <p:cBhvr override="childStyle">
                                        <p:cTn id="46" dur="indefinite"/>
                                        <p:tgtEl>
                                          <p:spTgt spid="5">
                                            <p:txEl>
                                              <p:pRg st="6" end="6"/>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0A961-C45E-4082-A3EC-85D3ECCDABDE}"/>
              </a:ext>
            </a:extLst>
          </p:cNvPr>
          <p:cNvSpPr>
            <a:spLocks noGrp="1"/>
          </p:cNvSpPr>
          <p:nvPr>
            <p:ph type="title"/>
          </p:nvPr>
        </p:nvSpPr>
        <p:spPr>
          <a:xfrm>
            <a:off x="1083110" y="1793742"/>
            <a:ext cx="4199225" cy="2862699"/>
          </a:xfrm>
        </p:spPr>
        <p:txBody>
          <a:bodyPr vert="horz" lIns="91440" tIns="45720" rIns="91440" bIns="45720" rtlCol="0" anchor="b">
            <a:normAutofit/>
          </a:bodyPr>
          <a:lstStyle/>
          <a:p>
            <a:r>
              <a:rPr lang="en-US" sz="4400" dirty="0">
                <a:solidFill>
                  <a:schemeClr val="tx1"/>
                </a:solidFill>
                <a:latin typeface="Arial" panose="020B0604020202020204" pitchFamily="34" charset="0"/>
                <a:cs typeface="Arial" panose="020B0604020202020204" pitchFamily="34" charset="0"/>
              </a:rPr>
              <a:t>Do you know your team role yet?</a:t>
            </a:r>
          </a:p>
        </p:txBody>
      </p:sp>
      <p:pic>
        <p:nvPicPr>
          <p:cNvPr id="1026" name="Picture 2">
            <a:extLst>
              <a:ext uri="{FF2B5EF4-FFF2-40B4-BE49-F238E27FC236}">
                <a16:creationId xmlns:a16="http://schemas.microsoft.com/office/drawing/2014/main" id="{E11E5C12-DFE7-43E4-9EE1-8927057931D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82335" y="1349974"/>
            <a:ext cx="6736876" cy="462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4922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1000"/>
                                        <p:tgtEl>
                                          <p:spTgt spid="1026"/>
                                        </p:tgtEl>
                                      </p:cBhvr>
                                    </p:animEffect>
                                    <p:anim calcmode="lin" valueType="num">
                                      <p:cBhvr>
                                        <p:cTn id="13" dur="1000" fill="hold"/>
                                        <p:tgtEl>
                                          <p:spTgt spid="1026"/>
                                        </p:tgtEl>
                                        <p:attrNameLst>
                                          <p:attrName>ppt_x</p:attrName>
                                        </p:attrNameLst>
                                      </p:cBhvr>
                                      <p:tavLst>
                                        <p:tav tm="0">
                                          <p:val>
                                            <p:strVal val="#ppt_x"/>
                                          </p:val>
                                        </p:tav>
                                        <p:tav tm="100000">
                                          <p:val>
                                            <p:strVal val="#ppt_x"/>
                                          </p:val>
                                        </p:tav>
                                      </p:tavLst>
                                    </p:anim>
                                    <p:anim calcmode="lin" valueType="num">
                                      <p:cBhvr>
                                        <p:cTn id="14"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B4223-1864-4FB6-8B74-DB63FA267560}"/>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Managing Conflict </a:t>
            </a:r>
            <a:endParaRPr lang="en-GB" dirty="0"/>
          </a:p>
        </p:txBody>
      </p:sp>
      <p:sp>
        <p:nvSpPr>
          <p:cNvPr id="4" name="TextBox 3">
            <a:extLst>
              <a:ext uri="{FF2B5EF4-FFF2-40B4-BE49-F238E27FC236}">
                <a16:creationId xmlns:a16="http://schemas.microsoft.com/office/drawing/2014/main" id="{260860C2-51CA-4F78-9E01-BCE3B06F37D4}"/>
              </a:ext>
            </a:extLst>
          </p:cNvPr>
          <p:cNvSpPr txBox="1"/>
          <p:nvPr/>
        </p:nvSpPr>
        <p:spPr>
          <a:xfrm>
            <a:off x="8136834" y="5925066"/>
            <a:ext cx="4452731"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Presented by: </a:t>
            </a:r>
            <a:r>
              <a:rPr lang="en-GB" sz="1600" b="1" dirty="0" err="1">
                <a:latin typeface="Arial" panose="020B0604020202020204" pitchFamily="34" charset="0"/>
                <a:cs typeface="Arial" panose="020B0604020202020204" pitchFamily="34" charset="0"/>
              </a:rPr>
              <a:t>Anisoara</a:t>
            </a:r>
            <a:r>
              <a:rPr lang="en-GB" sz="1600" b="1" dirty="0">
                <a:latin typeface="Arial" panose="020B0604020202020204" pitchFamily="34" charset="0"/>
                <a:cs typeface="Arial" panose="020B0604020202020204" pitchFamily="34" charset="0"/>
              </a:rPr>
              <a:t> </a:t>
            </a:r>
            <a:r>
              <a:rPr lang="en-GB" sz="1600" b="1" dirty="0" err="1">
                <a:latin typeface="Arial" panose="020B0604020202020204" pitchFamily="34" charset="0"/>
                <a:cs typeface="Arial" panose="020B0604020202020204" pitchFamily="34" charset="0"/>
              </a:rPr>
              <a:t>Stoica</a:t>
            </a:r>
            <a:r>
              <a:rPr lang="en-GB" sz="1600" b="1" dirty="0">
                <a:latin typeface="Arial" panose="020B0604020202020204" pitchFamily="34" charset="0"/>
                <a:cs typeface="Arial" panose="020B0604020202020204" pitchFamily="34" charset="0"/>
              </a:rPr>
              <a:t> (1909636)</a:t>
            </a:r>
          </a:p>
          <a:p>
            <a:endParaRPr lang="en-GB" dirty="0"/>
          </a:p>
        </p:txBody>
      </p:sp>
      <p:pic>
        <p:nvPicPr>
          <p:cNvPr id="5" name="Picture 4">
            <a:extLst>
              <a:ext uri="{FF2B5EF4-FFF2-40B4-BE49-F238E27FC236}">
                <a16:creationId xmlns:a16="http://schemas.microsoft.com/office/drawing/2014/main" id="{23CAFBB8-AF3A-4CE2-ACA4-642C5622B926}"/>
              </a:ext>
            </a:extLst>
          </p:cNvPr>
          <p:cNvPicPr>
            <a:picLocks noChangeAspect="1"/>
          </p:cNvPicPr>
          <p:nvPr/>
        </p:nvPicPr>
        <p:blipFill>
          <a:blip r:embed="rId3"/>
          <a:stretch>
            <a:fillRect/>
          </a:stretch>
        </p:blipFill>
        <p:spPr>
          <a:xfrm>
            <a:off x="3171407" y="2115066"/>
            <a:ext cx="5910146" cy="3810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44170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iterate type="lt">
                                    <p:tmPct val="0"/>
                                  </p:iterate>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8" presetClass="emph" presetSubtype="0" fill="hold" grpId="1" nodeType="afterEffect">
                                  <p:stCondLst>
                                    <p:cond delay="0"/>
                                  </p:stCondLst>
                                  <p:iterate type="lt">
                                    <p:tmPct val="4000"/>
                                  </p:iterate>
                                  <p:childTnLst>
                                    <p:set>
                                      <p:cBhvr override="childStyle">
                                        <p:cTn id="10" dur="500" fill="hold"/>
                                        <p:tgtEl>
                                          <p:spTgt spid="2"/>
                                        </p:tgtEl>
                                        <p:attrNameLst>
                                          <p:attrName>style.textDecorationUnderline</p:attrName>
                                        </p:attrNameLst>
                                      </p:cBhvr>
                                      <p:to>
                                        <p:strVal val="true"/>
                                      </p:to>
                                    </p:set>
                                  </p:childTnLst>
                                </p:cTn>
                              </p:par>
                            </p:childTnLst>
                          </p:cTn>
                        </p:par>
                        <p:par>
                          <p:cTn id="11" fill="hold">
                            <p:stCondLst>
                              <p:cond delay="1300"/>
                            </p:stCondLst>
                            <p:childTnLst>
                              <p:par>
                                <p:cTn id="12" presetID="42" presetClass="entr" presetSubtype="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5C43A-8E35-4ED4-AC43-CFB76A8CC93C}"/>
              </a:ext>
            </a:extLst>
          </p:cNvPr>
          <p:cNvSpPr>
            <a:spLocks noGrp="1"/>
          </p:cNvSpPr>
          <p:nvPr>
            <p:ph type="title"/>
          </p:nvPr>
        </p:nvSpPr>
        <p:spPr>
          <a:xfrm>
            <a:off x="1088202" y="1997649"/>
            <a:ext cx="3931069" cy="2862699"/>
          </a:xfrm>
        </p:spPr>
        <p:txBody>
          <a:bodyPr vert="horz" lIns="91440" tIns="45720" rIns="91440" bIns="45720" rtlCol="0" anchor="b">
            <a:normAutofit/>
          </a:bodyPr>
          <a:lstStyle/>
          <a:p>
            <a:r>
              <a:rPr lang="en-US" sz="4400" dirty="0">
                <a:solidFill>
                  <a:schemeClr val="tx1"/>
                </a:solidFill>
                <a:latin typeface="Arial" panose="020B0604020202020204" pitchFamily="34" charset="0"/>
                <a:cs typeface="Arial" panose="020B0604020202020204" pitchFamily="34" charset="0"/>
              </a:rPr>
              <a:t>What can you do to overcome conflict?</a:t>
            </a:r>
          </a:p>
        </p:txBody>
      </p:sp>
      <p:pic>
        <p:nvPicPr>
          <p:cNvPr id="4" name="Picture 3" descr="A picture containing sitting, holding&#10;&#10;Description automatically generated">
            <a:extLst>
              <a:ext uri="{FF2B5EF4-FFF2-40B4-BE49-F238E27FC236}">
                <a16:creationId xmlns:a16="http://schemas.microsoft.com/office/drawing/2014/main" id="{A2F5C04B-6ABF-4ECD-BC08-52BACAA4EE17}"/>
              </a:ext>
            </a:extLst>
          </p:cNvPr>
          <p:cNvPicPr>
            <a:picLocks noChangeAspect="1"/>
          </p:cNvPicPr>
          <p:nvPr/>
        </p:nvPicPr>
        <p:blipFill>
          <a:blip r:embed="rId3"/>
          <a:stretch>
            <a:fillRect/>
          </a:stretch>
        </p:blipFill>
        <p:spPr>
          <a:xfrm>
            <a:off x="5282335" y="1350185"/>
            <a:ext cx="6275667" cy="4157629"/>
          </a:xfrm>
          <a:prstGeom prst="rect">
            <a:avLst/>
          </a:prstGeom>
        </p:spPr>
      </p:pic>
    </p:spTree>
    <p:extLst>
      <p:ext uri="{BB962C8B-B14F-4D97-AF65-F5344CB8AC3E}">
        <p14:creationId xmlns:p14="http://schemas.microsoft.com/office/powerpoint/2010/main" val="1626784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49892-17A1-47B7-9554-40132029C549}"/>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Successful Team Development </a:t>
            </a:r>
            <a:endParaRPr lang="en-GB" dirty="0"/>
          </a:p>
        </p:txBody>
      </p:sp>
      <p:sp>
        <p:nvSpPr>
          <p:cNvPr id="4" name="TextBox 3">
            <a:extLst>
              <a:ext uri="{FF2B5EF4-FFF2-40B4-BE49-F238E27FC236}">
                <a16:creationId xmlns:a16="http://schemas.microsoft.com/office/drawing/2014/main" id="{DB70C3B3-ED07-4D9B-90D0-08D75A8A097C}"/>
              </a:ext>
            </a:extLst>
          </p:cNvPr>
          <p:cNvSpPr txBox="1"/>
          <p:nvPr/>
        </p:nvSpPr>
        <p:spPr>
          <a:xfrm>
            <a:off x="7752522" y="5870601"/>
            <a:ext cx="443947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Presented by:</a:t>
            </a:r>
            <a:r>
              <a:rPr lang="en-GB" b="1"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Krisztina </a:t>
            </a:r>
            <a:r>
              <a:rPr lang="en-GB" sz="1600" b="1" dirty="0" err="1">
                <a:latin typeface="Arial" panose="020B0604020202020204" pitchFamily="34" charset="0"/>
                <a:cs typeface="Arial" panose="020B0604020202020204" pitchFamily="34" charset="0"/>
              </a:rPr>
              <a:t>Szegvari</a:t>
            </a:r>
            <a:r>
              <a:rPr lang="en-GB" sz="1600" b="1" dirty="0">
                <a:latin typeface="Arial" panose="020B0604020202020204" pitchFamily="34" charset="0"/>
                <a:cs typeface="Arial" panose="020B0604020202020204" pitchFamily="34" charset="0"/>
              </a:rPr>
              <a:t> (1908223)</a:t>
            </a:r>
            <a:endParaRPr lang="en-GB" b="1" dirty="0">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7FE75CCE-8464-43D0-A468-4B230D097E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40246" y="2191782"/>
            <a:ext cx="5223144" cy="348633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CA2C82D-6FBA-406B-9230-853BA82A4A8F}"/>
              </a:ext>
            </a:extLst>
          </p:cNvPr>
          <p:cNvSpPr txBox="1"/>
          <p:nvPr/>
        </p:nvSpPr>
        <p:spPr>
          <a:xfrm>
            <a:off x="1097280" y="2497873"/>
            <a:ext cx="4322213" cy="372409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Effective team development step by step: </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Psychological safety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Reliability(Black, Gardner, Pierce and Steers, 2020).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Roles circles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Meaningful teamwork </a:t>
            </a:r>
          </a:p>
          <a:p>
            <a:endParaRPr lang="en-GB" sz="2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Impact of the work (Woodcock, 2016). </a:t>
            </a:r>
          </a:p>
        </p:txBody>
      </p:sp>
    </p:spTree>
    <p:extLst>
      <p:ext uri="{BB962C8B-B14F-4D97-AF65-F5344CB8AC3E}">
        <p14:creationId xmlns:p14="http://schemas.microsoft.com/office/powerpoint/2010/main" val="3995953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iterate type="lt">
                                    <p:tmPct val="0"/>
                                  </p:iterate>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8" presetClass="emph" presetSubtype="0" fill="hold" grpId="1" nodeType="afterEffect">
                                  <p:stCondLst>
                                    <p:cond delay="0"/>
                                  </p:stCondLst>
                                  <p:iterate type="lt">
                                    <p:tmPct val="4000"/>
                                  </p:iterate>
                                  <p:childTnLst>
                                    <p:set>
                                      <p:cBhvr override="childStyle">
                                        <p:cTn id="10" dur="500" fill="hold"/>
                                        <p:tgtEl>
                                          <p:spTgt spid="2"/>
                                        </p:tgtEl>
                                        <p:attrNameLst>
                                          <p:attrName>style.textDecorationUnderline</p:attrName>
                                        </p:attrNameLst>
                                      </p:cBhvr>
                                      <p:to>
                                        <p:strVal val="true"/>
                                      </p:to>
                                    </p:set>
                                  </p:childTnLst>
                                </p:cTn>
                              </p:par>
                            </p:childTnLst>
                          </p:cTn>
                        </p:par>
                        <p:par>
                          <p:cTn id="11" fill="hold">
                            <p:stCondLst>
                              <p:cond delay="1480"/>
                            </p:stCondLst>
                            <p:childTnLst>
                              <p:par>
                                <p:cTn id="12" presetID="10" presetClass="entr" presetSubtype="0" fill="hold" nodeType="afterEffect">
                                  <p:stCondLst>
                                    <p:cond delay="0"/>
                                  </p:stCondLst>
                                  <p:childTnLst>
                                    <p:set>
                                      <p:cBhvr>
                                        <p:cTn id="13" dur="1" fill="hold">
                                          <p:stCondLst>
                                            <p:cond delay="0"/>
                                          </p:stCondLst>
                                        </p:cTn>
                                        <p:tgtEl>
                                          <p:spTgt spid="2050"/>
                                        </p:tgtEl>
                                        <p:attrNameLst>
                                          <p:attrName>style.visibility</p:attrName>
                                        </p:attrNameLst>
                                      </p:cBhvr>
                                      <p:to>
                                        <p:strVal val="visible"/>
                                      </p:to>
                                    </p:set>
                                    <p:animEffect transition="in" filter="fade">
                                      <p:cBhvr>
                                        <p:cTn id="14" dur="500"/>
                                        <p:tgtEl>
                                          <p:spTgt spid="2050"/>
                                        </p:tgtEl>
                                      </p:cBhvr>
                                    </p:animEffect>
                                  </p:childTnLst>
                                </p:cTn>
                              </p:par>
                            </p:childTnLst>
                          </p:cTn>
                        </p:par>
                        <p:par>
                          <p:cTn id="15" fill="hold">
                            <p:stCondLst>
                              <p:cond delay="1980"/>
                            </p:stCondLst>
                            <p:childTnLst>
                              <p:par>
                                <p:cTn id="16" presetID="2" presetClass="entr" presetSubtype="4" fill="hold" nodeType="afterEffect">
                                  <p:stCondLst>
                                    <p:cond delay="0"/>
                                  </p:stCondLst>
                                  <p:iterate type="lt">
                                    <p:tmPct val="0"/>
                                  </p:iterate>
                                  <p:childTnLst>
                                    <p:set>
                                      <p:cBhvr>
                                        <p:cTn id="17" dur="1" fill="hold">
                                          <p:stCondLst>
                                            <p:cond delay="0"/>
                                          </p:stCondLst>
                                        </p:cTn>
                                        <p:tgtEl>
                                          <p:spTgt spid="7">
                                            <p:txEl>
                                              <p:pRg st="0" end="0"/>
                                            </p:txEl>
                                          </p:spTgt>
                                        </p:tgtEl>
                                        <p:attrNameLst>
                                          <p:attrName>style.visibility</p:attrName>
                                        </p:attrNameLst>
                                      </p:cBhvr>
                                      <p:to>
                                        <p:strVal val="visible"/>
                                      </p:to>
                                    </p:set>
                                    <p:anim calcmode="lin" valueType="num">
                                      <p:cBhvr additive="base">
                                        <p:cTn id="18"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7">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iterate type="lt">
                                    <p:tmPct val="0"/>
                                  </p:iterate>
                                  <p:childTnLst>
                                    <p:set>
                                      <p:cBhvr>
                                        <p:cTn id="21" dur="1" fill="hold">
                                          <p:stCondLst>
                                            <p:cond delay="0"/>
                                          </p:stCondLst>
                                        </p:cTn>
                                        <p:tgtEl>
                                          <p:spTgt spid="7">
                                            <p:txEl>
                                              <p:pRg st="1" end="1"/>
                                            </p:txEl>
                                          </p:spTgt>
                                        </p:tgtEl>
                                        <p:attrNameLst>
                                          <p:attrName>style.visibility</p:attrName>
                                        </p:attrNameLst>
                                      </p:cBhvr>
                                      <p:to>
                                        <p:strVal val="visible"/>
                                      </p:to>
                                    </p:set>
                                    <p:anim calcmode="lin" valueType="num">
                                      <p:cBhvr additive="base">
                                        <p:cTn id="22"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7">
                                            <p:txEl>
                                              <p:pRg st="1" end="1"/>
                                            </p:txEl>
                                          </p:spTgt>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0"/>
                                  </p:stCondLst>
                                  <p:iterate type="lt">
                                    <p:tmPct val="0"/>
                                  </p:iterate>
                                  <p:childTnLst>
                                    <p:set>
                                      <p:cBhvr>
                                        <p:cTn id="25" dur="1" fill="hold">
                                          <p:stCondLst>
                                            <p:cond delay="0"/>
                                          </p:stCondLst>
                                        </p:cTn>
                                        <p:tgtEl>
                                          <p:spTgt spid="7">
                                            <p:txEl>
                                              <p:pRg st="2" end="2"/>
                                            </p:txEl>
                                          </p:spTgt>
                                        </p:tgtEl>
                                        <p:attrNameLst>
                                          <p:attrName>style.visibility</p:attrName>
                                        </p:attrNameLst>
                                      </p:cBhvr>
                                      <p:to>
                                        <p:strVal val="visible"/>
                                      </p:to>
                                    </p:set>
                                    <p:anim calcmode="lin" valueType="num">
                                      <p:cBhvr additive="base">
                                        <p:cTn id="26"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7">
                                            <p:txEl>
                                              <p:pRg st="2" end="2"/>
                                            </p:txEl>
                                          </p:spTgt>
                                        </p:tgtEl>
                                        <p:attrNameLst>
                                          <p:attrName>ppt_y</p:attrName>
                                        </p:attrNameLst>
                                      </p:cBhvr>
                                      <p:tavLst>
                                        <p:tav tm="0">
                                          <p:val>
                                            <p:strVal val="1+#ppt_h/2"/>
                                          </p:val>
                                        </p:tav>
                                        <p:tav tm="100000">
                                          <p:val>
                                            <p:strVal val="#ppt_y"/>
                                          </p:val>
                                        </p:tav>
                                      </p:tavLst>
                                    </p:anim>
                                  </p:childTnLst>
                                </p:cTn>
                              </p:par>
                              <p:par>
                                <p:cTn id="28" presetID="2" presetClass="entr" presetSubtype="4" fill="hold" nodeType="withEffect">
                                  <p:stCondLst>
                                    <p:cond delay="0"/>
                                  </p:stCondLst>
                                  <p:iterate type="lt">
                                    <p:tmPct val="0"/>
                                  </p:iterate>
                                  <p:childTnLst>
                                    <p:set>
                                      <p:cBhvr>
                                        <p:cTn id="29" dur="1" fill="hold">
                                          <p:stCondLst>
                                            <p:cond delay="0"/>
                                          </p:stCondLst>
                                        </p:cTn>
                                        <p:tgtEl>
                                          <p:spTgt spid="7">
                                            <p:txEl>
                                              <p:pRg st="4" end="4"/>
                                            </p:txEl>
                                          </p:spTgt>
                                        </p:tgtEl>
                                        <p:attrNameLst>
                                          <p:attrName>style.visibility</p:attrName>
                                        </p:attrNameLst>
                                      </p:cBhvr>
                                      <p:to>
                                        <p:strVal val="visible"/>
                                      </p:to>
                                    </p:set>
                                    <p:anim calcmode="lin" valueType="num">
                                      <p:cBhvr additive="base">
                                        <p:cTn id="30"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7">
                                            <p:txEl>
                                              <p:pRg st="4" end="4"/>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iterate type="lt">
                                    <p:tmPct val="0"/>
                                  </p:iterate>
                                  <p:childTnLst>
                                    <p:set>
                                      <p:cBhvr>
                                        <p:cTn id="33" dur="1" fill="hold">
                                          <p:stCondLst>
                                            <p:cond delay="0"/>
                                          </p:stCondLst>
                                        </p:cTn>
                                        <p:tgtEl>
                                          <p:spTgt spid="7">
                                            <p:txEl>
                                              <p:pRg st="6" end="6"/>
                                            </p:txEl>
                                          </p:spTgt>
                                        </p:tgtEl>
                                        <p:attrNameLst>
                                          <p:attrName>style.visibility</p:attrName>
                                        </p:attrNameLst>
                                      </p:cBhvr>
                                      <p:to>
                                        <p:strVal val="visible"/>
                                      </p:to>
                                    </p:set>
                                    <p:anim calcmode="lin" valueType="num">
                                      <p:cBhvr additive="base">
                                        <p:cTn id="34"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7">
                                            <p:txEl>
                                              <p:pRg st="6" end="6"/>
                                            </p:txEl>
                                          </p:spTgt>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iterate type="lt">
                                    <p:tmPct val="0"/>
                                  </p:iterate>
                                  <p:childTnLst>
                                    <p:set>
                                      <p:cBhvr>
                                        <p:cTn id="37" dur="1" fill="hold">
                                          <p:stCondLst>
                                            <p:cond delay="0"/>
                                          </p:stCondLst>
                                        </p:cTn>
                                        <p:tgtEl>
                                          <p:spTgt spid="7">
                                            <p:txEl>
                                              <p:pRg st="8" end="8"/>
                                            </p:txEl>
                                          </p:spTgt>
                                        </p:tgtEl>
                                        <p:attrNameLst>
                                          <p:attrName>style.visibility</p:attrName>
                                        </p:attrNameLst>
                                      </p:cBhvr>
                                      <p:to>
                                        <p:strVal val="visible"/>
                                      </p:to>
                                    </p:set>
                                    <p:anim calcmode="lin" valueType="num">
                                      <p:cBhvr additive="base">
                                        <p:cTn id="38"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7">
                                            <p:txEl>
                                              <p:pRg st="8" end="8"/>
                                            </p:txEl>
                                          </p:spTgt>
                                        </p:tgtEl>
                                        <p:attrNameLst>
                                          <p:attrName>ppt_y</p:attrName>
                                        </p:attrNameLst>
                                      </p:cBhvr>
                                      <p:tavLst>
                                        <p:tav tm="0">
                                          <p:val>
                                            <p:strVal val="1+#ppt_h/2"/>
                                          </p:val>
                                        </p:tav>
                                        <p:tav tm="100000">
                                          <p:val>
                                            <p:strVal val="#ppt_y"/>
                                          </p:val>
                                        </p:tav>
                                      </p:tavLst>
                                    </p:anim>
                                  </p:childTnLst>
                                </p:cTn>
                              </p:par>
                              <p:par>
                                <p:cTn id="40" presetID="2" presetClass="entr" presetSubtype="4" fill="hold" nodeType="withEffect">
                                  <p:stCondLst>
                                    <p:cond delay="0"/>
                                  </p:stCondLst>
                                  <p:iterate type="lt">
                                    <p:tmPct val="0"/>
                                  </p:iterate>
                                  <p:childTnLst>
                                    <p:set>
                                      <p:cBhvr>
                                        <p:cTn id="41" dur="1" fill="hold">
                                          <p:stCondLst>
                                            <p:cond delay="0"/>
                                          </p:stCondLst>
                                        </p:cTn>
                                        <p:tgtEl>
                                          <p:spTgt spid="7">
                                            <p:txEl>
                                              <p:pRg st="10" end="10"/>
                                            </p:txEl>
                                          </p:spTgt>
                                        </p:tgtEl>
                                        <p:attrNameLst>
                                          <p:attrName>style.visibility</p:attrName>
                                        </p:attrNameLst>
                                      </p:cBhvr>
                                      <p:to>
                                        <p:strVal val="visible"/>
                                      </p:to>
                                    </p:set>
                                    <p:anim calcmode="lin" valueType="num">
                                      <p:cBhvr additive="base">
                                        <p:cTn id="42" dur="500" fill="hold"/>
                                        <p:tgtEl>
                                          <p:spTgt spid="7">
                                            <p:txEl>
                                              <p:pRg st="10" end="10"/>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7">
                                            <p:txEl>
                                              <p:pRg st="10" end="10"/>
                                            </p:txEl>
                                          </p:spTgt>
                                        </p:tgtEl>
                                        <p:attrNameLst>
                                          <p:attrName>ppt_y</p:attrName>
                                        </p:attrNameLst>
                                      </p:cBhvr>
                                      <p:tavLst>
                                        <p:tav tm="0">
                                          <p:val>
                                            <p:strVal val="1+#ppt_h/2"/>
                                          </p:val>
                                        </p:tav>
                                        <p:tav tm="100000">
                                          <p:val>
                                            <p:strVal val="#ppt_y"/>
                                          </p:val>
                                        </p:tav>
                                      </p:tavLst>
                                    </p:anim>
                                  </p:childTnLst>
                                </p:cTn>
                              </p:par>
                            </p:childTnLst>
                          </p:cTn>
                        </p:par>
                        <p:par>
                          <p:cTn id="44" fill="hold">
                            <p:stCondLst>
                              <p:cond delay="2480"/>
                            </p:stCondLst>
                            <p:childTnLst>
                              <p:par>
                                <p:cTn id="45" presetID="15" presetClass="emph" presetSubtype="0" nodeType="afterEffect">
                                  <p:stCondLst>
                                    <p:cond delay="0"/>
                                  </p:stCondLst>
                                  <p:iterate type="lt">
                                    <p:tmAbs val="25"/>
                                  </p:iterate>
                                  <p:childTnLst>
                                    <p:set>
                                      <p:cBhvr override="childStyle">
                                        <p:cTn id="46" dur="indefinite"/>
                                        <p:tgtEl>
                                          <p:spTgt spid="7">
                                            <p:txEl>
                                              <p:pRg st="0" end="0"/>
                                            </p:txEl>
                                          </p:spTgt>
                                        </p:tgtEl>
                                        <p:attrNameLst>
                                          <p:attrName>style.fontWeight</p:attrName>
                                        </p:attrNameLst>
                                      </p:cBhvr>
                                      <p:to>
                                        <p:strVal val="bold"/>
                                      </p:to>
                                    </p:set>
                                  </p:childTnLst>
                                </p:cTn>
                              </p:par>
                            </p:childTnLst>
                          </p:cTn>
                        </p:par>
                        <p:par>
                          <p:cTn id="47" fill="hold">
                            <p:stCondLst>
                              <p:cond delay="3355"/>
                            </p:stCondLst>
                            <p:childTnLst>
                              <p:par>
                                <p:cTn id="48" presetID="15" presetClass="emph" presetSubtype="0" nodeType="afterEffect">
                                  <p:stCondLst>
                                    <p:cond delay="0"/>
                                  </p:stCondLst>
                                  <p:iterate type="lt">
                                    <p:tmAbs val="25"/>
                                  </p:iterate>
                                  <p:childTnLst>
                                    <p:set>
                                      <p:cBhvr override="childStyle">
                                        <p:cTn id="49" dur="indefinite"/>
                                        <p:tgtEl>
                                          <p:spTgt spid="7">
                                            <p:txEl>
                                              <p:pRg st="1" end="1"/>
                                            </p:txEl>
                                          </p:spTgt>
                                        </p:tgtEl>
                                        <p:attrNameLst>
                                          <p:attrName>style.fontWeight</p:attrName>
                                        </p:attrNameLst>
                                      </p:cBhvr>
                                      <p:to>
                                        <p:strVal val="bold"/>
                                      </p:to>
                                    </p:set>
                                  </p:childTnLst>
                                </p:cTn>
                              </p:par>
                            </p:childTnLst>
                          </p:cTn>
                        </p:par>
                        <p:par>
                          <p:cTn id="50" fill="hold">
                            <p:stCondLst>
                              <p:cond delay="3355"/>
                            </p:stCondLst>
                            <p:childTnLst>
                              <p:par>
                                <p:cTn id="51" presetID="15" presetClass="emph" presetSubtype="0" nodeType="afterEffect">
                                  <p:stCondLst>
                                    <p:cond delay="0"/>
                                  </p:stCondLst>
                                  <p:iterate type="lt">
                                    <p:tmAbs val="25"/>
                                  </p:iterate>
                                  <p:childTnLst>
                                    <p:set>
                                      <p:cBhvr override="childStyle">
                                        <p:cTn id="52" dur="indefinite"/>
                                        <p:tgtEl>
                                          <p:spTgt spid="7">
                                            <p:txEl>
                                              <p:pRg st="2" end="2"/>
                                            </p:txEl>
                                          </p:spTgt>
                                        </p:tgtEl>
                                        <p:attrNameLst>
                                          <p:attrName>style.fontWeight</p:attrName>
                                        </p:attrNameLst>
                                      </p:cBhvr>
                                      <p:to>
                                        <p:strVal val="bold"/>
                                      </p:to>
                                    </p:set>
                                  </p:childTnLst>
                                </p:cTn>
                              </p:par>
                            </p:childTnLst>
                          </p:cTn>
                        </p:par>
                        <p:par>
                          <p:cTn id="53" fill="hold">
                            <p:stCondLst>
                              <p:cond delay="3830"/>
                            </p:stCondLst>
                            <p:childTnLst>
                              <p:par>
                                <p:cTn id="54" presetID="15" presetClass="emph" presetSubtype="0" nodeType="afterEffect">
                                  <p:stCondLst>
                                    <p:cond delay="0"/>
                                  </p:stCondLst>
                                  <p:iterate type="lt">
                                    <p:tmAbs val="25"/>
                                  </p:iterate>
                                  <p:childTnLst>
                                    <p:set>
                                      <p:cBhvr override="childStyle">
                                        <p:cTn id="55" dur="indefinite"/>
                                        <p:tgtEl>
                                          <p:spTgt spid="7">
                                            <p:txEl>
                                              <p:pRg st="4" end="4"/>
                                            </p:txEl>
                                          </p:spTgt>
                                        </p:tgtEl>
                                        <p:attrNameLst>
                                          <p:attrName>style.fontWeight</p:attrName>
                                        </p:attrNameLst>
                                      </p:cBhvr>
                                      <p:to>
                                        <p:strVal val="bold"/>
                                      </p:to>
                                    </p:set>
                                  </p:childTnLst>
                                </p:cTn>
                              </p:par>
                            </p:childTnLst>
                          </p:cTn>
                        </p:par>
                        <p:par>
                          <p:cTn id="56" fill="hold">
                            <p:stCondLst>
                              <p:cond delay="5030"/>
                            </p:stCondLst>
                            <p:childTnLst>
                              <p:par>
                                <p:cTn id="57" presetID="15" presetClass="emph" presetSubtype="0" nodeType="afterEffect">
                                  <p:stCondLst>
                                    <p:cond delay="0"/>
                                  </p:stCondLst>
                                  <p:iterate type="lt">
                                    <p:tmAbs val="25"/>
                                  </p:iterate>
                                  <p:childTnLst>
                                    <p:set>
                                      <p:cBhvr override="childStyle">
                                        <p:cTn id="58" dur="indefinite"/>
                                        <p:tgtEl>
                                          <p:spTgt spid="7">
                                            <p:txEl>
                                              <p:pRg st="6" end="6"/>
                                            </p:txEl>
                                          </p:spTgt>
                                        </p:tgtEl>
                                        <p:attrNameLst>
                                          <p:attrName>style.fontWeight</p:attrName>
                                        </p:attrNameLst>
                                      </p:cBhvr>
                                      <p:to>
                                        <p:strVal val="bold"/>
                                      </p:to>
                                    </p:set>
                                  </p:childTnLst>
                                </p:cTn>
                              </p:par>
                            </p:childTnLst>
                          </p:cTn>
                        </p:par>
                        <p:par>
                          <p:cTn id="59" fill="hold">
                            <p:stCondLst>
                              <p:cond delay="5330"/>
                            </p:stCondLst>
                            <p:childTnLst>
                              <p:par>
                                <p:cTn id="60" presetID="15" presetClass="emph" presetSubtype="0" nodeType="afterEffect">
                                  <p:stCondLst>
                                    <p:cond delay="0"/>
                                  </p:stCondLst>
                                  <p:iterate type="lt">
                                    <p:tmAbs val="25"/>
                                  </p:iterate>
                                  <p:childTnLst>
                                    <p:set>
                                      <p:cBhvr override="childStyle">
                                        <p:cTn id="61" dur="indefinite"/>
                                        <p:tgtEl>
                                          <p:spTgt spid="7">
                                            <p:txEl>
                                              <p:pRg st="8" end="8"/>
                                            </p:txEl>
                                          </p:spTgt>
                                        </p:tgtEl>
                                        <p:attrNameLst>
                                          <p:attrName>style.fontWeight</p:attrName>
                                        </p:attrNameLst>
                                      </p:cBhvr>
                                      <p:to>
                                        <p:strVal val="bold"/>
                                      </p:to>
                                    </p:set>
                                  </p:childTnLst>
                                </p:cTn>
                              </p:par>
                            </p:childTnLst>
                          </p:cTn>
                        </p:par>
                        <p:par>
                          <p:cTn id="62" fill="hold">
                            <p:stCondLst>
                              <p:cond delay="5780"/>
                            </p:stCondLst>
                            <p:childTnLst>
                              <p:par>
                                <p:cTn id="63" presetID="15" presetClass="emph" presetSubtype="0" nodeType="afterEffect">
                                  <p:stCondLst>
                                    <p:cond delay="0"/>
                                  </p:stCondLst>
                                  <p:iterate type="lt">
                                    <p:tmAbs val="25"/>
                                  </p:iterate>
                                  <p:childTnLst>
                                    <p:set>
                                      <p:cBhvr override="childStyle">
                                        <p:cTn id="64" dur="indefinite"/>
                                        <p:tgtEl>
                                          <p:spTgt spid="7">
                                            <p:txEl>
                                              <p:pRg st="10" end="10"/>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28A0A-C2B1-42C5-A953-B7FAE7F26786}"/>
              </a:ext>
            </a:extLst>
          </p:cNvPr>
          <p:cNvSpPr>
            <a:spLocks noGrp="1"/>
          </p:cNvSpPr>
          <p:nvPr>
            <p:ph type="title"/>
          </p:nvPr>
        </p:nvSpPr>
        <p:spPr>
          <a:xfrm>
            <a:off x="1246814" y="1859136"/>
            <a:ext cx="3659246" cy="3139728"/>
          </a:xfrm>
        </p:spPr>
        <p:txBody>
          <a:bodyPr vert="horz" lIns="91440" tIns="45720" rIns="91440" bIns="45720" rtlCol="0" anchor="b">
            <a:normAutofit fontScale="90000"/>
          </a:bodyPr>
          <a:lstStyle/>
          <a:p>
            <a:br>
              <a:rPr lang="en-GB" sz="4400" dirty="0">
                <a:solidFill>
                  <a:srgbClr val="FFFFFF"/>
                </a:solidFill>
                <a:latin typeface="Arial" panose="020B0604020202020204" pitchFamily="34" charset="0"/>
                <a:cs typeface="Arial" panose="020B0604020202020204" pitchFamily="34" charset="0"/>
              </a:rPr>
            </a:br>
            <a:r>
              <a:rPr lang="en-GB" sz="3600" dirty="0">
                <a:solidFill>
                  <a:schemeClr val="tx1"/>
                </a:solidFill>
                <a:latin typeface="Arial" panose="020B0604020202020204" pitchFamily="34" charset="0"/>
                <a:cs typeface="Arial" panose="020B0604020202020204" pitchFamily="34" charset="0"/>
              </a:rPr>
              <a:t>Team building and training: </a:t>
            </a:r>
            <a:br>
              <a:rPr lang="en-GB" sz="3600" dirty="0">
                <a:solidFill>
                  <a:schemeClr val="tx1"/>
                </a:solidFill>
                <a:latin typeface="Arial" panose="020B0604020202020204" pitchFamily="34" charset="0"/>
                <a:cs typeface="Arial" panose="020B0604020202020204" pitchFamily="34" charset="0"/>
              </a:rPr>
            </a:br>
            <a:r>
              <a:rPr lang="en-GB" sz="3600" dirty="0">
                <a:solidFill>
                  <a:schemeClr val="tx1"/>
                </a:solidFill>
                <a:latin typeface="Arial" panose="020B0604020202020204" pitchFamily="34" charset="0"/>
                <a:cs typeface="Arial" panose="020B0604020202020204" pitchFamily="34" charset="0"/>
              </a:rPr>
              <a:t> </a:t>
            </a:r>
            <a:br>
              <a:rPr lang="en-GB" sz="3600" dirty="0">
                <a:solidFill>
                  <a:schemeClr val="tx1"/>
                </a:solidFill>
                <a:latin typeface="Arial" panose="020B0604020202020204" pitchFamily="34" charset="0"/>
                <a:cs typeface="Arial" panose="020B0604020202020204" pitchFamily="34" charset="0"/>
              </a:rPr>
            </a:br>
            <a:r>
              <a:rPr lang="en-GB" sz="3600" dirty="0">
                <a:solidFill>
                  <a:schemeClr val="tx1"/>
                </a:solidFill>
                <a:latin typeface="Arial" panose="020B0604020202020204" pitchFamily="34" charset="0"/>
                <a:cs typeface="Arial" panose="020B0604020202020204" pitchFamily="34" charset="0"/>
              </a:rPr>
              <a:t>Cooperation </a:t>
            </a:r>
            <a:br>
              <a:rPr lang="en-GB" sz="3600" dirty="0">
                <a:solidFill>
                  <a:schemeClr val="tx1"/>
                </a:solidFill>
                <a:latin typeface="Arial" panose="020B0604020202020204" pitchFamily="34" charset="0"/>
                <a:cs typeface="Arial" panose="020B0604020202020204" pitchFamily="34" charset="0"/>
              </a:rPr>
            </a:br>
            <a:r>
              <a:rPr lang="en-GB" sz="3600" dirty="0">
                <a:solidFill>
                  <a:schemeClr val="tx1"/>
                </a:solidFill>
                <a:latin typeface="Arial" panose="020B0604020202020204" pitchFamily="34" charset="0"/>
                <a:cs typeface="Arial" panose="020B0604020202020204" pitchFamily="34" charset="0"/>
              </a:rPr>
              <a:t>Leadership</a:t>
            </a:r>
            <a:br>
              <a:rPr lang="en-GB" sz="3600" dirty="0">
                <a:solidFill>
                  <a:schemeClr val="tx1"/>
                </a:solidFill>
                <a:latin typeface="Arial" panose="020B0604020202020204" pitchFamily="34" charset="0"/>
                <a:cs typeface="Arial" panose="020B0604020202020204" pitchFamily="34" charset="0"/>
              </a:rPr>
            </a:br>
            <a:r>
              <a:rPr lang="en-GB" sz="3600" dirty="0">
                <a:solidFill>
                  <a:schemeClr val="tx1"/>
                </a:solidFill>
                <a:latin typeface="Arial" panose="020B0604020202020204" pitchFamily="34" charset="0"/>
                <a:cs typeface="Arial" panose="020B0604020202020204" pitchFamily="34" charset="0"/>
              </a:rPr>
              <a:t>(Raza, 2020).</a:t>
            </a:r>
            <a:endParaRPr lang="en-US" sz="4400" dirty="0">
              <a:solidFill>
                <a:schemeClr val="tx1"/>
              </a:solidFill>
              <a:latin typeface="Arial" panose="020B0604020202020204" pitchFamily="34" charset="0"/>
              <a:cs typeface="Arial" panose="020B0604020202020204" pitchFamily="34" charset="0"/>
            </a:endParaRPr>
          </a:p>
        </p:txBody>
      </p:sp>
      <p:pic>
        <p:nvPicPr>
          <p:cNvPr id="3074" name="Picture 2">
            <a:extLst>
              <a:ext uri="{FF2B5EF4-FFF2-40B4-BE49-F238E27FC236}">
                <a16:creationId xmlns:a16="http://schemas.microsoft.com/office/drawing/2014/main" id="{B2A37A6E-C33D-4701-81FC-E8C51715EDE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82335" y="1449659"/>
            <a:ext cx="6273555" cy="4081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965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3074"/>
                                        </p:tgtEl>
                                        <p:attrNameLst>
                                          <p:attrName>style.visibility</p:attrName>
                                        </p:attrNameLst>
                                      </p:cBhvr>
                                      <p:to>
                                        <p:strVal val="visible"/>
                                      </p:to>
                                    </p:set>
                                    <p:animEffect transition="in" filter="fade">
                                      <p:cBhvr>
                                        <p:cTn id="13" dur="1000"/>
                                        <p:tgtEl>
                                          <p:spTgt spid="3074"/>
                                        </p:tgtEl>
                                      </p:cBhvr>
                                    </p:animEffect>
                                    <p:anim calcmode="lin" valueType="num">
                                      <p:cBhvr>
                                        <p:cTn id="14" dur="1000" fill="hold"/>
                                        <p:tgtEl>
                                          <p:spTgt spid="3074"/>
                                        </p:tgtEl>
                                        <p:attrNameLst>
                                          <p:attrName>ppt_x</p:attrName>
                                        </p:attrNameLst>
                                      </p:cBhvr>
                                      <p:tavLst>
                                        <p:tav tm="0">
                                          <p:val>
                                            <p:strVal val="#ppt_x"/>
                                          </p:val>
                                        </p:tav>
                                        <p:tav tm="100000">
                                          <p:val>
                                            <p:strVal val="#ppt_x"/>
                                          </p:val>
                                        </p:tav>
                                      </p:tavLst>
                                    </p:anim>
                                    <p:anim calcmode="lin" valueType="num">
                                      <p:cBhvr>
                                        <p:cTn id="15" dur="1000" fill="hold"/>
                                        <p:tgtEl>
                                          <p:spTgt spid="30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6072A-3570-4A1F-AC62-50CA9C08C353}"/>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Conclusion </a:t>
            </a:r>
          </a:p>
        </p:txBody>
      </p:sp>
      <p:pic>
        <p:nvPicPr>
          <p:cNvPr id="5" name="Content Placeholder 15" descr="A close up of a logo&#10;&#10;Description automatically generated">
            <a:extLst>
              <a:ext uri="{FF2B5EF4-FFF2-40B4-BE49-F238E27FC236}">
                <a16:creationId xmlns:a16="http://schemas.microsoft.com/office/drawing/2014/main" id="{A1B4E4BB-1766-4C68-9ACD-756D095DDDAB}"/>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40464" y="2220325"/>
            <a:ext cx="8776650" cy="3879679"/>
          </a:xfrm>
          <a:prstGeom prst="rect">
            <a:avLst/>
          </a:prstGeom>
          <a:ln>
            <a:noFill/>
          </a:ln>
          <a:effectLst>
            <a:softEdge rad="112500"/>
          </a:effectLst>
        </p:spPr>
      </p:pic>
      <p:sp>
        <p:nvSpPr>
          <p:cNvPr id="6" name="TextBox 5">
            <a:extLst>
              <a:ext uri="{FF2B5EF4-FFF2-40B4-BE49-F238E27FC236}">
                <a16:creationId xmlns:a16="http://schemas.microsoft.com/office/drawing/2014/main" id="{115EF635-2443-4809-8C54-D7C438227E3A}"/>
              </a:ext>
            </a:extLst>
          </p:cNvPr>
          <p:cNvSpPr txBox="1"/>
          <p:nvPr/>
        </p:nvSpPr>
        <p:spPr>
          <a:xfrm>
            <a:off x="5928789" y="6627168"/>
            <a:ext cx="8191803" cy="230832"/>
          </a:xfrm>
          <a:prstGeom prst="rect">
            <a:avLst/>
          </a:prstGeom>
          <a:noFill/>
        </p:spPr>
        <p:txBody>
          <a:bodyPr wrap="square" rtlCol="0">
            <a:spAutoFit/>
          </a:bodyPr>
          <a:lstStyle/>
          <a:p>
            <a:r>
              <a:rPr lang="en-GB" sz="900">
                <a:hlinkClick r:id="rId4" tooltip="https://pt.wikipedia.org/wiki/Ficheiro:Stronger_Together.png"/>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101502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iterate type="lt">
                                    <p:tmPct val="0"/>
                                  </p:iterate>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8" presetClass="emph" presetSubtype="0" fill="hold" grpId="1" nodeType="afterEffect">
                                  <p:stCondLst>
                                    <p:cond delay="0"/>
                                  </p:stCondLst>
                                  <p:iterate type="lt">
                                    <p:tmPct val="4000"/>
                                  </p:iterate>
                                  <p:childTnLst>
                                    <p:set>
                                      <p:cBhvr override="childStyle">
                                        <p:cTn id="10" dur="500" fill="hold"/>
                                        <p:tgtEl>
                                          <p:spTgt spid="2"/>
                                        </p:tgtEl>
                                        <p:attrNameLst>
                                          <p:attrName>style.textDecorationUnderline</p:attrName>
                                        </p:attrNameLst>
                                      </p:cBhvr>
                                      <p:to>
                                        <p:strVal val="true"/>
                                      </p:to>
                                    </p:set>
                                  </p:childTnLst>
                                </p:cTn>
                              </p:par>
                            </p:childTnLst>
                          </p:cTn>
                        </p:par>
                        <p:par>
                          <p:cTn id="11" fill="hold">
                            <p:stCondLst>
                              <p:cond delay="1180"/>
                            </p:stCondLst>
                            <p:childTnLst>
                              <p:par>
                                <p:cTn id="12" presetID="10" presetClass="entr" presetSubtype="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026AB-824D-4505-BF1D-B3168D9A86EC}"/>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Thank you for listening </a:t>
            </a:r>
          </a:p>
        </p:txBody>
      </p:sp>
      <p:pic>
        <p:nvPicPr>
          <p:cNvPr id="6" name="Picture 5">
            <a:extLst>
              <a:ext uri="{FF2B5EF4-FFF2-40B4-BE49-F238E27FC236}">
                <a16:creationId xmlns:a16="http://schemas.microsoft.com/office/drawing/2014/main" id="{57BFA8E5-BD6E-4ED1-84B0-0B7FFAF8ACC4}"/>
              </a:ext>
            </a:extLst>
          </p:cNvPr>
          <p:cNvPicPr>
            <a:picLocks noChangeAspect="1"/>
          </p:cNvPicPr>
          <p:nvPr/>
        </p:nvPicPr>
        <p:blipFill>
          <a:blip r:embed="rId2"/>
          <a:stretch>
            <a:fillRect/>
          </a:stretch>
        </p:blipFill>
        <p:spPr>
          <a:xfrm>
            <a:off x="2395095" y="2199649"/>
            <a:ext cx="7401809" cy="3721465"/>
          </a:xfrm>
          <a:prstGeom prst="rect">
            <a:avLst/>
          </a:prstGeom>
        </p:spPr>
      </p:pic>
    </p:spTree>
    <p:extLst>
      <p:ext uri="{BB962C8B-B14F-4D97-AF65-F5344CB8AC3E}">
        <p14:creationId xmlns:p14="http://schemas.microsoft.com/office/powerpoint/2010/main" val="3928878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iterate type="lt">
                                    <p:tmPct val="0"/>
                                  </p:iterate>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5" presetClass="emph" presetSubtype="0" grpId="2" nodeType="withEffect">
                                  <p:stCondLst>
                                    <p:cond delay="0"/>
                                  </p:stCondLst>
                                  <p:iterate type="lt">
                                    <p:tmAbs val="25"/>
                                  </p:iterate>
                                  <p:childTnLst>
                                    <p:set>
                                      <p:cBhvr override="childStyle">
                                        <p:cTn id="9" dur="indefinite"/>
                                        <p:tgtEl>
                                          <p:spTgt spid="2"/>
                                        </p:tgtEl>
                                        <p:attrNameLst>
                                          <p:attrName>style.fontWeight</p:attrName>
                                        </p:attrNameLst>
                                      </p:cBhvr>
                                      <p:to>
                                        <p:strVal val="bold"/>
                                      </p:to>
                                    </p:set>
                                  </p:childTnLst>
                                </p:cTn>
                              </p:par>
                            </p:childTnLst>
                          </p:cTn>
                        </p:par>
                        <p:par>
                          <p:cTn id="10" fill="hold">
                            <p:stCondLst>
                              <p:cond delay="500"/>
                            </p:stCondLst>
                            <p:childTnLst>
                              <p:par>
                                <p:cTn id="11" presetID="42" presetClass="entr" presetSubtype="0" fill="hold"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2"/>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AD64C-536B-4CDD-9A15-8DC0D7A8F3D7}"/>
              </a:ext>
            </a:extLst>
          </p:cNvPr>
          <p:cNvSpPr>
            <a:spLocks noGrp="1"/>
          </p:cNvSpPr>
          <p:nvPr>
            <p:ph type="title"/>
          </p:nvPr>
        </p:nvSpPr>
        <p:spPr>
          <a:xfrm>
            <a:off x="1125259" y="364028"/>
            <a:ext cx="10058400" cy="1450757"/>
          </a:xfrm>
        </p:spPr>
        <p:txBody>
          <a:bodyPr/>
          <a:lstStyle/>
          <a:p>
            <a:pPr algn="ctr"/>
            <a:r>
              <a:rPr lang="en-GB" dirty="0">
                <a:latin typeface="Arial" panose="020B0604020202020204" pitchFamily="34" charset="0"/>
                <a:cs typeface="Arial" panose="020B0604020202020204" pitchFamily="34" charset="0"/>
              </a:rPr>
              <a:t>References </a:t>
            </a:r>
          </a:p>
        </p:txBody>
      </p:sp>
      <p:sp>
        <p:nvSpPr>
          <p:cNvPr id="9" name="TextBox 8">
            <a:extLst>
              <a:ext uri="{FF2B5EF4-FFF2-40B4-BE49-F238E27FC236}">
                <a16:creationId xmlns:a16="http://schemas.microsoft.com/office/drawing/2014/main" id="{9A0AB399-3BC7-4597-A845-B15FFD38D0E2}"/>
              </a:ext>
            </a:extLst>
          </p:cNvPr>
          <p:cNvSpPr txBox="1"/>
          <p:nvPr/>
        </p:nvSpPr>
        <p:spPr>
          <a:xfrm>
            <a:off x="1125259" y="2894115"/>
            <a:ext cx="9941477" cy="584775"/>
          </a:xfrm>
          <a:prstGeom prst="rect">
            <a:avLst/>
          </a:prstGeom>
          <a:noFill/>
        </p:spPr>
        <p:txBody>
          <a:bodyPr wrap="square" rtlCol="0">
            <a:spAutoFit/>
          </a:bodyPr>
          <a:lstStyle/>
          <a:p>
            <a:r>
              <a:rPr lang="en-GB" sz="1600" dirty="0">
                <a:solidFill>
                  <a:srgbClr val="6283AA"/>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https://www.bing.com/search?q=what+does+together+mean&amp;qs=n&amp;form=QBRE&amp;sp=-1&amp;ghc=1&amp;pq=what+does+together+mean&amp;sc=6-23&amp;sk=&amp;cvid=BD008463984A43699609D72E668B7916</a:t>
            </a:r>
            <a:endParaRPr lang="en-GB" sz="16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786B15B6-9922-4AC0-8009-1F8CB2EBE945}"/>
              </a:ext>
            </a:extLst>
          </p:cNvPr>
          <p:cNvSpPr txBox="1"/>
          <p:nvPr/>
        </p:nvSpPr>
        <p:spPr>
          <a:xfrm>
            <a:off x="1125260" y="3671497"/>
            <a:ext cx="10058399" cy="2092881"/>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Belbin, R.M. (1981) Management Teams: Why They Succeed or Fail. London: Heinemann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Morgan, P. (2017). The Business Student’s Guide to Study and Employability. London: Sage </a:t>
            </a:r>
          </a:p>
          <a:p>
            <a:endParaRPr lang="en-GB" dirty="0"/>
          </a:p>
          <a:p>
            <a:r>
              <a:rPr lang="en-GB" sz="1600" dirty="0">
                <a:latin typeface="Arial" panose="020B0604020202020204" pitchFamily="34" charset="0"/>
                <a:cs typeface="Arial" panose="020B0604020202020204" pitchFamily="34" charset="0"/>
              </a:rPr>
              <a:t>Robbins, S. P. (2009). Organizational behaviour.</a:t>
            </a:r>
          </a:p>
          <a:p>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Thomas, K. W. (1976). Conflict and conflict management.</a:t>
            </a:r>
          </a:p>
          <a:p>
            <a:endParaRPr lang="en-GB" sz="16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7D9842C-290D-4B79-92D0-8698593BA840}"/>
              </a:ext>
            </a:extLst>
          </p:cNvPr>
          <p:cNvSpPr txBox="1"/>
          <p:nvPr/>
        </p:nvSpPr>
        <p:spPr>
          <a:xfrm>
            <a:off x="1125259" y="1984746"/>
            <a:ext cx="10058399" cy="830997"/>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Definition of synergy: </a:t>
            </a:r>
            <a:r>
              <a:rPr lang="en-GB" sz="1600" dirty="0">
                <a:latin typeface="Arial" panose="020B0604020202020204" pitchFamily="34" charset="0"/>
                <a:cs typeface="Arial" panose="020B0604020202020204" pitchFamily="34" charset="0"/>
                <a:hlinkClick r:id="rId3"/>
              </a:rPr>
              <a:t>https://www.bing.com/search?q=what+does+synergy+mean&amp;qs=n&amp;form=QBRE&amp;sp=-1&amp;pq=what+does+synergy+mean&amp;sc=4-22&amp;sk=&amp;cvid=C76EBF49430F407FAA7D9D0CEB83A7AF</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[Accessed on 16.04.2020]</a:t>
            </a:r>
          </a:p>
        </p:txBody>
      </p:sp>
    </p:spTree>
    <p:extLst>
      <p:ext uri="{BB962C8B-B14F-4D97-AF65-F5344CB8AC3E}">
        <p14:creationId xmlns:p14="http://schemas.microsoft.com/office/powerpoint/2010/main" val="20390940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37870-50E5-41D9-A81F-8E3914E2C330}"/>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References</a:t>
            </a:r>
            <a:endParaRPr lang="en-GB" dirty="0"/>
          </a:p>
        </p:txBody>
      </p:sp>
      <p:sp>
        <p:nvSpPr>
          <p:cNvPr id="4" name="TextBox 3">
            <a:extLst>
              <a:ext uri="{FF2B5EF4-FFF2-40B4-BE49-F238E27FC236}">
                <a16:creationId xmlns:a16="http://schemas.microsoft.com/office/drawing/2014/main" id="{CDE47056-2AC7-484B-8350-2B8108361050}"/>
              </a:ext>
            </a:extLst>
          </p:cNvPr>
          <p:cNvSpPr txBox="1"/>
          <p:nvPr/>
        </p:nvSpPr>
        <p:spPr>
          <a:xfrm>
            <a:off x="723900" y="1801773"/>
            <a:ext cx="11296650" cy="4370427"/>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Wade, N., 2016. Pdf. [</a:t>
            </a:r>
            <a:r>
              <a:rPr lang="en-GB" sz="1600" dirty="0" err="1">
                <a:latin typeface="Arial" panose="020B0604020202020204" pitchFamily="34" charset="0"/>
                <a:cs typeface="Arial" panose="020B0604020202020204" pitchFamily="34" charset="0"/>
              </a:rPr>
              <a:t>ebook</a:t>
            </a:r>
            <a:r>
              <a:rPr lang="en-GB" sz="1600" dirty="0">
                <a:latin typeface="Arial" panose="020B0604020202020204" pitchFamily="34" charset="0"/>
                <a:cs typeface="Arial" panose="020B0604020202020204" pitchFamily="34" charset="0"/>
              </a:rPr>
              <a:t>] Available at: http://&lt;https://kora.kpu.ca/islandora/object/kora%3A116/datastream/PDF/view&gt;</a:t>
            </a:r>
          </a:p>
          <a:p>
            <a:r>
              <a:rPr lang="hu-HU" sz="1600" dirty="0">
                <a:latin typeface="Arial" panose="020B0604020202020204" pitchFamily="34" charset="0"/>
                <a:cs typeface="Arial" panose="020B0604020202020204" pitchFamily="34" charset="0"/>
              </a:rPr>
              <a:t>[Accessed 4 April 2020]. </a:t>
            </a:r>
          </a:p>
          <a:p>
            <a:endParaRPr lang="en-GB"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Woodcock, M., 2016. Pdf. [</a:t>
            </a:r>
            <a:r>
              <a:rPr lang="en-GB" sz="1600" dirty="0" err="1">
                <a:latin typeface="Arial" panose="020B0604020202020204" pitchFamily="34" charset="0"/>
                <a:cs typeface="Arial" panose="020B0604020202020204" pitchFamily="34" charset="0"/>
              </a:rPr>
              <a:t>ebook</a:t>
            </a:r>
            <a:r>
              <a:rPr lang="en-GB" sz="1600" dirty="0">
                <a:latin typeface="Arial" panose="020B0604020202020204" pitchFamily="34" charset="0"/>
                <a:cs typeface="Arial" panose="020B0604020202020204" pitchFamily="34" charset="0"/>
              </a:rPr>
              <a:t>] USA. Available </a:t>
            </a:r>
            <a:r>
              <a:rPr lang="en-GB" sz="1600" dirty="0" err="1">
                <a:latin typeface="Arial" panose="020B0604020202020204" pitchFamily="34" charset="0"/>
                <a:cs typeface="Arial" panose="020B0604020202020204" pitchFamily="34" charset="0"/>
              </a:rPr>
              <a:t>at:</a:t>
            </a:r>
            <a:r>
              <a:rPr lang="en-GB" sz="1600" dirty="0" err="1">
                <a:latin typeface="Arial" panose="020B0604020202020204" pitchFamily="34" charset="0"/>
                <a:cs typeface="Arial" panose="020B0604020202020204" pitchFamily="34" charset="0"/>
                <a:hlinkClick r:id="rId2"/>
              </a:rPr>
              <a:t>https</a:t>
            </a:r>
            <a:r>
              <a:rPr lang="en-GB" sz="1600" dirty="0">
                <a:latin typeface="Arial" panose="020B0604020202020204" pitchFamily="34" charset="0"/>
                <a:cs typeface="Arial" panose="020B0604020202020204" pitchFamily="34" charset="0"/>
                <a:hlinkClick r:id="rId2"/>
              </a:rPr>
              <a:t>://books.google.co.uk/</a:t>
            </a:r>
            <a:r>
              <a:rPr lang="en-GB" sz="1600" dirty="0" err="1">
                <a:latin typeface="Arial" panose="020B0604020202020204" pitchFamily="34" charset="0"/>
                <a:cs typeface="Arial" panose="020B0604020202020204" pitchFamily="34" charset="0"/>
                <a:hlinkClick r:id="rId2"/>
              </a:rPr>
              <a:t>books?hl</a:t>
            </a:r>
            <a:r>
              <a:rPr lang="en-GB" sz="1600" dirty="0">
                <a:latin typeface="Arial" panose="020B0604020202020204" pitchFamily="34" charset="0"/>
                <a:cs typeface="Arial" panose="020B0604020202020204" pitchFamily="34" charset="0"/>
                <a:hlinkClick r:id="rId2"/>
              </a:rPr>
              <a:t>=</a:t>
            </a:r>
            <a:r>
              <a:rPr lang="en-GB" sz="1600" dirty="0" err="1">
                <a:latin typeface="Arial" panose="020B0604020202020204" pitchFamily="34" charset="0"/>
                <a:cs typeface="Arial" panose="020B0604020202020204" pitchFamily="34" charset="0"/>
                <a:hlinkClick r:id="rId2"/>
              </a:rPr>
              <a:t>hu&amp;lr</a:t>
            </a:r>
            <a:r>
              <a:rPr lang="en-GB" sz="1600" dirty="0">
                <a:latin typeface="Arial" panose="020B0604020202020204" pitchFamily="34" charset="0"/>
                <a:cs typeface="Arial" panose="020B0604020202020204" pitchFamily="34" charset="0"/>
                <a:hlinkClick r:id="rId2"/>
              </a:rPr>
              <a:t>=&amp;id=7KxBDgAAQBAJ&amp;oi=</a:t>
            </a:r>
            <a:r>
              <a:rPr lang="en-GB" sz="1600" dirty="0" err="1">
                <a:latin typeface="Arial" panose="020B0604020202020204" pitchFamily="34" charset="0"/>
                <a:cs typeface="Arial" panose="020B0604020202020204" pitchFamily="34" charset="0"/>
                <a:hlinkClick r:id="rId2"/>
              </a:rPr>
              <a:t>fnd&amp;pg</a:t>
            </a:r>
            <a:r>
              <a:rPr lang="en-GB" sz="1600" dirty="0">
                <a:latin typeface="Arial" panose="020B0604020202020204" pitchFamily="34" charset="0"/>
                <a:cs typeface="Arial" panose="020B0604020202020204" pitchFamily="34" charset="0"/>
                <a:hlinkClick r:id="rId2"/>
              </a:rPr>
              <a:t>=PT8&amp;dq=</a:t>
            </a:r>
            <a:r>
              <a:rPr lang="en-GB" sz="1600" dirty="0" err="1">
                <a:latin typeface="Arial" panose="020B0604020202020204" pitchFamily="34" charset="0"/>
                <a:cs typeface="Arial" panose="020B0604020202020204" pitchFamily="34" charset="0"/>
                <a:hlinkClick r:id="rId2"/>
              </a:rPr>
              <a:t>successful+team+development&amp;ots</a:t>
            </a:r>
            <a:r>
              <a:rPr lang="en-GB" sz="1600" dirty="0">
                <a:latin typeface="Arial" panose="020B0604020202020204" pitchFamily="34" charset="0"/>
                <a:cs typeface="Arial" panose="020B0604020202020204" pitchFamily="34" charset="0"/>
                <a:hlinkClick r:id="rId2"/>
              </a:rPr>
              <a:t>=E-Jf8QxJKU&amp;sig=-Pv8LIu3fxl-UNZBxvCfEOcoZgM&amp;redir_esc=</a:t>
            </a:r>
            <a:r>
              <a:rPr lang="en-GB" sz="1600" dirty="0" err="1">
                <a:latin typeface="Arial" panose="020B0604020202020204" pitchFamily="34" charset="0"/>
                <a:cs typeface="Arial" panose="020B0604020202020204" pitchFamily="34" charset="0"/>
                <a:hlinkClick r:id="rId2"/>
              </a:rPr>
              <a:t>y#v</a:t>
            </a:r>
            <a:r>
              <a:rPr lang="en-GB" sz="1600" dirty="0">
                <a:latin typeface="Arial" panose="020B0604020202020204" pitchFamily="34" charset="0"/>
                <a:cs typeface="Arial" panose="020B0604020202020204" pitchFamily="34" charset="0"/>
                <a:hlinkClick r:id="rId2"/>
              </a:rPr>
              <a:t>=</a:t>
            </a:r>
            <a:r>
              <a:rPr lang="en-GB" sz="1600" dirty="0" err="1">
                <a:latin typeface="Arial" panose="020B0604020202020204" pitchFamily="34" charset="0"/>
                <a:cs typeface="Arial" panose="020B0604020202020204" pitchFamily="34" charset="0"/>
                <a:hlinkClick r:id="rId2"/>
              </a:rPr>
              <a:t>onepage&amp;q</a:t>
            </a:r>
            <a:r>
              <a:rPr lang="en-GB" sz="1600" dirty="0">
                <a:latin typeface="Arial" panose="020B0604020202020204" pitchFamily="34" charset="0"/>
                <a:cs typeface="Arial" panose="020B0604020202020204" pitchFamily="34" charset="0"/>
                <a:hlinkClick r:id="rId2"/>
              </a:rPr>
              <a:t>=successful%20team%20development&amp;f=false</a:t>
            </a:r>
            <a:endParaRPr lang="en-GB" sz="1600" dirty="0">
              <a:latin typeface="Arial" panose="020B0604020202020204" pitchFamily="34" charset="0"/>
              <a:cs typeface="Arial" panose="020B0604020202020204" pitchFamily="34" charset="0"/>
            </a:endParaRPr>
          </a:p>
          <a:p>
            <a:r>
              <a:rPr lang="hu-HU" sz="1600" dirty="0"/>
              <a:t>[</a:t>
            </a:r>
            <a:r>
              <a:rPr lang="hu-HU" sz="1600" dirty="0">
                <a:latin typeface="Arial" panose="020B0604020202020204" pitchFamily="34" charset="0"/>
                <a:cs typeface="Arial" panose="020B0604020202020204" pitchFamily="34" charset="0"/>
              </a:rPr>
              <a:t>Accessed 4 April 2020].</a:t>
            </a:r>
            <a:endParaRPr lang="en-GB" sz="16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Black, S., Gardner, D., Pierce, J. and Steers, R., 2020. Team Development Over Time. [online] Opentextbc.ca. Available </a:t>
            </a:r>
            <a:r>
              <a:rPr lang="en-GB" sz="1600" dirty="0" err="1">
                <a:latin typeface="Arial" panose="020B0604020202020204" pitchFamily="34" charset="0"/>
                <a:cs typeface="Arial" panose="020B0604020202020204" pitchFamily="34" charset="0"/>
              </a:rPr>
              <a:t>at:</a:t>
            </a:r>
            <a:r>
              <a:rPr lang="en-GB" sz="1600" dirty="0" err="1">
                <a:latin typeface="Arial" panose="020B0604020202020204" pitchFamily="34" charset="0"/>
                <a:cs typeface="Arial" panose="020B0604020202020204" pitchFamily="34" charset="0"/>
                <a:hlinkClick r:id="rId3"/>
              </a:rPr>
              <a:t>https</a:t>
            </a:r>
            <a:r>
              <a:rPr lang="en-GB" sz="1600" dirty="0">
                <a:latin typeface="Arial" panose="020B0604020202020204" pitchFamily="34" charset="0"/>
                <a:cs typeface="Arial" panose="020B0604020202020204" pitchFamily="34" charset="0"/>
                <a:hlinkClick r:id="rId3"/>
              </a:rPr>
              <a:t>://opentextbc.ca/</a:t>
            </a:r>
            <a:r>
              <a:rPr lang="en-GB" sz="1600" dirty="0" err="1">
                <a:latin typeface="Arial" panose="020B0604020202020204" pitchFamily="34" charset="0"/>
                <a:cs typeface="Arial" panose="020B0604020202020204" pitchFamily="34" charset="0"/>
                <a:hlinkClick r:id="rId3"/>
              </a:rPr>
              <a:t>organizationalbehavioropenstax</a:t>
            </a:r>
            <a:r>
              <a:rPr lang="en-GB" sz="1600" dirty="0">
                <a:latin typeface="Arial" panose="020B0604020202020204" pitchFamily="34" charset="0"/>
                <a:cs typeface="Arial" panose="020B0604020202020204" pitchFamily="34" charset="0"/>
                <a:hlinkClick r:id="rId3"/>
              </a:rPr>
              <a:t>/chapter/team-development-over-time/</a:t>
            </a:r>
            <a:endParaRPr lang="en-GB" sz="1600" dirty="0">
              <a:latin typeface="Arial" panose="020B0604020202020204" pitchFamily="34" charset="0"/>
              <a:cs typeface="Arial" panose="020B0604020202020204" pitchFamily="34" charset="0"/>
            </a:endParaRPr>
          </a:p>
          <a:p>
            <a:r>
              <a:rPr lang="hu-HU" sz="1600" dirty="0">
                <a:latin typeface="Arial" panose="020B0604020202020204" pitchFamily="34" charset="0"/>
                <a:cs typeface="Arial" panose="020B0604020202020204" pitchFamily="34" charset="0"/>
              </a:rPr>
              <a:t>[Accessed 9 April 2020].</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Raza, A., 2020. Impact Of Leadership Style Of Teacher On The Performance Of Students: An Application Of Hersey And Blanchard Situational Model.. [online] Eric.ed.gov. Available at: </a:t>
            </a:r>
            <a:r>
              <a:rPr lang="en-GB" sz="1600" dirty="0">
                <a:latin typeface="Arial" panose="020B0604020202020204" pitchFamily="34" charset="0"/>
                <a:cs typeface="Arial" panose="020B0604020202020204" pitchFamily="34" charset="0"/>
                <a:hlinkClick r:id="rId4"/>
              </a:rPr>
              <a:t>https://eric.ed.gov/?id=EJ1209826</a:t>
            </a:r>
            <a:endParaRPr lang="en-GB" sz="1600" dirty="0">
              <a:latin typeface="Arial" panose="020B0604020202020204" pitchFamily="34" charset="0"/>
              <a:cs typeface="Arial" panose="020B0604020202020204" pitchFamily="34" charset="0"/>
            </a:endParaRPr>
          </a:p>
          <a:p>
            <a:r>
              <a:rPr lang="hu-HU" sz="1600" dirty="0">
                <a:latin typeface="Arial" panose="020B0604020202020204" pitchFamily="34" charset="0"/>
                <a:cs typeface="Arial" panose="020B0604020202020204" pitchFamily="34" charset="0"/>
              </a:rPr>
              <a:t>[Accessed 9 April 2020]</a:t>
            </a:r>
            <a:endParaRPr lang="en-GB"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86578257"/>
      </p:ext>
    </p:extLst>
  </p:cSld>
  <p:clrMapOvr>
    <a:masterClrMapping/>
  </p:clrMapOvr>
</p:sld>
</file>

<file path=ppt/theme/theme1.xml><?xml version="1.0" encoding="utf-8"?>
<a:theme xmlns:a="http://schemas.openxmlformats.org/drawingml/2006/main" name="Crop">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657</TotalTime>
  <Words>3469</Words>
  <Application>Microsoft Office PowerPoint</Application>
  <PresentationFormat>Widescreen</PresentationFormat>
  <Paragraphs>228</Paragraphs>
  <Slides>18</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Franklin Gothic Book</vt:lpstr>
      <vt:lpstr>Imprint MT Shadow</vt:lpstr>
      <vt:lpstr>Crop</vt:lpstr>
      <vt:lpstr>ENSEMBLE</vt:lpstr>
      <vt:lpstr>PowerPoint Presentation</vt:lpstr>
      <vt:lpstr>Ensemble Team </vt:lpstr>
      <vt:lpstr>Who Are ‘Ensemble’?</vt:lpstr>
      <vt:lpstr>Benefits of Team Working</vt:lpstr>
      <vt:lpstr>Are the benefits only for the company? </vt:lpstr>
      <vt:lpstr>Stages of Team Development </vt:lpstr>
      <vt:lpstr>PowerPoint Presentation</vt:lpstr>
      <vt:lpstr>Team Roles</vt:lpstr>
      <vt:lpstr>Do you know your team role yet?</vt:lpstr>
      <vt:lpstr>Managing Conflict </vt:lpstr>
      <vt:lpstr>What can you do to overcome conflict?</vt:lpstr>
      <vt:lpstr>Successful Team Development </vt:lpstr>
      <vt:lpstr> Team building and training:    Cooperation  Leadership (Raza, 2020).</vt:lpstr>
      <vt:lpstr>Conclusion </vt:lpstr>
      <vt:lpstr>Thank you for listening </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ENSEMBLE</dc:title>
  <dc:creator>joyce kakulu-wa-kakulu</dc:creator>
  <cp:lastModifiedBy>joyce kakulu-wa-kakulu</cp:lastModifiedBy>
  <cp:revision>40</cp:revision>
  <dcterms:created xsi:type="dcterms:W3CDTF">2020-04-16T19:53:14Z</dcterms:created>
  <dcterms:modified xsi:type="dcterms:W3CDTF">2020-04-29T13:09:11Z</dcterms:modified>
</cp:coreProperties>
</file>