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8" r:id="rId3"/>
    <p:sldId id="257" r:id="rId4"/>
    <p:sldId id="259" r:id="rId5"/>
    <p:sldId id="262" r:id="rId6"/>
    <p:sldId id="274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70" r:id="rId15"/>
    <p:sldId id="271" r:id="rId16"/>
    <p:sldId id="272" r:id="rId17"/>
    <p:sldId id="275" r:id="rId18"/>
    <p:sldId id="273" r:id="rId19"/>
    <p:sldId id="268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75182" autoAdjust="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outlineViewPr>
    <p:cViewPr>
      <p:scale>
        <a:sx n="33" d="100"/>
        <a:sy n="33" d="100"/>
      </p:scale>
      <p:origin x="0" y="-27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D02D6-E76A-497E-A400-448F5360AD43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B6D63-D4B1-4CB3-A484-331557F04858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287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/>
              <a:t>Chain of </a:t>
            </a:r>
            <a:r>
              <a:rPr lang="fr-FR" dirty="0" err="1"/>
              <a:t>custody</a:t>
            </a:r>
            <a:endParaRPr lang="fr-FR" dirty="0"/>
          </a:p>
          <a:p>
            <a:pPr marL="285750" indent="-285750">
              <a:buFontTx/>
              <a:buChar char="-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ensure that the evidence is authentic to be relevant in the court of law. </a:t>
            </a:r>
            <a:endParaRPr lang="fr-FR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must always be in the custody of a person designated</a:t>
            </a:r>
          </a:p>
          <a:p>
            <a:pPr marL="285750" indent="-285750">
              <a:buFontTx/>
              <a:buChar char="-"/>
            </a:pP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Steps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:</a:t>
            </a:r>
          </a:p>
          <a:p>
            <a:pPr marL="742950" lvl="1" indent="-285750">
              <a:buFontTx/>
              <a:buChar char="-"/>
            </a:pP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A unique identifier for the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evidence</a:t>
            </a:r>
            <a:endParaRPr lang="fr-FR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742950" lvl="1" indent="-285750">
              <a:buFontTx/>
              <a:buChar char="-"/>
            </a:pP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The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name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and signature of the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sample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collector and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everyone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involved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in the process</a:t>
            </a:r>
          </a:p>
          <a:p>
            <a:pPr marL="742950" lvl="1" indent="-285750">
              <a:buFontTx/>
              <a:buChar char="-"/>
            </a:pP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Detail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of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each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evidence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(Time/Date/Type of </a:t>
            </a:r>
            <a:r>
              <a:rPr lang="fr-FR" sz="1800" b="0" i="0" u="none" strike="noStrike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analysis</a:t>
            </a:r>
            <a:r>
              <a:rPr lang="fr-FR" sz="1800" b="0" i="0" u="none" strike="noStrike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)</a:t>
            </a:r>
          </a:p>
          <a:p>
            <a:pPr marL="0" lvl="0" indent="0">
              <a:buFontTx/>
              <a:buNone/>
            </a:pPr>
            <a:endParaRPr lang="fr-FR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lvl="0" indent="0">
              <a:buFontTx/>
              <a:buNone/>
            </a:pPr>
            <a:endParaRPr lang="fr-FR" sz="1800" b="0" i="0" u="none" strike="noStrike" baseline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171450" indent="-171450">
              <a:buFontTx/>
              <a:buChar char="-"/>
            </a:pPr>
            <a:endParaRPr lang="en-GB" noProof="0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31B6D63-D4B1-4CB3-A484-331557F0485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765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928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6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755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95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194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655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82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895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448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 panoramiqu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300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re et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7253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tion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31087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e n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928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445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 colonnes d’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fr-FR"/>
              <a:t>Cliquez sur l'icône pour ajouter une image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8702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066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923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CDC83-81C9-47A8-851A-F782638C027E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5110B9-79EA-4FEB-A0C4-05C5FAC061A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6298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227121E-247F-62CE-BF88-D54D31AD5E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512063"/>
            <a:ext cx="8791575" cy="6199633"/>
          </a:xfrm>
        </p:spPr>
        <p:txBody>
          <a:bodyPr anchor="ctr">
            <a:normAutofit/>
          </a:bodyPr>
          <a:lstStyle/>
          <a:p>
            <a:r>
              <a:rPr lang="en-GB" dirty="0"/>
              <a:t>ACCD5000</a:t>
            </a:r>
            <a:br>
              <a:rPr lang="en-GB" dirty="0"/>
            </a:br>
            <a:br>
              <a:rPr lang="en-GB" dirty="0"/>
            </a:br>
            <a:r>
              <a:rPr lang="en-GB" sz="6600" dirty="0"/>
              <a:t>Computer Forensics</a:t>
            </a:r>
            <a:endParaRPr lang="en-GB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79030776-2131-B561-AFFF-6FC7FB97E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6424" y="4543870"/>
            <a:ext cx="8791575" cy="1655762"/>
          </a:xfrm>
        </p:spPr>
        <p:txBody>
          <a:bodyPr anchor="b"/>
          <a:lstStyle/>
          <a:p>
            <a:r>
              <a:rPr lang="en-GB" dirty="0"/>
              <a:t>MAFILLE Thomas – 2325532 </a:t>
            </a:r>
          </a:p>
        </p:txBody>
      </p:sp>
    </p:spTree>
    <p:extLst>
      <p:ext uri="{BB962C8B-B14F-4D97-AF65-F5344CB8AC3E}">
        <p14:creationId xmlns:p14="http://schemas.microsoft.com/office/powerpoint/2010/main" val="219824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B03CC72-D761-35D0-FF6B-EAA852A58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Forensics tools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4E652C13-B759-1336-2291-E94C3D3C8B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Disk Analysis – network forensics</a:t>
            </a:r>
          </a:p>
        </p:txBody>
      </p:sp>
    </p:spTree>
    <p:extLst>
      <p:ext uri="{BB962C8B-B14F-4D97-AF65-F5344CB8AC3E}">
        <p14:creationId xmlns:p14="http://schemas.microsoft.com/office/powerpoint/2010/main" val="1715761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00FC747-3DA7-BD96-1B11-E583C6566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Digital Forensics tools – Disk analysis</a:t>
            </a:r>
          </a:p>
        </p:txBody>
      </p:sp>
      <p:sp>
        <p:nvSpPr>
          <p:cNvPr id="7" name="Espace réservé du texte 6">
            <a:extLst>
              <a:ext uri="{FF2B5EF4-FFF2-40B4-BE49-F238E27FC236}">
                <a16:creationId xmlns:a16="http://schemas.microsoft.com/office/drawing/2014/main" id="{D237EEE4-D347-2F99-D174-4B0B6DE6AA6B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127918" y="2671291"/>
            <a:ext cx="3208735" cy="2693064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Autopsy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Phone and Computer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Recover deleted files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Open-source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Free</a:t>
            </a:r>
          </a:p>
        </p:txBody>
      </p:sp>
      <p:sp>
        <p:nvSpPr>
          <p:cNvPr id="8" name="Espace réservé du texte 7">
            <a:extLst>
              <a:ext uri="{FF2B5EF4-FFF2-40B4-BE49-F238E27FC236}">
                <a16:creationId xmlns:a16="http://schemas.microsoft.com/office/drawing/2014/main" id="{4169F5FB-6BF8-BDF2-30F7-1B6C983F1E7C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504213" y="2674465"/>
            <a:ext cx="3195830" cy="269306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Digital Forensics Framework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Guides the user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Create reports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Open-source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Free on GitHub</a:t>
            </a:r>
          </a:p>
        </p:txBody>
      </p:sp>
      <p:sp>
        <p:nvSpPr>
          <p:cNvPr id="9" name="Espace réservé du texte 8">
            <a:extLst>
              <a:ext uri="{FF2B5EF4-FFF2-40B4-BE49-F238E27FC236}">
                <a16:creationId xmlns:a16="http://schemas.microsoft.com/office/drawing/2014/main" id="{8D1843B5-79CA-73E2-6537-61C21613D446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852442" y="2674463"/>
            <a:ext cx="3194968" cy="269306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Forensics Toolkit (FTK)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Recover deleted files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Keyword, file type and meta data searching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Paid version</a:t>
            </a:r>
          </a:p>
        </p:txBody>
      </p:sp>
      <p:sp>
        <p:nvSpPr>
          <p:cNvPr id="12" name="Espace réservé du texte 6">
            <a:extLst>
              <a:ext uri="{FF2B5EF4-FFF2-40B4-BE49-F238E27FC236}">
                <a16:creationId xmlns:a16="http://schemas.microsoft.com/office/drawing/2014/main" id="{0998FFEC-8E9E-7D5D-94E4-C385F7C66857}"/>
              </a:ext>
            </a:extLst>
          </p:cNvPr>
          <p:cNvSpPr txBox="1">
            <a:spLocks/>
          </p:cNvSpPr>
          <p:nvPr/>
        </p:nvSpPr>
        <p:spPr>
          <a:xfrm>
            <a:off x="1141412" y="5521045"/>
            <a:ext cx="9905998" cy="9484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None/>
              <a:defRPr sz="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fr-FR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[1]</a:t>
            </a:r>
            <a:r>
              <a:rPr lang="en-GB" sz="2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				</a:t>
            </a: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[2]			</a:t>
            </a:r>
            <a:r>
              <a:rPr lang="en-GB" sz="2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	</a:t>
            </a:r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[3]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602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4C15905-1A23-45FF-77B2-23752FCB9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forensics tools – Network forensics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325E893-E867-654C-206A-D6311B578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3989995"/>
          </a:xfrm>
        </p:spPr>
        <p:txBody>
          <a:bodyPr>
            <a:normAutofit/>
          </a:bodyPr>
          <a:lstStyle/>
          <a:p>
            <a:r>
              <a:rPr lang="en-GB" dirty="0" err="1"/>
              <a:t>DumpZilla</a:t>
            </a:r>
            <a:endParaRPr lang="en-GB" dirty="0"/>
          </a:p>
          <a:p>
            <a:pPr lvl="1"/>
            <a:r>
              <a:rPr lang="en-GB" dirty="0"/>
              <a:t>Browser analysis</a:t>
            </a:r>
          </a:p>
          <a:p>
            <a:pPr lvl="1"/>
            <a:r>
              <a:rPr lang="en-GB" dirty="0"/>
              <a:t>Visualize, search and extract content</a:t>
            </a:r>
          </a:p>
          <a:p>
            <a:pPr lvl="2"/>
            <a:r>
              <a:rPr lang="en-GB" dirty="0"/>
              <a:t>Cookies + DOM Storage</a:t>
            </a:r>
          </a:p>
          <a:p>
            <a:pPr lvl="2"/>
            <a:r>
              <a:rPr lang="en-GB" dirty="0"/>
              <a:t>Downloads</a:t>
            </a:r>
          </a:p>
          <a:p>
            <a:pPr lvl="2"/>
            <a:r>
              <a:rPr lang="en-GB" dirty="0"/>
              <a:t>Web history</a:t>
            </a:r>
          </a:p>
          <a:p>
            <a:pPr lvl="2"/>
            <a:r>
              <a:rPr lang="en-GB" dirty="0"/>
              <a:t>SSL certificates</a:t>
            </a:r>
          </a:p>
          <a:p>
            <a:pPr lvl="1"/>
            <a:r>
              <a:rPr lang="en-GB" dirty="0"/>
              <a:t>Free</a:t>
            </a:r>
          </a:p>
          <a:p>
            <a:pPr marL="0" indent="0">
              <a:buNone/>
            </a:pPr>
            <a:r>
              <a:rPr lang="fr-FR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[4]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87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9C6EE56-55E8-3715-93AC-87FBE5569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forensics tools – FTK Imager [5]</a:t>
            </a:r>
          </a:p>
        </p:txBody>
      </p:sp>
      <p:pic>
        <p:nvPicPr>
          <p:cNvPr id="5" name="Espace réservé du contenu 4" descr="Une image contenant capture d’écran, texte, logiciel&#10;&#10;Description générée automatiquement">
            <a:extLst>
              <a:ext uri="{FF2B5EF4-FFF2-40B4-BE49-F238E27FC236}">
                <a16:creationId xmlns:a16="http://schemas.microsoft.com/office/drawing/2014/main" id="{A8A4640E-3B93-FC7A-82E1-67ADEFCE71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9687" y="2097088"/>
            <a:ext cx="7387724" cy="4005532"/>
          </a:xfrm>
        </p:spPr>
      </p:pic>
      <p:pic>
        <p:nvPicPr>
          <p:cNvPr id="7" name="Image 6" descr="Une image contenant cercle&#10;&#10;Description générée automatiquement">
            <a:extLst>
              <a:ext uri="{FF2B5EF4-FFF2-40B4-BE49-F238E27FC236}">
                <a16:creationId xmlns:a16="http://schemas.microsoft.com/office/drawing/2014/main" id="{28B46757-57F6-90A1-A0AB-9ED9A3D341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413" y="3490254"/>
            <a:ext cx="12192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38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71097D3-415B-2B40-EC04-27E4F2D44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forensics tools – evolving technologies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182671CD-5018-0FA5-FBE9-0B8A578E32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5"/>
            <a:ext cx="4878389" cy="4384227"/>
          </a:xfrm>
        </p:spPr>
        <p:txBody>
          <a:bodyPr>
            <a:normAutofit/>
          </a:bodyPr>
          <a:lstStyle/>
          <a:p>
            <a:r>
              <a:rPr lang="en-GB" dirty="0"/>
              <a:t>Autopsy</a:t>
            </a:r>
          </a:p>
          <a:p>
            <a:pPr lvl="1"/>
            <a:r>
              <a:rPr lang="en-GB" dirty="0"/>
              <a:t>Add-ons (plugins and extensions)</a:t>
            </a:r>
          </a:p>
          <a:p>
            <a:pPr lvl="1"/>
            <a:r>
              <a:rPr lang="en-GB" dirty="0"/>
              <a:t>Provides features to decrypt files</a:t>
            </a:r>
          </a:p>
          <a:p>
            <a:r>
              <a:rPr lang="en-GB" dirty="0"/>
              <a:t>Digital Forensics Framework</a:t>
            </a:r>
          </a:p>
          <a:p>
            <a:pPr lvl="1"/>
            <a:r>
              <a:rPr lang="en-GB" dirty="0"/>
              <a:t>Add-ons (plugins)</a:t>
            </a:r>
          </a:p>
          <a:p>
            <a:pPr lvl="1"/>
            <a:r>
              <a:rPr lang="en-GB" dirty="0"/>
              <a:t>Features to decrypt and interpret encrypted files</a:t>
            </a:r>
          </a:p>
          <a:p>
            <a:pPr lvl="1"/>
            <a:endParaRPr lang="en-GB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F7026435-38B5-321D-A0DB-472913FF4A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5"/>
            <a:ext cx="4875211" cy="4384227"/>
          </a:xfrm>
        </p:spPr>
        <p:txBody>
          <a:bodyPr>
            <a:normAutofit/>
          </a:bodyPr>
          <a:lstStyle/>
          <a:p>
            <a:r>
              <a:rPr lang="en-GB" dirty="0"/>
              <a:t>FTK</a:t>
            </a:r>
          </a:p>
          <a:p>
            <a:pPr lvl="1"/>
            <a:r>
              <a:rPr lang="en-GB" dirty="0"/>
              <a:t>Support acquisition and analysis from cloud storage and IoT devices</a:t>
            </a:r>
          </a:p>
          <a:p>
            <a:pPr lvl="1"/>
            <a:r>
              <a:rPr lang="en-GB" dirty="0"/>
              <a:t>Includes tools and capabilities for decrypting and analysing encrypted communications</a:t>
            </a:r>
          </a:p>
          <a:p>
            <a:r>
              <a:rPr lang="en-GB" dirty="0" err="1"/>
              <a:t>DumpZilla</a:t>
            </a:r>
            <a:endParaRPr lang="en-GB" dirty="0"/>
          </a:p>
          <a:p>
            <a:pPr lvl="1"/>
            <a:r>
              <a:rPr lang="en-GB" dirty="0"/>
              <a:t>As a network analyser, doesn’t have specialized support for IoT, Cloud analysis and encryption</a:t>
            </a:r>
          </a:p>
        </p:txBody>
      </p:sp>
    </p:spTree>
    <p:extLst>
      <p:ext uri="{BB962C8B-B14F-4D97-AF65-F5344CB8AC3E}">
        <p14:creationId xmlns:p14="http://schemas.microsoft.com/office/powerpoint/2010/main" val="1596233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8DF5634-A5F5-FFB9-B071-BE20761D3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 world use case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A5361546-6BF2-FD5D-7B31-251C1EF35D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James M. Cameron Sentenced to 15 and ¾ Years on Child Pornography and Contempt Charges</a:t>
            </a:r>
          </a:p>
        </p:txBody>
      </p:sp>
    </p:spTree>
    <p:extLst>
      <p:ext uri="{BB962C8B-B14F-4D97-AF65-F5344CB8AC3E}">
        <p14:creationId xmlns:p14="http://schemas.microsoft.com/office/powerpoint/2010/main" val="303995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56DE2C6-E663-75F8-3FB5-F2534BCCB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case: </a:t>
            </a:r>
            <a:br>
              <a:rPr lang="en-GB" dirty="0"/>
            </a:br>
            <a:r>
              <a:rPr lang="en-GB" sz="2800" dirty="0"/>
              <a:t>James M. Cameron Sentenced to 15 and ¾ Years on Child Pornography and Contempt Charges [6] [7] [8]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018D03A-2EBE-6883-C342-A0D198A41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4410105"/>
          </a:xfrm>
        </p:spPr>
        <p:txBody>
          <a:bodyPr>
            <a:normAutofit/>
          </a:bodyPr>
          <a:lstStyle/>
          <a:p>
            <a:r>
              <a:rPr lang="en-GB" sz="2000" dirty="0"/>
              <a:t>US, District of Maine</a:t>
            </a:r>
          </a:p>
          <a:p>
            <a:endParaRPr lang="en-GB" sz="2000" dirty="0"/>
          </a:p>
          <a:p>
            <a:r>
              <a:rPr lang="en-GB" sz="2000" dirty="0"/>
              <a:t>Child Pornography in deleted files</a:t>
            </a:r>
          </a:p>
          <a:p>
            <a:endParaRPr lang="en-GB" sz="2000" dirty="0"/>
          </a:p>
          <a:p>
            <a:r>
              <a:rPr lang="en-GB" sz="2000" dirty="0"/>
              <a:t>179 images of minors with some contained sadistic and masochistic depictions</a:t>
            </a:r>
          </a:p>
          <a:p>
            <a:endParaRPr lang="en-GB" sz="2000" dirty="0"/>
          </a:p>
          <a:p>
            <a:r>
              <a:rPr lang="en-GB" sz="2000" dirty="0"/>
              <a:t>Sending and receiving over Google Hello and Yahoo! Photo</a:t>
            </a:r>
          </a:p>
          <a:p>
            <a:endParaRPr lang="en-GB" sz="2000" dirty="0"/>
          </a:p>
          <a:p>
            <a:r>
              <a:rPr lang="en-GB" sz="2000" dirty="0"/>
              <a:t>Same IP from the sender and Cameron house</a:t>
            </a:r>
          </a:p>
        </p:txBody>
      </p:sp>
    </p:spTree>
    <p:extLst>
      <p:ext uri="{BB962C8B-B14F-4D97-AF65-F5344CB8AC3E}">
        <p14:creationId xmlns:p14="http://schemas.microsoft.com/office/powerpoint/2010/main" val="3786579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8544B23-345C-0FF8-7E41-6F3590436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use case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54CD3BFF-2962-D7F2-0D23-A18ACD7668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Recall of the context – Investigation process</a:t>
            </a:r>
          </a:p>
        </p:txBody>
      </p:sp>
    </p:spTree>
    <p:extLst>
      <p:ext uri="{BB962C8B-B14F-4D97-AF65-F5344CB8AC3E}">
        <p14:creationId xmlns:p14="http://schemas.microsoft.com/office/powerpoint/2010/main" val="1475776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A547B4-59F9-DD23-C3AA-422404D68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Recall of the context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34C4814-5D64-E982-29A8-1856ABE5F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en-GB" dirty="0"/>
              <a:t>Case of cyberbullying</a:t>
            </a:r>
          </a:p>
          <a:p>
            <a:endParaRPr lang="en-GB" dirty="0"/>
          </a:p>
          <a:p>
            <a:r>
              <a:rPr lang="en-GB" dirty="0"/>
              <a:t>Chain of custody</a:t>
            </a:r>
          </a:p>
          <a:p>
            <a:endParaRPr lang="en-GB" dirty="0"/>
          </a:p>
          <a:p>
            <a:r>
              <a:rPr lang="en-GB" dirty="0"/>
              <a:t>Gathered evidence</a:t>
            </a:r>
          </a:p>
        </p:txBody>
      </p:sp>
    </p:spTree>
    <p:extLst>
      <p:ext uri="{BB962C8B-B14F-4D97-AF65-F5344CB8AC3E}">
        <p14:creationId xmlns:p14="http://schemas.microsoft.com/office/powerpoint/2010/main" val="4245779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A547B4-59F9-DD23-C3AA-422404D68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Investigation process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34C4814-5D64-E982-29A8-1856ABE5F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en-GB" dirty="0"/>
              <a:t>Creation of the Image of the evidence file</a:t>
            </a:r>
          </a:p>
          <a:p>
            <a:endParaRPr lang="en-GB" dirty="0"/>
          </a:p>
          <a:p>
            <a:r>
              <a:rPr lang="en-GB" dirty="0"/>
              <a:t>Analysis of the image using FTK </a:t>
            </a:r>
            <a:r>
              <a:rPr lang="en-GB" sz="2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[3]</a:t>
            </a:r>
            <a:r>
              <a:rPr lang="en-GB" dirty="0"/>
              <a:t> and Autopsy </a:t>
            </a:r>
            <a:r>
              <a:rPr lang="fr-FR" sz="24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[1]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402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98F356-FBA9-22B7-1EE9-998295129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Creation of the Image of the evidence file using FTK Imager [5]</a:t>
            </a:r>
          </a:p>
        </p:txBody>
      </p:sp>
      <p:pic>
        <p:nvPicPr>
          <p:cNvPr id="9" name="Espace réservé du contenu 8" descr="Une image contenant texte, capture d’écran, affichage, nombre&#10;&#10;Description générée automatiquement">
            <a:extLst>
              <a:ext uri="{FF2B5EF4-FFF2-40B4-BE49-F238E27FC236}">
                <a16:creationId xmlns:a16="http://schemas.microsoft.com/office/drawing/2014/main" id="{26F9674D-6196-6166-FE49-7362586168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5630" y="1946342"/>
            <a:ext cx="4186514" cy="3892724"/>
          </a:xfrm>
        </p:spPr>
      </p:pic>
      <p:pic>
        <p:nvPicPr>
          <p:cNvPr id="11" name="Image 10" descr="Une image contenant texte, capture d’écran, affichage, nombre&#10;&#10;Description générée automatiquement">
            <a:extLst>
              <a:ext uri="{FF2B5EF4-FFF2-40B4-BE49-F238E27FC236}">
                <a16:creationId xmlns:a16="http://schemas.microsoft.com/office/drawing/2014/main" id="{B5E6BA02-12E6-B81B-83A1-CEB0D0E904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907" y="1685586"/>
            <a:ext cx="4658375" cy="4153480"/>
          </a:xfrm>
          <a:prstGeom prst="rect">
            <a:avLst/>
          </a:prstGeom>
        </p:spPr>
      </p:pic>
      <p:pic>
        <p:nvPicPr>
          <p:cNvPr id="15" name="Image 14" descr="Une image contenant texte, Appareils électroniques, capture d’écran, logiciel&#10;&#10;Description générée automatiquement">
            <a:extLst>
              <a:ext uri="{FF2B5EF4-FFF2-40B4-BE49-F238E27FC236}">
                <a16:creationId xmlns:a16="http://schemas.microsoft.com/office/drawing/2014/main" id="{ECD3E5B4-4D3D-5405-183F-E7DEC47EE5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179" y="1946342"/>
            <a:ext cx="2781688" cy="4858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77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007A954-4036-4FCB-70E9-F1D4968BF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Analysis of the image using FTK </a:t>
            </a:r>
            <a:r>
              <a:rPr lang="en-GB" sz="36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[3]</a:t>
            </a:r>
            <a:r>
              <a:rPr lang="en-GB" dirty="0"/>
              <a:t> and Autopsy </a:t>
            </a:r>
            <a:r>
              <a:rPr lang="fr-FR" sz="36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[1] – </a:t>
            </a:r>
            <a:r>
              <a:rPr lang="en-GB" sz="36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Live demonstration 1</a:t>
            </a:r>
            <a:endParaRPr lang="en-GB" dirty="0"/>
          </a:p>
        </p:txBody>
      </p:sp>
      <p:pic>
        <p:nvPicPr>
          <p:cNvPr id="5" name="Espace réservé du contenu 4" descr="Une image contenant texte, capture d’écran, logiciel, affichage&#10;&#10;Description générée automatiquement">
            <a:extLst>
              <a:ext uri="{FF2B5EF4-FFF2-40B4-BE49-F238E27FC236}">
                <a16:creationId xmlns:a16="http://schemas.microsoft.com/office/drawing/2014/main" id="{13DF2B4E-9D4B-E086-5D4C-E51627BD91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35" y="2604895"/>
            <a:ext cx="6098035" cy="3430145"/>
          </a:xfrm>
        </p:spPr>
      </p:pic>
      <p:pic>
        <p:nvPicPr>
          <p:cNvPr id="13" name="Espace réservé du contenu 12" descr="Une image contenant texte, capture d’écran, logiciel, affichage&#10;&#10;Description générée automatiquement">
            <a:extLst>
              <a:ext uri="{FF2B5EF4-FFF2-40B4-BE49-F238E27FC236}">
                <a16:creationId xmlns:a16="http://schemas.microsoft.com/office/drawing/2014/main" id="{81C966CD-FE5F-D7EC-2AE4-3DEF25287DC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2604895"/>
            <a:ext cx="6098035" cy="3430145"/>
          </a:xfrm>
        </p:spPr>
      </p:pic>
    </p:spTree>
    <p:extLst>
      <p:ext uri="{BB962C8B-B14F-4D97-AF65-F5344CB8AC3E}">
        <p14:creationId xmlns:p14="http://schemas.microsoft.com/office/powerpoint/2010/main" val="309644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007A954-4036-4FCB-70E9-F1D4968BF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 found</a:t>
            </a:r>
          </a:p>
        </p:txBody>
      </p:sp>
      <p:sp>
        <p:nvSpPr>
          <p:cNvPr id="7" name="Espace réservé du contenu 6">
            <a:extLst>
              <a:ext uri="{FF2B5EF4-FFF2-40B4-BE49-F238E27FC236}">
                <a16:creationId xmlns:a16="http://schemas.microsoft.com/office/drawing/2014/main" id="{3630ABC5-65FD-A233-F91D-CC2E7CD2365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141410" y="2097087"/>
            <a:ext cx="9906000" cy="4141787"/>
          </a:xfrm>
        </p:spPr>
        <p:txBody>
          <a:bodyPr anchor="ctr"/>
          <a:lstStyle/>
          <a:p>
            <a:r>
              <a:rPr lang="fr-FR" dirty="0"/>
              <a:t>Message discussion </a:t>
            </a:r>
            <a:r>
              <a:rPr lang="en-GB" dirty="0"/>
              <a:t>between</a:t>
            </a:r>
            <a:r>
              <a:rPr lang="fr-FR" dirty="0"/>
              <a:t> multiple user</a:t>
            </a:r>
          </a:p>
          <a:p>
            <a:endParaRPr lang="fr-FR" dirty="0"/>
          </a:p>
          <a:p>
            <a:r>
              <a:rPr lang="fr-FR" dirty="0"/>
              <a:t>Police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17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BF1F00-E61C-F31F-3773-F0BA7DDEB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Message discussion </a:t>
            </a:r>
            <a:r>
              <a:rPr lang="en-GB" dirty="0"/>
              <a:t>between</a:t>
            </a:r>
            <a:r>
              <a:rPr lang="fr-FR" dirty="0"/>
              <a:t> multiple user</a:t>
            </a:r>
            <a:endParaRPr lang="en-GB" dirty="0"/>
          </a:p>
        </p:txBody>
      </p:sp>
      <p:pic>
        <p:nvPicPr>
          <p:cNvPr id="5" name="Image 4" descr="Une image contenant texte, capture d’écran, Police, conception&#10;&#10;Description générée automatiquement">
            <a:extLst>
              <a:ext uri="{FF2B5EF4-FFF2-40B4-BE49-F238E27FC236}">
                <a16:creationId xmlns:a16="http://schemas.microsoft.com/office/drawing/2014/main" id="{3CC5F21F-36AD-6E3F-BBC2-0F224410BD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614" y="1627832"/>
            <a:ext cx="2365301" cy="5126652"/>
          </a:xfrm>
          <a:prstGeom prst="rect">
            <a:avLst/>
          </a:prstGeom>
        </p:spPr>
      </p:pic>
      <p:pic>
        <p:nvPicPr>
          <p:cNvPr id="3" name="Image 2">
            <a:extLst>
              <a:ext uri="{FF2B5EF4-FFF2-40B4-BE49-F238E27FC236}">
                <a16:creationId xmlns:a16="http://schemas.microsoft.com/office/drawing/2014/main" id="{022569B6-AD3C-3A6E-2763-EF0C1AC496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432773" y="1627832"/>
            <a:ext cx="2365300" cy="5126652"/>
          </a:xfrm>
          <a:prstGeom prst="rect">
            <a:avLst/>
          </a:prstGeom>
        </p:spPr>
      </p:pic>
      <p:pic>
        <p:nvPicPr>
          <p:cNvPr id="4" name="Image 3">
            <a:extLst>
              <a:ext uri="{FF2B5EF4-FFF2-40B4-BE49-F238E27FC236}">
                <a16:creationId xmlns:a16="http://schemas.microsoft.com/office/drawing/2014/main" id="{25E8D508-3DE3-76E2-E929-A31EF4D78B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22932" y="1628749"/>
            <a:ext cx="2365301" cy="5124818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3194D65A-4133-41F8-D6DB-B7DCABB126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413091" y="1627832"/>
            <a:ext cx="2365300" cy="512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77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BF1F00-E61C-F31F-3773-F0BA7DDEB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Police report – Live Demonstration 2</a:t>
            </a:r>
            <a:br>
              <a:rPr lang="en-GB" dirty="0"/>
            </a:br>
            <a:r>
              <a:rPr lang="en-GB" dirty="0"/>
              <a:t>(if enough time)</a:t>
            </a:r>
          </a:p>
        </p:txBody>
      </p:sp>
      <p:pic>
        <p:nvPicPr>
          <p:cNvPr id="8" name="Image 7" descr="Une image contenant texte, capture d’écran, Police, nombre&#10;&#10;Description générée automatiquement">
            <a:extLst>
              <a:ext uri="{FF2B5EF4-FFF2-40B4-BE49-F238E27FC236}">
                <a16:creationId xmlns:a16="http://schemas.microsoft.com/office/drawing/2014/main" id="{FC58F5DA-9992-3B7D-FA1C-107F7A881C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565" y="2633551"/>
            <a:ext cx="2353003" cy="1590897"/>
          </a:xfrm>
          <a:prstGeom prst="rect">
            <a:avLst/>
          </a:prstGeom>
        </p:spPr>
      </p:pic>
      <p:pic>
        <p:nvPicPr>
          <p:cNvPr id="10" name="Image 9" descr="Une image contenant texte, capture d’écran, Police, nombre&#10;&#10;Description générée automatiquement">
            <a:extLst>
              <a:ext uri="{FF2B5EF4-FFF2-40B4-BE49-F238E27FC236}">
                <a16:creationId xmlns:a16="http://schemas.microsoft.com/office/drawing/2014/main" id="{49A1EE15-8A79-4CCC-9586-FA05FC92BE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565" y="4450841"/>
            <a:ext cx="3077004" cy="1790950"/>
          </a:xfrm>
          <a:prstGeom prst="rect">
            <a:avLst/>
          </a:prstGeom>
        </p:spPr>
      </p:pic>
      <p:pic>
        <p:nvPicPr>
          <p:cNvPr id="12" name="Image 11" descr="Une image contenant texte, Police, capture d’écran, logiciel&#10;&#10;Description générée automatiquement">
            <a:extLst>
              <a:ext uri="{FF2B5EF4-FFF2-40B4-BE49-F238E27FC236}">
                <a16:creationId xmlns:a16="http://schemas.microsoft.com/office/drawing/2014/main" id="{8DAF1DDB-8DD3-A29F-D12A-E4D9F0554D2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0036" y="4242602"/>
            <a:ext cx="8081008" cy="2346688"/>
          </a:xfrm>
          <a:prstGeom prst="rect">
            <a:avLst/>
          </a:prstGeom>
        </p:spPr>
      </p:pic>
      <p:pic>
        <p:nvPicPr>
          <p:cNvPr id="14" name="Image 13" descr="Une image contenant texte, capture d’écran, affichage, nombre&#10;&#10;Description générée automatiquement">
            <a:extLst>
              <a:ext uri="{FF2B5EF4-FFF2-40B4-BE49-F238E27FC236}">
                <a16:creationId xmlns:a16="http://schemas.microsoft.com/office/drawing/2014/main" id="{71296E07-5037-EC39-D04A-53BF0F5306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1535" y="228071"/>
            <a:ext cx="2820277" cy="3200928"/>
          </a:xfrm>
          <a:prstGeom prst="rect">
            <a:avLst/>
          </a:prstGeom>
        </p:spPr>
      </p:pic>
      <p:pic>
        <p:nvPicPr>
          <p:cNvPr id="16" name="Image 15" descr="Une image contenant texte, capture d’écran, nombre, Police&#10;&#10;Description générée automatiquement">
            <a:extLst>
              <a:ext uri="{FF2B5EF4-FFF2-40B4-BE49-F238E27FC236}">
                <a16:creationId xmlns:a16="http://schemas.microsoft.com/office/drawing/2014/main" id="{B62C0788-F81B-671A-D5ED-666CC2B7DA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2013" y="1712634"/>
            <a:ext cx="3883030" cy="2396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19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3BF1F00-E61C-F31F-3773-F0BA7DDEB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Police</a:t>
            </a:r>
            <a:br>
              <a:rPr lang="fr-FR" dirty="0"/>
            </a:br>
            <a:r>
              <a:rPr lang="fr-FR" dirty="0"/>
              <a:t>report</a:t>
            </a:r>
            <a:endParaRPr lang="en-GB" dirty="0"/>
          </a:p>
        </p:txBody>
      </p:sp>
      <p:pic>
        <p:nvPicPr>
          <p:cNvPr id="4" name="Image 3" descr="Une image contenant texte, capture d’écran, Police, cercle&#10;&#10;Description générée automatiquement">
            <a:extLst>
              <a:ext uri="{FF2B5EF4-FFF2-40B4-BE49-F238E27FC236}">
                <a16:creationId xmlns:a16="http://schemas.microsoft.com/office/drawing/2014/main" id="{83A4A1F7-6D7F-FC42-17E9-B39B0804E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9761" y="309259"/>
            <a:ext cx="4411036" cy="6239482"/>
          </a:xfrm>
          <a:prstGeom prst="rect">
            <a:avLst/>
          </a:prstGeom>
        </p:spPr>
      </p:pic>
      <p:pic>
        <p:nvPicPr>
          <p:cNvPr id="6" name="Image 5">
            <a:extLst>
              <a:ext uri="{FF2B5EF4-FFF2-40B4-BE49-F238E27FC236}">
                <a16:creationId xmlns:a16="http://schemas.microsoft.com/office/drawing/2014/main" id="{996C0D39-822A-D23F-70CB-EA64291931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820" y="309259"/>
            <a:ext cx="4411037" cy="623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42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0B00638-333B-40E0-4D29-75E32FFF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88281C59-BC73-5DAF-92B4-5661CF8A9B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97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8A547B4-59F9-DD23-C3AA-422404D68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934C4814-5D64-E982-29A8-1856ABE5F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591056"/>
            <a:ext cx="10636060" cy="5202936"/>
          </a:xfrm>
        </p:spPr>
        <p:txBody>
          <a:bodyPr anchor="ctr"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[1] 	[Online]. Available: https://www.autopsy.com.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[2] 	[Online]. Available: https://tap-ir.github.io/#/.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[3] 	[Online]. Available: https://www.exterro.com/digital-forensics-software/forensic-toolkit.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[4] 	[Online]. Available: https://www.dumpzilla.org.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[5] 	[Online]. Available: https://www.exterro.com/digital-forensics-software/ftk-imager.</a:t>
            </a:r>
            <a:endParaRPr lang="fr-FR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[6] 	[Online]. Available: https://www.justice.gov/usao-me/pr/james-cameron-sentenced-15-and-34-years-child-pornography-and-contempt-charges.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[7]	[Online]. Available: https://caselaw.findlaw.com/court/us-1st-circuit/1746550.html.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[8]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	[Online]. Available: https://caselaw.findlaw.com/court/us-1st-circuit/1614841.html.</a:t>
            </a:r>
          </a:p>
        </p:txBody>
      </p:sp>
    </p:spTree>
    <p:extLst>
      <p:ext uri="{BB962C8B-B14F-4D97-AF65-F5344CB8AC3E}">
        <p14:creationId xmlns:p14="http://schemas.microsoft.com/office/powerpoint/2010/main" val="3516380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328</TotalTime>
  <Words>613</Words>
  <Application>Microsoft Office PowerPoint</Application>
  <PresentationFormat>Grand écran</PresentationFormat>
  <Paragraphs>95</Paragraphs>
  <Slides>19</Slides>
  <Notes>1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19</vt:i4>
      </vt:variant>
    </vt:vector>
  </HeadingPairs>
  <TitlesOfParts>
    <vt:vector size="24" baseType="lpstr">
      <vt:lpstr>Aptos</vt:lpstr>
      <vt:lpstr>Arial</vt:lpstr>
      <vt:lpstr>Times New Roman</vt:lpstr>
      <vt:lpstr>Tw Cen MT</vt:lpstr>
      <vt:lpstr>Circuit</vt:lpstr>
      <vt:lpstr>ACCD5000  Computer Forensics</vt:lpstr>
      <vt:lpstr>Digital Forensics tools</vt:lpstr>
      <vt:lpstr>Digital Forensics tools – Disk analysis</vt:lpstr>
      <vt:lpstr>Digital forensics tools – Network forensics</vt:lpstr>
      <vt:lpstr>Digital forensics tools – FTK Imager [5]</vt:lpstr>
      <vt:lpstr>Digital forensics tools – evolving technologies </vt:lpstr>
      <vt:lpstr>Real world use case</vt:lpstr>
      <vt:lpstr>The case:  James M. Cameron Sentenced to 15 and ¾ Years on Child Pornography and Contempt Charges [6] [7] [8]</vt:lpstr>
      <vt:lpstr>The use case</vt:lpstr>
      <vt:lpstr>Recall of the context</vt:lpstr>
      <vt:lpstr>Investigation process</vt:lpstr>
      <vt:lpstr>Creation of the Image of the evidence file using FTK Imager [5]</vt:lpstr>
      <vt:lpstr>Analysis of the image using FTK [3] and Autopsy [1] – Live demonstration 1</vt:lpstr>
      <vt:lpstr>evidence found</vt:lpstr>
      <vt:lpstr>Message discussion between multiple user</vt:lpstr>
      <vt:lpstr>Police report – Live Demonstration 2 (if enough time)</vt:lpstr>
      <vt:lpstr>Police report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ACCD5000  Computer Forensics</dc:title>
  <dc:creator>Thomas MAFILLE</dc:creator>
  <cp:lastModifiedBy>Thomas MAFILLE</cp:lastModifiedBy>
  <cp:revision>57</cp:revision>
  <dcterms:created xsi:type="dcterms:W3CDTF">2024-04-28T09:36:05Z</dcterms:created>
  <dcterms:modified xsi:type="dcterms:W3CDTF">2024-04-28T23:26:19Z</dcterms:modified>
</cp:coreProperties>
</file>