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4"/>
  </p:notesMasterIdLst>
  <p:handoutMasterIdLst>
    <p:handoutMasterId r:id="rId25"/>
  </p:handoutMasterIdLst>
  <p:sldIdLst>
    <p:sldId id="256" r:id="rId4"/>
    <p:sldId id="257" r:id="rId5"/>
    <p:sldId id="258" r:id="rId6"/>
    <p:sldId id="262" r:id="rId7"/>
    <p:sldId id="267" r:id="rId8"/>
    <p:sldId id="296" r:id="rId9"/>
    <p:sldId id="297" r:id="rId10"/>
    <p:sldId id="337" r:id="rId11"/>
    <p:sldId id="338" r:id="rId12"/>
    <p:sldId id="339" r:id="rId13"/>
    <p:sldId id="341" r:id="rId14"/>
    <p:sldId id="340" r:id="rId15"/>
    <p:sldId id="313" r:id="rId16"/>
    <p:sldId id="322" r:id="rId17"/>
    <p:sldId id="316" r:id="rId18"/>
    <p:sldId id="324" r:id="rId19"/>
    <p:sldId id="328" r:id="rId20"/>
    <p:sldId id="350" r:id="rId21"/>
    <p:sldId id="348" r:id="rId22"/>
    <p:sldId id="349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64" d="100"/>
          <a:sy n="64" d="100"/>
        </p:scale>
        <p:origin x="698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Eternity: duration without beginning or end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Everything: all things, something extremely important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Everywhere: in all places, the whole of a place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Time: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duration belonging to the present life and not from eternity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method of measuring the passage of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Space: area around everything (events and objects) that exists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64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bretjturner/status/948336006054395904/photo/1?ref_src=twsrc%5etfw&amp;ref_url=http://www.bbc.co.uk/bbcthree/item/2dbdaba5-e689-4863-9d82-5aa45ad15068" TargetMode="External"/><Relationship Id="rId2" Type="http://schemas.openxmlformats.org/officeDocument/2006/relationships/hyperlink" Target="http://www.bbc.co.uk/bbcthree/item/2dbdaba5-e689-4863-9d82-5aa45ad1506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bretjturner/status/948336006054395904/photo/1?ref_src=twsrc%5etfw&amp;ref_url=http://www.bbc.co.uk/bbcthree/item/2dbdaba5-e689-4863-9d82-5aa45ad15068" TargetMode="External"/><Relationship Id="rId2" Type="http://schemas.openxmlformats.org/officeDocument/2006/relationships/hyperlink" Target="http://www.bbc.co.uk/bbcthree/item/2dbdaba5-e689-4863-9d82-5aa45ad1506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Analysing and Solving Problems (APS)</a:t>
            </a:r>
          </a:p>
          <a:p>
            <a:r>
              <a:rPr lang="en-GB" dirty="0" smtClean="0"/>
              <a:t>Sue Maw: </a:t>
            </a:r>
            <a:r>
              <a:rPr lang="en-GB" dirty="0" smtClean="0"/>
              <a:t>Using content from </a:t>
            </a:r>
            <a:r>
              <a:rPr lang="en-GB" dirty="0" smtClean="0"/>
              <a:t>Dr </a:t>
            </a:r>
            <a:r>
              <a:rPr lang="en-GB" dirty="0"/>
              <a:t>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Date:</a:t>
            </a:r>
            <a:endParaRPr lang="en-US" dirty="0"/>
          </a:p>
          <a:p>
            <a:r>
              <a:rPr lang="en-US" dirty="0" smtClean="0"/>
              <a:t>30</a:t>
            </a:r>
            <a:r>
              <a:rPr lang="en-US" dirty="0" smtClean="0"/>
              <a:t>-Sept-2020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students with the ability to develop generic solutions to problems using abstract thinking skills.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In-class Test: </a:t>
            </a:r>
            <a:r>
              <a:rPr lang="en-GB" dirty="0" smtClean="0"/>
              <a:t>November 2020</a:t>
            </a:r>
            <a:endParaRPr lang="en-GB" dirty="0"/>
          </a:p>
          <a:p>
            <a:pPr lvl="1"/>
            <a:r>
              <a:rPr lang="en-GB" dirty="0" err="1" smtClean="0"/>
              <a:t>tba</a:t>
            </a:r>
            <a:endParaRPr lang="en-GB" b="1" dirty="0"/>
          </a:p>
          <a:p>
            <a:r>
              <a:rPr lang="en-GB" dirty="0"/>
              <a:t>50% Coursework</a:t>
            </a:r>
          </a:p>
          <a:p>
            <a:pPr lvl="1"/>
            <a:r>
              <a:rPr lang="en-GB" dirty="0"/>
              <a:t>Hand out:	</a:t>
            </a:r>
            <a:r>
              <a:rPr lang="en-GB" dirty="0" smtClean="0"/>
              <a:t>October</a:t>
            </a:r>
            <a:endParaRPr lang="en-GB" dirty="0"/>
          </a:p>
          <a:p>
            <a:pPr lvl="1"/>
            <a:r>
              <a:rPr lang="en-GB" dirty="0"/>
              <a:t>Hand in:	</a:t>
            </a:r>
            <a:r>
              <a:rPr lang="en-GB" dirty="0" smtClean="0"/>
              <a:t>January</a:t>
            </a:r>
            <a:r>
              <a:rPr lang="en-GB" dirty="0" smtClean="0"/>
              <a:t>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Analysing and Solving Problems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California teacher, Bret Turner, gave his students the following question to answer on the first day back, can you solve it?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44932" y="3573016"/>
            <a:ext cx="74888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40" lvl="1" indent="0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am the beginning of everything, the end of everywhere. I’m the beginning of eternity, the end of time &amp; space.</a:t>
            </a:r>
          </a:p>
          <a:p>
            <a:pPr marL="320040" lvl="1" indent="0" algn="ctr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am I?</a:t>
            </a:r>
            <a:r>
              <a:rPr lang="en-GB" sz="28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12648" y="6093296"/>
            <a:ext cx="8153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aseline="30000" dirty="0"/>
              <a:t>1</a:t>
            </a:r>
            <a:r>
              <a:rPr lang="en-GB" sz="1050" dirty="0"/>
              <a:t>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2"/>
              </a:rPr>
              <a:t>http://www.bbc.co.uk/bbcthree/item/2dbdaba5-e689-4863-9d82-5aa45ad15068</a:t>
            </a:r>
            <a:r>
              <a:rPr lang="en-GB" sz="1050" dirty="0"/>
              <a:t> [accessed: 13-Jan-2018]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3"/>
              </a:rPr>
              <a:t>https://twitter.com/bretjturner/status/948336006054395904/photo/1?ref_src=twsrc%5Etfw&amp;ref_url=http%3A%2F%2Fwww.bbc.co.uk%2Fbbcthree%2Fitem%2F2dbdaba5-e689-4863-9d82-5aa45ad15068</a:t>
            </a:r>
            <a:r>
              <a:rPr lang="en-GB" sz="1050" dirty="0"/>
              <a:t> [accessed: 13-Jan-2018]</a:t>
            </a:r>
          </a:p>
        </p:txBody>
      </p:sp>
    </p:spTree>
    <p:extLst>
      <p:ext uri="{BB962C8B-B14F-4D97-AF65-F5344CB8AC3E}">
        <p14:creationId xmlns:p14="http://schemas.microsoft.com/office/powerpoint/2010/main" val="225894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may well have come up with a morbid answer as the first student who responded did.</a:t>
            </a:r>
          </a:p>
          <a:p>
            <a:pPr lvl="1"/>
            <a:r>
              <a:rPr lang="en-GB" dirty="0"/>
              <a:t>The student’s response was “death” and an awed, sombre, reflective hush fell over the class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r>
              <a:rPr lang="en-GB" dirty="0"/>
              <a:t>The answer, however, was a lot more mundane – nothing interesting and something quite simple!</a:t>
            </a:r>
          </a:p>
          <a:p>
            <a:r>
              <a:rPr lang="en-GB" dirty="0"/>
              <a:t>What the teaser does demonstrate that is of interest to this class is one of the key elements of problem solving - </a:t>
            </a:r>
            <a:r>
              <a:rPr lang="en-GB" b="1" dirty="0"/>
              <a:t>Abstract Thinking</a:t>
            </a:r>
            <a:r>
              <a:rPr lang="en-GB" dirty="0"/>
              <a:t>!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" y="5949280"/>
            <a:ext cx="815340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aseline="30000" dirty="0"/>
              <a:t>1</a:t>
            </a:r>
            <a:r>
              <a:rPr lang="en-GB" sz="1050" dirty="0"/>
              <a:t>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2"/>
              </a:rPr>
              <a:t>http://www.bbc.co.uk/bbcthree/item/2dbdaba5-e689-4863-9d82-5aa45ad15068</a:t>
            </a:r>
            <a:r>
              <a:rPr lang="en-GB" sz="1050" dirty="0"/>
              <a:t> [accessed: 13-Jan-2018]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3"/>
              </a:rPr>
              <a:t>https://twitter.com/bretjturner/status/948336006054395904/photo/1?ref_src=twsrc%5Etfw&amp;ref_url=http%3A%2F%2Fwww.bbc.co.uk%2Fbbcthree%2Fitem%2F2dbdaba5-e689-4863-9d82-5aa45ad15068</a:t>
            </a:r>
            <a:r>
              <a:rPr lang="en-GB" sz="1050" dirty="0"/>
              <a:t> [accessed: 13-Jan-2018]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79827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you see?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1809" y="2204864"/>
            <a:ext cx="2994660" cy="33804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2708920"/>
            <a:ext cx="411861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92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You may have thought/said:</a:t>
            </a:r>
          </a:p>
          <a:p>
            <a:r>
              <a:rPr lang="en-GB" dirty="0" smtClean="0"/>
              <a:t>An</a:t>
            </a:r>
            <a:r>
              <a:rPr lang="en-GB" dirty="0" smtClean="0"/>
              <a:t> </a:t>
            </a:r>
            <a:r>
              <a:rPr lang="en-GB" dirty="0" err="1"/>
              <a:t>iPhoneX</a:t>
            </a:r>
            <a:endParaRPr lang="en-GB" dirty="0"/>
          </a:p>
          <a:p>
            <a:pPr lvl="1"/>
            <a:r>
              <a:rPr lang="en-GB" dirty="0"/>
              <a:t>You </a:t>
            </a:r>
            <a:r>
              <a:rPr lang="en-GB" dirty="0" smtClean="0"/>
              <a:t>know about </a:t>
            </a:r>
            <a:r>
              <a:rPr lang="en-GB" dirty="0"/>
              <a:t>phones and you are possibly an Apple fan.</a:t>
            </a:r>
          </a:p>
          <a:p>
            <a:r>
              <a:rPr lang="en-GB" dirty="0"/>
              <a:t>An iPhone</a:t>
            </a:r>
          </a:p>
          <a:p>
            <a:pPr lvl="1"/>
            <a:r>
              <a:rPr lang="en-GB" dirty="0"/>
              <a:t>It’s a phone and you probably recognised the Apple logo</a:t>
            </a:r>
          </a:p>
          <a:p>
            <a:r>
              <a:rPr lang="en-GB" dirty="0"/>
              <a:t>A Smartphone</a:t>
            </a:r>
          </a:p>
          <a:p>
            <a:pPr lvl="1"/>
            <a:r>
              <a:rPr lang="en-GB" dirty="0"/>
              <a:t>It’s a phone and looks very modern</a:t>
            </a:r>
          </a:p>
          <a:p>
            <a:r>
              <a:rPr lang="en-GB" dirty="0"/>
              <a:t>A phone</a:t>
            </a:r>
          </a:p>
          <a:p>
            <a:pPr lvl="1"/>
            <a:r>
              <a:rPr lang="en-GB" dirty="0"/>
              <a:t>Who cares? It can make calls, that’s all I need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69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7781" y="1556792"/>
            <a:ext cx="2994660" cy="33804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What do you see?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new iPhone X (very specific)</a:t>
            </a:r>
          </a:p>
          <a:p>
            <a:r>
              <a:rPr lang="en-GB" dirty="0"/>
              <a:t>An iPhone (slightly less specific)</a:t>
            </a:r>
          </a:p>
          <a:p>
            <a:r>
              <a:rPr lang="en-GB" dirty="0"/>
              <a:t>A Smartphone (</a:t>
            </a:r>
            <a:r>
              <a:rPr lang="en-GB" b="1" dirty="0"/>
              <a:t>a bit more abstract</a:t>
            </a:r>
            <a:r>
              <a:rPr lang="en-GB" dirty="0"/>
              <a:t>)</a:t>
            </a:r>
          </a:p>
          <a:p>
            <a:r>
              <a:rPr lang="en-GB" dirty="0"/>
              <a:t>A phone (</a:t>
            </a:r>
            <a:r>
              <a:rPr lang="en-GB" b="1" dirty="0"/>
              <a:t>more abstract</a:t>
            </a:r>
            <a:r>
              <a:rPr lang="en-GB" dirty="0"/>
              <a:t>)</a:t>
            </a:r>
          </a:p>
          <a:p>
            <a:r>
              <a:rPr lang="en-GB" dirty="0"/>
              <a:t>An object or a thing (</a:t>
            </a:r>
            <a:r>
              <a:rPr lang="en-GB" b="1" dirty="0"/>
              <a:t>very abstract</a:t>
            </a:r>
            <a:r>
              <a:rPr lang="en-GB" dirty="0"/>
              <a:t>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5564" y="2060848"/>
            <a:ext cx="4118610" cy="20002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71600" y="4937215"/>
            <a:ext cx="5544616" cy="868049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7126" y="6412686"/>
            <a:ext cx="8005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 computing, we tend to be interested in identifying the “a bit more” and “more” abstract.</a:t>
            </a:r>
          </a:p>
        </p:txBody>
      </p:sp>
    </p:spTree>
    <p:extLst>
      <p:ext uri="{BB962C8B-B14F-4D97-AF65-F5344CB8AC3E}">
        <p14:creationId xmlns:p14="http://schemas.microsoft.com/office/powerpoint/2010/main" val="12146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about </a:t>
            </a:r>
            <a:r>
              <a:rPr lang="en-GB" b="1" dirty="0" smtClean="0"/>
              <a:t>2010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/>
              <a:t>Can you think of specific and abstract thinking examples with regards to </a:t>
            </a:r>
            <a:r>
              <a:rPr lang="en-GB" b="1" dirty="0" smtClean="0"/>
              <a:t>2010</a:t>
            </a:r>
            <a:r>
              <a:rPr lang="en-GB" dirty="0" smtClean="0"/>
              <a:t>?</a:t>
            </a:r>
            <a:endParaRPr lang="en-GB" dirty="0"/>
          </a:p>
          <a:p>
            <a:endParaRPr lang="en-GB" dirty="0"/>
          </a:p>
        </p:txBody>
      </p:sp>
      <p:pic>
        <p:nvPicPr>
          <p:cNvPr id="1026" name="Picture 2" descr="https://upload.wikimedia.org/wikipedia/commons/thumb/5/5d/Great_Britain_Snowy.jpg/280px-Great_Britain_Snow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956" y="3028949"/>
            <a:ext cx="2667000" cy="34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478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Every object or event in the world can be thought of in many ways.</a:t>
            </a:r>
          </a:p>
          <a:p>
            <a:r>
              <a:rPr lang="en-GB" dirty="0"/>
              <a:t>Abstract Thinking is the ability to:</a:t>
            </a:r>
          </a:p>
          <a:p>
            <a:pPr lvl="1"/>
            <a:r>
              <a:rPr lang="en-GB" dirty="0"/>
              <a:t>Filter out the specifics</a:t>
            </a:r>
          </a:p>
          <a:p>
            <a:pPr lvl="2"/>
            <a:r>
              <a:rPr lang="en-GB" dirty="0"/>
              <a:t>Understand and separate the context from content.</a:t>
            </a:r>
          </a:p>
          <a:p>
            <a:pPr lvl="2"/>
            <a:r>
              <a:rPr lang="en-GB" dirty="0"/>
              <a:t>Think about things in a way removed from the present time and specific examples</a:t>
            </a:r>
          </a:p>
          <a:p>
            <a:pPr lvl="1"/>
            <a:r>
              <a:rPr lang="en-GB" dirty="0"/>
              <a:t>Generalise from a set of specific examples</a:t>
            </a:r>
          </a:p>
          <a:p>
            <a:pPr lvl="1"/>
            <a:r>
              <a:rPr lang="en-GB" dirty="0"/>
              <a:t>Connect the dots i.e. understand the relationships (connections and patterns) between events and objects</a:t>
            </a:r>
          </a:p>
          <a:p>
            <a:pPr lvl="1"/>
            <a:r>
              <a:rPr lang="en-GB" dirty="0"/>
              <a:t>Understand the meaning behind words, events and situations</a:t>
            </a:r>
          </a:p>
          <a:p>
            <a:r>
              <a:rPr lang="en-GB" dirty="0"/>
              <a:t>It is an important element of </a:t>
            </a:r>
            <a:r>
              <a:rPr lang="en-GB" b="1" dirty="0"/>
              <a:t>problem solving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28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Take a problem (simple or complex)</a:t>
            </a:r>
          </a:p>
          <a:p>
            <a:r>
              <a:rPr lang="en-GB" dirty="0"/>
              <a:t>Understand what the problem is</a:t>
            </a:r>
          </a:p>
          <a:p>
            <a:r>
              <a:rPr lang="en-GB" dirty="0"/>
              <a:t>Develop possible solutions</a:t>
            </a:r>
          </a:p>
          <a:p>
            <a:r>
              <a:rPr lang="en-GB" dirty="0"/>
              <a:t>Present your solution(s) in a way that a computer, a human, or both, can understand.</a:t>
            </a:r>
          </a:p>
          <a:p>
            <a:pPr lvl="1"/>
            <a:r>
              <a:rPr lang="en-GB" dirty="0"/>
              <a:t>In computing, we are interested in </a:t>
            </a:r>
            <a:r>
              <a:rPr lang="en-GB" b="1" dirty="0"/>
              <a:t>solutions that both humans and machines can understand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Humans, i.e. IT and computing personnel and users</a:t>
            </a:r>
          </a:p>
          <a:p>
            <a:pPr lvl="2"/>
            <a:r>
              <a:rPr lang="en-GB" dirty="0"/>
              <a:t>Computers and systems to help solve or simplify tasks</a:t>
            </a:r>
          </a:p>
        </p:txBody>
      </p:sp>
    </p:spTree>
    <p:extLst>
      <p:ext uri="{BB962C8B-B14F-4D97-AF65-F5344CB8AC3E}">
        <p14:creationId xmlns:p14="http://schemas.microsoft.com/office/powerpoint/2010/main" val="410876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950971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 10"/>
          <p:cNvSpPr/>
          <p:nvPr/>
        </p:nvSpPr>
        <p:spPr>
          <a:xfrm>
            <a:off x="5773888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Freeform 13"/>
          <p:cNvSpPr/>
          <p:nvPr/>
        </p:nvSpPr>
        <p:spPr>
          <a:xfrm>
            <a:off x="5077595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 16"/>
          <p:cNvSpPr/>
          <p:nvPr/>
        </p:nvSpPr>
        <p:spPr>
          <a:xfrm>
            <a:off x="2824346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Freeform 19"/>
          <p:cNvSpPr/>
          <p:nvPr/>
        </p:nvSpPr>
        <p:spPr>
          <a:xfrm>
            <a:off x="2128054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27" name="Group 26"/>
          <p:cNvGrpSpPr/>
          <p:nvPr/>
        </p:nvGrpSpPr>
        <p:grpSpPr>
          <a:xfrm>
            <a:off x="6959262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917362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931274" y="612570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6012160" y="603620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904944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79038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1034731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41157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981317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Problem solving in computing is commonly referred to as </a:t>
            </a:r>
            <a:r>
              <a:rPr lang="en-GB" b="1" i="1" dirty="0"/>
              <a:t>computational thinking</a:t>
            </a:r>
            <a:r>
              <a:rPr lang="en-GB" dirty="0"/>
              <a:t>. That is:</a:t>
            </a:r>
          </a:p>
          <a:p>
            <a:pPr lvl="1"/>
            <a:r>
              <a:rPr lang="en-GB" dirty="0"/>
              <a:t>Formulating a problem (</a:t>
            </a:r>
            <a:r>
              <a:rPr lang="en-GB" b="1" i="1" dirty="0"/>
              <a:t>develop all the details</a:t>
            </a:r>
            <a:r>
              <a:rPr lang="en-GB" dirty="0"/>
              <a:t>), and</a:t>
            </a:r>
          </a:p>
          <a:p>
            <a:pPr lvl="1"/>
            <a:r>
              <a:rPr lang="en-GB" dirty="0"/>
              <a:t>Creating </a:t>
            </a:r>
            <a:r>
              <a:rPr lang="en-GB" b="1" i="1" dirty="0"/>
              <a:t>solution(s)</a:t>
            </a:r>
            <a:r>
              <a:rPr lang="en-GB" dirty="0"/>
              <a:t> in such a way that a computer or human via a computer system </a:t>
            </a:r>
            <a:r>
              <a:rPr lang="en-GB" b="1" i="1" dirty="0"/>
              <a:t>can effectively carry it out</a:t>
            </a:r>
            <a:r>
              <a:rPr lang="en-GB" dirty="0"/>
              <a:t>.</a:t>
            </a:r>
          </a:p>
          <a:p>
            <a:r>
              <a:rPr lang="en-GB" dirty="0"/>
              <a:t>Four key techniques to computational thinking:</a:t>
            </a:r>
          </a:p>
          <a:p>
            <a:pPr lvl="1"/>
            <a:r>
              <a:rPr lang="en-GB" dirty="0"/>
              <a:t>Decomposition</a:t>
            </a:r>
          </a:p>
          <a:p>
            <a:pPr lvl="1"/>
            <a:r>
              <a:rPr lang="en-GB" dirty="0"/>
              <a:t>Pattern Recognition</a:t>
            </a:r>
          </a:p>
          <a:p>
            <a:pPr lvl="1"/>
            <a:r>
              <a:rPr lang="en-GB" dirty="0"/>
              <a:t>Abstraction</a:t>
            </a:r>
          </a:p>
          <a:p>
            <a:pPr lvl="1"/>
            <a:r>
              <a:rPr lang="en-GB" dirty="0"/>
              <a:t>Algorithm Design</a:t>
            </a:r>
          </a:p>
        </p:txBody>
      </p:sp>
    </p:spTree>
    <p:extLst>
      <p:ext uri="{BB962C8B-B14F-4D97-AF65-F5344CB8AC3E}">
        <p14:creationId xmlns:p14="http://schemas.microsoft.com/office/powerpoint/2010/main" val="68567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5" name="Block Arc 14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6" name="Block Arc 15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7" name="Block Arc 16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9" name="Freeform 18"/>
          <p:cNvSpPr/>
          <p:nvPr/>
        </p:nvSpPr>
        <p:spPr>
          <a:xfrm>
            <a:off x="3893244" y="3051869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Computational</a:t>
            </a:r>
            <a:br>
              <a:rPr lang="en-GB" sz="1300" kern="1200" dirty="0"/>
            </a:br>
            <a:r>
              <a:rPr lang="en-GB" sz="1300" kern="1200" dirty="0"/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4132113" y="1601421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5821430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4132113" y="4980055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2442796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8661" y="1584265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78767" y="2362105"/>
            <a:ext cx="28725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1873" y="3123734"/>
            <a:ext cx="1123810" cy="171428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7594" y="2356578"/>
            <a:ext cx="2909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7188" y="3759354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197395" y="4838020"/>
            <a:ext cx="2839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27595" y="6138294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246214" y="5383316"/>
            <a:ext cx="540000" cy="1422921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720000" lvl="0" indent="0">
              <a:spcBef>
                <a:spcPts val="0"/>
              </a:spcBef>
              <a:spcAft>
                <a:spcPts val="600"/>
              </a:spcAft>
              <a:buClrTx/>
              <a:buSzTx/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I’m the beginning of eternity, the end of time &amp; space.</a:t>
            </a:r>
            <a:endParaRPr lang="en-GB" sz="2400" dirty="0"/>
          </a:p>
          <a:p>
            <a:r>
              <a:rPr lang="en-GB" b="1" dirty="0"/>
              <a:t>Decomposition</a:t>
            </a:r>
            <a:r>
              <a:rPr lang="en-GB" dirty="0"/>
              <a:t> – 2 sentences</a:t>
            </a:r>
          </a:p>
          <a:p>
            <a:pPr lvl="1"/>
            <a:r>
              <a:rPr lang="en-GB" dirty="0"/>
              <a:t>I am the beginning of everything, the end of everywhere. </a:t>
            </a:r>
          </a:p>
          <a:p>
            <a:pPr lvl="1"/>
            <a:r>
              <a:rPr lang="en-GB" dirty="0"/>
              <a:t>I’m the beginning of eternity, the end of time &amp; space.</a:t>
            </a:r>
          </a:p>
          <a:p>
            <a:r>
              <a:rPr lang="en-GB" b="1" dirty="0"/>
              <a:t>Pattern Recognition </a:t>
            </a:r>
            <a:r>
              <a:rPr lang="en-GB" dirty="0"/>
              <a:t>– 2 patterns</a:t>
            </a:r>
          </a:p>
          <a:p>
            <a:pPr lvl="1"/>
            <a:r>
              <a:rPr lang="en-GB" dirty="0"/>
              <a:t>Time/period/part/position/place</a:t>
            </a:r>
          </a:p>
          <a:p>
            <a:pPr lvl="1"/>
            <a:r>
              <a:rPr lang="en-GB" dirty="0"/>
              <a:t>??? </a:t>
            </a:r>
          </a:p>
          <a:p>
            <a:pPr lvl="2"/>
            <a:r>
              <a:rPr lang="en-GB" dirty="0"/>
              <a:t>Unknown – part of problem to be solved</a:t>
            </a:r>
          </a:p>
          <a:p>
            <a:pPr lvl="2"/>
            <a:r>
              <a:rPr lang="en-GB" dirty="0"/>
              <a:t>We need abstraction to solve this</a:t>
            </a:r>
          </a:p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buNone/>
            </a:pPr>
            <a:r>
              <a:rPr lang="en-GB" sz="1900" dirty="0"/>
              <a:t>I’m the beginning 	of eternity, 	the end of 	time &amp; space.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1259632" y="5157192"/>
            <a:ext cx="1944216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148064" y="5157192"/>
            <a:ext cx="1296144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409197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020272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1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sz="1900" dirty="0"/>
              <a:t>I’m the beginning 	of eternity, 	the end of 	time &amp; space.</a:t>
            </a:r>
          </a:p>
          <a:p>
            <a:r>
              <a:rPr lang="en-GB" b="1" dirty="0"/>
              <a:t>Abstraction </a:t>
            </a:r>
            <a:r>
              <a:rPr lang="en-GB" dirty="0"/>
              <a:t>– Need to identify a general principle that generates the second pattern</a:t>
            </a:r>
          </a:p>
          <a:p>
            <a:pPr lvl="1"/>
            <a:r>
              <a:rPr lang="en-GB" dirty="0"/>
              <a:t>Filter out the specifics – you are left with </a:t>
            </a:r>
            <a:r>
              <a:rPr lang="en-GB" b="1" dirty="0"/>
              <a:t>words</a:t>
            </a:r>
            <a:r>
              <a:rPr lang="en-GB" dirty="0"/>
              <a:t>!</a:t>
            </a:r>
          </a:p>
          <a:p>
            <a:pPr lvl="2"/>
            <a:r>
              <a:rPr lang="en-GB" b="1" dirty="0"/>
              <a:t>The student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Understand the meaning behind the words</a:t>
            </a:r>
          </a:p>
          <a:p>
            <a:pPr lvl="3"/>
            <a:r>
              <a:rPr lang="en-GB" dirty="0">
                <a:hlinkClick r:id="rId2"/>
              </a:rPr>
              <a:t>Dictionary</a:t>
            </a:r>
            <a:r>
              <a:rPr lang="en-GB" dirty="0"/>
              <a:t> please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2"/>
            <a:r>
              <a:rPr lang="en-GB" b="1" dirty="0"/>
              <a:t>The teacher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Make generalisations from the specific examples, the words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347864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2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</a:t>
            </a:r>
            <a:r>
              <a:rPr lang="en-GB" sz="1900" b="1" dirty="0"/>
              <a:t>beginning</a:t>
            </a:r>
            <a:r>
              <a:rPr lang="en-GB" sz="1900" dirty="0"/>
              <a:t> 	of everything, 	the </a:t>
            </a:r>
            <a:r>
              <a:rPr lang="en-GB" sz="1900" b="1" dirty="0"/>
              <a:t>end</a:t>
            </a:r>
            <a:r>
              <a:rPr lang="en-GB" sz="1900" dirty="0"/>
              <a:t> of 	everywhere. </a:t>
            </a:r>
          </a:p>
          <a:p>
            <a:pPr marL="640080" lvl="2" indent="0">
              <a:buNone/>
            </a:pPr>
            <a:r>
              <a:rPr lang="en-GB" sz="1900" dirty="0"/>
              <a:t>I’m the </a:t>
            </a:r>
            <a:r>
              <a:rPr lang="en-GB" sz="1900" b="1" dirty="0"/>
              <a:t>beginning</a:t>
            </a:r>
            <a:r>
              <a:rPr lang="en-GB" sz="1900" dirty="0"/>
              <a:t> 	of eternity, 	the </a:t>
            </a:r>
            <a:r>
              <a:rPr lang="en-GB" sz="1900" b="1" dirty="0"/>
              <a:t>end</a:t>
            </a:r>
            <a:r>
              <a:rPr lang="en-GB" sz="1900" dirty="0"/>
              <a:t> of 	time &amp; space.</a:t>
            </a:r>
          </a:p>
          <a:p>
            <a:r>
              <a:rPr lang="en-GB" b="1" dirty="0"/>
              <a:t>Algorithm</a:t>
            </a:r>
            <a:endParaRPr lang="en-GB" dirty="0"/>
          </a:p>
          <a:p>
            <a:pPr lvl="1"/>
            <a:r>
              <a:rPr lang="en-GB" dirty="0"/>
              <a:t>The Student, after looking at the meanings, hmm interesting words: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eternity?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end</a:t>
            </a:r>
            <a:r>
              <a:rPr lang="en-GB" dirty="0"/>
              <a:t> of </a:t>
            </a:r>
            <a:r>
              <a:rPr lang="en-GB" i="1" dirty="0"/>
              <a:t>everywhere, time &amp; space?</a:t>
            </a:r>
          </a:p>
          <a:p>
            <a:pPr lvl="1"/>
            <a:r>
              <a:rPr lang="en-GB" dirty="0"/>
              <a:t>The Teacher: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</a:t>
            </a:r>
            <a:r>
              <a:rPr lang="en-GB" dirty="0"/>
              <a:t>?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end</a:t>
            </a:r>
            <a:r>
              <a:rPr lang="en-GB" dirty="0"/>
              <a:t> of the </a:t>
            </a:r>
            <a:r>
              <a:rPr lang="en-GB" i="1" dirty="0"/>
              <a:t>everywhere, time &amp; space</a:t>
            </a:r>
            <a:r>
              <a:rPr lang="en-GB" dirty="0"/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409197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Teaser: Testing the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 teacher</a:t>
            </a:r>
          </a:p>
          <a:p>
            <a:pPr lvl="1"/>
            <a:r>
              <a:rPr lang="en-GB" b="1" i="1" dirty="0" smtClean="0"/>
              <a:t>Abstract </a:t>
            </a:r>
            <a:r>
              <a:rPr lang="en-GB" b="1" i="1" dirty="0"/>
              <a:t>thinking</a:t>
            </a:r>
            <a:r>
              <a:rPr lang="en-GB" dirty="0"/>
              <a:t>: </a:t>
            </a:r>
            <a:r>
              <a:rPr lang="en-GB" dirty="0" smtClean="0"/>
              <a:t>the words and every </a:t>
            </a:r>
            <a:r>
              <a:rPr lang="en-GB" dirty="0"/>
              <a:t>word has a beginning and end</a:t>
            </a:r>
          </a:p>
          <a:p>
            <a:pPr lvl="1"/>
            <a:r>
              <a:rPr lang="en-GB" dirty="0"/>
              <a:t>The letter “</a:t>
            </a:r>
            <a:r>
              <a:rPr lang="en-GB" b="1" dirty="0"/>
              <a:t>e</a:t>
            </a:r>
            <a:r>
              <a:rPr lang="en-GB" dirty="0"/>
              <a:t>” is at the:</a:t>
            </a:r>
          </a:p>
          <a:p>
            <a:pPr lvl="2"/>
            <a:r>
              <a:rPr lang="en-GB" b="1" dirty="0"/>
              <a:t>beginning</a:t>
            </a:r>
            <a:r>
              <a:rPr lang="en-GB" dirty="0"/>
              <a:t> of the words</a:t>
            </a:r>
            <a:r>
              <a:rPr lang="en-GB" i="1" dirty="0"/>
              <a:t>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verything,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ternity</a:t>
            </a:r>
          </a:p>
          <a:p>
            <a:pPr lvl="2"/>
            <a:r>
              <a:rPr lang="en-GB" b="1" dirty="0"/>
              <a:t>end</a:t>
            </a:r>
            <a:r>
              <a:rPr lang="en-GB" dirty="0"/>
              <a:t> of the words</a:t>
            </a:r>
            <a:r>
              <a:rPr lang="en-GB" i="1" dirty="0"/>
              <a:t> everywher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, tim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 &amp; spac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</a:p>
          <a:p>
            <a:r>
              <a:rPr lang="en-GB" b="1" dirty="0"/>
              <a:t>The student</a:t>
            </a:r>
          </a:p>
          <a:p>
            <a:pPr lvl="1"/>
            <a:r>
              <a:rPr lang="en-GB" b="1" i="1" smtClean="0"/>
              <a:t>Abstract </a:t>
            </a:r>
            <a:r>
              <a:rPr lang="en-GB" b="1" i="1" dirty="0"/>
              <a:t>thinking</a:t>
            </a:r>
            <a:r>
              <a:rPr lang="en-GB" dirty="0"/>
              <a:t>: the interesting meaning of the words.</a:t>
            </a:r>
          </a:p>
          <a:p>
            <a:pPr lvl="1"/>
            <a:r>
              <a:rPr lang="en-GB" dirty="0"/>
              <a:t>Looking at the dictionary meanings of the words, the student could definitely justify the response given!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40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10499</TotalTime>
  <Words>1214</Words>
  <Application>Microsoft Office PowerPoint</Application>
  <PresentationFormat>On-screen Show (4:3)</PresentationFormat>
  <Paragraphs>177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Introduction</vt:lpstr>
      <vt:lpstr>Teaser</vt:lpstr>
      <vt:lpstr>Teaser</vt:lpstr>
      <vt:lpstr>Abstract Thinking</vt:lpstr>
      <vt:lpstr>Abstract Thinking</vt:lpstr>
      <vt:lpstr>Abstract Thinking</vt:lpstr>
      <vt:lpstr>Abstract Thinking</vt:lpstr>
      <vt:lpstr>Abstract Thinking</vt:lpstr>
      <vt:lpstr>Problem Solving</vt:lpstr>
      <vt:lpstr>Problem Solving</vt:lpstr>
      <vt:lpstr>Computational Thinking</vt:lpstr>
      <vt:lpstr>Elements of Computational Thinking</vt:lpstr>
      <vt:lpstr>A Problem Solving Approach to the Teaser</vt:lpstr>
      <vt:lpstr>A Problem Solving Approach to the Teaser</vt:lpstr>
      <vt:lpstr>A Problem Solving Approach to the Teaser</vt:lpstr>
      <vt:lpstr>A Problem Solving Approach to the Teaser: Testing the 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Sue Maw</cp:lastModifiedBy>
  <cp:revision>1531</cp:revision>
  <cp:lastPrinted>2014-09-29T16:21:25Z</cp:lastPrinted>
  <dcterms:created xsi:type="dcterms:W3CDTF">2013-09-18T07:00:31Z</dcterms:created>
  <dcterms:modified xsi:type="dcterms:W3CDTF">2020-09-30T06:42:49Z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