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Glacial Indifference Bold" panose="020B0604020202020204" charset="0"/>
      <p:regular r:id="rId15"/>
    </p:embeddedFont>
    <p:embeddedFont>
      <p:font typeface="Montserrat Bold" panose="020B0604020202020204" charset="0"/>
      <p:regular r:id="rId16"/>
    </p:embeddedFont>
    <p:embeddedFont>
      <p:font typeface="Poppins" panose="00000500000000000000" pitchFamily="2" charset="0"/>
      <p:regular r:id="rId17"/>
      <p:bold r:id="rId18"/>
      <p:italic r:id="rId19"/>
      <p:boldItalic r:id="rId20"/>
    </p:embeddedFont>
    <p:embeddedFont>
      <p:font typeface="Poppins Bold" panose="00000800000000000000" pitchFamily="2"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068" autoAdjust="0"/>
  </p:normalViewPr>
  <p:slideViewPr>
    <p:cSldViewPr>
      <p:cViewPr varScale="1">
        <p:scale>
          <a:sx n="27" d="100"/>
          <a:sy n="27" d="100"/>
        </p:scale>
        <p:origin x="1282" y="2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AD00E-DF3D-40F8-A647-AD211611F5AE}" type="datetimeFigureOut">
              <a:rPr lang="en-US" smtClean="0"/>
              <a:t>6/11/2026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526BBD-4A36-4D13-BAD2-0DEE37C1400B}" type="slidenum">
              <a:rPr lang="en-US" smtClean="0"/>
              <a:t>‹#›</a:t>
            </a:fld>
            <a:endParaRPr lang="en-US" dirty="0"/>
          </a:p>
        </p:txBody>
      </p:sp>
    </p:spTree>
    <p:extLst>
      <p:ext uri="{BB962C8B-B14F-4D97-AF65-F5344CB8AC3E}">
        <p14:creationId xmlns:p14="http://schemas.microsoft.com/office/powerpoint/2010/main" val="3818989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Hello everyone. My name is Neelam and my student ID is 2508687. Today I am going to talk about Bowlby’s Attachment Theory and how it can help us understand and support Isaac, a 4-year-old boy.</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1</a:t>
            </a:fld>
            <a:endParaRPr lang="en-US" dirty="0"/>
          </a:p>
        </p:txBody>
      </p:sp>
    </p:spTree>
    <p:extLst>
      <p:ext uri="{BB962C8B-B14F-4D97-AF65-F5344CB8AC3E}">
        <p14:creationId xmlns:p14="http://schemas.microsoft.com/office/powerpoint/2010/main" val="105399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DA526BBD-4A36-4D13-BAD2-0DEE37C1400B}" type="slidenum">
              <a:rPr lang="en-US" smtClean="0"/>
              <a:t>2</a:t>
            </a:fld>
            <a:endParaRPr lang="en-US" dirty="0"/>
          </a:p>
        </p:txBody>
      </p:sp>
    </p:spTree>
    <p:extLst>
      <p:ext uri="{BB962C8B-B14F-4D97-AF65-F5344CB8AC3E}">
        <p14:creationId xmlns:p14="http://schemas.microsoft.com/office/powerpoint/2010/main" val="564465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3</a:t>
            </a:fld>
            <a:endParaRPr lang="en-US" dirty="0"/>
          </a:p>
        </p:txBody>
      </p:sp>
    </p:spTree>
    <p:extLst>
      <p:ext uri="{BB962C8B-B14F-4D97-AF65-F5344CB8AC3E}">
        <p14:creationId xmlns:p14="http://schemas.microsoft.com/office/powerpoint/2010/main" val="2749303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DA526BBD-4A36-4D13-BAD2-0DEE37C1400B}" type="slidenum">
              <a:rPr lang="en-US" smtClean="0"/>
              <a:t>4</a:t>
            </a:fld>
            <a:endParaRPr lang="en-US" dirty="0"/>
          </a:p>
        </p:txBody>
      </p:sp>
    </p:spTree>
    <p:extLst>
      <p:ext uri="{BB962C8B-B14F-4D97-AF65-F5344CB8AC3E}">
        <p14:creationId xmlns:p14="http://schemas.microsoft.com/office/powerpoint/2010/main" val="324979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5</a:t>
            </a:fld>
            <a:endParaRPr lang="en-US" dirty="0"/>
          </a:p>
        </p:txBody>
      </p:sp>
    </p:spTree>
    <p:extLst>
      <p:ext uri="{BB962C8B-B14F-4D97-AF65-F5344CB8AC3E}">
        <p14:creationId xmlns:p14="http://schemas.microsoft.com/office/powerpoint/2010/main" val="3339855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6</a:t>
            </a:fld>
            <a:endParaRPr lang="en-US" dirty="0"/>
          </a:p>
        </p:txBody>
      </p:sp>
    </p:spTree>
    <p:extLst>
      <p:ext uri="{BB962C8B-B14F-4D97-AF65-F5344CB8AC3E}">
        <p14:creationId xmlns:p14="http://schemas.microsoft.com/office/powerpoint/2010/main" val="3400284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7</a:t>
            </a:fld>
            <a:endParaRPr lang="en-US" dirty="0"/>
          </a:p>
        </p:txBody>
      </p:sp>
    </p:spTree>
    <p:extLst>
      <p:ext uri="{BB962C8B-B14F-4D97-AF65-F5344CB8AC3E}">
        <p14:creationId xmlns:p14="http://schemas.microsoft.com/office/powerpoint/2010/main" val="3496773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8</a:t>
            </a:fld>
            <a:endParaRPr lang="en-US" dirty="0"/>
          </a:p>
        </p:txBody>
      </p:sp>
    </p:spTree>
    <p:extLst>
      <p:ext uri="{BB962C8B-B14F-4D97-AF65-F5344CB8AC3E}">
        <p14:creationId xmlns:p14="http://schemas.microsoft.com/office/powerpoint/2010/main" val="1614010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DA526BBD-4A36-4D13-BAD2-0DEE37C1400B}" type="slidenum">
              <a:rPr lang="en-US" smtClean="0"/>
              <a:t>9</a:t>
            </a:fld>
            <a:endParaRPr lang="en-US" dirty="0"/>
          </a:p>
        </p:txBody>
      </p:sp>
    </p:spTree>
    <p:extLst>
      <p:ext uri="{BB962C8B-B14F-4D97-AF65-F5344CB8AC3E}">
        <p14:creationId xmlns:p14="http://schemas.microsoft.com/office/powerpoint/2010/main" val="3376625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10</a:t>
            </a:fld>
            <a:endParaRPr lang="en-US" dirty="0"/>
          </a:p>
        </p:txBody>
      </p:sp>
    </p:spTree>
    <p:extLst>
      <p:ext uri="{BB962C8B-B14F-4D97-AF65-F5344CB8AC3E}">
        <p14:creationId xmlns:p14="http://schemas.microsoft.com/office/powerpoint/2010/main" val="3610528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I used 8 references in Harvard style. The first three are classic books by Bowlby and Ainsworth. The other five are more recent sources from 2021 to 2025. You can see the full list on this slide.</a:t>
            </a:r>
          </a:p>
          <a:p>
            <a:endParaRPr lang="en-US" dirty="0"/>
          </a:p>
        </p:txBody>
      </p:sp>
      <p:sp>
        <p:nvSpPr>
          <p:cNvPr id="4" name="Slide Number Placeholder 3"/>
          <p:cNvSpPr>
            <a:spLocks noGrp="1"/>
          </p:cNvSpPr>
          <p:nvPr>
            <p:ph type="sldNum" sz="quarter" idx="5"/>
          </p:nvPr>
        </p:nvSpPr>
        <p:spPr/>
        <p:txBody>
          <a:bodyPr/>
          <a:lstStyle/>
          <a:p>
            <a:fld id="{DA526BBD-4A36-4D13-BAD2-0DEE37C1400B}" type="slidenum">
              <a:rPr lang="en-US" smtClean="0"/>
              <a:t>11</a:t>
            </a:fld>
            <a:endParaRPr lang="en-US" dirty="0"/>
          </a:p>
        </p:txBody>
      </p:sp>
    </p:spTree>
    <p:extLst>
      <p:ext uri="{BB962C8B-B14F-4D97-AF65-F5344CB8AC3E}">
        <p14:creationId xmlns:p14="http://schemas.microsoft.com/office/powerpoint/2010/main" val="421293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Thank you very much for listening. </a:t>
            </a:r>
          </a:p>
        </p:txBody>
      </p:sp>
      <p:sp>
        <p:nvSpPr>
          <p:cNvPr id="4" name="Slide Number Placeholder 3"/>
          <p:cNvSpPr>
            <a:spLocks noGrp="1"/>
          </p:cNvSpPr>
          <p:nvPr>
            <p:ph type="sldNum" sz="quarter" idx="5"/>
          </p:nvPr>
        </p:nvSpPr>
        <p:spPr/>
        <p:txBody>
          <a:bodyPr/>
          <a:lstStyle/>
          <a:p>
            <a:fld id="{DA526BBD-4A36-4D13-BAD2-0DEE37C1400B}" type="slidenum">
              <a:rPr lang="en-US" smtClean="0"/>
              <a:t>12</a:t>
            </a:fld>
            <a:endParaRPr lang="en-US" dirty="0"/>
          </a:p>
        </p:txBody>
      </p:sp>
    </p:spTree>
    <p:extLst>
      <p:ext uri="{BB962C8B-B14F-4D97-AF65-F5344CB8AC3E}">
        <p14:creationId xmlns:p14="http://schemas.microsoft.com/office/powerpoint/2010/main" val="67285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6/11/2026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structural-learning.com/post/bowlbys-attachment-theory" TargetMode="External"/><Relationship Id="rId3" Type="http://schemas.openxmlformats.org/officeDocument/2006/relationships/image" Target="../media/image3.png"/><Relationship Id="rId7" Type="http://schemas.openxmlformats.org/officeDocument/2006/relationships/hyperlink" Target="https://doi.org/10.1080/02615479.2025.2531859"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gov.uk/government/publications/early-years-foundation-stage-framework" TargetMode="External"/><Relationship Id="rId5" Type="http://schemas.openxmlformats.org/officeDocument/2006/relationships/hyperlink" Target="https://thevoiceofearlychildhood.com" TargetMode="External"/><Relationship Id="rId4" Type="http://schemas.openxmlformats.org/officeDocument/2006/relationships/image" Target="../media/image5.png"/><Relationship Id="rId9" Type="http://schemas.openxmlformats.org/officeDocument/2006/relationships/hyperlink" Target="https://learning.nspcc.org.uk/child-health-development/attachment-early-year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3500"/>
            <a:ext cx="18288000" cy="11690392"/>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dirty="0"/>
          </a:p>
        </p:txBody>
      </p:sp>
      <p:sp>
        <p:nvSpPr>
          <p:cNvPr id="3" name="Freeform 3"/>
          <p:cNvSpPr/>
          <p:nvPr/>
        </p:nvSpPr>
        <p:spPr>
          <a:xfrm rot="-5400000">
            <a:off x="13118517" y="923049"/>
            <a:ext cx="4873317" cy="8229600"/>
          </a:xfrm>
          <a:custGeom>
            <a:avLst/>
            <a:gdLst/>
            <a:ahLst/>
            <a:cxnLst/>
            <a:rect l="l" t="t" r="r" b="b"/>
            <a:pathLst>
              <a:path w="4873317" h="8229600">
                <a:moveTo>
                  <a:pt x="0" y="0"/>
                </a:moveTo>
                <a:lnTo>
                  <a:pt x="4873317" y="0"/>
                </a:lnTo>
                <a:lnTo>
                  <a:pt x="4873317" y="8229600"/>
                </a:lnTo>
                <a:lnTo>
                  <a:pt x="0" y="8229600"/>
                </a:lnTo>
                <a:lnTo>
                  <a:pt x="0" y="0"/>
                </a:lnTo>
                <a:close/>
              </a:path>
            </a:pathLst>
          </a:custGeom>
          <a:blipFill>
            <a:blip r:embed="rId4"/>
            <a:stretch>
              <a:fillRect/>
            </a:stretch>
          </a:blipFill>
        </p:spPr>
        <p:txBody>
          <a:bodyPr/>
          <a:lstStyle/>
          <a:p>
            <a:endParaRPr lang="en-GB" dirty="0"/>
          </a:p>
        </p:txBody>
      </p:sp>
      <p:sp>
        <p:nvSpPr>
          <p:cNvPr id="4" name="Freeform 4"/>
          <p:cNvSpPr/>
          <p:nvPr/>
        </p:nvSpPr>
        <p:spPr>
          <a:xfrm rot="-5400000">
            <a:off x="14589956" y="-2051677"/>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5"/>
            <a:stretch>
              <a:fillRect/>
            </a:stretch>
          </a:blipFill>
        </p:spPr>
        <p:txBody>
          <a:bodyPr/>
          <a:lstStyle/>
          <a:p>
            <a:endParaRPr lang="en-GB" dirty="0"/>
          </a:p>
        </p:txBody>
      </p:sp>
      <p:sp>
        <p:nvSpPr>
          <p:cNvPr id="5" name="Freeform 5"/>
          <p:cNvSpPr/>
          <p:nvPr/>
        </p:nvSpPr>
        <p:spPr>
          <a:xfrm rot="-5400000">
            <a:off x="11820510" y="7667756"/>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5"/>
            <a:stretch>
              <a:fillRect/>
            </a:stretch>
          </a:blipFill>
        </p:spPr>
        <p:txBody>
          <a:bodyPr/>
          <a:lstStyle/>
          <a:p>
            <a:endParaRPr lang="en-GB" dirty="0"/>
          </a:p>
        </p:txBody>
      </p:sp>
      <p:grpSp>
        <p:nvGrpSpPr>
          <p:cNvPr id="6" name="Group 6"/>
          <p:cNvGrpSpPr/>
          <p:nvPr/>
        </p:nvGrpSpPr>
        <p:grpSpPr>
          <a:xfrm>
            <a:off x="11166383" y="2270734"/>
            <a:ext cx="5576827" cy="557682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43457" r="-43457"/>
              </a:stretch>
            </a:blipFill>
          </p:spPr>
          <p:txBody>
            <a:bodyPr/>
            <a:lstStyle/>
            <a:p>
              <a:endParaRPr lang="en-GB" dirty="0"/>
            </a:p>
          </p:txBody>
        </p:sp>
      </p:grpSp>
      <p:sp>
        <p:nvSpPr>
          <p:cNvPr id="8" name="TextBox 8"/>
          <p:cNvSpPr txBox="1"/>
          <p:nvPr/>
        </p:nvSpPr>
        <p:spPr>
          <a:xfrm>
            <a:off x="1028700" y="1219360"/>
            <a:ext cx="9386623" cy="3924140"/>
          </a:xfrm>
          <a:prstGeom prst="rect">
            <a:avLst/>
          </a:prstGeom>
        </p:spPr>
        <p:txBody>
          <a:bodyPr lIns="0" tIns="0" rIns="0" bIns="0" rtlCol="0" anchor="t">
            <a:spAutoFit/>
          </a:bodyPr>
          <a:lstStyle/>
          <a:p>
            <a:pPr marL="0" lvl="0" indent="0" algn="l">
              <a:lnSpc>
                <a:spcPts val="10067"/>
              </a:lnSpc>
            </a:pPr>
            <a:r>
              <a:rPr lang="en-US" sz="10825" b="1" dirty="0">
                <a:solidFill>
                  <a:srgbClr val="FFFFFF"/>
                </a:solidFill>
                <a:latin typeface="Montserrat Bold"/>
                <a:ea typeface="Montserrat Bold"/>
                <a:cs typeface="Montserrat Bold"/>
                <a:sym typeface="Montserrat Bold"/>
              </a:rPr>
              <a:t>B</a:t>
            </a:r>
            <a:r>
              <a:rPr lang="en-US" sz="10825" b="1" u="none" strike="noStrike" dirty="0">
                <a:solidFill>
                  <a:srgbClr val="FFFFFF"/>
                </a:solidFill>
                <a:latin typeface="Montserrat Bold"/>
                <a:ea typeface="Montserrat Bold"/>
                <a:cs typeface="Montserrat Bold"/>
                <a:sym typeface="Montserrat Bold"/>
              </a:rPr>
              <a:t>owlby’s Attachment Theory</a:t>
            </a:r>
          </a:p>
        </p:txBody>
      </p:sp>
      <p:sp>
        <p:nvSpPr>
          <p:cNvPr id="9" name="TextBox 9"/>
          <p:cNvSpPr txBox="1"/>
          <p:nvPr/>
        </p:nvSpPr>
        <p:spPr>
          <a:xfrm>
            <a:off x="304800" y="6689769"/>
            <a:ext cx="8839200" cy="3089820"/>
          </a:xfrm>
          <a:prstGeom prst="rect">
            <a:avLst/>
          </a:prstGeom>
        </p:spPr>
        <p:txBody>
          <a:bodyPr wrap="square" lIns="0" tIns="0" rIns="0" bIns="0" rtlCol="0" anchor="t">
            <a:spAutoFit/>
          </a:bodyPr>
          <a:lstStyle/>
          <a:p>
            <a:pPr algn="l">
              <a:lnSpc>
                <a:spcPts val="6096"/>
              </a:lnSpc>
            </a:pPr>
            <a:r>
              <a:rPr lang="en-US" sz="4354" dirty="0">
                <a:solidFill>
                  <a:srgbClr val="FFFFFF"/>
                </a:solidFill>
                <a:latin typeface="Poppins"/>
                <a:ea typeface="Poppins"/>
                <a:cs typeface="Poppins"/>
                <a:sym typeface="Poppins"/>
              </a:rPr>
              <a:t>NAME : Neelam Shehzadi</a:t>
            </a:r>
          </a:p>
          <a:p>
            <a:pPr algn="l">
              <a:lnSpc>
                <a:spcPts val="6096"/>
              </a:lnSpc>
              <a:spcBef>
                <a:spcPct val="0"/>
              </a:spcBef>
            </a:pPr>
            <a:r>
              <a:rPr lang="en-US" sz="4354" dirty="0">
                <a:solidFill>
                  <a:srgbClr val="FFFFFF"/>
                </a:solidFill>
                <a:latin typeface="Poppins"/>
                <a:ea typeface="Poppins"/>
                <a:cs typeface="Poppins"/>
                <a:sym typeface="Poppins"/>
              </a:rPr>
              <a:t>STUDENT ID: 2508687</a:t>
            </a:r>
          </a:p>
          <a:p>
            <a:pPr algn="l">
              <a:lnSpc>
                <a:spcPts val="6096"/>
              </a:lnSpc>
              <a:spcBef>
                <a:spcPct val="0"/>
              </a:spcBef>
            </a:pPr>
            <a:r>
              <a:rPr lang="en-US" sz="4354" dirty="0">
                <a:solidFill>
                  <a:srgbClr val="FFFFFF"/>
                </a:solidFill>
                <a:latin typeface="Poppins"/>
                <a:ea typeface="Poppins"/>
                <a:cs typeface="Poppins"/>
                <a:sym typeface="Poppins"/>
              </a:rPr>
              <a:t>LCHS4010_BIRM</a:t>
            </a:r>
          </a:p>
          <a:p>
            <a:pPr algn="l">
              <a:lnSpc>
                <a:spcPts val="6096"/>
              </a:lnSpc>
              <a:spcBef>
                <a:spcPct val="0"/>
              </a:spcBef>
            </a:pPr>
            <a:r>
              <a:rPr lang="en-US" sz="4354" dirty="0">
                <a:solidFill>
                  <a:srgbClr val="FFFFFF"/>
                </a:solidFill>
                <a:latin typeface="Poppins"/>
                <a:ea typeface="Poppins"/>
                <a:cs typeface="Poppins"/>
                <a:sym typeface="Poppins"/>
              </a:rPr>
              <a:t>LECTURER: KENNEY OBOHWEMU</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grpSp>
        <p:nvGrpSpPr>
          <p:cNvPr id="2" name="Group 2"/>
          <p:cNvGrpSpPr/>
          <p:nvPr/>
        </p:nvGrpSpPr>
        <p:grpSpPr>
          <a:xfrm>
            <a:off x="-426619" y="8828572"/>
            <a:ext cx="6689473" cy="1878320"/>
            <a:chOff x="0" y="0"/>
            <a:chExt cx="1761837" cy="494701"/>
          </a:xfrm>
        </p:grpSpPr>
        <p:sp>
          <p:nvSpPr>
            <p:cNvPr id="3" name="Freeform 3"/>
            <p:cNvSpPr/>
            <p:nvPr/>
          </p:nvSpPr>
          <p:spPr>
            <a:xfrm>
              <a:off x="0" y="0"/>
              <a:ext cx="1761837" cy="494701"/>
            </a:xfrm>
            <a:custGeom>
              <a:avLst/>
              <a:gdLst/>
              <a:ahLst/>
              <a:cxnLst/>
              <a:rect l="l" t="t" r="r" b="b"/>
              <a:pathLst>
                <a:path w="1761837" h="494701">
                  <a:moveTo>
                    <a:pt x="0" y="0"/>
                  </a:moveTo>
                  <a:lnTo>
                    <a:pt x="1761837" y="0"/>
                  </a:lnTo>
                  <a:lnTo>
                    <a:pt x="1761837" y="494701"/>
                  </a:lnTo>
                  <a:lnTo>
                    <a:pt x="0" y="494701"/>
                  </a:lnTo>
                  <a:close/>
                </a:path>
              </a:pathLst>
            </a:custGeom>
            <a:solidFill>
              <a:srgbClr val="004AAD"/>
            </a:solidFill>
          </p:spPr>
          <p:txBody>
            <a:bodyPr/>
            <a:lstStyle/>
            <a:p>
              <a:endParaRPr lang="en-GB" dirty="0"/>
            </a:p>
          </p:txBody>
        </p:sp>
        <p:sp>
          <p:nvSpPr>
            <p:cNvPr id="4" name="TextBox 4"/>
            <p:cNvSpPr txBox="1"/>
            <p:nvPr/>
          </p:nvSpPr>
          <p:spPr>
            <a:xfrm>
              <a:off x="0" y="-171450"/>
              <a:ext cx="1761837" cy="666151"/>
            </a:xfrm>
            <a:prstGeom prst="rect">
              <a:avLst/>
            </a:prstGeom>
          </p:spPr>
          <p:txBody>
            <a:bodyPr lIns="50800" tIns="50800" rIns="50800" bIns="50800" rtlCol="0" anchor="ctr"/>
            <a:lstStyle/>
            <a:p>
              <a:pPr algn="ctr">
                <a:lnSpc>
                  <a:spcPts val="4378"/>
                </a:lnSpc>
              </a:pPr>
              <a:endParaRPr dirty="0"/>
            </a:p>
          </p:txBody>
        </p:sp>
      </p:grpSp>
      <p:sp>
        <p:nvSpPr>
          <p:cNvPr id="5" name="Freeform 5"/>
          <p:cNvSpPr/>
          <p:nvPr/>
        </p:nvSpPr>
        <p:spPr>
          <a:xfrm rot="5400000">
            <a:off x="1461794" y="-3712071"/>
            <a:ext cx="5918537" cy="10755257"/>
          </a:xfrm>
          <a:custGeom>
            <a:avLst/>
            <a:gdLst/>
            <a:ahLst/>
            <a:cxnLst/>
            <a:rect l="l" t="t" r="r" b="b"/>
            <a:pathLst>
              <a:path w="5918537" h="10755257">
                <a:moveTo>
                  <a:pt x="0" y="0"/>
                </a:moveTo>
                <a:lnTo>
                  <a:pt x="5918537" y="0"/>
                </a:lnTo>
                <a:lnTo>
                  <a:pt x="5918537" y="10755257"/>
                </a:lnTo>
                <a:lnTo>
                  <a:pt x="0" y="10755257"/>
                </a:lnTo>
                <a:lnTo>
                  <a:pt x="0" y="0"/>
                </a:lnTo>
                <a:close/>
              </a:path>
            </a:pathLst>
          </a:custGeom>
          <a:blipFill>
            <a:blip r:embed="rId3">
              <a:alphaModFix amt="8999"/>
            </a:blip>
            <a:stretch>
              <a:fillRect l="-30214" b="-43220"/>
            </a:stretch>
          </a:blipFill>
        </p:spPr>
        <p:txBody>
          <a:bodyPr/>
          <a:lstStyle/>
          <a:p>
            <a:endParaRPr lang="en-GB" dirty="0"/>
          </a:p>
        </p:txBody>
      </p:sp>
      <p:grpSp>
        <p:nvGrpSpPr>
          <p:cNvPr id="6" name="Group 6"/>
          <p:cNvGrpSpPr/>
          <p:nvPr/>
        </p:nvGrpSpPr>
        <p:grpSpPr>
          <a:xfrm>
            <a:off x="-426619" y="879473"/>
            <a:ext cx="7773266" cy="8757771"/>
            <a:chOff x="0" y="0"/>
            <a:chExt cx="3705309" cy="4174596"/>
          </a:xfrm>
        </p:grpSpPr>
        <p:sp>
          <p:nvSpPr>
            <p:cNvPr id="7" name="Freeform 7"/>
            <p:cNvSpPr/>
            <p:nvPr/>
          </p:nvSpPr>
          <p:spPr>
            <a:xfrm>
              <a:off x="0" y="0"/>
              <a:ext cx="3705308" cy="4174596"/>
            </a:xfrm>
            <a:custGeom>
              <a:avLst/>
              <a:gdLst/>
              <a:ahLst/>
              <a:cxnLst/>
              <a:rect l="l" t="t" r="r" b="b"/>
              <a:pathLst>
                <a:path w="3705308" h="4174596">
                  <a:moveTo>
                    <a:pt x="0" y="0"/>
                  </a:moveTo>
                  <a:lnTo>
                    <a:pt x="2858176" y="0"/>
                  </a:lnTo>
                  <a:cubicBezTo>
                    <a:pt x="3325461" y="0"/>
                    <a:pt x="3705308" y="427957"/>
                    <a:pt x="3705308" y="954424"/>
                  </a:cubicBezTo>
                  <a:lnTo>
                    <a:pt x="3705308" y="4174596"/>
                  </a:lnTo>
                  <a:lnTo>
                    <a:pt x="0" y="4174596"/>
                  </a:lnTo>
                  <a:lnTo>
                    <a:pt x="0" y="0"/>
                  </a:lnTo>
                  <a:close/>
                </a:path>
              </a:pathLst>
            </a:custGeom>
            <a:blipFill>
              <a:blip r:embed="rId4"/>
              <a:stretch>
                <a:fillRect l="-34884" r="-34884"/>
              </a:stretch>
            </a:blipFill>
          </p:spPr>
          <p:txBody>
            <a:bodyPr/>
            <a:lstStyle/>
            <a:p>
              <a:endParaRPr lang="en-GB" dirty="0"/>
            </a:p>
          </p:txBody>
        </p:sp>
      </p:grpSp>
      <p:grpSp>
        <p:nvGrpSpPr>
          <p:cNvPr id="8" name="Group 8"/>
          <p:cNvGrpSpPr/>
          <p:nvPr/>
        </p:nvGrpSpPr>
        <p:grpSpPr>
          <a:xfrm>
            <a:off x="11565038" y="-1070427"/>
            <a:ext cx="8098767" cy="2140854"/>
            <a:chOff x="0" y="0"/>
            <a:chExt cx="2133009" cy="563846"/>
          </a:xfrm>
        </p:grpSpPr>
        <p:sp>
          <p:nvSpPr>
            <p:cNvPr id="9" name="Freeform 9"/>
            <p:cNvSpPr/>
            <p:nvPr/>
          </p:nvSpPr>
          <p:spPr>
            <a:xfrm>
              <a:off x="0" y="0"/>
              <a:ext cx="2133009" cy="563846"/>
            </a:xfrm>
            <a:custGeom>
              <a:avLst/>
              <a:gdLst/>
              <a:ahLst/>
              <a:cxnLst/>
              <a:rect l="l" t="t" r="r" b="b"/>
              <a:pathLst>
                <a:path w="2133009" h="563846">
                  <a:moveTo>
                    <a:pt x="0" y="0"/>
                  </a:moveTo>
                  <a:lnTo>
                    <a:pt x="2133009" y="0"/>
                  </a:lnTo>
                  <a:lnTo>
                    <a:pt x="2133009" y="563846"/>
                  </a:lnTo>
                  <a:lnTo>
                    <a:pt x="0" y="563846"/>
                  </a:lnTo>
                  <a:close/>
                </a:path>
              </a:pathLst>
            </a:custGeom>
            <a:solidFill>
              <a:srgbClr val="004AAD"/>
            </a:solidFill>
          </p:spPr>
          <p:txBody>
            <a:bodyPr/>
            <a:lstStyle/>
            <a:p>
              <a:endParaRPr lang="en-GB" dirty="0"/>
            </a:p>
          </p:txBody>
        </p:sp>
        <p:sp>
          <p:nvSpPr>
            <p:cNvPr id="10" name="TextBox 10"/>
            <p:cNvSpPr txBox="1"/>
            <p:nvPr/>
          </p:nvSpPr>
          <p:spPr>
            <a:xfrm>
              <a:off x="0" y="-171450"/>
              <a:ext cx="2133009" cy="735296"/>
            </a:xfrm>
            <a:prstGeom prst="rect">
              <a:avLst/>
            </a:prstGeom>
          </p:spPr>
          <p:txBody>
            <a:bodyPr lIns="50800" tIns="50800" rIns="50800" bIns="50800" rtlCol="0" anchor="ctr"/>
            <a:lstStyle/>
            <a:p>
              <a:pPr algn="ctr">
                <a:lnSpc>
                  <a:spcPts val="4378"/>
                </a:lnSpc>
              </a:pPr>
              <a:endParaRPr dirty="0"/>
            </a:p>
          </p:txBody>
        </p:sp>
      </p:grpSp>
      <p:sp>
        <p:nvSpPr>
          <p:cNvPr id="11" name="Freeform 11"/>
          <p:cNvSpPr/>
          <p:nvPr/>
        </p:nvSpPr>
        <p:spPr>
          <a:xfrm rot="-10800000">
            <a:off x="15512208" y="-371291"/>
            <a:ext cx="3034749" cy="5514791"/>
          </a:xfrm>
          <a:custGeom>
            <a:avLst/>
            <a:gdLst/>
            <a:ahLst/>
            <a:cxnLst/>
            <a:rect l="l" t="t" r="r" b="b"/>
            <a:pathLst>
              <a:path w="3034749" h="5514791">
                <a:moveTo>
                  <a:pt x="0" y="0"/>
                </a:moveTo>
                <a:lnTo>
                  <a:pt x="3034748" y="0"/>
                </a:lnTo>
                <a:lnTo>
                  <a:pt x="3034748" y="5514791"/>
                </a:lnTo>
                <a:lnTo>
                  <a:pt x="0" y="5514791"/>
                </a:lnTo>
                <a:lnTo>
                  <a:pt x="0" y="0"/>
                </a:lnTo>
                <a:close/>
              </a:path>
            </a:pathLst>
          </a:custGeom>
          <a:blipFill>
            <a:blip r:embed="rId3">
              <a:alphaModFix amt="8999"/>
            </a:blip>
            <a:stretch>
              <a:fillRect l="-30214" b="-43220"/>
            </a:stretch>
          </a:blipFill>
        </p:spPr>
        <p:txBody>
          <a:bodyPr/>
          <a:lstStyle/>
          <a:p>
            <a:endParaRPr lang="en-GB" dirty="0"/>
          </a:p>
        </p:txBody>
      </p:sp>
      <p:sp>
        <p:nvSpPr>
          <p:cNvPr id="12" name="TextBox 12"/>
          <p:cNvSpPr txBox="1"/>
          <p:nvPr/>
        </p:nvSpPr>
        <p:spPr>
          <a:xfrm>
            <a:off x="7886644" y="2188554"/>
            <a:ext cx="10225804" cy="7777403"/>
          </a:xfrm>
          <a:prstGeom prst="rect">
            <a:avLst/>
          </a:prstGeom>
        </p:spPr>
        <p:txBody>
          <a:bodyPr lIns="0" tIns="0" rIns="0" bIns="0" rtlCol="0" anchor="t">
            <a:spAutoFit/>
          </a:bodyPr>
          <a:lstStyle/>
          <a:p>
            <a:pPr marL="600113" lvl="1" indent="-300057" algn="l">
              <a:lnSpc>
                <a:spcPts val="3891"/>
              </a:lnSpc>
              <a:buFont typeface="Arial"/>
              <a:buChar char="•"/>
            </a:pPr>
            <a:r>
              <a:rPr lang="en-US" sz="2779" dirty="0">
                <a:solidFill>
                  <a:srgbClr val="000000"/>
                </a:solidFill>
                <a:latin typeface="Poppins"/>
                <a:ea typeface="Poppins"/>
                <a:cs typeface="Poppins"/>
                <a:sym typeface="Poppins"/>
              </a:rPr>
              <a:t>4-year-old boy in a Children’s Centre in London</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Lives with his single mother</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Mother has post-natal depression and little support</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Family moved to London recently</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Had many changes in childcare</a:t>
            </a:r>
          </a:p>
          <a:p>
            <a:pPr algn="l">
              <a:lnSpc>
                <a:spcPts val="3891"/>
              </a:lnSpc>
            </a:pPr>
            <a:endParaRPr lang="en-US" sz="2779" dirty="0">
              <a:solidFill>
                <a:srgbClr val="000000"/>
              </a:solidFill>
              <a:latin typeface="Poppins"/>
              <a:ea typeface="Poppins"/>
              <a:cs typeface="Poppins"/>
              <a:sym typeface="Poppins"/>
            </a:endParaRPr>
          </a:p>
          <a:p>
            <a:pPr algn="l">
              <a:lnSpc>
                <a:spcPts val="3891"/>
              </a:lnSpc>
            </a:pPr>
            <a:r>
              <a:rPr lang="en-US" sz="2779" b="1" dirty="0">
                <a:solidFill>
                  <a:srgbClr val="000000"/>
                </a:solidFill>
                <a:latin typeface="Poppins Bold"/>
                <a:ea typeface="Poppins Bold"/>
                <a:cs typeface="Poppins Bold"/>
                <a:sym typeface="Poppins Bold"/>
              </a:rPr>
              <a:t>OBSERVED BEHAVIOURS:</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Quiet and does not play much</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Gets upset when mother leaves</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Slow in language development</a:t>
            </a:r>
          </a:p>
          <a:p>
            <a:pPr marL="600113" lvl="1" indent="-300057" algn="l">
              <a:lnSpc>
                <a:spcPts val="3891"/>
              </a:lnSpc>
              <a:buFont typeface="Arial"/>
              <a:buChar char="•"/>
            </a:pPr>
            <a:r>
              <a:rPr lang="en-US" sz="2779" dirty="0">
                <a:solidFill>
                  <a:srgbClr val="000000"/>
                </a:solidFill>
                <a:latin typeface="Poppins"/>
                <a:ea typeface="Poppins"/>
                <a:cs typeface="Poppins"/>
                <a:sym typeface="Poppins"/>
              </a:rPr>
              <a:t>Finds it hard to join group activities</a:t>
            </a:r>
          </a:p>
          <a:p>
            <a:pPr algn="l">
              <a:lnSpc>
                <a:spcPts val="3891"/>
              </a:lnSpc>
            </a:pPr>
            <a:endParaRPr lang="en-US" sz="2779" dirty="0">
              <a:solidFill>
                <a:srgbClr val="000000"/>
              </a:solidFill>
              <a:latin typeface="Poppins"/>
              <a:ea typeface="Poppins"/>
              <a:cs typeface="Poppins"/>
              <a:sym typeface="Poppins"/>
            </a:endParaRPr>
          </a:p>
          <a:p>
            <a:pPr algn="l">
              <a:lnSpc>
                <a:spcPts val="3891"/>
              </a:lnSpc>
            </a:pPr>
            <a:r>
              <a:rPr lang="en-US" sz="2779" b="1" dirty="0">
                <a:solidFill>
                  <a:srgbClr val="000000"/>
                </a:solidFill>
                <a:latin typeface="Poppins Bold"/>
                <a:ea typeface="Poppins Bold"/>
                <a:cs typeface="Poppins Bold"/>
                <a:sym typeface="Poppins Bold"/>
              </a:rPr>
              <a:t>AIM</a:t>
            </a:r>
          </a:p>
          <a:p>
            <a:pPr algn="l">
              <a:lnSpc>
                <a:spcPts val="3891"/>
              </a:lnSpc>
            </a:pPr>
            <a:r>
              <a:rPr lang="en-US" sz="2779" dirty="0">
                <a:solidFill>
                  <a:srgbClr val="000000"/>
                </a:solidFill>
                <a:latin typeface="Poppins"/>
                <a:ea typeface="Poppins"/>
                <a:cs typeface="Poppins"/>
                <a:sym typeface="Poppins"/>
              </a:rPr>
              <a:t>To examine Isaac's development from Bowlby's Attachment Theory and suggest practical ways of supporting him.</a:t>
            </a:r>
          </a:p>
        </p:txBody>
      </p:sp>
      <p:sp>
        <p:nvSpPr>
          <p:cNvPr id="13" name="TextBox 13"/>
          <p:cNvSpPr txBox="1"/>
          <p:nvPr/>
        </p:nvSpPr>
        <p:spPr>
          <a:xfrm>
            <a:off x="8136536" y="1199711"/>
            <a:ext cx="8485610" cy="931693"/>
          </a:xfrm>
          <a:prstGeom prst="rect">
            <a:avLst/>
          </a:prstGeom>
        </p:spPr>
        <p:txBody>
          <a:bodyPr lIns="0" tIns="0" rIns="0" bIns="0" rtlCol="0" anchor="t">
            <a:spAutoFit/>
          </a:bodyPr>
          <a:lstStyle/>
          <a:p>
            <a:pPr algn="l">
              <a:lnSpc>
                <a:spcPts val="7348"/>
              </a:lnSpc>
            </a:pPr>
            <a:r>
              <a:rPr lang="en-US" sz="6175" b="1" dirty="0">
                <a:solidFill>
                  <a:srgbClr val="004AAD"/>
                </a:solidFill>
                <a:latin typeface="Montserrat Bold"/>
                <a:ea typeface="Montserrat Bold"/>
                <a:cs typeface="Montserrat Bold"/>
                <a:sym typeface="Montserrat Bold"/>
              </a:rPr>
              <a:t>Isaac – Background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9000942" y="1821406"/>
            <a:ext cx="7307442" cy="787272"/>
            <a:chOff x="0" y="0"/>
            <a:chExt cx="1924594" cy="207347"/>
          </a:xfrm>
        </p:grpSpPr>
        <p:sp>
          <p:nvSpPr>
            <p:cNvPr id="3" name="Freeform 3"/>
            <p:cNvSpPr/>
            <p:nvPr/>
          </p:nvSpPr>
          <p:spPr>
            <a:xfrm>
              <a:off x="0" y="0"/>
              <a:ext cx="1924594" cy="207347"/>
            </a:xfrm>
            <a:custGeom>
              <a:avLst/>
              <a:gdLst/>
              <a:ahLst/>
              <a:cxnLst/>
              <a:rect l="l" t="t" r="r" b="b"/>
              <a:pathLst>
                <a:path w="1924594" h="207347">
                  <a:moveTo>
                    <a:pt x="0" y="0"/>
                  </a:moveTo>
                  <a:lnTo>
                    <a:pt x="1924594" y="0"/>
                  </a:lnTo>
                  <a:lnTo>
                    <a:pt x="1924594" y="207347"/>
                  </a:lnTo>
                  <a:lnTo>
                    <a:pt x="0" y="207347"/>
                  </a:lnTo>
                  <a:close/>
                </a:path>
              </a:pathLst>
            </a:custGeom>
            <a:solidFill>
              <a:srgbClr val="004AAD"/>
            </a:solidFill>
          </p:spPr>
          <p:txBody>
            <a:bodyPr/>
            <a:lstStyle/>
            <a:p>
              <a:endParaRPr lang="en-GB" dirty="0"/>
            </a:p>
          </p:txBody>
        </p:sp>
        <p:sp>
          <p:nvSpPr>
            <p:cNvPr id="4" name="TextBox 4"/>
            <p:cNvSpPr txBox="1"/>
            <p:nvPr/>
          </p:nvSpPr>
          <p:spPr>
            <a:xfrm>
              <a:off x="0" y="-171450"/>
              <a:ext cx="1924594" cy="378797"/>
            </a:xfrm>
            <a:prstGeom prst="rect">
              <a:avLst/>
            </a:prstGeom>
          </p:spPr>
          <p:txBody>
            <a:bodyPr lIns="50800" tIns="50800" rIns="50800" bIns="50800" rtlCol="0" anchor="ctr"/>
            <a:lstStyle/>
            <a:p>
              <a:pPr algn="ctr">
                <a:lnSpc>
                  <a:spcPts val="4378"/>
                </a:lnSpc>
              </a:pPr>
              <a:endParaRPr dirty="0"/>
            </a:p>
          </p:txBody>
        </p:sp>
      </p:grpSp>
      <p:grpSp>
        <p:nvGrpSpPr>
          <p:cNvPr id="5" name="Group 5"/>
          <p:cNvGrpSpPr/>
          <p:nvPr/>
        </p:nvGrpSpPr>
        <p:grpSpPr>
          <a:xfrm rot="-10800000">
            <a:off x="12689070" y="-178840"/>
            <a:ext cx="6046987" cy="8281885"/>
            <a:chOff x="0" y="0"/>
            <a:chExt cx="4556141" cy="6240040"/>
          </a:xfrm>
        </p:grpSpPr>
        <p:sp>
          <p:nvSpPr>
            <p:cNvPr id="6" name="Freeform 6"/>
            <p:cNvSpPr/>
            <p:nvPr/>
          </p:nvSpPr>
          <p:spPr>
            <a:xfrm rot="-10800000">
              <a:off x="0" y="0"/>
              <a:ext cx="4556141" cy="6240040"/>
            </a:xfrm>
            <a:custGeom>
              <a:avLst/>
              <a:gdLst/>
              <a:ahLst/>
              <a:cxnLst/>
              <a:rect l="l" t="t" r="r" b="b"/>
              <a:pathLst>
                <a:path w="4556141" h="6240040">
                  <a:moveTo>
                    <a:pt x="4556141" y="6240040"/>
                  </a:moveTo>
                  <a:lnTo>
                    <a:pt x="1041655" y="6240040"/>
                  </a:lnTo>
                  <a:cubicBezTo>
                    <a:pt x="467070" y="6240040"/>
                    <a:pt x="0" y="5600345"/>
                    <a:pt x="0" y="4813400"/>
                  </a:cubicBezTo>
                  <a:lnTo>
                    <a:pt x="0" y="0"/>
                  </a:lnTo>
                  <a:lnTo>
                    <a:pt x="4556141" y="0"/>
                  </a:lnTo>
                  <a:lnTo>
                    <a:pt x="4556141" y="6240040"/>
                  </a:lnTo>
                  <a:close/>
                </a:path>
              </a:pathLst>
            </a:custGeom>
            <a:blipFill>
              <a:blip r:embed="rId3"/>
              <a:stretch>
                <a:fillRect l="-79907" r="-25659"/>
              </a:stretch>
            </a:blipFill>
          </p:spPr>
          <p:txBody>
            <a:bodyPr/>
            <a:lstStyle/>
            <a:p>
              <a:endParaRPr lang="en-GB" dirty="0"/>
            </a:p>
          </p:txBody>
        </p:sp>
      </p:grpSp>
      <p:sp>
        <p:nvSpPr>
          <p:cNvPr id="7" name="TextBox 7"/>
          <p:cNvSpPr txBox="1"/>
          <p:nvPr/>
        </p:nvSpPr>
        <p:spPr>
          <a:xfrm>
            <a:off x="85897" y="383029"/>
            <a:ext cx="10889729" cy="2521460"/>
          </a:xfrm>
          <a:prstGeom prst="rect">
            <a:avLst/>
          </a:prstGeom>
        </p:spPr>
        <p:txBody>
          <a:bodyPr lIns="0" tIns="0" rIns="0" bIns="0" rtlCol="0" anchor="t">
            <a:spAutoFit/>
          </a:bodyPr>
          <a:lstStyle/>
          <a:p>
            <a:pPr algn="l">
              <a:lnSpc>
                <a:spcPts val="6691"/>
              </a:lnSpc>
            </a:pPr>
            <a:r>
              <a:rPr lang="en-US" sz="5623" b="1" dirty="0">
                <a:solidFill>
                  <a:srgbClr val="004AAD"/>
                </a:solidFill>
                <a:latin typeface="Montserrat Bold"/>
                <a:ea typeface="Montserrat Bold"/>
                <a:cs typeface="Montserrat Bold"/>
                <a:sym typeface="Montserrat Bold"/>
              </a:rPr>
              <a:t>Bowlby’s Attachment Theory</a:t>
            </a:r>
          </a:p>
          <a:p>
            <a:pPr algn="l">
              <a:lnSpc>
                <a:spcPts val="6691"/>
              </a:lnSpc>
            </a:pPr>
            <a:endParaRPr lang="en-US" sz="5623" b="1" dirty="0">
              <a:solidFill>
                <a:srgbClr val="004AAD"/>
              </a:solidFill>
              <a:latin typeface="Montserrat Bold"/>
              <a:ea typeface="Montserrat Bold"/>
              <a:cs typeface="Montserrat Bold"/>
              <a:sym typeface="Montserrat Bold"/>
            </a:endParaRPr>
          </a:p>
          <a:p>
            <a:pPr algn="l">
              <a:lnSpc>
                <a:spcPts val="6691"/>
              </a:lnSpc>
            </a:pPr>
            <a:endParaRPr lang="en-US" sz="5623" b="1" dirty="0">
              <a:solidFill>
                <a:srgbClr val="004AAD"/>
              </a:solidFill>
              <a:latin typeface="Montserrat Bold"/>
              <a:ea typeface="Montserrat Bold"/>
              <a:cs typeface="Montserrat Bold"/>
              <a:sym typeface="Montserrat Bold"/>
            </a:endParaRPr>
          </a:p>
        </p:txBody>
      </p:sp>
      <p:sp>
        <p:nvSpPr>
          <p:cNvPr id="8" name="TextBox 8"/>
          <p:cNvSpPr txBox="1"/>
          <p:nvPr/>
        </p:nvSpPr>
        <p:spPr>
          <a:xfrm>
            <a:off x="737159" y="2215041"/>
            <a:ext cx="11523867" cy="8433440"/>
          </a:xfrm>
          <a:prstGeom prst="rect">
            <a:avLst/>
          </a:prstGeom>
        </p:spPr>
        <p:txBody>
          <a:bodyPr lIns="0" tIns="0" rIns="0" bIns="0" rtlCol="0" anchor="t">
            <a:spAutoFit/>
          </a:bodyPr>
          <a:lstStyle/>
          <a:p>
            <a:pPr algn="l">
              <a:lnSpc>
                <a:spcPts val="3919"/>
              </a:lnSpc>
            </a:pPr>
            <a:r>
              <a:rPr lang="en-US" sz="2799" b="1" dirty="0">
                <a:solidFill>
                  <a:srgbClr val="000000"/>
                </a:solidFill>
                <a:latin typeface="Poppins Bold"/>
                <a:ea typeface="Poppins Bold"/>
                <a:cs typeface="Poppins Bold"/>
                <a:sym typeface="Poppins Bold"/>
              </a:rPr>
              <a:t>KEY CONCEPTS</a:t>
            </a:r>
          </a:p>
          <a:p>
            <a:pPr algn="l">
              <a:lnSpc>
                <a:spcPts val="3919"/>
              </a:lnSpc>
            </a:pPr>
            <a:r>
              <a:rPr lang="en-US" sz="2799" dirty="0">
                <a:solidFill>
                  <a:srgbClr val="000000"/>
                </a:solidFill>
                <a:latin typeface="Poppins"/>
                <a:ea typeface="Poppins"/>
                <a:cs typeface="Poppins"/>
                <a:sym typeface="Poppins"/>
              </a:rPr>
              <a:t>THEORY IS Developed by John Bowlby (1969).</a:t>
            </a:r>
          </a:p>
          <a:p>
            <a:pPr algn="l">
              <a:lnSpc>
                <a:spcPts val="3919"/>
              </a:lnSpc>
            </a:pPr>
            <a:r>
              <a:rPr lang="en-US" sz="2799" dirty="0">
                <a:solidFill>
                  <a:srgbClr val="000000"/>
                </a:solidFill>
                <a:latin typeface="Poppins"/>
                <a:ea typeface="Poppins"/>
                <a:cs typeface="Poppins"/>
                <a:sym typeface="Poppins"/>
              </a:rPr>
              <a:t>Attachment is emotional connection between child and caregiver.</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Internal Working Model (IWM): Mental representation of self and others formed in early years</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Secure Base: Caregiver offers security from which child can explore.</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Monotropy: Preference for one dominant figure (usually the mother)</a:t>
            </a:r>
          </a:p>
          <a:p>
            <a:pPr algn="l">
              <a:lnSpc>
                <a:spcPts val="3919"/>
              </a:lnSpc>
            </a:pPr>
            <a:endParaRPr lang="en-US" sz="2799" dirty="0">
              <a:solidFill>
                <a:srgbClr val="000000"/>
              </a:solidFill>
              <a:latin typeface="Poppins"/>
              <a:ea typeface="Poppins"/>
              <a:cs typeface="Poppins"/>
              <a:sym typeface="Poppins"/>
            </a:endParaRPr>
          </a:p>
          <a:p>
            <a:pPr algn="l">
              <a:lnSpc>
                <a:spcPts val="3919"/>
              </a:lnSpc>
            </a:pPr>
            <a:r>
              <a:rPr lang="en-US" sz="2799" b="1" dirty="0">
                <a:solidFill>
                  <a:srgbClr val="000000"/>
                </a:solidFill>
                <a:latin typeface="Poppins Bold"/>
                <a:ea typeface="Poppins Bold"/>
                <a:cs typeface="Poppins Bold"/>
                <a:sym typeface="Poppins Bold"/>
              </a:rPr>
              <a:t>DEVELOPMENTAL ASSUMPTIONS:</a:t>
            </a:r>
          </a:p>
          <a:p>
            <a:pPr algn="l">
              <a:lnSpc>
                <a:spcPts val="3919"/>
              </a:lnSpc>
            </a:pPr>
            <a:endParaRPr lang="en-US" sz="2799" b="1" dirty="0">
              <a:solidFill>
                <a:srgbClr val="000000"/>
              </a:solidFill>
              <a:latin typeface="Poppins Bold"/>
              <a:ea typeface="Poppins Bold"/>
              <a:cs typeface="Poppins Bold"/>
              <a:sym typeface="Poppins Bold"/>
            </a:endParaRP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Critical period for attachment formation (first 2–3 years)</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Distress (protest, despair, detachment) is experienced when separation occurs.</a:t>
            </a:r>
          </a:p>
          <a:p>
            <a:pPr algn="l">
              <a:lnSpc>
                <a:spcPts val="3919"/>
              </a:lnSpc>
            </a:pPr>
            <a:endParaRPr lang="en-US" sz="2799" dirty="0">
              <a:solidFill>
                <a:srgbClr val="000000"/>
              </a:solidFill>
              <a:latin typeface="Poppins"/>
              <a:ea typeface="Poppins"/>
              <a:cs typeface="Poppins"/>
              <a:sym typeface="Poppi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dirty="0"/>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dirty="0"/>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dirty="0"/>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dirty="0"/>
            </a:p>
          </p:txBody>
        </p:sp>
      </p:grpSp>
      <p:sp>
        <p:nvSpPr>
          <p:cNvPr id="7" name="Freeform 7"/>
          <p:cNvSpPr/>
          <p:nvPr/>
        </p:nvSpPr>
        <p:spPr>
          <a:xfrm>
            <a:off x="12430867" y="2090741"/>
            <a:ext cx="5480670" cy="3658347"/>
          </a:xfrm>
          <a:custGeom>
            <a:avLst/>
            <a:gdLst/>
            <a:ahLst/>
            <a:cxnLst/>
            <a:rect l="l" t="t" r="r" b="b"/>
            <a:pathLst>
              <a:path w="5480670" h="3658347">
                <a:moveTo>
                  <a:pt x="0" y="0"/>
                </a:moveTo>
                <a:lnTo>
                  <a:pt x="5480670" y="0"/>
                </a:lnTo>
                <a:lnTo>
                  <a:pt x="5480670" y="3658347"/>
                </a:lnTo>
                <a:lnTo>
                  <a:pt x="0" y="3658347"/>
                </a:lnTo>
                <a:lnTo>
                  <a:pt x="0" y="0"/>
                </a:lnTo>
                <a:close/>
              </a:path>
            </a:pathLst>
          </a:custGeom>
          <a:blipFill>
            <a:blip r:embed="rId5"/>
            <a:stretch>
              <a:fillRect/>
            </a:stretch>
          </a:blipFill>
        </p:spPr>
        <p:txBody>
          <a:bodyPr/>
          <a:lstStyle/>
          <a:p>
            <a:endParaRPr lang="en-GB" dirty="0"/>
          </a:p>
        </p:txBody>
      </p:sp>
      <p:sp>
        <p:nvSpPr>
          <p:cNvPr id="8" name="TextBox 8"/>
          <p:cNvSpPr txBox="1"/>
          <p:nvPr/>
        </p:nvSpPr>
        <p:spPr>
          <a:xfrm>
            <a:off x="1419178" y="452246"/>
            <a:ext cx="10336812" cy="872935"/>
          </a:xfrm>
          <a:prstGeom prst="rect">
            <a:avLst/>
          </a:prstGeom>
        </p:spPr>
        <p:txBody>
          <a:bodyPr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Bowlby’s Attachment Stages</a:t>
            </a:r>
          </a:p>
        </p:txBody>
      </p:sp>
      <p:sp>
        <p:nvSpPr>
          <p:cNvPr id="9" name="TextBox 9"/>
          <p:cNvSpPr txBox="1"/>
          <p:nvPr/>
        </p:nvSpPr>
        <p:spPr>
          <a:xfrm>
            <a:off x="1419178" y="2313302"/>
            <a:ext cx="10438976" cy="6871572"/>
          </a:xfrm>
          <a:prstGeom prst="rect">
            <a:avLst/>
          </a:prstGeom>
        </p:spPr>
        <p:txBody>
          <a:bodyPr lIns="0" tIns="0" rIns="0" bIns="0" rtlCol="0" anchor="t">
            <a:spAutoFit/>
          </a:bodyPr>
          <a:lstStyle/>
          <a:p>
            <a:pPr algn="l">
              <a:lnSpc>
                <a:spcPts val="4501"/>
              </a:lnSpc>
            </a:pPr>
            <a:r>
              <a:rPr lang="en-US" sz="3215" b="1" dirty="0">
                <a:solidFill>
                  <a:srgbClr val="000000"/>
                </a:solidFill>
                <a:latin typeface="Poppins Bold"/>
                <a:ea typeface="Poppins Bold"/>
                <a:cs typeface="Poppins Bold"/>
                <a:sym typeface="Poppins Bold"/>
              </a:rPr>
              <a:t>STAGES OF ATTACHMENT DEVELOPMENT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Pre-attachment (0-6 weeks) – Signaling behavior's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Attachment-in-the-making (6 weeks-6/7 months) – preference for familiar adults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Clear-cut attachment (6/7 months – 18/24 months) – Separation anxiety, stranger anxiety</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Goal-corrected partnership (24 months+) – Identifying feelings of others</a:t>
            </a:r>
          </a:p>
          <a:p>
            <a:pPr algn="l">
              <a:lnSpc>
                <a:spcPts val="4501"/>
              </a:lnSpc>
            </a:pPr>
            <a:endParaRPr lang="en-US" sz="3215" dirty="0">
              <a:solidFill>
                <a:srgbClr val="000000"/>
              </a:solidFill>
              <a:latin typeface="Poppins"/>
              <a:ea typeface="Poppins"/>
              <a:cs typeface="Poppins"/>
              <a:sym typeface="Poppins"/>
            </a:endParaRPr>
          </a:p>
          <a:p>
            <a:pPr algn="l">
              <a:lnSpc>
                <a:spcPts val="4501"/>
              </a:lnSpc>
              <a:spcBef>
                <a:spcPct val="0"/>
              </a:spcBef>
            </a:pPr>
            <a:r>
              <a:rPr lang="en-US" sz="3215" b="1" dirty="0">
                <a:solidFill>
                  <a:srgbClr val="000000"/>
                </a:solidFill>
                <a:latin typeface="Poppins Bold"/>
                <a:ea typeface="Poppins Bold"/>
                <a:cs typeface="Poppins Bold"/>
                <a:sym typeface="Poppins Bold"/>
              </a:rPr>
              <a:t>Relevance to Early Childhood: </a:t>
            </a:r>
            <a:r>
              <a:rPr lang="en-US" sz="3215" dirty="0">
                <a:solidFill>
                  <a:srgbClr val="000000"/>
                </a:solidFill>
                <a:latin typeface="Poppins"/>
                <a:ea typeface="Poppins"/>
                <a:cs typeface="Poppins"/>
                <a:sym typeface="Poppins"/>
              </a:rPr>
              <a:t>Most important time for establishing safe attachments.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dirty="0"/>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dirty="0"/>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dirty="0"/>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dirty="0"/>
            </a:p>
          </p:txBody>
        </p:sp>
      </p:grpSp>
      <p:sp>
        <p:nvSpPr>
          <p:cNvPr id="7" name="Freeform 7"/>
          <p:cNvSpPr/>
          <p:nvPr/>
        </p:nvSpPr>
        <p:spPr>
          <a:xfrm>
            <a:off x="12121694" y="2111566"/>
            <a:ext cx="5693426" cy="3795618"/>
          </a:xfrm>
          <a:custGeom>
            <a:avLst/>
            <a:gdLst/>
            <a:ahLst/>
            <a:cxnLst/>
            <a:rect l="l" t="t" r="r" b="b"/>
            <a:pathLst>
              <a:path w="5693426" h="3795618">
                <a:moveTo>
                  <a:pt x="0" y="0"/>
                </a:moveTo>
                <a:lnTo>
                  <a:pt x="5693427" y="0"/>
                </a:lnTo>
                <a:lnTo>
                  <a:pt x="5693427" y="3795617"/>
                </a:lnTo>
                <a:lnTo>
                  <a:pt x="0" y="3795617"/>
                </a:lnTo>
                <a:lnTo>
                  <a:pt x="0" y="0"/>
                </a:lnTo>
                <a:close/>
              </a:path>
            </a:pathLst>
          </a:custGeom>
          <a:blipFill>
            <a:blip r:embed="rId5"/>
            <a:stretch>
              <a:fillRect/>
            </a:stretch>
          </a:blipFill>
        </p:spPr>
        <p:txBody>
          <a:bodyPr/>
          <a:lstStyle/>
          <a:p>
            <a:endParaRPr lang="en-GB" dirty="0"/>
          </a:p>
        </p:txBody>
      </p:sp>
      <p:sp>
        <p:nvSpPr>
          <p:cNvPr id="8" name="TextBox 8"/>
          <p:cNvSpPr txBox="1"/>
          <p:nvPr/>
        </p:nvSpPr>
        <p:spPr>
          <a:xfrm>
            <a:off x="383679" y="306476"/>
            <a:ext cx="12737024" cy="833562"/>
          </a:xfrm>
          <a:prstGeom prst="rect">
            <a:avLst/>
          </a:prstGeom>
        </p:spPr>
        <p:txBody>
          <a:bodyPr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Bowlby's theory relevance to Isaac.</a:t>
            </a:r>
          </a:p>
        </p:txBody>
      </p:sp>
      <p:sp>
        <p:nvSpPr>
          <p:cNvPr id="9" name="TextBox 9"/>
          <p:cNvSpPr txBox="1"/>
          <p:nvPr/>
        </p:nvSpPr>
        <p:spPr>
          <a:xfrm>
            <a:off x="1190110" y="1226523"/>
            <a:ext cx="10438976" cy="8586072"/>
          </a:xfrm>
          <a:prstGeom prst="rect">
            <a:avLst/>
          </a:prstGeom>
        </p:spPr>
        <p:txBody>
          <a:bodyPr lIns="0" tIns="0" rIns="0" bIns="0" rtlCol="0" anchor="t">
            <a:spAutoFit/>
          </a:bodyPr>
          <a:lstStyle/>
          <a:p>
            <a:pPr algn="l">
              <a:lnSpc>
                <a:spcPts val="4501"/>
              </a:lnSpc>
            </a:pPr>
            <a:r>
              <a:rPr lang="en-US" sz="3215" b="1" dirty="0">
                <a:solidFill>
                  <a:srgbClr val="000000"/>
                </a:solidFill>
                <a:latin typeface="Poppins Bold"/>
                <a:ea typeface="Poppins Bold"/>
                <a:cs typeface="Poppins Bold"/>
                <a:sym typeface="Poppins Bold"/>
              </a:rPr>
              <a:t>RELEVANCE TO ISAAC’S SITUATION</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Isaac is in the goal corrected partnership phase and has insecure attachment.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Disrupted caregiving and separation experiences confirm Bowlby's prediction of distress.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Maternal post-natal depression and limited social support decreases the availability of a consistent secure base.</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Delayed language development and social withdrawal are typical consequences of insecure attachment.</a:t>
            </a:r>
          </a:p>
          <a:p>
            <a:pPr algn="l">
              <a:lnSpc>
                <a:spcPts val="4501"/>
              </a:lnSpc>
            </a:pPr>
            <a:endParaRPr lang="en-US" sz="3215" dirty="0">
              <a:solidFill>
                <a:srgbClr val="000000"/>
              </a:solidFill>
              <a:latin typeface="Poppins"/>
              <a:ea typeface="Poppins"/>
              <a:cs typeface="Poppins"/>
              <a:sym typeface="Poppins"/>
            </a:endParaRPr>
          </a:p>
          <a:p>
            <a:pPr algn="l">
              <a:lnSpc>
                <a:spcPts val="4501"/>
              </a:lnSpc>
              <a:spcBef>
                <a:spcPct val="0"/>
              </a:spcBef>
            </a:pPr>
            <a:r>
              <a:rPr lang="en-US" sz="3215" b="1" dirty="0">
                <a:solidFill>
                  <a:srgbClr val="000000"/>
                </a:solidFill>
                <a:latin typeface="Poppins Bold"/>
                <a:ea typeface="Poppins Bold"/>
                <a:cs typeface="Poppins Bold"/>
                <a:sym typeface="Poppins Bold"/>
              </a:rPr>
              <a:t>THEORY IS VERY RELEVANT TO EARLY YEARS PRACTICE AND MULTI AGENCY SUPPORT.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dirty="0"/>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dirty="0"/>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dirty="0"/>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dirty="0"/>
            </a:p>
          </p:txBody>
        </p:sp>
      </p:grpSp>
      <p:sp>
        <p:nvSpPr>
          <p:cNvPr id="7" name="TextBox 7"/>
          <p:cNvSpPr txBox="1"/>
          <p:nvPr/>
        </p:nvSpPr>
        <p:spPr>
          <a:xfrm>
            <a:off x="764838" y="1430050"/>
            <a:ext cx="11953968" cy="8550474"/>
          </a:xfrm>
          <a:prstGeom prst="rect">
            <a:avLst/>
          </a:prstGeom>
        </p:spPr>
        <p:txBody>
          <a:bodyPr lIns="0" tIns="0" rIns="0" bIns="0" rtlCol="0" anchor="t">
            <a:spAutoFit/>
          </a:bodyPr>
          <a:lstStyle/>
          <a:p>
            <a:pPr algn="l">
              <a:lnSpc>
                <a:spcPts val="4221"/>
              </a:lnSpc>
            </a:pPr>
            <a:r>
              <a:rPr lang="en-US" sz="3015" b="1" dirty="0">
                <a:solidFill>
                  <a:srgbClr val="000000"/>
                </a:solidFill>
                <a:latin typeface="Poppins Bold"/>
                <a:ea typeface="Poppins Bold"/>
                <a:cs typeface="Poppins Bold"/>
                <a:sym typeface="Poppins Bold"/>
              </a:rPr>
              <a:t>How Isaac's experiences have influenced his development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Repeated separations from parents → Protest/Despair behavior's → Disrupted childcare &amp; moves</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Maternal PND &amp; low availability of caregiver → inconsistent availability of caregiver → insecure attachment</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Limited social interaction → Poor development of Internal Working Model</a:t>
            </a:r>
          </a:p>
          <a:p>
            <a:pPr marL="694266" lvl="1" indent="-347133" algn="l">
              <a:lnSpc>
                <a:spcPts val="4501"/>
              </a:lnSpc>
              <a:buFont typeface="Arial"/>
              <a:buChar char="•"/>
            </a:pPr>
            <a:r>
              <a:rPr lang="en-US" sz="3215" dirty="0">
                <a:solidFill>
                  <a:srgbClr val="000000"/>
                </a:solidFill>
                <a:latin typeface="Poppins"/>
                <a:ea typeface="Poppins"/>
                <a:cs typeface="Poppins"/>
                <a:sym typeface="Poppins"/>
              </a:rPr>
              <a:t>Emotional &amp; language delays are associated with attachment difficulties which impact on exploration, play, and communication.</a:t>
            </a:r>
          </a:p>
          <a:p>
            <a:pPr algn="l">
              <a:lnSpc>
                <a:spcPts val="4501"/>
              </a:lnSpc>
            </a:pPr>
            <a:endParaRPr lang="en-US" sz="3215" dirty="0">
              <a:solidFill>
                <a:srgbClr val="000000"/>
              </a:solidFill>
              <a:latin typeface="Poppins"/>
              <a:ea typeface="Poppins"/>
              <a:cs typeface="Poppins"/>
              <a:sym typeface="Poppins"/>
            </a:endParaRPr>
          </a:p>
          <a:p>
            <a:pPr algn="l">
              <a:lnSpc>
                <a:spcPts val="4501"/>
              </a:lnSpc>
            </a:pPr>
            <a:r>
              <a:rPr lang="en-US" sz="3215" b="1" dirty="0">
                <a:solidFill>
                  <a:srgbClr val="000000"/>
                </a:solidFill>
                <a:latin typeface="Poppins"/>
                <a:ea typeface="Poppins"/>
                <a:cs typeface="Poppins"/>
                <a:sym typeface="Poppins"/>
              </a:rPr>
              <a:t>Result: Isaac feels the world is unsafe and become  withdrawn and clingy</a:t>
            </a:r>
          </a:p>
          <a:p>
            <a:pPr algn="l">
              <a:lnSpc>
                <a:spcPts val="4501"/>
              </a:lnSpc>
              <a:spcBef>
                <a:spcPct val="0"/>
              </a:spcBef>
            </a:pPr>
            <a:endParaRPr lang="en-US" sz="3215" dirty="0">
              <a:solidFill>
                <a:srgbClr val="000000"/>
              </a:solidFill>
              <a:latin typeface="Poppins"/>
              <a:ea typeface="Poppins"/>
              <a:cs typeface="Poppins"/>
              <a:sym typeface="Poppins"/>
            </a:endParaRPr>
          </a:p>
        </p:txBody>
      </p:sp>
      <p:sp>
        <p:nvSpPr>
          <p:cNvPr id="8" name="Freeform 8"/>
          <p:cNvSpPr/>
          <p:nvPr/>
        </p:nvSpPr>
        <p:spPr>
          <a:xfrm>
            <a:off x="12654744" y="2510038"/>
            <a:ext cx="5122588" cy="3412924"/>
          </a:xfrm>
          <a:custGeom>
            <a:avLst/>
            <a:gdLst/>
            <a:ahLst/>
            <a:cxnLst/>
            <a:rect l="l" t="t" r="r" b="b"/>
            <a:pathLst>
              <a:path w="5122588" h="3412924">
                <a:moveTo>
                  <a:pt x="0" y="0"/>
                </a:moveTo>
                <a:lnTo>
                  <a:pt x="5122588" y="0"/>
                </a:lnTo>
                <a:lnTo>
                  <a:pt x="5122588" y="3412925"/>
                </a:lnTo>
                <a:lnTo>
                  <a:pt x="0" y="3412925"/>
                </a:lnTo>
                <a:lnTo>
                  <a:pt x="0" y="0"/>
                </a:lnTo>
                <a:close/>
              </a:path>
            </a:pathLst>
          </a:custGeom>
          <a:blipFill>
            <a:blip r:embed="rId5"/>
            <a:stretch>
              <a:fillRect/>
            </a:stretch>
          </a:blipFill>
        </p:spPr>
        <p:txBody>
          <a:bodyPr/>
          <a:lstStyle/>
          <a:p>
            <a:endParaRPr lang="en-GB" dirty="0"/>
          </a:p>
        </p:txBody>
      </p:sp>
      <p:sp>
        <p:nvSpPr>
          <p:cNvPr id="9" name="TextBox 9"/>
          <p:cNvSpPr txBox="1"/>
          <p:nvPr/>
        </p:nvSpPr>
        <p:spPr>
          <a:xfrm>
            <a:off x="383678" y="306476"/>
            <a:ext cx="12598989" cy="833562"/>
          </a:xfrm>
          <a:prstGeom prst="rect">
            <a:avLst/>
          </a:prstGeom>
        </p:spPr>
        <p:txBody>
          <a:bodyPr wrap="square"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Application to Isaac's Experiences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dirty="0"/>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dirty="0"/>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dirty="0"/>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dirty="0"/>
            </a:p>
          </p:txBody>
        </p:sp>
      </p:grpSp>
      <p:sp>
        <p:nvSpPr>
          <p:cNvPr id="7" name="Freeform 7"/>
          <p:cNvSpPr/>
          <p:nvPr/>
        </p:nvSpPr>
        <p:spPr>
          <a:xfrm>
            <a:off x="10280301" y="1528484"/>
            <a:ext cx="6809828" cy="4537048"/>
          </a:xfrm>
          <a:custGeom>
            <a:avLst/>
            <a:gdLst/>
            <a:ahLst/>
            <a:cxnLst/>
            <a:rect l="l" t="t" r="r" b="b"/>
            <a:pathLst>
              <a:path w="6809828" h="4537048">
                <a:moveTo>
                  <a:pt x="0" y="0"/>
                </a:moveTo>
                <a:lnTo>
                  <a:pt x="6809828" y="0"/>
                </a:lnTo>
                <a:lnTo>
                  <a:pt x="6809828" y="4537048"/>
                </a:lnTo>
                <a:lnTo>
                  <a:pt x="0" y="4537048"/>
                </a:lnTo>
                <a:lnTo>
                  <a:pt x="0" y="0"/>
                </a:lnTo>
                <a:close/>
              </a:path>
            </a:pathLst>
          </a:custGeom>
          <a:blipFill>
            <a:blip r:embed="rId5"/>
            <a:stretch>
              <a:fillRect/>
            </a:stretch>
          </a:blipFill>
        </p:spPr>
        <p:txBody>
          <a:bodyPr/>
          <a:lstStyle/>
          <a:p>
            <a:endParaRPr lang="en-GB" dirty="0"/>
          </a:p>
        </p:txBody>
      </p:sp>
      <p:sp>
        <p:nvSpPr>
          <p:cNvPr id="8" name="TextBox 8"/>
          <p:cNvSpPr txBox="1"/>
          <p:nvPr/>
        </p:nvSpPr>
        <p:spPr>
          <a:xfrm>
            <a:off x="383679" y="306476"/>
            <a:ext cx="9896622" cy="833562"/>
          </a:xfrm>
          <a:prstGeom prst="rect">
            <a:avLst/>
          </a:prstGeom>
        </p:spPr>
        <p:txBody>
          <a:bodyPr wrap="square"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Nature and Nurture Factors</a:t>
            </a:r>
          </a:p>
        </p:txBody>
      </p:sp>
      <p:sp>
        <p:nvSpPr>
          <p:cNvPr id="9" name="TextBox 9"/>
          <p:cNvSpPr txBox="1"/>
          <p:nvPr/>
        </p:nvSpPr>
        <p:spPr>
          <a:xfrm>
            <a:off x="695197" y="2447768"/>
            <a:ext cx="11953968" cy="6419005"/>
          </a:xfrm>
          <a:prstGeom prst="rect">
            <a:avLst/>
          </a:prstGeom>
        </p:spPr>
        <p:txBody>
          <a:bodyPr lIns="0" tIns="0" rIns="0" bIns="0" rtlCol="0" anchor="t">
            <a:spAutoFit/>
          </a:bodyPr>
          <a:lstStyle/>
          <a:p>
            <a:pPr algn="l">
              <a:lnSpc>
                <a:spcPts val="4221"/>
              </a:lnSpc>
            </a:pPr>
            <a:r>
              <a:rPr lang="en-US" sz="3015" b="1" dirty="0">
                <a:solidFill>
                  <a:srgbClr val="000000"/>
                </a:solidFill>
                <a:latin typeface="Poppins Bold"/>
                <a:ea typeface="Poppins Bold"/>
                <a:cs typeface="Poppins Bold"/>
                <a:sym typeface="Poppins Bold"/>
              </a:rPr>
              <a:t>NATURE (BIOLOGICAL INFLUENCES)</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Temperament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Brain development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Genetic predispositions</a:t>
            </a:r>
          </a:p>
          <a:p>
            <a:pPr algn="l">
              <a:lnSpc>
                <a:spcPts val="4221"/>
              </a:lnSpc>
            </a:pPr>
            <a:r>
              <a:rPr lang="en-US" sz="3015" b="1" dirty="0">
                <a:solidFill>
                  <a:srgbClr val="000000"/>
                </a:solidFill>
                <a:latin typeface="Poppins Bold"/>
                <a:ea typeface="Poppins Bold"/>
                <a:cs typeface="Poppins Bold"/>
                <a:sym typeface="Poppins Bold"/>
              </a:rPr>
              <a:t>NURTURE (ENVIRONMENTAL INFLUENCES)</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Maternal mental health</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Disrupted childcare</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Limited social support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Recent relocation</a:t>
            </a:r>
          </a:p>
          <a:p>
            <a:pPr algn="l">
              <a:lnSpc>
                <a:spcPts val="4221"/>
              </a:lnSpc>
            </a:pPr>
            <a:r>
              <a:rPr lang="en-US" sz="3015" b="1" dirty="0">
                <a:solidFill>
                  <a:srgbClr val="000000"/>
                </a:solidFill>
                <a:latin typeface="Poppins Bold"/>
                <a:ea typeface="Poppins Bold"/>
                <a:cs typeface="Poppins Bold"/>
                <a:sym typeface="Poppins Bold"/>
              </a:rPr>
              <a:t>WHICH HAS GREATER IMPACT?</a:t>
            </a:r>
          </a:p>
          <a:p>
            <a:pPr algn="l">
              <a:lnSpc>
                <a:spcPts val="4221"/>
              </a:lnSpc>
            </a:pPr>
            <a:r>
              <a:rPr lang="en-US" sz="3015" dirty="0">
                <a:solidFill>
                  <a:srgbClr val="000000"/>
                </a:solidFill>
                <a:latin typeface="Poppins"/>
                <a:ea typeface="Poppins"/>
                <a:cs typeface="Poppins"/>
                <a:sym typeface="Poppins"/>
              </a:rPr>
              <a:t>Both factors interact to influence development.</a:t>
            </a:r>
          </a:p>
          <a:p>
            <a:pPr algn="l">
              <a:lnSpc>
                <a:spcPts val="4221"/>
              </a:lnSpc>
              <a:spcBef>
                <a:spcPct val="0"/>
              </a:spcBef>
            </a:pPr>
            <a:endParaRPr lang="en-US" sz="3015" dirty="0">
              <a:solidFill>
                <a:srgbClr val="000000"/>
              </a:solidFill>
              <a:latin typeface="Poppins"/>
              <a:ea typeface="Poppins"/>
              <a:cs typeface="Poppins"/>
              <a:sym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4257548" y="-1465770"/>
            <a:ext cx="3301395" cy="5575086"/>
          </a:xfrm>
          <a:custGeom>
            <a:avLst/>
            <a:gdLst/>
            <a:ahLst/>
            <a:cxnLst/>
            <a:rect l="l" t="t" r="r" b="b"/>
            <a:pathLst>
              <a:path w="3301395" h="5575086">
                <a:moveTo>
                  <a:pt x="0" y="0"/>
                </a:moveTo>
                <a:lnTo>
                  <a:pt x="3301395" y="0"/>
                </a:lnTo>
                <a:lnTo>
                  <a:pt x="3301395" y="5575087"/>
                </a:lnTo>
                <a:lnTo>
                  <a:pt x="0" y="5575087"/>
                </a:lnTo>
                <a:lnTo>
                  <a:pt x="0" y="0"/>
                </a:lnTo>
                <a:close/>
              </a:path>
            </a:pathLst>
          </a:custGeom>
          <a:blipFill>
            <a:blip r:embed="rId3"/>
            <a:stretch>
              <a:fillRect/>
            </a:stretch>
          </a:blipFill>
        </p:spPr>
        <p:txBody>
          <a:bodyPr/>
          <a:lstStyle/>
          <a:p>
            <a:endParaRPr lang="en-GB" dirty="0"/>
          </a:p>
        </p:txBody>
      </p:sp>
      <p:sp>
        <p:nvSpPr>
          <p:cNvPr id="3" name="Freeform 3"/>
          <p:cNvSpPr/>
          <p:nvPr/>
        </p:nvSpPr>
        <p:spPr>
          <a:xfrm rot="-5400000">
            <a:off x="15360163" y="7853113"/>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4"/>
            <a:stretch>
              <a:fillRect/>
            </a:stretch>
          </a:blipFill>
        </p:spPr>
        <p:txBody>
          <a:bodyPr/>
          <a:lstStyle/>
          <a:p>
            <a:endParaRPr lang="en-GB" dirty="0"/>
          </a:p>
        </p:txBody>
      </p:sp>
      <p:grpSp>
        <p:nvGrpSpPr>
          <p:cNvPr id="4" name="Group 4"/>
          <p:cNvGrpSpPr/>
          <p:nvPr/>
        </p:nvGrpSpPr>
        <p:grpSpPr>
          <a:xfrm rot="-5400000">
            <a:off x="13486932" y="3401717"/>
            <a:ext cx="9602136" cy="2140854"/>
            <a:chOff x="0" y="0"/>
            <a:chExt cx="2528958" cy="563846"/>
          </a:xfrm>
        </p:grpSpPr>
        <p:sp>
          <p:nvSpPr>
            <p:cNvPr id="5" name="Freeform 5"/>
            <p:cNvSpPr/>
            <p:nvPr/>
          </p:nvSpPr>
          <p:spPr>
            <a:xfrm>
              <a:off x="0" y="0"/>
              <a:ext cx="2528957" cy="563846"/>
            </a:xfrm>
            <a:custGeom>
              <a:avLst/>
              <a:gdLst/>
              <a:ahLst/>
              <a:cxnLst/>
              <a:rect l="l" t="t" r="r" b="b"/>
              <a:pathLst>
                <a:path w="2528957" h="563846">
                  <a:moveTo>
                    <a:pt x="0" y="0"/>
                  </a:moveTo>
                  <a:lnTo>
                    <a:pt x="2528957" y="0"/>
                  </a:lnTo>
                  <a:lnTo>
                    <a:pt x="2528957" y="563846"/>
                  </a:lnTo>
                  <a:lnTo>
                    <a:pt x="0" y="563846"/>
                  </a:lnTo>
                  <a:close/>
                </a:path>
              </a:pathLst>
            </a:custGeom>
            <a:solidFill>
              <a:srgbClr val="004AAD"/>
            </a:solidFill>
          </p:spPr>
          <p:txBody>
            <a:bodyPr/>
            <a:lstStyle/>
            <a:p>
              <a:endParaRPr lang="en-GB" dirty="0"/>
            </a:p>
          </p:txBody>
        </p:sp>
        <p:sp>
          <p:nvSpPr>
            <p:cNvPr id="6" name="TextBox 6"/>
            <p:cNvSpPr txBox="1"/>
            <p:nvPr/>
          </p:nvSpPr>
          <p:spPr>
            <a:xfrm>
              <a:off x="0" y="-171450"/>
              <a:ext cx="2528958" cy="735296"/>
            </a:xfrm>
            <a:prstGeom prst="rect">
              <a:avLst/>
            </a:prstGeom>
          </p:spPr>
          <p:txBody>
            <a:bodyPr lIns="50800" tIns="50800" rIns="50800" bIns="50800" rtlCol="0" anchor="ctr"/>
            <a:lstStyle/>
            <a:p>
              <a:pPr algn="ctr">
                <a:lnSpc>
                  <a:spcPts val="4378"/>
                </a:lnSpc>
              </a:pPr>
              <a:endParaRPr dirty="0"/>
            </a:p>
          </p:txBody>
        </p:sp>
      </p:grpSp>
      <p:sp>
        <p:nvSpPr>
          <p:cNvPr id="7" name="Freeform 7"/>
          <p:cNvSpPr/>
          <p:nvPr/>
        </p:nvSpPr>
        <p:spPr>
          <a:xfrm>
            <a:off x="11180327" y="1997773"/>
            <a:ext cx="6078973" cy="4050116"/>
          </a:xfrm>
          <a:custGeom>
            <a:avLst/>
            <a:gdLst/>
            <a:ahLst/>
            <a:cxnLst/>
            <a:rect l="l" t="t" r="r" b="b"/>
            <a:pathLst>
              <a:path w="6078973" h="4050116">
                <a:moveTo>
                  <a:pt x="0" y="0"/>
                </a:moveTo>
                <a:lnTo>
                  <a:pt x="6078973" y="0"/>
                </a:lnTo>
                <a:lnTo>
                  <a:pt x="6078973" y="4050116"/>
                </a:lnTo>
                <a:lnTo>
                  <a:pt x="0" y="4050116"/>
                </a:lnTo>
                <a:lnTo>
                  <a:pt x="0" y="0"/>
                </a:lnTo>
                <a:close/>
              </a:path>
            </a:pathLst>
          </a:custGeom>
          <a:blipFill>
            <a:blip r:embed="rId5"/>
            <a:stretch>
              <a:fillRect/>
            </a:stretch>
          </a:blipFill>
        </p:spPr>
        <p:txBody>
          <a:bodyPr/>
          <a:lstStyle/>
          <a:p>
            <a:endParaRPr lang="en-GB" dirty="0"/>
          </a:p>
        </p:txBody>
      </p:sp>
      <p:sp>
        <p:nvSpPr>
          <p:cNvPr id="8" name="TextBox 8"/>
          <p:cNvSpPr txBox="1"/>
          <p:nvPr/>
        </p:nvSpPr>
        <p:spPr>
          <a:xfrm>
            <a:off x="383679" y="306476"/>
            <a:ext cx="7769721" cy="1691297"/>
          </a:xfrm>
          <a:prstGeom prst="rect">
            <a:avLst/>
          </a:prstGeom>
        </p:spPr>
        <p:txBody>
          <a:bodyPr wrap="square" lIns="0" tIns="0" rIns="0" bIns="0" rtlCol="0" anchor="t">
            <a:spAutoFit/>
          </a:bodyPr>
          <a:lstStyle/>
          <a:p>
            <a:pPr algn="l">
              <a:lnSpc>
                <a:spcPts val="6509"/>
              </a:lnSpc>
            </a:pPr>
            <a:r>
              <a:rPr lang="en-US" sz="5470" b="1" dirty="0">
                <a:solidFill>
                  <a:srgbClr val="004AAD"/>
                </a:solidFill>
                <a:latin typeface="Poppins Bold"/>
                <a:ea typeface="Poppins Bold"/>
                <a:cs typeface="Poppins Bold"/>
                <a:sym typeface="Poppins Bold"/>
              </a:rPr>
              <a:t>Support Strategies</a:t>
            </a:r>
          </a:p>
          <a:p>
            <a:pPr algn="l">
              <a:lnSpc>
                <a:spcPts val="6509"/>
              </a:lnSpc>
            </a:pPr>
            <a:endParaRPr lang="en-US" sz="5470" b="1" dirty="0">
              <a:solidFill>
                <a:srgbClr val="004AAD"/>
              </a:solidFill>
              <a:latin typeface="Poppins Bold"/>
              <a:ea typeface="Poppins Bold"/>
              <a:cs typeface="Poppins Bold"/>
              <a:sym typeface="Poppins Bold"/>
            </a:endParaRPr>
          </a:p>
        </p:txBody>
      </p:sp>
      <p:sp>
        <p:nvSpPr>
          <p:cNvPr id="9" name="TextBox 9"/>
          <p:cNvSpPr txBox="1"/>
          <p:nvPr/>
        </p:nvSpPr>
        <p:spPr>
          <a:xfrm>
            <a:off x="1028700" y="1997773"/>
            <a:ext cx="9127776" cy="8552456"/>
          </a:xfrm>
          <a:prstGeom prst="rect">
            <a:avLst/>
          </a:prstGeom>
        </p:spPr>
        <p:txBody>
          <a:bodyPr lIns="0" tIns="0" rIns="0" bIns="0" rtlCol="0" anchor="t">
            <a:spAutoFit/>
          </a:bodyPr>
          <a:lstStyle/>
          <a:p>
            <a:pPr algn="l">
              <a:lnSpc>
                <a:spcPts val="4221"/>
              </a:lnSpc>
            </a:pPr>
            <a:r>
              <a:rPr lang="en-US" sz="3015" b="1" dirty="0">
                <a:solidFill>
                  <a:srgbClr val="000000"/>
                </a:solidFill>
                <a:latin typeface="Poppins Bold"/>
                <a:ea typeface="Poppins Bold"/>
                <a:cs typeface="Poppins Bold"/>
                <a:sym typeface="Poppins Bold"/>
              </a:rPr>
              <a:t>Practical Ways to Help Isaac</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Key Person – One staff member who is always there for Isaac (secure base)</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Attachment play – Gentle one-to-one play to build trust</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Language activities – Simple talking and reading together</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Help the mother – Support with depression and show good parenting</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Daily routines – Use pictures and comfort toys</a:t>
            </a:r>
          </a:p>
          <a:p>
            <a:pPr marL="651087" lvl="1" indent="-325544" algn="l">
              <a:lnSpc>
                <a:spcPts val="4221"/>
              </a:lnSpc>
              <a:buFont typeface="Arial"/>
              <a:buChar char="•"/>
            </a:pPr>
            <a:r>
              <a:rPr lang="en-US" sz="3015" dirty="0">
                <a:solidFill>
                  <a:srgbClr val="000000"/>
                </a:solidFill>
                <a:latin typeface="Poppins"/>
                <a:ea typeface="Poppins"/>
                <a:cs typeface="Poppins"/>
                <a:sym typeface="Poppins"/>
              </a:rPr>
              <a:t>Work with other agencies (health visitor, social worker)</a:t>
            </a:r>
          </a:p>
          <a:p>
            <a:pPr marL="651087" lvl="1" indent="-325544" algn="l">
              <a:lnSpc>
                <a:spcPts val="4221"/>
              </a:lnSpc>
              <a:buFont typeface="Arial"/>
              <a:buChar char="•"/>
            </a:pPr>
            <a:r>
              <a:rPr lang="en-US" sz="3015" b="1" dirty="0">
                <a:solidFill>
                  <a:srgbClr val="000000"/>
                </a:solidFill>
                <a:latin typeface="Poppins Bold"/>
                <a:ea typeface="Poppins Bold"/>
                <a:cs typeface="Poppins Bold"/>
                <a:sym typeface="Poppins Bold"/>
              </a:rPr>
              <a:t>All ideas based on Bowlby’s theory.</a:t>
            </a:r>
          </a:p>
          <a:p>
            <a:pPr algn="l">
              <a:lnSpc>
                <a:spcPts val="4221"/>
              </a:lnSpc>
            </a:pPr>
            <a:endParaRPr lang="en-US" sz="3015" b="1" dirty="0">
              <a:solidFill>
                <a:srgbClr val="000000"/>
              </a:solidFill>
              <a:latin typeface="Poppins Bold"/>
              <a:ea typeface="Poppins Bold"/>
              <a:cs typeface="Poppins Bold"/>
              <a:sym typeface="Poppins Bold"/>
            </a:endParaRPr>
          </a:p>
          <a:p>
            <a:pPr algn="l">
              <a:lnSpc>
                <a:spcPts val="4221"/>
              </a:lnSpc>
              <a:spcBef>
                <a:spcPct val="0"/>
              </a:spcBef>
            </a:pPr>
            <a:endParaRPr lang="en-US" sz="3015" b="1" dirty="0">
              <a:solidFill>
                <a:srgbClr val="000000"/>
              </a:solidFill>
              <a:latin typeface="Poppins Bold"/>
              <a:ea typeface="Poppins Bold"/>
              <a:cs typeface="Poppins Bold"/>
              <a:sym typeface="Poppins 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800000">
            <a:off x="14876410" y="-400926"/>
            <a:ext cx="3640740" cy="7113828"/>
          </a:xfrm>
          <a:custGeom>
            <a:avLst/>
            <a:gdLst/>
            <a:ahLst/>
            <a:cxnLst/>
            <a:rect l="l" t="t" r="r" b="b"/>
            <a:pathLst>
              <a:path w="3640740" h="7113828">
                <a:moveTo>
                  <a:pt x="0" y="0"/>
                </a:moveTo>
                <a:lnTo>
                  <a:pt x="3640740" y="0"/>
                </a:lnTo>
                <a:lnTo>
                  <a:pt x="3640740" y="7113828"/>
                </a:lnTo>
                <a:lnTo>
                  <a:pt x="0" y="7113828"/>
                </a:lnTo>
                <a:lnTo>
                  <a:pt x="0" y="0"/>
                </a:lnTo>
                <a:close/>
              </a:path>
            </a:pathLst>
          </a:custGeom>
          <a:blipFill>
            <a:blip r:embed="rId3">
              <a:alphaModFix amt="8999"/>
            </a:blip>
            <a:stretch>
              <a:fillRect l="-13092" b="-15684"/>
            </a:stretch>
          </a:blipFill>
        </p:spPr>
        <p:txBody>
          <a:bodyPr/>
          <a:lstStyle/>
          <a:p>
            <a:endParaRPr lang="en-GB" dirty="0"/>
          </a:p>
        </p:txBody>
      </p:sp>
      <p:grpSp>
        <p:nvGrpSpPr>
          <p:cNvPr id="3" name="Group 3"/>
          <p:cNvGrpSpPr/>
          <p:nvPr/>
        </p:nvGrpSpPr>
        <p:grpSpPr>
          <a:xfrm>
            <a:off x="10678984" y="2019629"/>
            <a:ext cx="8098767" cy="2140854"/>
            <a:chOff x="0" y="0"/>
            <a:chExt cx="2133009" cy="563846"/>
          </a:xfrm>
        </p:grpSpPr>
        <p:sp>
          <p:nvSpPr>
            <p:cNvPr id="4" name="Freeform 4"/>
            <p:cNvSpPr/>
            <p:nvPr/>
          </p:nvSpPr>
          <p:spPr>
            <a:xfrm>
              <a:off x="0" y="0"/>
              <a:ext cx="2133009" cy="563846"/>
            </a:xfrm>
            <a:custGeom>
              <a:avLst/>
              <a:gdLst/>
              <a:ahLst/>
              <a:cxnLst/>
              <a:rect l="l" t="t" r="r" b="b"/>
              <a:pathLst>
                <a:path w="2133009" h="563846">
                  <a:moveTo>
                    <a:pt x="0" y="0"/>
                  </a:moveTo>
                  <a:lnTo>
                    <a:pt x="2133009" y="0"/>
                  </a:lnTo>
                  <a:lnTo>
                    <a:pt x="2133009" y="563846"/>
                  </a:lnTo>
                  <a:lnTo>
                    <a:pt x="0" y="563846"/>
                  </a:lnTo>
                  <a:close/>
                </a:path>
              </a:pathLst>
            </a:custGeom>
            <a:solidFill>
              <a:srgbClr val="004AAD"/>
            </a:solidFill>
          </p:spPr>
          <p:txBody>
            <a:bodyPr/>
            <a:lstStyle/>
            <a:p>
              <a:endParaRPr lang="en-GB" dirty="0"/>
            </a:p>
          </p:txBody>
        </p:sp>
        <p:sp>
          <p:nvSpPr>
            <p:cNvPr id="5" name="TextBox 5"/>
            <p:cNvSpPr txBox="1"/>
            <p:nvPr/>
          </p:nvSpPr>
          <p:spPr>
            <a:xfrm>
              <a:off x="0" y="-171450"/>
              <a:ext cx="2133009" cy="735296"/>
            </a:xfrm>
            <a:prstGeom prst="rect">
              <a:avLst/>
            </a:prstGeom>
          </p:spPr>
          <p:txBody>
            <a:bodyPr lIns="50800" tIns="50800" rIns="50800" bIns="50800" rtlCol="0" anchor="ctr"/>
            <a:lstStyle/>
            <a:p>
              <a:pPr algn="ctr">
                <a:lnSpc>
                  <a:spcPts val="4378"/>
                </a:lnSpc>
              </a:pPr>
              <a:endParaRPr dirty="0"/>
            </a:p>
          </p:txBody>
        </p:sp>
      </p:grpSp>
      <p:sp>
        <p:nvSpPr>
          <p:cNvPr id="6" name="Freeform 6"/>
          <p:cNvSpPr/>
          <p:nvPr/>
        </p:nvSpPr>
        <p:spPr>
          <a:xfrm>
            <a:off x="9806749" y="2528837"/>
            <a:ext cx="8710402" cy="5229326"/>
          </a:xfrm>
          <a:custGeom>
            <a:avLst/>
            <a:gdLst/>
            <a:ahLst/>
            <a:cxnLst/>
            <a:rect l="l" t="t" r="r" b="b"/>
            <a:pathLst>
              <a:path w="8710402" h="5229326">
                <a:moveTo>
                  <a:pt x="0" y="0"/>
                </a:moveTo>
                <a:lnTo>
                  <a:pt x="8710401" y="0"/>
                </a:lnTo>
                <a:lnTo>
                  <a:pt x="8710401" y="5229326"/>
                </a:lnTo>
                <a:lnTo>
                  <a:pt x="0" y="5229326"/>
                </a:lnTo>
                <a:lnTo>
                  <a:pt x="0" y="0"/>
                </a:lnTo>
                <a:close/>
              </a:path>
            </a:pathLst>
          </a:custGeom>
          <a:blipFill>
            <a:blip r:embed="rId4"/>
            <a:stretch>
              <a:fillRect t="-4663" r="-17999" b="-26288"/>
            </a:stretch>
          </a:blipFill>
        </p:spPr>
        <p:txBody>
          <a:bodyPr/>
          <a:lstStyle/>
          <a:p>
            <a:endParaRPr lang="en-GB" dirty="0"/>
          </a:p>
        </p:txBody>
      </p:sp>
      <p:sp>
        <p:nvSpPr>
          <p:cNvPr id="7" name="TextBox 7"/>
          <p:cNvSpPr txBox="1"/>
          <p:nvPr/>
        </p:nvSpPr>
        <p:spPr>
          <a:xfrm>
            <a:off x="648122" y="1181183"/>
            <a:ext cx="8898026" cy="8477770"/>
          </a:xfrm>
          <a:prstGeom prst="rect">
            <a:avLst/>
          </a:prstGeom>
        </p:spPr>
        <p:txBody>
          <a:bodyPr wrap="square" lIns="0" tIns="0" rIns="0" bIns="0" rtlCol="0" anchor="t">
            <a:spAutoFit/>
          </a:bodyPr>
          <a:lstStyle/>
          <a:p>
            <a:pPr algn="l">
              <a:lnSpc>
                <a:spcPts val="3919"/>
              </a:lnSpc>
            </a:pPr>
            <a:r>
              <a:rPr lang="en-US" sz="2799" b="1" dirty="0">
                <a:solidFill>
                  <a:srgbClr val="000000"/>
                </a:solidFill>
                <a:latin typeface="Poppins Bold"/>
                <a:ea typeface="Poppins Bold"/>
                <a:cs typeface="Poppins Bold"/>
                <a:sym typeface="Poppins Bold"/>
              </a:rPr>
              <a:t>STRENGTHS</a:t>
            </a:r>
          </a:p>
          <a:p>
            <a:pPr algn="l">
              <a:lnSpc>
                <a:spcPts val="3919"/>
              </a:lnSpc>
            </a:pPr>
            <a:r>
              <a:rPr lang="en-US" sz="2799" dirty="0">
                <a:solidFill>
                  <a:srgbClr val="000000"/>
                </a:solidFill>
                <a:latin typeface="Poppins"/>
                <a:ea typeface="Poppins"/>
                <a:cs typeface="Poppins"/>
                <a:sym typeface="Poppins"/>
              </a:rPr>
              <a:t>✓Emphasizes the significance of early relationship.</a:t>
            </a:r>
          </a:p>
          <a:p>
            <a:pPr algn="l">
              <a:lnSpc>
                <a:spcPts val="3919"/>
              </a:lnSpc>
            </a:pPr>
            <a:r>
              <a:rPr lang="en-US" sz="2799" dirty="0">
                <a:solidFill>
                  <a:srgbClr val="000000"/>
                </a:solidFill>
                <a:latin typeface="Poppins"/>
                <a:ea typeface="Poppins"/>
                <a:cs typeface="Poppins"/>
                <a:sym typeface="Poppins"/>
              </a:rPr>
              <a:t>✓ Impactful in childcare and social care practice.</a:t>
            </a:r>
          </a:p>
          <a:p>
            <a:pPr algn="l">
              <a:lnSpc>
                <a:spcPts val="3919"/>
              </a:lnSpc>
            </a:pPr>
            <a:r>
              <a:rPr lang="en-US" sz="2799" dirty="0">
                <a:solidFill>
                  <a:srgbClr val="000000"/>
                </a:solidFill>
                <a:latin typeface="Poppins"/>
                <a:ea typeface="Poppins"/>
                <a:cs typeface="Poppins"/>
                <a:sym typeface="Poppins"/>
              </a:rPr>
              <a:t>✓ Supported by research on attachment.</a:t>
            </a:r>
          </a:p>
          <a:p>
            <a:pPr algn="l">
              <a:lnSpc>
                <a:spcPts val="3919"/>
              </a:lnSpc>
            </a:pPr>
            <a:r>
              <a:rPr lang="en-US" sz="2799" dirty="0">
                <a:solidFill>
                  <a:srgbClr val="000000"/>
                </a:solidFill>
                <a:latin typeface="Poppins"/>
                <a:ea typeface="Poppins"/>
                <a:cs typeface="Poppins"/>
                <a:sym typeface="Poppins"/>
              </a:rPr>
              <a:t>✓ Helpful with the understanding of problems faced by Isaac.</a:t>
            </a:r>
          </a:p>
          <a:p>
            <a:pPr algn="l">
              <a:lnSpc>
                <a:spcPts val="3919"/>
              </a:lnSpc>
            </a:pPr>
            <a:endParaRPr lang="en-US" sz="2799" dirty="0">
              <a:solidFill>
                <a:srgbClr val="000000"/>
              </a:solidFill>
              <a:latin typeface="Poppins"/>
              <a:ea typeface="Poppins"/>
              <a:cs typeface="Poppins"/>
              <a:sym typeface="Poppins"/>
            </a:endParaRPr>
          </a:p>
          <a:p>
            <a:pPr algn="l">
              <a:lnSpc>
                <a:spcPts val="3919"/>
              </a:lnSpc>
            </a:pPr>
            <a:r>
              <a:rPr lang="en-US" sz="2799" b="1" dirty="0">
                <a:solidFill>
                  <a:srgbClr val="000000"/>
                </a:solidFill>
                <a:latin typeface="Poppins Bold"/>
                <a:ea typeface="Poppins Bold"/>
                <a:cs typeface="Poppins Bold"/>
                <a:sym typeface="Poppins Bold"/>
              </a:rPr>
              <a:t>LIMITATIONS</a:t>
            </a:r>
          </a:p>
          <a:p>
            <a:pPr algn="l">
              <a:lnSpc>
                <a:spcPts val="3919"/>
              </a:lnSpc>
            </a:pPr>
            <a:r>
              <a:rPr lang="en-US" sz="2799" dirty="0">
                <a:solidFill>
                  <a:srgbClr val="000000"/>
                </a:solidFill>
                <a:latin typeface="Poppins"/>
                <a:ea typeface="Poppins"/>
                <a:cs typeface="Poppins"/>
                <a:sym typeface="Poppins"/>
              </a:rPr>
              <a:t>✗ Overemphasises' mother's role.</a:t>
            </a:r>
          </a:p>
          <a:p>
            <a:pPr algn="l">
              <a:lnSpc>
                <a:spcPts val="3919"/>
              </a:lnSpc>
            </a:pPr>
            <a:r>
              <a:rPr lang="en-US" sz="2799" dirty="0">
                <a:solidFill>
                  <a:srgbClr val="000000"/>
                </a:solidFill>
                <a:latin typeface="Poppins"/>
                <a:ea typeface="Poppins"/>
                <a:cs typeface="Poppins"/>
                <a:sym typeface="Poppins"/>
              </a:rPr>
              <a:t>✗Not always suitable for all cultures (many families have multiple carers)</a:t>
            </a:r>
          </a:p>
          <a:p>
            <a:pPr algn="l">
              <a:lnSpc>
                <a:spcPts val="3919"/>
              </a:lnSpc>
            </a:pPr>
            <a:r>
              <a:rPr lang="en-US" sz="2799" dirty="0">
                <a:solidFill>
                  <a:srgbClr val="000000"/>
                </a:solidFill>
                <a:latin typeface="Poppins"/>
                <a:ea typeface="Poppins"/>
                <a:cs typeface="Poppins"/>
                <a:sym typeface="Poppins"/>
              </a:rPr>
              <a:t>✗ Underestimates resilience and later experiences. </a:t>
            </a:r>
          </a:p>
          <a:p>
            <a:pPr algn="l">
              <a:lnSpc>
                <a:spcPts val="3919"/>
              </a:lnSpc>
            </a:pPr>
            <a:r>
              <a:rPr lang="en-US" sz="2799" dirty="0">
                <a:solidFill>
                  <a:srgbClr val="000000"/>
                </a:solidFill>
                <a:latin typeface="Poppins"/>
                <a:ea typeface="Poppins"/>
                <a:cs typeface="Poppins"/>
                <a:sym typeface="Poppins"/>
              </a:rPr>
              <a:t>✗ Less attention to money problems or diversity in London</a:t>
            </a:r>
          </a:p>
          <a:p>
            <a:pPr algn="l">
              <a:lnSpc>
                <a:spcPts val="3919"/>
              </a:lnSpc>
              <a:spcBef>
                <a:spcPct val="0"/>
              </a:spcBef>
            </a:pPr>
            <a:endParaRPr lang="en-US" sz="2799" dirty="0">
              <a:solidFill>
                <a:srgbClr val="000000"/>
              </a:solidFill>
              <a:latin typeface="Poppins"/>
              <a:ea typeface="Poppins"/>
              <a:cs typeface="Poppins"/>
              <a:sym typeface="Poppins"/>
            </a:endParaRPr>
          </a:p>
        </p:txBody>
      </p:sp>
      <p:sp>
        <p:nvSpPr>
          <p:cNvPr id="8" name="TextBox 8"/>
          <p:cNvSpPr txBox="1"/>
          <p:nvPr/>
        </p:nvSpPr>
        <p:spPr>
          <a:xfrm>
            <a:off x="1028700" y="7664683"/>
            <a:ext cx="5940578" cy="1216934"/>
          </a:xfrm>
          <a:prstGeom prst="rect">
            <a:avLst/>
          </a:prstGeom>
        </p:spPr>
        <p:txBody>
          <a:bodyPr lIns="0" tIns="0" rIns="0" bIns="0" rtlCol="0" anchor="t">
            <a:spAutoFit/>
          </a:bodyPr>
          <a:lstStyle/>
          <a:p>
            <a:pPr marL="513756" lvl="1" indent="-256878" algn="l">
              <a:lnSpc>
                <a:spcPts val="4973"/>
              </a:lnSpc>
              <a:buFont typeface="Arial"/>
              <a:buChar char="•"/>
            </a:pPr>
            <a:r>
              <a:rPr lang="en-US" sz="2379" dirty="0">
                <a:solidFill>
                  <a:srgbClr val="FFF8F5"/>
                </a:solidFill>
                <a:latin typeface="Poppins"/>
                <a:ea typeface="Poppins"/>
                <a:cs typeface="Poppins"/>
                <a:sym typeface="Poppins"/>
              </a:rPr>
              <a:t>Patient advocacy &amp; support</a:t>
            </a:r>
          </a:p>
          <a:p>
            <a:pPr marL="513756" lvl="1" indent="-256878" algn="l">
              <a:lnSpc>
                <a:spcPts val="4973"/>
              </a:lnSpc>
              <a:buFont typeface="Arial"/>
              <a:buChar char="•"/>
            </a:pPr>
            <a:r>
              <a:rPr lang="en-US" sz="2379" dirty="0">
                <a:solidFill>
                  <a:srgbClr val="FFF8F5"/>
                </a:solidFill>
                <a:latin typeface="Poppins"/>
                <a:ea typeface="Poppins"/>
                <a:cs typeface="Poppins"/>
                <a:sym typeface="Poppins"/>
              </a:rPr>
              <a:t>Holistic, patient-centered care</a:t>
            </a:r>
          </a:p>
        </p:txBody>
      </p:sp>
      <p:sp>
        <p:nvSpPr>
          <p:cNvPr id="9" name="TextBox 9"/>
          <p:cNvSpPr txBox="1"/>
          <p:nvPr/>
        </p:nvSpPr>
        <p:spPr>
          <a:xfrm>
            <a:off x="648122" y="163936"/>
            <a:ext cx="13296478" cy="931693"/>
          </a:xfrm>
          <a:prstGeom prst="rect">
            <a:avLst/>
          </a:prstGeom>
        </p:spPr>
        <p:txBody>
          <a:bodyPr wrap="square" lIns="0" tIns="0" rIns="0" bIns="0" rtlCol="0" anchor="t">
            <a:spAutoFit/>
          </a:bodyPr>
          <a:lstStyle/>
          <a:p>
            <a:pPr algn="l">
              <a:lnSpc>
                <a:spcPts val="7348"/>
              </a:lnSpc>
            </a:pPr>
            <a:r>
              <a:rPr lang="en-US" sz="6175" b="1" dirty="0">
                <a:solidFill>
                  <a:srgbClr val="004AAD"/>
                </a:solidFill>
                <a:latin typeface="Montserrat Bold"/>
                <a:ea typeface="Montserrat Bold"/>
                <a:cs typeface="Montserrat Bold"/>
                <a:sym typeface="Montserrat Bold"/>
              </a:rPr>
              <a:t>Evaluation of Bowlby’s Theory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10800000">
            <a:off x="13971795" y="-848608"/>
            <a:ext cx="4855779" cy="8823996"/>
          </a:xfrm>
          <a:custGeom>
            <a:avLst/>
            <a:gdLst/>
            <a:ahLst/>
            <a:cxnLst/>
            <a:rect l="l" t="t" r="r" b="b"/>
            <a:pathLst>
              <a:path w="4855779" h="8823996">
                <a:moveTo>
                  <a:pt x="0" y="0"/>
                </a:moveTo>
                <a:lnTo>
                  <a:pt x="4855779" y="0"/>
                </a:lnTo>
                <a:lnTo>
                  <a:pt x="4855779" y="8823996"/>
                </a:lnTo>
                <a:lnTo>
                  <a:pt x="0" y="8823996"/>
                </a:lnTo>
                <a:lnTo>
                  <a:pt x="0" y="0"/>
                </a:lnTo>
                <a:close/>
              </a:path>
            </a:pathLst>
          </a:custGeom>
          <a:blipFill>
            <a:blip r:embed="rId3">
              <a:alphaModFix amt="8999"/>
            </a:blip>
            <a:stretch>
              <a:fillRect l="-30214" b="-43220"/>
            </a:stretch>
          </a:blipFill>
        </p:spPr>
        <p:txBody>
          <a:bodyPr/>
          <a:lstStyle/>
          <a:p>
            <a:endParaRPr lang="en-GB" dirty="0"/>
          </a:p>
        </p:txBody>
      </p:sp>
      <p:sp>
        <p:nvSpPr>
          <p:cNvPr id="3" name="Freeform 3"/>
          <p:cNvSpPr/>
          <p:nvPr/>
        </p:nvSpPr>
        <p:spPr>
          <a:xfrm rot="-5400000">
            <a:off x="11875305" y="-2013852"/>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4"/>
            <a:stretch>
              <a:fillRect/>
            </a:stretch>
          </a:blipFill>
        </p:spPr>
        <p:txBody>
          <a:bodyPr/>
          <a:lstStyle/>
          <a:p>
            <a:endParaRPr lang="en-GB" dirty="0"/>
          </a:p>
        </p:txBody>
      </p:sp>
      <p:sp>
        <p:nvSpPr>
          <p:cNvPr id="4" name="Freeform 4"/>
          <p:cNvSpPr/>
          <p:nvPr/>
        </p:nvSpPr>
        <p:spPr>
          <a:xfrm rot="5400000">
            <a:off x="319993" y="-2583217"/>
            <a:ext cx="3155853" cy="5734864"/>
          </a:xfrm>
          <a:custGeom>
            <a:avLst/>
            <a:gdLst/>
            <a:ahLst/>
            <a:cxnLst/>
            <a:rect l="l" t="t" r="r" b="b"/>
            <a:pathLst>
              <a:path w="3155853" h="5734864">
                <a:moveTo>
                  <a:pt x="0" y="0"/>
                </a:moveTo>
                <a:lnTo>
                  <a:pt x="3155854" y="0"/>
                </a:lnTo>
                <a:lnTo>
                  <a:pt x="3155854" y="5734865"/>
                </a:lnTo>
                <a:lnTo>
                  <a:pt x="0" y="5734865"/>
                </a:lnTo>
                <a:lnTo>
                  <a:pt x="0" y="0"/>
                </a:lnTo>
                <a:close/>
              </a:path>
            </a:pathLst>
          </a:custGeom>
          <a:blipFill>
            <a:blip r:embed="rId3">
              <a:alphaModFix amt="8999"/>
            </a:blip>
            <a:stretch>
              <a:fillRect l="-30214" b="-43220"/>
            </a:stretch>
          </a:blipFill>
        </p:spPr>
        <p:txBody>
          <a:bodyPr/>
          <a:lstStyle/>
          <a:p>
            <a:endParaRPr lang="en-GB" dirty="0"/>
          </a:p>
        </p:txBody>
      </p:sp>
      <p:sp>
        <p:nvSpPr>
          <p:cNvPr id="5" name="Freeform 5"/>
          <p:cNvSpPr/>
          <p:nvPr/>
        </p:nvSpPr>
        <p:spPr>
          <a:xfrm>
            <a:off x="10005041" y="3141146"/>
            <a:ext cx="7843787" cy="6117154"/>
          </a:xfrm>
          <a:custGeom>
            <a:avLst/>
            <a:gdLst/>
            <a:ahLst/>
            <a:cxnLst/>
            <a:rect l="l" t="t" r="r" b="b"/>
            <a:pathLst>
              <a:path w="7843787" h="6117154">
                <a:moveTo>
                  <a:pt x="0" y="0"/>
                </a:moveTo>
                <a:lnTo>
                  <a:pt x="7843787" y="0"/>
                </a:lnTo>
                <a:lnTo>
                  <a:pt x="7843787" y="6117154"/>
                </a:lnTo>
                <a:lnTo>
                  <a:pt x="0" y="6117154"/>
                </a:lnTo>
                <a:lnTo>
                  <a:pt x="0" y="0"/>
                </a:lnTo>
                <a:close/>
              </a:path>
            </a:pathLst>
          </a:custGeom>
          <a:blipFill>
            <a:blip r:embed="rId5"/>
            <a:stretch>
              <a:fillRect l="-8527" r="-8527"/>
            </a:stretch>
          </a:blipFill>
        </p:spPr>
        <p:txBody>
          <a:bodyPr/>
          <a:lstStyle/>
          <a:p>
            <a:endParaRPr lang="en-GB" dirty="0"/>
          </a:p>
        </p:txBody>
      </p:sp>
      <p:sp>
        <p:nvSpPr>
          <p:cNvPr id="6" name="TextBox 6"/>
          <p:cNvSpPr txBox="1"/>
          <p:nvPr/>
        </p:nvSpPr>
        <p:spPr>
          <a:xfrm>
            <a:off x="1149431" y="1240325"/>
            <a:ext cx="9090115" cy="1100759"/>
          </a:xfrm>
          <a:prstGeom prst="rect">
            <a:avLst/>
          </a:prstGeom>
        </p:spPr>
        <p:txBody>
          <a:bodyPr lIns="0" tIns="0" rIns="0" bIns="0" rtlCol="0" anchor="t">
            <a:spAutoFit/>
          </a:bodyPr>
          <a:lstStyle/>
          <a:p>
            <a:pPr algn="l">
              <a:lnSpc>
                <a:spcPts val="8231"/>
              </a:lnSpc>
            </a:pPr>
            <a:r>
              <a:rPr lang="en-US" sz="6917" b="1" dirty="0">
                <a:solidFill>
                  <a:srgbClr val="004AAD"/>
                </a:solidFill>
                <a:latin typeface="Poppins Bold"/>
                <a:ea typeface="Poppins Bold"/>
                <a:cs typeface="Poppins Bold"/>
                <a:sym typeface="Poppins Bold"/>
              </a:rPr>
              <a:t>Conclusion</a:t>
            </a:r>
          </a:p>
        </p:txBody>
      </p:sp>
      <p:sp>
        <p:nvSpPr>
          <p:cNvPr id="7" name="TextBox 7"/>
          <p:cNvSpPr txBox="1"/>
          <p:nvPr/>
        </p:nvSpPr>
        <p:spPr>
          <a:xfrm>
            <a:off x="655439" y="2820026"/>
            <a:ext cx="8886205" cy="6452538"/>
          </a:xfrm>
          <a:prstGeom prst="rect">
            <a:avLst/>
          </a:prstGeom>
        </p:spPr>
        <p:txBody>
          <a:bodyPr lIns="0" tIns="0" rIns="0" bIns="0" rtlCol="0" anchor="t">
            <a:spAutoFit/>
          </a:bodyPr>
          <a:lstStyle/>
          <a:p>
            <a:pPr marL="604519" lvl="1" indent="-302260" algn="l">
              <a:lnSpc>
                <a:spcPts val="3919"/>
              </a:lnSpc>
              <a:buFont typeface="Arial"/>
              <a:buChar char="•"/>
            </a:pPr>
            <a:r>
              <a:rPr lang="en-US" sz="2799" dirty="0">
                <a:solidFill>
                  <a:srgbClr val="000000"/>
                </a:solidFill>
                <a:latin typeface="Poppins"/>
                <a:ea typeface="Poppins"/>
                <a:cs typeface="Poppins"/>
                <a:sym typeface="Poppins"/>
              </a:rPr>
              <a:t>Bowlby's theory explains Isaac's behaviors.</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Maternal depression and disrupted childcare may contribute to insecure attachment.</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Nature and nurture interact to influence development.</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Positive outcomes can be promoted with attachment-based interventions.</a:t>
            </a:r>
          </a:p>
          <a:p>
            <a:pPr marL="604519" lvl="1" indent="-302260" algn="l">
              <a:lnSpc>
                <a:spcPts val="3919"/>
              </a:lnSpc>
              <a:buFont typeface="Arial"/>
              <a:buChar char="•"/>
            </a:pPr>
            <a:r>
              <a:rPr lang="en-US" sz="2799" dirty="0">
                <a:solidFill>
                  <a:srgbClr val="000000"/>
                </a:solidFill>
                <a:latin typeface="Poppins"/>
                <a:ea typeface="Poppins"/>
                <a:cs typeface="Poppins"/>
                <a:sym typeface="Poppins"/>
              </a:rPr>
              <a:t>Coordinated multi-agency support is needed.</a:t>
            </a:r>
          </a:p>
          <a:p>
            <a:pPr algn="l">
              <a:lnSpc>
                <a:spcPts val="3919"/>
              </a:lnSpc>
            </a:pPr>
            <a:endParaRPr lang="en-US" sz="2799" dirty="0">
              <a:solidFill>
                <a:srgbClr val="000000"/>
              </a:solidFill>
              <a:latin typeface="Poppins"/>
              <a:ea typeface="Poppins"/>
              <a:cs typeface="Poppins"/>
              <a:sym typeface="Poppins"/>
            </a:endParaRPr>
          </a:p>
          <a:p>
            <a:pPr algn="l">
              <a:lnSpc>
                <a:spcPts val="3919"/>
              </a:lnSpc>
            </a:pPr>
            <a:r>
              <a:rPr lang="en-US" sz="2799" b="1" dirty="0">
                <a:solidFill>
                  <a:srgbClr val="000000"/>
                </a:solidFill>
                <a:latin typeface="Poppins Bold"/>
                <a:ea typeface="Poppins Bold"/>
                <a:cs typeface="Poppins Bold"/>
                <a:sym typeface="Poppins Bold"/>
              </a:rPr>
              <a:t>FINAL MESSAGE </a:t>
            </a:r>
          </a:p>
          <a:p>
            <a:pPr algn="l">
              <a:lnSpc>
                <a:spcPts val="3919"/>
              </a:lnSpc>
              <a:spcBef>
                <a:spcPct val="0"/>
              </a:spcBef>
            </a:pPr>
            <a:r>
              <a:rPr lang="en-US" sz="2799" dirty="0">
                <a:solidFill>
                  <a:srgbClr val="000000"/>
                </a:solidFill>
                <a:latin typeface="Poppins"/>
                <a:ea typeface="Poppins"/>
                <a:cs typeface="Poppins"/>
                <a:sym typeface="Poppins"/>
              </a:rPr>
              <a:t>Early intervention has the potential to positively influence Isaac's emotional wellbeing, confidence and developmental outcomes.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rot="-5400000">
            <a:off x="11875305" y="-2013852"/>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3"/>
            <a:stretch>
              <a:fillRect/>
            </a:stretch>
          </a:blipFill>
        </p:spPr>
        <p:txBody>
          <a:bodyPr/>
          <a:lstStyle/>
          <a:p>
            <a:endParaRPr lang="en-GB" dirty="0"/>
          </a:p>
        </p:txBody>
      </p:sp>
      <p:sp>
        <p:nvSpPr>
          <p:cNvPr id="3" name="Freeform 3"/>
          <p:cNvSpPr/>
          <p:nvPr/>
        </p:nvSpPr>
        <p:spPr>
          <a:xfrm rot="5400000">
            <a:off x="319993" y="-2583217"/>
            <a:ext cx="3155853" cy="5734864"/>
          </a:xfrm>
          <a:custGeom>
            <a:avLst/>
            <a:gdLst/>
            <a:ahLst/>
            <a:cxnLst/>
            <a:rect l="l" t="t" r="r" b="b"/>
            <a:pathLst>
              <a:path w="3155853" h="5734864">
                <a:moveTo>
                  <a:pt x="0" y="0"/>
                </a:moveTo>
                <a:lnTo>
                  <a:pt x="3155854" y="0"/>
                </a:lnTo>
                <a:lnTo>
                  <a:pt x="3155854" y="5734865"/>
                </a:lnTo>
                <a:lnTo>
                  <a:pt x="0" y="5734865"/>
                </a:lnTo>
                <a:lnTo>
                  <a:pt x="0" y="0"/>
                </a:lnTo>
                <a:close/>
              </a:path>
            </a:pathLst>
          </a:custGeom>
          <a:blipFill>
            <a:blip r:embed="rId4">
              <a:alphaModFix amt="8999"/>
            </a:blip>
            <a:stretch>
              <a:fillRect l="-30214" b="-43220"/>
            </a:stretch>
          </a:blipFill>
        </p:spPr>
        <p:txBody>
          <a:bodyPr/>
          <a:lstStyle/>
          <a:p>
            <a:endParaRPr lang="en-GB" dirty="0"/>
          </a:p>
        </p:txBody>
      </p:sp>
      <p:sp>
        <p:nvSpPr>
          <p:cNvPr id="4" name="TextBox 4"/>
          <p:cNvSpPr txBox="1"/>
          <p:nvPr/>
        </p:nvSpPr>
        <p:spPr>
          <a:xfrm>
            <a:off x="2819593" y="805424"/>
            <a:ext cx="9090115" cy="1100759"/>
          </a:xfrm>
          <a:prstGeom prst="rect">
            <a:avLst/>
          </a:prstGeom>
        </p:spPr>
        <p:txBody>
          <a:bodyPr lIns="0" tIns="0" rIns="0" bIns="0" rtlCol="0" anchor="t">
            <a:spAutoFit/>
          </a:bodyPr>
          <a:lstStyle/>
          <a:p>
            <a:pPr algn="l">
              <a:lnSpc>
                <a:spcPts val="8231"/>
              </a:lnSpc>
            </a:pPr>
            <a:r>
              <a:rPr lang="en-US" sz="6917" b="1" dirty="0">
                <a:solidFill>
                  <a:srgbClr val="004AAD"/>
                </a:solidFill>
                <a:latin typeface="Poppins Bold"/>
                <a:ea typeface="Poppins Bold"/>
                <a:cs typeface="Poppins Bold"/>
                <a:sym typeface="Poppins Bold"/>
              </a:rPr>
              <a:t>References</a:t>
            </a:r>
          </a:p>
        </p:txBody>
      </p:sp>
      <p:sp>
        <p:nvSpPr>
          <p:cNvPr id="5" name="TextBox 5"/>
          <p:cNvSpPr txBox="1"/>
          <p:nvPr/>
        </p:nvSpPr>
        <p:spPr>
          <a:xfrm>
            <a:off x="759561" y="1886414"/>
            <a:ext cx="16207472" cy="8517973"/>
          </a:xfrm>
          <a:prstGeom prst="rect">
            <a:avLst/>
          </a:prstGeom>
        </p:spPr>
        <p:txBody>
          <a:bodyPr lIns="0" tIns="0" rIns="0" bIns="0" rtlCol="0" anchor="t">
            <a:spAutoFit/>
          </a:bodyPr>
          <a:lstStyle/>
          <a:p>
            <a:pPr marL="576377" lvl="1" indent="-288188" algn="l">
              <a:lnSpc>
                <a:spcPts val="3737"/>
              </a:lnSpc>
              <a:buFont typeface="Arial"/>
              <a:buChar char="•"/>
            </a:pPr>
            <a:r>
              <a:rPr lang="en-US" sz="2669" dirty="0">
                <a:solidFill>
                  <a:srgbClr val="000000"/>
                </a:solidFill>
                <a:latin typeface="Poppins"/>
                <a:ea typeface="Poppins"/>
                <a:cs typeface="Poppins"/>
                <a:sym typeface="Poppins"/>
              </a:rPr>
              <a:t>Ainsworth, M.D.S. et al. (1978) Patterns of Attachment. Hillsdale, NJ: Erlbaum.</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Bowlby, J. (1969) Attachment and Loss: Vol. 1 Attachment. London: Hogarth Press.</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Bowlby, J. (1988) A Secure Base: Parent-Child Attachment and Healthy Human Development. London: Routledge.</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Celinska, A. (2025) ‘An introduction to John Bowlby’, The Voice of Early Childhood. Available at: </a:t>
            </a:r>
            <a:r>
              <a:rPr lang="en-US" sz="2669" u="sng" dirty="0">
                <a:solidFill>
                  <a:srgbClr val="000000"/>
                </a:solidFill>
                <a:latin typeface="Poppins"/>
                <a:ea typeface="Poppins"/>
                <a:cs typeface="Poppins"/>
                <a:sym typeface="Poppins"/>
                <a:hlinkClick r:id="rId5" tooltip="https://thevoiceofearlychildhood.com"/>
              </a:rPr>
              <a:t>https://thevoiceofearlychildhood.com</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Department for Education (2021) Statutory Framework for the Early Years Foundation Stage. Available at: </a:t>
            </a:r>
            <a:r>
              <a:rPr lang="en-US" sz="2669" u="sng" dirty="0">
                <a:solidFill>
                  <a:srgbClr val="000000"/>
                </a:solidFill>
                <a:latin typeface="Poppins"/>
                <a:ea typeface="Poppins"/>
                <a:cs typeface="Poppins"/>
                <a:sym typeface="Poppins"/>
                <a:hlinkClick r:id="rId6" tooltip="https://www.gov.uk/government/publications/early-years-foundation-stage-framework"/>
              </a:rPr>
              <a:t>https://www.gov.uk/government/publications/early-years-foundation-stage-framework</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Foster, S.L. (2025) ‘Attachment theory and research: what should be on the social work curriculum?’, Social Work Education. DOI: </a:t>
            </a:r>
            <a:r>
              <a:rPr lang="en-US" sz="2669" u="sng" dirty="0">
                <a:solidFill>
                  <a:srgbClr val="000000"/>
                </a:solidFill>
                <a:latin typeface="Poppins"/>
                <a:ea typeface="Poppins"/>
                <a:cs typeface="Poppins"/>
                <a:sym typeface="Poppins"/>
                <a:hlinkClick r:id="rId7" tooltip="https://doi.org/10.1080/02615479.2025.2531859"/>
              </a:rPr>
              <a:t>https://doi.org/10.1080/02615479.2025.2531859</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Main, P. (2023, updated 2026) ‘Bowlby’s Attachment Theory: 4 Styles in the Classroom’, Structural Learning. Available at: </a:t>
            </a:r>
            <a:r>
              <a:rPr lang="en-US" sz="2669" u="sng" dirty="0">
                <a:solidFill>
                  <a:srgbClr val="000000"/>
                </a:solidFill>
                <a:latin typeface="Poppins"/>
                <a:ea typeface="Poppins"/>
                <a:cs typeface="Poppins"/>
                <a:sym typeface="Poppins"/>
                <a:hlinkClick r:id="rId8" tooltip="https://www.structural-learning.com/post/bowlbys-attachment-theory"/>
              </a:rPr>
              <a:t>https://www.structural-learning.com/post/bowlbys-attachment-theory</a:t>
            </a:r>
          </a:p>
          <a:p>
            <a:pPr marL="576377" lvl="1" indent="-288188" algn="l">
              <a:lnSpc>
                <a:spcPts val="3737"/>
              </a:lnSpc>
              <a:buFont typeface="Arial"/>
              <a:buChar char="•"/>
            </a:pPr>
            <a:r>
              <a:rPr lang="en-US" sz="2669" dirty="0">
                <a:solidFill>
                  <a:srgbClr val="000000"/>
                </a:solidFill>
                <a:latin typeface="Poppins"/>
                <a:ea typeface="Poppins"/>
                <a:cs typeface="Poppins"/>
                <a:sym typeface="Poppins"/>
              </a:rPr>
              <a:t>NSPCC (2021) Attachment and child development. Available at: </a:t>
            </a:r>
            <a:r>
              <a:rPr lang="en-US" sz="2669" u="sng" dirty="0">
                <a:solidFill>
                  <a:srgbClr val="000000"/>
                </a:solidFill>
                <a:latin typeface="Poppins"/>
                <a:ea typeface="Poppins"/>
                <a:cs typeface="Poppins"/>
                <a:sym typeface="Poppins"/>
                <a:hlinkClick r:id="rId9" tooltip="https://learning.nspcc.org.uk/child-health-development/attachment-early-years"/>
              </a:rPr>
              <a:t>https://learning.nspcc.org.uk/child-health-development/attachment-early-years</a:t>
            </a:r>
            <a:r>
              <a:rPr lang="en-US" sz="2669" dirty="0">
                <a:solidFill>
                  <a:srgbClr val="000000"/>
                </a:solidFill>
                <a:latin typeface="Poppins"/>
                <a:ea typeface="Poppins"/>
                <a:cs typeface="Poppins"/>
                <a:sym typeface="Poppins"/>
              </a:rPr>
              <a:t> (Accessed: 2026).</a:t>
            </a:r>
          </a:p>
          <a:p>
            <a:pPr algn="l">
              <a:lnSpc>
                <a:spcPts val="3737"/>
              </a:lnSpc>
            </a:pPr>
            <a:endParaRPr lang="en-US" sz="2669" dirty="0">
              <a:solidFill>
                <a:srgbClr val="000000"/>
              </a:solidFill>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dirty="0"/>
          </a:p>
        </p:txBody>
      </p:sp>
      <p:sp>
        <p:nvSpPr>
          <p:cNvPr id="3" name="Freeform 3"/>
          <p:cNvSpPr/>
          <p:nvPr/>
        </p:nvSpPr>
        <p:spPr>
          <a:xfrm rot="-5400000">
            <a:off x="14281989" y="-2783758"/>
            <a:ext cx="2531766" cy="7097850"/>
          </a:xfrm>
          <a:custGeom>
            <a:avLst/>
            <a:gdLst/>
            <a:ahLst/>
            <a:cxnLst/>
            <a:rect l="l" t="t" r="r" b="b"/>
            <a:pathLst>
              <a:path w="2531766" h="7097850">
                <a:moveTo>
                  <a:pt x="0" y="0"/>
                </a:moveTo>
                <a:lnTo>
                  <a:pt x="2531766" y="0"/>
                </a:lnTo>
                <a:lnTo>
                  <a:pt x="2531766" y="7097850"/>
                </a:lnTo>
                <a:lnTo>
                  <a:pt x="0" y="7097850"/>
                </a:lnTo>
                <a:lnTo>
                  <a:pt x="0" y="0"/>
                </a:lnTo>
                <a:close/>
              </a:path>
            </a:pathLst>
          </a:custGeom>
          <a:blipFill>
            <a:blip r:embed="rId4"/>
            <a:stretch>
              <a:fillRect r="-92486" b="-15944"/>
            </a:stretch>
          </a:blipFill>
        </p:spPr>
        <p:txBody>
          <a:bodyPr/>
          <a:lstStyle/>
          <a:p>
            <a:endParaRPr lang="en-GB" dirty="0"/>
          </a:p>
        </p:txBody>
      </p:sp>
      <p:grpSp>
        <p:nvGrpSpPr>
          <p:cNvPr id="4" name="Group 4"/>
          <p:cNvGrpSpPr/>
          <p:nvPr/>
        </p:nvGrpSpPr>
        <p:grpSpPr>
          <a:xfrm>
            <a:off x="-1062788" y="7899032"/>
            <a:ext cx="13126766" cy="3086100"/>
            <a:chOff x="0" y="0"/>
            <a:chExt cx="3457255" cy="812800"/>
          </a:xfrm>
        </p:grpSpPr>
        <p:sp>
          <p:nvSpPr>
            <p:cNvPr id="5" name="Freeform 5"/>
            <p:cNvSpPr/>
            <p:nvPr/>
          </p:nvSpPr>
          <p:spPr>
            <a:xfrm>
              <a:off x="0" y="0"/>
              <a:ext cx="3457255" cy="812800"/>
            </a:xfrm>
            <a:custGeom>
              <a:avLst/>
              <a:gdLst/>
              <a:ahLst/>
              <a:cxnLst/>
              <a:rect l="l" t="t" r="r" b="b"/>
              <a:pathLst>
                <a:path w="3457255" h="812800">
                  <a:moveTo>
                    <a:pt x="0" y="0"/>
                  </a:moveTo>
                  <a:lnTo>
                    <a:pt x="3457255" y="0"/>
                  </a:lnTo>
                  <a:lnTo>
                    <a:pt x="3457255" y="812800"/>
                  </a:lnTo>
                  <a:lnTo>
                    <a:pt x="0" y="812800"/>
                  </a:lnTo>
                  <a:close/>
                </a:path>
              </a:pathLst>
            </a:custGeom>
            <a:solidFill>
              <a:srgbClr val="004AAD"/>
            </a:solidFill>
          </p:spPr>
          <p:txBody>
            <a:bodyPr/>
            <a:lstStyle/>
            <a:p>
              <a:endParaRPr lang="en-GB" dirty="0"/>
            </a:p>
          </p:txBody>
        </p:sp>
        <p:sp>
          <p:nvSpPr>
            <p:cNvPr id="6" name="TextBox 6"/>
            <p:cNvSpPr txBox="1"/>
            <p:nvPr/>
          </p:nvSpPr>
          <p:spPr>
            <a:xfrm>
              <a:off x="0" y="-171450"/>
              <a:ext cx="3457255" cy="984250"/>
            </a:xfrm>
            <a:prstGeom prst="rect">
              <a:avLst/>
            </a:prstGeom>
          </p:spPr>
          <p:txBody>
            <a:bodyPr lIns="50800" tIns="50800" rIns="50800" bIns="50800" rtlCol="0" anchor="ctr"/>
            <a:lstStyle/>
            <a:p>
              <a:pPr algn="ctr">
                <a:lnSpc>
                  <a:spcPts val="4378"/>
                </a:lnSpc>
              </a:pPr>
              <a:endParaRPr dirty="0"/>
            </a:p>
          </p:txBody>
        </p:sp>
      </p:grpSp>
      <p:sp>
        <p:nvSpPr>
          <p:cNvPr id="7" name="Freeform 7"/>
          <p:cNvSpPr/>
          <p:nvPr/>
        </p:nvSpPr>
        <p:spPr>
          <a:xfrm rot="-5400000">
            <a:off x="11342466" y="7099758"/>
            <a:ext cx="2121373" cy="5209714"/>
          </a:xfrm>
          <a:custGeom>
            <a:avLst/>
            <a:gdLst/>
            <a:ahLst/>
            <a:cxnLst/>
            <a:rect l="l" t="t" r="r" b="b"/>
            <a:pathLst>
              <a:path w="2121373" h="5209714">
                <a:moveTo>
                  <a:pt x="0" y="0"/>
                </a:moveTo>
                <a:lnTo>
                  <a:pt x="2121373" y="0"/>
                </a:lnTo>
                <a:lnTo>
                  <a:pt x="2121373" y="5209714"/>
                </a:lnTo>
                <a:lnTo>
                  <a:pt x="0" y="5209714"/>
                </a:lnTo>
                <a:lnTo>
                  <a:pt x="0" y="0"/>
                </a:lnTo>
                <a:close/>
              </a:path>
            </a:pathLst>
          </a:custGeom>
          <a:blipFill>
            <a:blip r:embed="rId5"/>
            <a:stretch>
              <a:fillRect/>
            </a:stretch>
          </a:blipFill>
        </p:spPr>
        <p:txBody>
          <a:bodyPr/>
          <a:lstStyle/>
          <a:p>
            <a:endParaRPr lang="en-GB" dirty="0"/>
          </a:p>
        </p:txBody>
      </p:sp>
      <p:sp>
        <p:nvSpPr>
          <p:cNvPr id="8" name="Freeform 8"/>
          <p:cNvSpPr/>
          <p:nvPr/>
        </p:nvSpPr>
        <p:spPr>
          <a:xfrm rot="-5400000">
            <a:off x="7279341" y="-2381595"/>
            <a:ext cx="2121373" cy="5209714"/>
          </a:xfrm>
          <a:custGeom>
            <a:avLst/>
            <a:gdLst/>
            <a:ahLst/>
            <a:cxnLst/>
            <a:rect l="l" t="t" r="r" b="b"/>
            <a:pathLst>
              <a:path w="2121373" h="5209714">
                <a:moveTo>
                  <a:pt x="0" y="0"/>
                </a:moveTo>
                <a:lnTo>
                  <a:pt x="2121374" y="0"/>
                </a:lnTo>
                <a:lnTo>
                  <a:pt x="2121374" y="5209714"/>
                </a:lnTo>
                <a:lnTo>
                  <a:pt x="0" y="5209714"/>
                </a:lnTo>
                <a:lnTo>
                  <a:pt x="0" y="0"/>
                </a:lnTo>
                <a:close/>
              </a:path>
            </a:pathLst>
          </a:custGeom>
          <a:blipFill>
            <a:blip r:embed="rId5"/>
            <a:stretch>
              <a:fillRect/>
            </a:stretch>
          </a:blipFill>
        </p:spPr>
        <p:txBody>
          <a:bodyPr/>
          <a:lstStyle/>
          <a:p>
            <a:endParaRPr lang="en-GB" dirty="0"/>
          </a:p>
        </p:txBody>
      </p:sp>
      <p:grpSp>
        <p:nvGrpSpPr>
          <p:cNvPr id="9" name="Group 9"/>
          <p:cNvGrpSpPr/>
          <p:nvPr/>
        </p:nvGrpSpPr>
        <p:grpSpPr>
          <a:xfrm>
            <a:off x="12063978" y="2601191"/>
            <a:ext cx="5246370" cy="5246370"/>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33229" r="-16864"/>
              </a:stretch>
            </a:blipFill>
          </p:spPr>
          <p:txBody>
            <a:bodyPr/>
            <a:lstStyle/>
            <a:p>
              <a:endParaRPr lang="en-GB" dirty="0"/>
            </a:p>
          </p:txBody>
        </p:sp>
      </p:grpSp>
      <p:sp>
        <p:nvSpPr>
          <p:cNvPr id="11" name="TextBox 11"/>
          <p:cNvSpPr txBox="1"/>
          <p:nvPr/>
        </p:nvSpPr>
        <p:spPr>
          <a:xfrm>
            <a:off x="1028700" y="3924626"/>
            <a:ext cx="11035278" cy="4313437"/>
          </a:xfrm>
          <a:prstGeom prst="rect">
            <a:avLst/>
          </a:prstGeom>
        </p:spPr>
        <p:txBody>
          <a:bodyPr lIns="0" tIns="0" rIns="0" bIns="0" rtlCol="0" anchor="t">
            <a:spAutoFit/>
          </a:bodyPr>
          <a:lstStyle/>
          <a:p>
            <a:pPr algn="l">
              <a:lnSpc>
                <a:spcPts val="11121"/>
              </a:lnSpc>
            </a:pPr>
            <a:r>
              <a:rPr lang="en-US" sz="11585" b="1" dirty="0">
                <a:solidFill>
                  <a:srgbClr val="FFFFFF"/>
                </a:solidFill>
                <a:latin typeface="Glacial Indifference Bold"/>
                <a:ea typeface="Glacial Indifference Bold"/>
                <a:cs typeface="Glacial Indifference Bold"/>
                <a:sym typeface="Glacial Indifference Bold"/>
              </a:rPr>
              <a:t>Thank You For Your Attention</a:t>
            </a:r>
          </a:p>
          <a:p>
            <a:pPr algn="l">
              <a:lnSpc>
                <a:spcPts val="11121"/>
              </a:lnSpc>
            </a:pPr>
            <a:endParaRPr lang="en-US" sz="11585" b="1" dirty="0">
              <a:solidFill>
                <a:srgbClr val="FFFFFF"/>
              </a:solidFill>
              <a:latin typeface="Glacial Indifference Bold"/>
              <a:ea typeface="Glacial Indifference Bold"/>
              <a:cs typeface="Glacial Indifference Bold"/>
              <a:sym typeface="Glacial Indifference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1006</Words>
  <Application>Microsoft Office PowerPoint</Application>
  <PresentationFormat>Custom</PresentationFormat>
  <Paragraphs>125</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Poppins Bold</vt:lpstr>
      <vt:lpstr>Montserrat Bold</vt:lpstr>
      <vt:lpstr>Arial</vt:lpstr>
      <vt:lpstr>Poppins</vt:lpstr>
      <vt:lpstr>Aptos</vt:lpstr>
      <vt:lpstr>Calibri</vt:lpstr>
      <vt:lpstr>Glacial Indifference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dc:title>
  <cp:lastModifiedBy>Neelam shehzadi</cp:lastModifiedBy>
  <cp:revision>4</cp:revision>
  <dcterms:created xsi:type="dcterms:W3CDTF">2006-08-16T00:00:00Z</dcterms:created>
  <dcterms:modified xsi:type="dcterms:W3CDTF">2026-06-11T19:42:00Z</dcterms:modified>
  <dc:identifier>DAHLvvly1DM</dc:identifier>
</cp:coreProperties>
</file>