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6" r:id="rId2"/>
    <p:sldId id="272" r:id="rId3"/>
    <p:sldId id="273" r:id="rId4"/>
    <p:sldId id="288" r:id="rId5"/>
    <p:sldId id="286" r:id="rId6"/>
    <p:sldId id="267" r:id="rId7"/>
    <p:sldId id="268" r:id="rId8"/>
    <p:sldId id="287" r:id="rId9"/>
    <p:sldId id="289" r:id="rId10"/>
    <p:sldId id="290" r:id="rId11"/>
    <p:sldId id="271" r:id="rId12"/>
    <p:sldId id="284" r:id="rId13"/>
    <p:sldId id="285" r:id="rId14"/>
    <p:sldId id="291" r:id="rId15"/>
    <p:sldId id="292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FCC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82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3264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212F045-A6CC-47CE-979B-3426D4D3982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8921FA-B965-4E4D-9EE5-6F7DF7B0C4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1A55D-46F0-4C6F-883D-3EB4B33D906C}" type="datetimeFigureOut">
              <a:rPr lang="en-GB" smtClean="0"/>
              <a:t>29/10/2020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E99979-78C0-4A86-A88B-8058F9E484C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ABF2AA-9FE0-4B23-8CEA-FB892799560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276E56-584F-452A-A34D-0983766CEE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55842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E49991-DB30-4DC3-AB13-27423D8C2C9D}" type="datetimeFigureOut">
              <a:rPr lang="en-GB" smtClean="0"/>
              <a:t>29/10/2020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9F5BBC-DC81-4274-A1D0-B8FDC17CB10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0791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-31531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>
            <a:normAutofit/>
          </a:bodyPr>
          <a:lstStyle>
            <a:lvl1pPr marL="0" indent="0" algn="l">
              <a:buNone/>
              <a:defRPr sz="36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29/10/2020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29/10/2020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29/10/2020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29/10/2020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29/10/2020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29/10/2020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29/10/2020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29/10/2020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677AE4A5-747C-4DF3-BFBB-C8CC903D704E}" type="datetimeFigureOut">
              <a:rPr lang="en-GB" smtClean="0"/>
              <a:t>29/10/2020</a:t>
            </a:fld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29/10/2020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AE4A5-747C-4DF3-BFBB-C8CC903D704E}" type="datetimeFigureOut">
              <a:rPr lang="en-GB" smtClean="0"/>
              <a:t>29/10/2020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318AB-B6C4-4DF3-9EA6-85CA78D00D9B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29/10/2020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3354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677AE4A5-747C-4DF3-BFBB-C8CC903D704E}" type="datetimeFigureOut">
              <a:rPr lang="en-GB" smtClean="0"/>
              <a:t>29/10/2020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AA318AB-B6C4-4DF3-9EA6-85CA78D00D9B}" type="slidenum">
              <a:rPr lang="en-GB" smtClean="0"/>
              <a:t>‹#›</a:t>
            </a:fld>
            <a:endParaRPr lang="en-GB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789AF4-155D-44A9-A5F6-8770A60861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77920"/>
            <a:ext cx="8424936" cy="5619432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2B3C0C37-14FC-41FA-82BC-97AE10E2EA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272808" cy="1033125"/>
          </a:xfrm>
        </p:spPr>
        <p:txBody>
          <a:bodyPr/>
          <a:lstStyle/>
          <a:p>
            <a:r>
              <a:rPr lang="en-GB" dirty="0"/>
              <a:t>Thinking With Things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BBE6E8A3-4B2E-4B46-80C8-5B66A59996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5536" y="5085184"/>
            <a:ext cx="2952328" cy="1152128"/>
          </a:xfrm>
        </p:spPr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 Itinerary</a:t>
            </a:r>
          </a:p>
        </p:txBody>
      </p:sp>
    </p:spTree>
    <p:extLst>
      <p:ext uri="{BB962C8B-B14F-4D97-AF65-F5344CB8AC3E}">
        <p14:creationId xmlns:p14="http://schemas.microsoft.com/office/powerpoint/2010/main" val="2461963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67B27-053B-43BC-94B4-1CAD0CB20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Object Itinerary?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2EC8B0-982A-41B6-81AF-BF982C8021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Response to object biography &amp; the assumption that the animation of objects is an “explicitly anthropomorphic construct” (Joyce 2015, 21)</a:t>
            </a:r>
          </a:p>
          <a:p>
            <a:pPr lvl="1"/>
            <a:r>
              <a:rPr lang="en-GB" sz="2400" dirty="0"/>
              <a:t>Tendency to anthropomorphise objects by fitting them into a human lifecycle</a:t>
            </a:r>
          </a:p>
          <a:p>
            <a:pPr lvl="1"/>
            <a:r>
              <a:rPr lang="en-GB" sz="2400" dirty="0"/>
              <a:t>Views objects from the perspective of people rather than things</a:t>
            </a:r>
          </a:p>
          <a:p>
            <a:r>
              <a:rPr lang="en-GB" sz="2800" dirty="0"/>
              <a:t>Objects might “have biographies but this is too human centred a description of their existence” (Thrift 2010, 640)</a:t>
            </a:r>
          </a:p>
        </p:txBody>
      </p:sp>
    </p:spTree>
    <p:extLst>
      <p:ext uri="{BB962C8B-B14F-4D97-AF65-F5344CB8AC3E}">
        <p14:creationId xmlns:p14="http://schemas.microsoft.com/office/powerpoint/2010/main" val="3865712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663EC-6CD0-41C0-AD02-405948B14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Object Itinerary?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E4A3B-74EC-414B-B664-0E51FF0933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13956" y="1772816"/>
            <a:ext cx="4546076" cy="4680520"/>
          </a:xfrm>
        </p:spPr>
        <p:txBody>
          <a:bodyPr>
            <a:normAutofit/>
          </a:bodyPr>
          <a:lstStyle/>
          <a:p>
            <a:r>
              <a:rPr lang="en-GB" sz="2800" dirty="0"/>
              <a:t>Also questions whether archaeologists can engage with biography?</a:t>
            </a:r>
          </a:p>
          <a:p>
            <a:pPr lvl="1"/>
            <a:r>
              <a:rPr lang="en-GB" sz="2400" dirty="0"/>
              <a:t>Impossible for archaeologists to know the full “life history” of an object: its associations, uses, movements, meanings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7DFA6E-F69C-4646-AF02-B6C7D6B99C57}"/>
              </a:ext>
            </a:extLst>
          </p:cNvPr>
          <p:cNvSpPr txBox="1"/>
          <p:nvPr/>
        </p:nvSpPr>
        <p:spPr>
          <a:xfrm>
            <a:off x="6156176" y="6268670"/>
            <a:ext cx="1604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Lefkandi</a:t>
            </a:r>
            <a:r>
              <a:rPr lang="en-GB" dirty="0"/>
              <a:t> burial</a:t>
            </a:r>
          </a:p>
        </p:txBody>
      </p:sp>
      <p:pic>
        <p:nvPicPr>
          <p:cNvPr id="6" name="Picture 6" descr="queenburial_lefkandi">
            <a:extLst>
              <a:ext uri="{FF2B5EF4-FFF2-40B4-BE49-F238E27FC236}">
                <a16:creationId xmlns:a16="http://schemas.microsoft.com/office/drawing/2014/main" id="{3BEDB95C-F0DD-4312-BD8A-5D178AF19E3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lum bright="-14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9" y="1376781"/>
            <a:ext cx="3050473" cy="478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Arrow: Right 8">
            <a:extLst>
              <a:ext uri="{FF2B5EF4-FFF2-40B4-BE49-F238E27FC236}">
                <a16:creationId xmlns:a16="http://schemas.microsoft.com/office/drawing/2014/main" id="{D57E21AF-DA60-4A19-8263-48D88F24FC6B}"/>
              </a:ext>
            </a:extLst>
          </p:cNvPr>
          <p:cNvSpPr/>
          <p:nvPr/>
        </p:nvSpPr>
        <p:spPr>
          <a:xfrm rot="19958338">
            <a:off x="5070474" y="3022263"/>
            <a:ext cx="2354558" cy="311847"/>
          </a:xfrm>
          <a:prstGeom prst="rightArrow">
            <a:avLst>
              <a:gd name="adj1" fmla="val 50001"/>
              <a:gd name="adj2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078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663EC-6CD0-41C0-AD02-405948B14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 Itinerary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E4A3B-74EC-414B-B664-0E51FF0933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13956" y="1621135"/>
            <a:ext cx="4762100" cy="4781105"/>
          </a:xfrm>
        </p:spPr>
        <p:txBody>
          <a:bodyPr>
            <a:normAutofit/>
          </a:bodyPr>
          <a:lstStyle/>
          <a:p>
            <a:r>
              <a:rPr lang="en-GB" sz="2800" dirty="0"/>
              <a:t>Itinerary: traces the lines along which things </a:t>
            </a:r>
            <a:r>
              <a:rPr lang="en-GB" sz="2800" dirty="0">
                <a:solidFill>
                  <a:schemeClr val="accent1"/>
                </a:solidFill>
              </a:rPr>
              <a:t>live” </a:t>
            </a:r>
            <a:r>
              <a:rPr lang="en-GB" sz="2800" dirty="0"/>
              <a:t>(Joyce 2015, 22)</a:t>
            </a:r>
          </a:p>
          <a:p>
            <a:pPr lvl="1"/>
            <a:r>
              <a:rPr lang="en-GB" sz="2400" dirty="0"/>
              <a:t>A means of organising space into a series of relations between places</a:t>
            </a:r>
          </a:p>
          <a:p>
            <a:pPr lvl="1"/>
            <a:r>
              <a:rPr lang="en-GB" sz="2400" dirty="0"/>
              <a:t>The stories that organise placements through the displacements &amp; movements they describe</a:t>
            </a:r>
          </a:p>
        </p:txBody>
      </p:sp>
      <p:pic>
        <p:nvPicPr>
          <p:cNvPr id="5" name="Content Placeholder 7" descr="archanes">
            <a:extLst>
              <a:ext uri="{FF2B5EF4-FFF2-40B4-BE49-F238E27FC236}">
                <a16:creationId xmlns:a16="http://schemas.microsoft.com/office/drawing/2014/main" id="{A00A7989-F980-48C3-BDDD-DF5D9C7B2D1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lum bright="-10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898" y="833080"/>
            <a:ext cx="2224534" cy="5072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D7DFA6E-F69C-4646-AF02-B6C7D6B99C57}"/>
              </a:ext>
            </a:extLst>
          </p:cNvPr>
          <p:cNvSpPr txBox="1"/>
          <p:nvPr/>
        </p:nvSpPr>
        <p:spPr>
          <a:xfrm>
            <a:off x="6084168" y="6032908"/>
            <a:ext cx="2513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Ivory FAF from </a:t>
            </a:r>
            <a:r>
              <a:rPr lang="en-GB" dirty="0" err="1"/>
              <a:t>Archanes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6341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C26A818-6C1C-455C-A8E0-F5AD3A62C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 Itinerary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97D9159-4CA7-4614-A5D8-E1EB5B76C8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3528" y="1700808"/>
            <a:ext cx="5122912" cy="4896544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A spatial story which </a:t>
            </a:r>
            <a:r>
              <a:rPr lang="en-GB" sz="2400" dirty="0">
                <a:solidFill>
                  <a:schemeClr val="accent1"/>
                </a:solidFill>
              </a:rPr>
              <a:t>avoids</a:t>
            </a:r>
            <a:r>
              <a:rPr lang="en-GB" sz="2400" dirty="0"/>
              <a:t> the anthropomorphising of object biographies</a:t>
            </a:r>
          </a:p>
          <a:p>
            <a:r>
              <a:rPr lang="en-GB" sz="2400" dirty="0"/>
              <a:t>Also considers  temporal movement as a narrative device without forcing object into anthropomorphic life mould</a:t>
            </a:r>
          </a:p>
          <a:p>
            <a:r>
              <a:rPr lang="en-GB" sz="2400" dirty="0"/>
              <a:t>Conceptualises things as moving into relationships across time &amp; space</a:t>
            </a:r>
          </a:p>
          <a:p>
            <a:pPr lvl="1"/>
            <a:r>
              <a:rPr lang="en-GB" sz="2000" dirty="0"/>
              <a:t>Assemblages/agencement </a:t>
            </a:r>
          </a:p>
          <a:p>
            <a:r>
              <a:rPr lang="en-GB" sz="2400" dirty="0"/>
              <a:t>Does not lose the unique character of things by shoehorning into human life cycle</a:t>
            </a:r>
          </a:p>
        </p:txBody>
      </p:sp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A3724341-F56B-45D4-8064-EA767BBD1A6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060848"/>
            <a:ext cx="3275215" cy="2452255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E2B557E-6F7D-411C-9E29-B62A3F8B8766}"/>
              </a:ext>
            </a:extLst>
          </p:cNvPr>
          <p:cNvSpPr txBox="1"/>
          <p:nvPr/>
        </p:nvSpPr>
        <p:spPr>
          <a:xfrm>
            <a:off x="6084168" y="4653136"/>
            <a:ext cx="28431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Amenhotep III lion hunt scarab, Cyprus</a:t>
            </a:r>
          </a:p>
        </p:txBody>
      </p:sp>
    </p:spTree>
    <p:extLst>
      <p:ext uri="{BB962C8B-B14F-4D97-AF65-F5344CB8AC3E}">
        <p14:creationId xmlns:p14="http://schemas.microsoft.com/office/powerpoint/2010/main" val="211958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0C20B-90DF-4DE4-BF5D-37F2940C5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Things in Motion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0601BB-4AEB-42A8-996E-661630045E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5368" y="1737215"/>
            <a:ext cx="4542655" cy="4936074"/>
          </a:xfrm>
        </p:spPr>
        <p:txBody>
          <a:bodyPr>
            <a:normAutofit/>
          </a:bodyPr>
          <a:lstStyle/>
          <a:p>
            <a:r>
              <a:rPr lang="en-GB" dirty="0"/>
              <a:t>Explores movement as a fundamental capacity of things </a:t>
            </a:r>
          </a:p>
          <a:p>
            <a:pPr lvl="1"/>
            <a:r>
              <a:rPr lang="en-GB" dirty="0"/>
              <a:t>“Traces the strings of places where objects come to rest or are active., the routes through which they circulate, &amp; the means by which they are moved” (Joyce &amp; Gillespie 2015, 3)</a:t>
            </a:r>
          </a:p>
        </p:txBody>
      </p:sp>
      <p:pic>
        <p:nvPicPr>
          <p:cNvPr id="9" name="Content Placeholder 5">
            <a:extLst>
              <a:ext uri="{FF2B5EF4-FFF2-40B4-BE49-F238E27FC236}">
                <a16:creationId xmlns:a16="http://schemas.microsoft.com/office/drawing/2014/main" id="{9B844FF5-02C7-4E92-9741-ED01359540F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929" y="1268760"/>
            <a:ext cx="3817703" cy="2304256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7DD43CE-D5EF-44B1-B99A-4791FEFDD0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632" y="3878636"/>
            <a:ext cx="3810000" cy="265747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90D877F-3521-4251-8850-813DE0A27EC1}"/>
              </a:ext>
            </a:extLst>
          </p:cNvPr>
          <p:cNvSpPr txBox="1"/>
          <p:nvPr/>
        </p:nvSpPr>
        <p:spPr>
          <a:xfrm>
            <a:off x="5364088" y="3964974"/>
            <a:ext cx="8242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mwali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5700DAD-047D-4C11-8A19-FC94FB6B903B}"/>
              </a:ext>
            </a:extLst>
          </p:cNvPr>
          <p:cNvSpPr txBox="1"/>
          <p:nvPr/>
        </p:nvSpPr>
        <p:spPr>
          <a:xfrm>
            <a:off x="6898201" y="6125234"/>
            <a:ext cx="9861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soulava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936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0C20B-90DF-4DE4-BF5D-37F2940C5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Things in Motion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0601BB-4AEB-42A8-996E-661630045E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547" y="1772816"/>
            <a:ext cx="4318085" cy="4824536"/>
          </a:xfrm>
        </p:spPr>
        <p:txBody>
          <a:bodyPr>
            <a:normAutofit fontScale="92500"/>
          </a:bodyPr>
          <a:lstStyle/>
          <a:p>
            <a:r>
              <a:rPr lang="en-GB" dirty="0"/>
              <a:t>Admits our understanding may be fragmented &amp; full of gaps, &amp; that itinerary is continually ongoing…</a:t>
            </a:r>
          </a:p>
          <a:p>
            <a:r>
              <a:rPr lang="en-GB" dirty="0"/>
              <a:t>Spatial &amp; temporal approach looking at the </a:t>
            </a:r>
            <a:r>
              <a:rPr lang="en-GB" dirty="0">
                <a:solidFill>
                  <a:schemeClr val="accent1"/>
                </a:solidFill>
              </a:rPr>
              <a:t>flow of things</a:t>
            </a:r>
          </a:p>
          <a:p>
            <a:r>
              <a:rPr lang="en-GB" dirty="0"/>
              <a:t>Captures the </a:t>
            </a:r>
            <a:r>
              <a:rPr lang="en-GB" dirty="0">
                <a:solidFill>
                  <a:schemeClr val="accent1"/>
                </a:solidFill>
              </a:rPr>
              <a:t>dynamics</a:t>
            </a:r>
            <a:r>
              <a:rPr lang="en-GB" dirty="0"/>
              <a:t> of the excavated object, as it emerges from the earth &amp; enters new social contexts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0704B37-ECA7-4D91-AA20-B00A68ABC67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698" y="620688"/>
            <a:ext cx="2913102" cy="19388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BEF940-07AA-47C6-8E19-07474D6983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5732" y="3284984"/>
            <a:ext cx="2232248" cy="3151410"/>
          </a:xfrm>
          <a:prstGeom prst="rect">
            <a:avLst/>
          </a:prstGeom>
        </p:spPr>
      </p:pic>
      <p:pic>
        <p:nvPicPr>
          <p:cNvPr id="7" name="Picture 7" descr="BS jug2">
            <a:extLst>
              <a:ext uri="{FF2B5EF4-FFF2-40B4-BE49-F238E27FC236}">
                <a16:creationId xmlns:a16="http://schemas.microsoft.com/office/drawing/2014/main" id="{A570B756-8B02-41D8-80F9-B2A5CCAC4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80616" y="3569505"/>
            <a:ext cx="2026568" cy="3274568"/>
          </a:xfrm>
          <a:prstGeom prst="rect">
            <a:avLst/>
          </a:prstGeom>
        </p:spPr>
      </p:pic>
      <p:sp>
        <p:nvSpPr>
          <p:cNvPr id="8" name="Arrow: Down 7">
            <a:extLst>
              <a:ext uri="{FF2B5EF4-FFF2-40B4-BE49-F238E27FC236}">
                <a16:creationId xmlns:a16="http://schemas.microsoft.com/office/drawing/2014/main" id="{9B43AF4D-3463-4F60-9F90-F15D06F4EB93}"/>
              </a:ext>
            </a:extLst>
          </p:cNvPr>
          <p:cNvSpPr/>
          <p:nvPr/>
        </p:nvSpPr>
        <p:spPr>
          <a:xfrm rot="1013972">
            <a:off x="5839252" y="2339755"/>
            <a:ext cx="695349" cy="1624019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638537E2-19AC-4D5F-8E89-BE949FD5925F}"/>
              </a:ext>
            </a:extLst>
          </p:cNvPr>
          <p:cNvSpPr/>
          <p:nvPr/>
        </p:nvSpPr>
        <p:spPr>
          <a:xfrm rot="20628849">
            <a:off x="7446979" y="2453662"/>
            <a:ext cx="691804" cy="1354873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896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3EC52-9736-4CF1-B9BA-045D8420D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Putting Things in Motion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61B3E-1811-4124-AF08-119D0EDB4D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114800" cy="462381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Things are mobile &amp; can be detached from any one context, meaning, function</a:t>
            </a:r>
          </a:p>
          <a:p>
            <a:pPr lvl="1"/>
            <a:r>
              <a:rPr lang="en-GB" dirty="0"/>
              <a:t>Movement between people &amp; places</a:t>
            </a:r>
          </a:p>
          <a:p>
            <a:r>
              <a:rPr lang="en-GB" dirty="0"/>
              <a:t>Places where they might come to rest are active</a:t>
            </a:r>
          </a:p>
          <a:p>
            <a:pPr lvl="1"/>
            <a:r>
              <a:rPr lang="en-GB" dirty="0"/>
              <a:t>Creation of new stories, meanings...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FADA253-6DE5-4CD4-83E6-8BAFCF15933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864" y="2137410"/>
            <a:ext cx="3665660" cy="3451830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766DE1-3B44-4C3D-B52D-EF9C0F509908}"/>
              </a:ext>
            </a:extLst>
          </p:cNvPr>
          <p:cNvSpPr txBox="1"/>
          <p:nvPr/>
        </p:nvSpPr>
        <p:spPr>
          <a:xfrm>
            <a:off x="5364088" y="5761540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Necklace, </a:t>
            </a:r>
            <a:r>
              <a:rPr lang="en-GB" dirty="0" err="1"/>
              <a:t>Ayios</a:t>
            </a:r>
            <a:r>
              <a:rPr lang="en-GB" dirty="0"/>
              <a:t> Iakovos</a:t>
            </a:r>
          </a:p>
        </p:txBody>
      </p:sp>
    </p:spTree>
    <p:extLst>
      <p:ext uri="{BB962C8B-B14F-4D97-AF65-F5344CB8AC3E}">
        <p14:creationId xmlns:p14="http://schemas.microsoft.com/office/powerpoint/2010/main" val="1346385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18373-1C41-4B70-8382-94E9EFBF2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Putting Things in Motion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FAC5C1-2D8D-41D4-AB00-2E6128117F4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Thinking about itineraries we need to consider:</a:t>
            </a:r>
          </a:p>
          <a:p>
            <a:pPr lvl="1"/>
            <a:r>
              <a:rPr lang="en-GB" dirty="0"/>
              <a:t>Technologies of circulation</a:t>
            </a:r>
          </a:p>
          <a:p>
            <a:pPr lvl="1"/>
            <a:r>
              <a:rPr lang="en-GB" dirty="0"/>
              <a:t>Transformations that occur on route</a:t>
            </a:r>
          </a:p>
          <a:p>
            <a:pPr lvl="1"/>
            <a:r>
              <a:rPr lang="en-GB" dirty="0"/>
              <a:t>Value of circulating  objects</a:t>
            </a:r>
          </a:p>
          <a:p>
            <a:r>
              <a:rPr lang="en-GB" dirty="0"/>
              <a:t>Things are active in transit: partial biographies are </a:t>
            </a:r>
            <a:r>
              <a:rPr lang="en-GB" dirty="0">
                <a:solidFill>
                  <a:schemeClr val="accent1"/>
                </a:solidFill>
              </a:rPr>
              <a:t>segments of ongoing itineraries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26ECAE8-88C0-4B98-B590-8C21F5DB987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557" y="1766003"/>
            <a:ext cx="3434182" cy="4248472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CBB0D7F-4ACE-43E3-B873-F2F6A6E1FAE1}"/>
              </a:ext>
            </a:extLst>
          </p:cNvPr>
          <p:cNvSpPr txBox="1"/>
          <p:nvPr/>
        </p:nvSpPr>
        <p:spPr>
          <a:xfrm>
            <a:off x="6228184" y="6093296"/>
            <a:ext cx="2151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Cycladic “frying pan”</a:t>
            </a:r>
          </a:p>
        </p:txBody>
      </p:sp>
    </p:spTree>
    <p:extLst>
      <p:ext uri="{BB962C8B-B14F-4D97-AF65-F5344CB8AC3E}">
        <p14:creationId xmlns:p14="http://schemas.microsoft.com/office/powerpoint/2010/main" val="712389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01AD7-2ADE-4600-A026-81B123059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Tracing an Itinerary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33458-96F8-4B4F-AC1B-8FA51F97B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775191"/>
            <a:ext cx="8363272" cy="4750153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/>
              <a:t>“we have to follow the things themselves” (</a:t>
            </a:r>
            <a:r>
              <a:rPr lang="en-GB" sz="2800" dirty="0" err="1"/>
              <a:t>Appdurai</a:t>
            </a:r>
            <a:r>
              <a:rPr lang="en-GB" sz="2800" dirty="0"/>
              <a:t> 1986, 5) to reveal social context</a:t>
            </a:r>
          </a:p>
          <a:p>
            <a:r>
              <a:rPr lang="en-GB" sz="2800" dirty="0"/>
              <a:t>Starts with procurement of materials &amp; </a:t>
            </a:r>
            <a:r>
              <a:rPr lang="en-GB" sz="2800" dirty="0" err="1"/>
              <a:t>shapings</a:t>
            </a:r>
            <a:r>
              <a:rPr lang="en-GB" sz="2800" dirty="0"/>
              <a:t>/makings</a:t>
            </a:r>
          </a:p>
          <a:p>
            <a:r>
              <a:rPr lang="en-GB" sz="2800" dirty="0"/>
              <a:t>Goes forward to fragmentation or gatherings into assemblage</a:t>
            </a:r>
          </a:p>
          <a:p>
            <a:pPr lvl="1"/>
            <a:r>
              <a:rPr lang="en-GB" sz="2400" dirty="0"/>
              <a:t>Where from?</a:t>
            </a:r>
          </a:p>
          <a:p>
            <a:pPr lvl="1"/>
            <a:r>
              <a:rPr lang="en-GB" sz="2400" dirty="0"/>
              <a:t>Where was it going?</a:t>
            </a:r>
          </a:p>
          <a:p>
            <a:pPr lvl="1"/>
            <a:r>
              <a:rPr lang="en-GB" sz="2400" dirty="0"/>
              <a:t>Current segment of itinerary</a:t>
            </a:r>
          </a:p>
          <a:p>
            <a:r>
              <a:rPr lang="en-GB" sz="2800" dirty="0"/>
              <a:t>“reveal the effects of things in motion without demanding that we reduce things to the status of quasi-human agents”</a:t>
            </a:r>
          </a:p>
          <a:p>
            <a:r>
              <a:rPr lang="en-GB" sz="2800" dirty="0"/>
              <a:t>But still recognises object agency:</a:t>
            </a:r>
          </a:p>
          <a:p>
            <a:pPr lvl="1"/>
            <a:r>
              <a:rPr lang="en-GB" sz="2400" dirty="0"/>
              <a:t>Traces of their affect along their journeys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381355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F8931-C73F-4B7B-879E-9A5A4F2F1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 Flows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D9F8D1-379D-4B4E-AD2D-054230E5E3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20" y="1700808"/>
            <a:ext cx="4147325" cy="4680520"/>
          </a:xfrm>
        </p:spPr>
        <p:txBody>
          <a:bodyPr>
            <a:normAutofit/>
          </a:bodyPr>
          <a:lstStyle/>
          <a:p>
            <a:r>
              <a:rPr lang="en-GB" sz="2400" dirty="0"/>
              <a:t>Object itinerary captures the dynamic capacity of things in motion</a:t>
            </a:r>
          </a:p>
          <a:p>
            <a:r>
              <a:rPr lang="en-GB" sz="2400" dirty="0"/>
              <a:t>Draws on </a:t>
            </a:r>
            <a:r>
              <a:rPr lang="en-GB" sz="2400" dirty="0">
                <a:solidFill>
                  <a:schemeClr val="accent1"/>
                </a:solidFill>
              </a:rPr>
              <a:t>New Materialisms:</a:t>
            </a:r>
          </a:p>
          <a:p>
            <a:pPr lvl="1"/>
            <a:r>
              <a:rPr lang="en-GB" sz="2000" dirty="0"/>
              <a:t>Things emerge from source material(s)</a:t>
            </a:r>
          </a:p>
          <a:p>
            <a:r>
              <a:rPr lang="en-GB" sz="2400" dirty="0"/>
              <a:t>&amp; ANT:</a:t>
            </a:r>
          </a:p>
          <a:p>
            <a:pPr lvl="1"/>
            <a:r>
              <a:rPr lang="en-GB" sz="2000" dirty="0"/>
              <a:t>Circulation &amp; relations of people/things past &amp; present</a:t>
            </a:r>
          </a:p>
          <a:p>
            <a:r>
              <a:rPr lang="en-GB" sz="2400" dirty="0"/>
              <a:t>Continued social life of museum objects…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85CB24C-43D7-484C-BB84-F416B9BC772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276" y="620688"/>
            <a:ext cx="3411312" cy="2649452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CF5BF62-CADD-45D5-B19E-22B6BF1808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45155" y="4059782"/>
            <a:ext cx="4147325" cy="23926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406D81C-E44A-4704-9466-22F09AFA19D9}"/>
              </a:ext>
            </a:extLst>
          </p:cNvPr>
          <p:cNvSpPr txBox="1"/>
          <p:nvPr/>
        </p:nvSpPr>
        <p:spPr>
          <a:xfrm>
            <a:off x="5292080" y="3429000"/>
            <a:ext cx="19511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Parthenon frieze</a:t>
            </a:r>
          </a:p>
        </p:txBody>
      </p:sp>
    </p:spTree>
    <p:extLst>
      <p:ext uri="{BB962C8B-B14F-4D97-AF65-F5344CB8AC3E}">
        <p14:creationId xmlns:p14="http://schemas.microsoft.com/office/powerpoint/2010/main" val="2825945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745FB5-B661-4EC7-AB10-DC1504C77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Modern Reception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44E073-2735-4272-8F4A-0851B89512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3528" y="1725496"/>
            <a:ext cx="5544616" cy="4727839"/>
          </a:xfrm>
        </p:spPr>
        <p:txBody>
          <a:bodyPr>
            <a:noAutofit/>
          </a:bodyPr>
          <a:lstStyle/>
          <a:p>
            <a:r>
              <a:rPr lang="en-GB" sz="2400" dirty="0"/>
              <a:t>Objects have life histories, meanings &amp; are part of networks in their </a:t>
            </a:r>
            <a:r>
              <a:rPr lang="en-GB" sz="2400" dirty="0">
                <a:solidFill>
                  <a:schemeClr val="accent1"/>
                </a:solidFill>
              </a:rPr>
              <a:t>ancient context</a:t>
            </a:r>
          </a:p>
          <a:p>
            <a:r>
              <a:rPr lang="en-GB" sz="2400" dirty="0"/>
              <a:t>Modern reception: we do not recognise these connections</a:t>
            </a:r>
          </a:p>
          <a:p>
            <a:r>
              <a:rPr lang="en-GB" sz="2400" dirty="0"/>
              <a:t>Modern itineraries separate objects from their contemporary connections:</a:t>
            </a:r>
          </a:p>
          <a:p>
            <a:pPr lvl="1"/>
            <a:r>
              <a:rPr lang="en-GB" sz="2400" dirty="0"/>
              <a:t>Creates a break between their ancient use/value/meaning &amp; our understanding</a:t>
            </a:r>
          </a:p>
          <a:p>
            <a:pPr lvl="1"/>
            <a:r>
              <a:rPr lang="en-GB" sz="2400" dirty="0"/>
              <a:t>Places the objects into new networks &amp; relationships</a:t>
            </a:r>
          </a:p>
        </p:txBody>
      </p:sp>
      <p:pic>
        <p:nvPicPr>
          <p:cNvPr id="8" name="Content Placeholder 5">
            <a:extLst>
              <a:ext uri="{FF2B5EF4-FFF2-40B4-BE49-F238E27FC236}">
                <a16:creationId xmlns:a16="http://schemas.microsoft.com/office/drawing/2014/main" id="{6421CA00-33B9-44AF-9C88-59605A5B8FA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6444208" y="1809175"/>
            <a:ext cx="2088232" cy="372359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CFB0D4B-0E79-4D88-A43C-6C4DC3E31240}"/>
              </a:ext>
            </a:extLst>
          </p:cNvPr>
          <p:cNvSpPr txBox="1"/>
          <p:nvPr/>
        </p:nvSpPr>
        <p:spPr>
          <a:xfrm>
            <a:off x="6660232" y="5532768"/>
            <a:ext cx="22322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Mycenaean ivory from Delos</a:t>
            </a:r>
          </a:p>
        </p:txBody>
      </p:sp>
    </p:spTree>
    <p:extLst>
      <p:ext uri="{BB962C8B-B14F-4D97-AF65-F5344CB8AC3E}">
        <p14:creationId xmlns:p14="http://schemas.microsoft.com/office/powerpoint/2010/main" val="3887504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3B7D8-CC98-4D0F-8BC7-EA07A8527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Modern Reception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4F5A95-3842-4874-A2C5-456B916276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16832"/>
            <a:ext cx="8291264" cy="4608512"/>
          </a:xfrm>
        </p:spPr>
        <p:txBody>
          <a:bodyPr>
            <a:noAutofit/>
          </a:bodyPr>
          <a:lstStyle/>
          <a:p>
            <a:r>
              <a:rPr lang="en-GB" sz="2800" dirty="0"/>
              <a:t>Object itinerary allows us to think about </a:t>
            </a:r>
            <a:r>
              <a:rPr lang="en-GB" sz="2800" dirty="0">
                <a:solidFill>
                  <a:schemeClr val="accent1"/>
                </a:solidFill>
              </a:rPr>
              <a:t>reception</a:t>
            </a:r>
            <a:r>
              <a:rPr lang="en-GB" sz="2800" dirty="0"/>
              <a:t> of ancient objects in the present as part of their life history:</a:t>
            </a:r>
          </a:p>
          <a:p>
            <a:pPr lvl="1"/>
            <a:r>
              <a:rPr lang="en-GB" sz="2400" dirty="0"/>
              <a:t>Cultural production of the object in the present</a:t>
            </a:r>
          </a:p>
          <a:p>
            <a:pPr lvl="1"/>
            <a:r>
              <a:rPr lang="en-GB" sz="2400" dirty="0"/>
              <a:t>Entangled relations of objects past and present</a:t>
            </a:r>
          </a:p>
          <a:p>
            <a:r>
              <a:rPr lang="en-GB" sz="2800" dirty="0"/>
              <a:t>Think about the places of an object’s itinerary as event spaces:</a:t>
            </a:r>
          </a:p>
          <a:p>
            <a:pPr lvl="1"/>
            <a:r>
              <a:rPr lang="en-GB" sz="2400" dirty="0"/>
              <a:t>Museum/art books/internet etc. another node on their journey</a:t>
            </a:r>
          </a:p>
          <a:p>
            <a:pPr lvl="1"/>
            <a:r>
              <a:rPr lang="en-GB" sz="2400" dirty="0"/>
              <a:t>New criteria for assessing their value, impact, function...</a:t>
            </a:r>
          </a:p>
        </p:txBody>
      </p:sp>
    </p:spTree>
    <p:extLst>
      <p:ext uri="{BB962C8B-B14F-4D97-AF65-F5344CB8AC3E}">
        <p14:creationId xmlns:p14="http://schemas.microsoft.com/office/powerpoint/2010/main" val="3587517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B9488-3608-4A72-8BE9-5F6ADD3B5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Contemporary Engagements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75AA4-F7FC-4A8E-9CF0-398C7561C1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3998" y="1700808"/>
            <a:ext cx="4336034" cy="482453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Is our modern reception the most useful aspect of object itinerary?</a:t>
            </a:r>
          </a:p>
          <a:p>
            <a:r>
              <a:rPr lang="en-GB" dirty="0"/>
              <a:t>Enables us to think about contemporary engagements between an object &amp; researchers/public</a:t>
            </a:r>
          </a:p>
          <a:p>
            <a:pPr lvl="1"/>
            <a:r>
              <a:rPr lang="en-GB" dirty="0"/>
              <a:t>Not “as a somewhat hazy afterlife following a sharp break between an absolutely distant past &amp; a completely divorced present” (Joyce 2015, 31)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899470B-9B01-4BF1-B2D5-DC4B795402C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773936"/>
            <a:ext cx="2551806" cy="4373451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29D2547-8237-4678-9C17-B4371480AB9C}"/>
              </a:ext>
            </a:extLst>
          </p:cNvPr>
          <p:cNvSpPr txBox="1"/>
          <p:nvPr/>
        </p:nvSpPr>
        <p:spPr>
          <a:xfrm>
            <a:off x="5796136" y="6156012"/>
            <a:ext cx="16321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Hacilar</a:t>
            </a:r>
            <a:r>
              <a:rPr lang="en-GB" dirty="0"/>
              <a:t> figurine</a:t>
            </a:r>
          </a:p>
        </p:txBody>
      </p:sp>
    </p:spTree>
    <p:extLst>
      <p:ext uri="{BB962C8B-B14F-4D97-AF65-F5344CB8AC3E}">
        <p14:creationId xmlns:p14="http://schemas.microsoft.com/office/powerpoint/2010/main" val="1763908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0E011-25A3-410F-9818-2E3248C29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155448"/>
            <a:ext cx="8435280" cy="1252728"/>
          </a:xfrm>
        </p:spPr>
        <p:txBody>
          <a:bodyPr>
            <a:normAutofit fontScale="90000"/>
          </a:bodyPr>
          <a:lstStyle/>
          <a:p>
            <a:r>
              <a:rPr lang="en-GB" dirty="0"/>
              <a:t>Object Itinerary vs Object Biography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CA416FA-B223-4410-99B0-1EBC4EE09C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/>
              <a:t>Object biography is problematic &amp; restrictive:</a:t>
            </a:r>
          </a:p>
          <a:p>
            <a:pPr lvl="1"/>
            <a:r>
              <a:rPr lang="en-GB" sz="2400" dirty="0"/>
              <a:t>Treats objects as quasi-persons</a:t>
            </a:r>
          </a:p>
          <a:p>
            <a:pPr lvl="1"/>
            <a:r>
              <a:rPr lang="en-GB" sz="2400" dirty="0"/>
              <a:t>Metaphor of birth, lives, death, transformation into an afterlife...</a:t>
            </a:r>
          </a:p>
          <a:p>
            <a:r>
              <a:rPr lang="en-GB" sz="2800" dirty="0"/>
              <a:t>Object itineraries accounts for things in all states * stages of their existence:</a:t>
            </a:r>
          </a:p>
          <a:p>
            <a:pPr lvl="1"/>
            <a:r>
              <a:rPr lang="en-GB" sz="2400" dirty="0"/>
              <a:t>Shaped, modified, fragmented, accumulated, dispersed, reproduced, discarded, rediscovered....</a:t>
            </a:r>
          </a:p>
          <a:p>
            <a:pPr lvl="1"/>
            <a:r>
              <a:rPr lang="en-GB" sz="2400" dirty="0"/>
              <a:t>Recognises multiple connections: Spatial, material, temporal</a:t>
            </a:r>
          </a:p>
          <a:p>
            <a:pPr lvl="1"/>
            <a:r>
              <a:rPr lang="en-GB" sz="2400" dirty="0"/>
              <a:t>Part of </a:t>
            </a:r>
            <a:r>
              <a:rPr lang="en-GB" sz="2400" dirty="0" err="1"/>
              <a:t>DeLanda’s</a:t>
            </a:r>
            <a:r>
              <a:rPr lang="en-GB" sz="2400" dirty="0"/>
              <a:t> “historical process...part of a cosmological, geological, or social history” (2012, 39)</a:t>
            </a:r>
          </a:p>
        </p:txBody>
      </p:sp>
    </p:spTree>
    <p:extLst>
      <p:ext uri="{BB962C8B-B14F-4D97-AF65-F5344CB8AC3E}">
        <p14:creationId xmlns:p14="http://schemas.microsoft.com/office/powerpoint/2010/main" val="3018663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0C20B-90DF-4DE4-BF5D-37F2940C5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34D55FE-A21E-4991-BA4F-2609D10D2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700809"/>
            <a:ext cx="8496944" cy="4896544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Object itinerary: looks at the spatial &amp; temporal flow of objects – more useful for archaeologists?</a:t>
            </a:r>
          </a:p>
          <a:p>
            <a:r>
              <a:rPr lang="en-GB" sz="2800" dirty="0"/>
              <a:t>Allows us to thing of how the object world works on many scales:</a:t>
            </a:r>
          </a:p>
          <a:p>
            <a:pPr lvl="1"/>
            <a:r>
              <a:rPr lang="en-GB" sz="2400" dirty="0"/>
              <a:t>Human, geographical, social history...</a:t>
            </a:r>
          </a:p>
          <a:p>
            <a:r>
              <a:rPr lang="en-GB" sz="2800" dirty="0"/>
              <a:t>Rejects the anthropomorphism of object biography</a:t>
            </a:r>
          </a:p>
          <a:p>
            <a:r>
              <a:rPr lang="en-GB" sz="2800" dirty="0"/>
              <a:t>Recognises that archaeologists usually can recognise only a snapshot of an objects existence:</a:t>
            </a:r>
          </a:p>
          <a:p>
            <a:pPr lvl="1"/>
            <a:r>
              <a:rPr lang="en-GB" sz="2400" dirty="0"/>
              <a:t>But use-wear analysis, etc might throw light on multiple “lives”</a:t>
            </a:r>
          </a:p>
          <a:p>
            <a:r>
              <a:rPr lang="en-GB" sz="2800" dirty="0"/>
              <a:t>Gives us </a:t>
            </a:r>
            <a:r>
              <a:rPr lang="en-GB" sz="2800"/>
              <a:t>a tool </a:t>
            </a:r>
            <a:r>
              <a:rPr lang="en-GB" sz="2800" dirty="0"/>
              <a:t>for exploring the break between past existence &amp; modern reception of an object</a:t>
            </a:r>
          </a:p>
        </p:txBody>
      </p:sp>
    </p:spTree>
    <p:extLst>
      <p:ext uri="{BB962C8B-B14F-4D97-AF65-F5344CB8AC3E}">
        <p14:creationId xmlns:p14="http://schemas.microsoft.com/office/powerpoint/2010/main" val="310203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3_Inalienable" id="{D6B201CD-6F65-4871-9690-79ADCDC713FE}" vid="{9D31E501-30F7-4657-A206-B0BB58C43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3850</TotalTime>
  <Words>917</Words>
  <Application>Microsoft Office PowerPoint</Application>
  <PresentationFormat>On-screen Show (4:3)</PresentationFormat>
  <Paragraphs>98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Corbel</vt:lpstr>
      <vt:lpstr>Wingdings</vt:lpstr>
      <vt:lpstr>Wingdings 2</vt:lpstr>
      <vt:lpstr>Wingdings 3</vt:lpstr>
      <vt:lpstr>Module</vt:lpstr>
      <vt:lpstr>Thinking With Things</vt:lpstr>
      <vt:lpstr>Why Object Itinerary?</vt:lpstr>
      <vt:lpstr>Why Object Itinerary?</vt:lpstr>
      <vt:lpstr>Object Itinerary</vt:lpstr>
      <vt:lpstr>Object Itinerary</vt:lpstr>
      <vt:lpstr>Things in Motion</vt:lpstr>
      <vt:lpstr>Things in Motion</vt:lpstr>
      <vt:lpstr>Putting Things in Motion</vt:lpstr>
      <vt:lpstr>Putting Things in Motion</vt:lpstr>
      <vt:lpstr>Tracing an Itinerary</vt:lpstr>
      <vt:lpstr>Object Flows</vt:lpstr>
      <vt:lpstr>Modern Reception</vt:lpstr>
      <vt:lpstr>Modern Reception</vt:lpstr>
      <vt:lpstr>Contemporary Engagements</vt:lpstr>
      <vt:lpstr>Object Itinerary vs Object Biography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Steel</dc:creator>
  <cp:lastModifiedBy>Louise Steel</cp:lastModifiedBy>
  <cp:revision>234</cp:revision>
  <dcterms:created xsi:type="dcterms:W3CDTF">2011-11-16T11:40:50Z</dcterms:created>
  <dcterms:modified xsi:type="dcterms:W3CDTF">2020-10-30T09:01:56Z</dcterms:modified>
</cp:coreProperties>
</file>