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35"/>
  </p:notesMasterIdLst>
  <p:sldIdLst>
    <p:sldId id="257" r:id="rId4"/>
    <p:sldId id="261" r:id="rId5"/>
    <p:sldId id="262" r:id="rId6"/>
    <p:sldId id="263" r:id="rId7"/>
    <p:sldId id="264" r:id="rId8"/>
    <p:sldId id="291" r:id="rId9"/>
    <p:sldId id="292" r:id="rId10"/>
    <p:sldId id="293" r:id="rId11"/>
    <p:sldId id="258" r:id="rId12"/>
    <p:sldId id="259" r:id="rId13"/>
    <p:sldId id="267" r:id="rId14"/>
    <p:sldId id="269"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6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0" d="100"/>
          <a:sy n="80" d="100"/>
        </p:scale>
        <p:origin x="-152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70A0A8-5471-4F19-8FCA-50DD782327D8}" type="datetimeFigureOut">
              <a:rPr lang="en-GB" smtClean="0"/>
              <a:t>31/10/2014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559E36-FB08-4566-8A98-DB939D893506}" type="slidenum">
              <a:rPr lang="en-GB" smtClean="0"/>
              <a:t>‹#›</a:t>
            </a:fld>
            <a:endParaRPr lang="en-GB"/>
          </a:p>
        </p:txBody>
      </p:sp>
    </p:spTree>
    <p:extLst>
      <p:ext uri="{BB962C8B-B14F-4D97-AF65-F5344CB8AC3E}">
        <p14:creationId xmlns:p14="http://schemas.microsoft.com/office/powerpoint/2010/main" val="2778802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2A66423-77F2-4977-BBDF-C29087EED842}"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1998088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4B3ED06-0236-4FC9-BAC5-E11AE753422C}" type="slidenum">
              <a:rPr lang="en-GB" smtClean="0">
                <a:solidFill>
                  <a:prstClr val="black"/>
                </a:solidFill>
              </a:rPr>
              <a:pPr/>
              <a:t>6</a:t>
            </a:fld>
            <a:endParaRPr lang="en-GB" smtClean="0">
              <a:solidFill>
                <a:prstClr val="black"/>
              </a:solidFill>
            </a:endParaRPr>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Dimensions of national Cultures</a:t>
            </a:r>
          </a:p>
          <a:p>
            <a:r>
              <a:rPr lang="en-GB" dirty="0" smtClean="0"/>
              <a:t>Geert has operated in an international environment since 1965, and his curiosity as a social psychologist led him to the comparison of nations, first as a travelling international staff member of a multinational (IBM) and later as a visiting professor at an international business school in Switzerland. His 1980 book Culture's Consequences combined his personal experiences with the statistical analysis of two unique data bases. The first and largest comprised answers of matched employee samples from 40 different  countries to the same attitude survey questions. The second consisted of answers to some of these same questions by his executive students who came from 15 countries and from a variety of companies and industries. Systematic differences between nations in these two data bases occurred in particular for questions dealing with values. Values, in this case, are "broad preferences for one state of affairs over others", and they are mostly unconscious.</a:t>
            </a:r>
          </a:p>
          <a:p>
            <a:r>
              <a:rPr lang="en-GB" b="1" dirty="0" smtClean="0"/>
              <a:t>The first four dimensions</a:t>
            </a:r>
            <a:r>
              <a:rPr lang="en-GB" dirty="0" smtClean="0"/>
              <a:t/>
            </a:r>
            <a:br>
              <a:rPr lang="en-GB" dirty="0" smtClean="0"/>
            </a:br>
            <a:r>
              <a:rPr lang="en-GB" dirty="0" smtClean="0"/>
              <a:t>The values that distinguished countries (rather than individuals) from each other grouped themselves statistically into four clusters. They dealt with four anthropological problem areas that different national societies handle differently: ways of coping with inequality, ways of coping with uncertainty, the relationship of the individual with her or his primary group, and the emotional implications of having been born as a girl or as a boy. These became the Hofstede dimensions of  national culture: Power Distance, Uncertainty Avoidance, Individualism versus Collectivism, and Masculinity versus Femininity. Between 1990 and 2002, these dimensions were largely replicated in six other cross-national studies on very different populations from consumers to airline pilots, covering between 14 and 28 countries. In the 2010 third edition of our book Cultures and Organizations: Software of the Mind, scores on the dimensions are listed for 76 countries.</a:t>
            </a:r>
          </a:p>
          <a:p>
            <a:r>
              <a:rPr lang="en-GB" b="1" dirty="0" smtClean="0"/>
              <a:t>Power Distance</a:t>
            </a:r>
            <a:br>
              <a:rPr lang="en-GB" b="1" dirty="0" smtClean="0"/>
            </a:br>
            <a:r>
              <a:rPr lang="en-GB" dirty="0" smtClean="0"/>
              <a:t>Power distance is the extent to which the less powerful members of organizations and institutions (like the family) accept and expect that power is distributed unequally. This represents inequality (more versus less), but defined from below, not from above. It suggests that a society's level of inequality is endorsed by the followers as much as by the leaders. Power and inequality, of course, are extremely fundamental facts of any society and anybody with some international experience will be aware that  "all societies are unequal, but some are more unequal than others".</a:t>
            </a:r>
          </a:p>
          <a:p>
            <a:r>
              <a:rPr lang="en-GB" b="1" dirty="0" smtClean="0"/>
              <a:t>Uncertainty Avoidance</a:t>
            </a:r>
            <a:br>
              <a:rPr lang="en-GB" b="1" dirty="0" smtClean="0"/>
            </a:br>
            <a:r>
              <a:rPr lang="en-GB" dirty="0" smtClean="0"/>
              <a:t>Uncertainty avoidance deals with a society's tolerance for uncertainty and ambiguity. It indicates to what extent a culture programs its members to feel either uncomfortable or comfortable in unstructured situations. Unstructured situations are novel, unknown, surprising, different from usual. Uncertainty avoiding cultures try to minimize the possibility of such situations by strict laws and rules, safety and security measures, and on the philosophical and religious level by a belief in absolute Truth:  "there can only be one Truth and we have it". People in uncertainty avoiding countries are also more emotional, and motivated by inner nervous energy. The opposite type, uncertainty accepting cultures, are more tolerant of opinions different from what they are used to; they try to have as few rules as possible, and on the philosophical and religious level they are relativist and allow many currents to flow side by side. People within these cultures are more phlegmatic and contemplative, and not expected by their environment to express emotions.</a:t>
            </a:r>
          </a:p>
          <a:p>
            <a:r>
              <a:rPr lang="en-GB" b="1" dirty="0" smtClean="0"/>
              <a:t>Individualism</a:t>
            </a:r>
            <a:r>
              <a:rPr lang="en-GB" dirty="0" smtClean="0"/>
              <a:t/>
            </a:r>
            <a:br>
              <a:rPr lang="en-GB" dirty="0" smtClean="0"/>
            </a:br>
            <a:r>
              <a:rPr lang="en-GB" dirty="0" err="1" smtClean="0"/>
              <a:t>Individualism</a:t>
            </a:r>
            <a:r>
              <a:rPr lang="en-GB" dirty="0" smtClean="0"/>
              <a:t> on the one side versus its opposite, collectivism, is the degree to which individuals are integrated into groups. On the individualist side we find societies in which the ties between individuals are loose: everyone is expected to look after her/himself and her/his immediate family. On the collectivist side, we find societies in which people from birth onwards are integrated into strong, cohesive in-groups, often extended families (with uncles, aunts and grandparents) which continue protecting them in exchange for unquestioning loyalty. The word collectivism in this sense has no political meaning: it refers to the group, not to the state. Again, the issue addressed by this dimension is an extremely fundamental one, regarding all societies in the world.</a:t>
            </a:r>
          </a:p>
          <a:p>
            <a:r>
              <a:rPr lang="en-GB" b="1" dirty="0" smtClean="0"/>
              <a:t>Masculinity</a:t>
            </a:r>
            <a:r>
              <a:rPr lang="en-GB" dirty="0" smtClean="0"/>
              <a:t/>
            </a:r>
            <a:br>
              <a:rPr lang="en-GB" dirty="0" smtClean="0"/>
            </a:br>
            <a:r>
              <a:rPr lang="en-GB" dirty="0" err="1" smtClean="0"/>
              <a:t>Masculinity</a:t>
            </a:r>
            <a:r>
              <a:rPr lang="en-GB" dirty="0" smtClean="0"/>
              <a:t> versus its opposite, femininity, refers to the distribution of emotional roles between the genders which is another fundamental issue for any society to which a range of solutions are found. The IBM studies revealed that (a) women's values differ less among societies than men's values; (b) men's values from one country to another contain a dimension from very assertive and competitive and maximally different from women's values on the one side, to modest and caring and similar to women's values on the other. The assertive pole has been called masculine and the modest, caring pole feminine. The women in feminine countries have the same modest, caring values as the men; in the masculine countries they are more assertive and  more competitive, but not as much as the men, so that these countries show a gap between men's values and women's values.</a:t>
            </a:r>
          </a:p>
          <a:p>
            <a:r>
              <a:rPr lang="en-GB" b="1" dirty="0" smtClean="0"/>
              <a:t>The fifth dimension: Long-Term Orientation</a:t>
            </a:r>
            <a:br>
              <a:rPr lang="en-GB" b="1" dirty="0" smtClean="0"/>
            </a:br>
            <a:r>
              <a:rPr lang="en-GB" dirty="0" smtClean="0"/>
              <a:t>Research by Michael Bond and colleagues among students in 23 countries led him in 1991 to adding a fifth dimension called Long- versus Short-Term Orientation. In 2010, research by Michael </a:t>
            </a:r>
            <a:r>
              <a:rPr lang="en-GB" dirty="0" err="1" smtClean="0"/>
              <a:t>Minkov</a:t>
            </a:r>
            <a:r>
              <a:rPr lang="en-GB" dirty="0" smtClean="0"/>
              <a:t> allowed to extend the number of country scores for this dimension to 93, using recent World Values Survey data from representative samples of national populations. Long- term oriented societies foster pragmatic virtues oriented towards future rewards, in particular saving, persistence, and adapting to changing circumstances. Short-term oriented societies foster virtues related to the past and present such as national pride, respect for tradition, preservation of "face",  and fulfilling social obligations.</a:t>
            </a:r>
          </a:p>
          <a:p>
            <a:r>
              <a:rPr lang="en-GB" b="1" dirty="0" smtClean="0"/>
              <a:t>The sixth dimensions: Indulgence versus Restraint</a:t>
            </a:r>
            <a:br>
              <a:rPr lang="en-GB" b="1" dirty="0" smtClean="0"/>
            </a:br>
            <a:r>
              <a:rPr lang="en-GB" dirty="0" smtClean="0"/>
              <a:t>In the same book a sixth dimension, also based on </a:t>
            </a:r>
            <a:r>
              <a:rPr lang="en-GB" dirty="0" err="1" smtClean="0"/>
              <a:t>Minkov's</a:t>
            </a:r>
            <a:r>
              <a:rPr lang="en-GB" dirty="0" smtClean="0"/>
              <a:t> World Values Survey data analysis for 93 countries, has been added, called Indulgence versus Restraint. Indulgence stands for a society that allows relatively free gratification of basic and natural human drives related to enjoying life and having fun.  Restraint stands for a society that suppresses gratification of needs and regulates it by means of strict social norms.</a:t>
            </a:r>
          </a:p>
          <a:p>
            <a:r>
              <a:rPr lang="en-GB" b="1" dirty="0" smtClean="0"/>
              <a:t>Dimension scores are relative</a:t>
            </a:r>
            <a:br>
              <a:rPr lang="en-GB" b="1" dirty="0" smtClean="0"/>
            </a:br>
            <a:r>
              <a:rPr lang="en-GB" dirty="0" smtClean="0"/>
              <a:t>The country scores on these dimensions are relative - societies are compared to other societies. These relative scores have been proven to be quite stable over decades. The forces that cause cultures to shift tend to be global or continent-wide - they affect many countries at the same time, so that if their cultures shift, they shift together, and their relative positions remain the same.</a:t>
            </a:r>
            <a:br>
              <a:rPr lang="en-GB" dirty="0" smtClean="0"/>
            </a:br>
            <a:r>
              <a:rPr lang="en-GB" dirty="0" smtClean="0"/>
              <a:t/>
            </a:r>
            <a:br>
              <a:rPr lang="en-GB" dirty="0" smtClean="0"/>
            </a:br>
            <a:r>
              <a:rPr lang="en-GB" b="1" dirty="0" smtClean="0"/>
              <a:t>Scores around the world</a:t>
            </a:r>
            <a:br>
              <a:rPr lang="en-GB" b="1" dirty="0" smtClean="0"/>
            </a:br>
            <a:r>
              <a:rPr lang="en-GB" dirty="0" smtClean="0"/>
              <a:t>Power distance scores are high for Latin, Asian and African countries and smaller for Anglo and Germanic countries. Uncertainty avoidance scores are higher in Latin countries, in Japan, and in German speaking countries, lower in Anglo, Nordic, and Chinese culture countries. Individualism prevails in developed and Western countries, while collectivism prevails in less developed and Eastern countries; Japan takes a middle position on this dimension. Masculinity is high in Japan, in some European countries like Germany, Austria and Switzerland, and moderately high in Anglo countries; it is low in Nordic countries and in the Netherlands and moderately low in some Latin and Asian countries like France, Spain and Thailand. Long-term orientation scores are highest in East Asia, moderate in Eastern and Western Europe, and low in the Anglo world, the Muslim world, Latin America and Africa. Indulgence scores are highest in Latin America, parts of Africa, the Anglo world and Nordic Europe; restraint is mostly found in East Asia, Eastern Europe and the Muslim world.</a:t>
            </a:r>
          </a:p>
          <a:p>
            <a:r>
              <a:rPr lang="en-GB" b="1" dirty="0" smtClean="0"/>
              <a:t>Ancient roots of culture</a:t>
            </a:r>
            <a:r>
              <a:rPr lang="en-GB" dirty="0" smtClean="0"/>
              <a:t/>
            </a:r>
            <a:br>
              <a:rPr lang="en-GB" dirty="0" smtClean="0"/>
            </a:br>
            <a:r>
              <a:rPr lang="en-GB" dirty="0" smtClean="0"/>
              <a:t>The grouping of country scores points to some of the roots of cultural differences. These should be sought in the common history of similarly scoring countries. All Latin countries, for example, score relatively high on both power distance and uncertainty avoidance. Latin countries (those today speaking a Romance language i.e. Spanish, Portuguese, French, Italian or Romanian) have inherited at least part of their civilization from the Roman empire. The Roman empire in its days was characterized by the existence of a central authority in Rome, and a system of law applicable to citizens anywhere. This established in its citizens' minds the value complex which we still recognize today: centralization fostered large power distance and a stress on laws fostered strong uncertainty avoidance. The Chinese empire also knew centralization, but it lacked a fixed system of laws: it was governed by men rather than by laws. In the present-day countries once under Chinese rule, the </a:t>
            </a:r>
            <a:r>
              <a:rPr lang="en-GB" dirty="0" err="1" smtClean="0"/>
              <a:t>mindset</a:t>
            </a:r>
            <a:r>
              <a:rPr lang="en-GB" dirty="0" smtClean="0"/>
              <a:t> fostered by the empire is reflected in large power distance but medium to weak uncertainty avoidance. The Germanic part of Europe, including Great Britain, never succeeded in establishing an enduring common central authority and countries which inherited its civilizations show smaller power distance. Assumptions about historical roots of cultural differences always remain speculative but in the given examples they are plausible. In other cases they remain hidden in the course of history.</a:t>
            </a:r>
          </a:p>
          <a:p>
            <a:r>
              <a:rPr lang="en-GB" b="1" dirty="0" smtClean="0"/>
              <a:t>Correlations</a:t>
            </a:r>
            <a:br>
              <a:rPr lang="en-GB" b="1" dirty="0" smtClean="0"/>
            </a:br>
            <a:r>
              <a:rPr lang="en-GB" dirty="0" smtClean="0"/>
              <a:t>The country scores on the six dimensions are statistically correlated with a multitude of other data about the countries. For example, power distance is correlated with the use of violence in domestic politics and with income inequality in a country. Uncertainty avoidance is associated with Roman Catholicism and with the legal obligation in developed countries for citizens to carry identity cards.  Individualism is correlated with national wealth  and with mobility between social classes from one generation to the next. Masculinity is correlated negatively with the percent of women in democratically elected governments. Long-term orientation is correlated with school results in international comparisons. Indulgence is correlated with sexual freedom and a call for human rights like free expression of opinions.</a:t>
            </a:r>
          </a:p>
          <a:p>
            <a:r>
              <a:rPr lang="en-GB" b="1" dirty="0" smtClean="0"/>
              <a:t>Dimensions are widely used</a:t>
            </a:r>
            <a:r>
              <a:rPr lang="en-GB" dirty="0" smtClean="0"/>
              <a:t/>
            </a:r>
            <a:br>
              <a:rPr lang="en-GB" dirty="0" smtClean="0"/>
            </a:br>
            <a:r>
              <a:rPr lang="en-GB" dirty="0" smtClean="0"/>
              <a:t>The Hofstede model of dimensions of national culture has been applied in the practice of many domains of human social life, from the interpersonal to the national, in public domains and in business, in education and in health care.  According to the Web of Science, in 2008 more than 800 peer-reviewed articles in scientific journals cited one or more of Geert Hofstede's publications.</a:t>
            </a:r>
            <a:br>
              <a:rPr lang="en-GB" dirty="0" smtClean="0"/>
            </a:br>
            <a:r>
              <a:rPr lang="en-GB" dirty="0" smtClean="0"/>
              <a:t>Of particular interest are the application</a:t>
            </a:r>
          </a:p>
          <a:p>
            <a:endParaRPr lang="en-GB" dirty="0"/>
          </a:p>
        </p:txBody>
      </p:sp>
      <p:sp>
        <p:nvSpPr>
          <p:cNvPr id="4" name="Slide Number Placeholder 3"/>
          <p:cNvSpPr>
            <a:spLocks noGrp="1"/>
          </p:cNvSpPr>
          <p:nvPr>
            <p:ph type="sldNum" sz="quarter" idx="10"/>
          </p:nvPr>
        </p:nvSpPr>
        <p:spPr/>
        <p:txBody>
          <a:bodyPr/>
          <a:lstStyle/>
          <a:p>
            <a:fld id="{F5559E36-FB08-4566-8A98-DB939D893506}" type="slidenum">
              <a:rPr lang="en-GB" smtClean="0"/>
              <a:t>9</a:t>
            </a:fld>
            <a:endParaRPr lang="en-GB"/>
          </a:p>
        </p:txBody>
      </p:sp>
    </p:spTree>
    <p:extLst>
      <p:ext uri="{BB962C8B-B14F-4D97-AF65-F5344CB8AC3E}">
        <p14:creationId xmlns:p14="http://schemas.microsoft.com/office/powerpoint/2010/main" val="3247663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566BC95D-38C9-4DCE-BC2C-1C19FAA97668}" type="slidenum">
              <a:rPr lang="en-GB" smtClean="0">
                <a:solidFill>
                  <a:prstClr val="black"/>
                </a:solidFill>
              </a:rPr>
              <a:pPr/>
              <a:t>12</a:t>
            </a:fld>
            <a:endParaRPr lang="en-GB" smtClean="0">
              <a:solidFill>
                <a:prstClr val="black"/>
              </a:solidFill>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61DBDC93-7710-4224-98F5-4AFB942222E7}" type="slidenum">
              <a:rPr lang="en-GB" smtClean="0">
                <a:solidFill>
                  <a:prstClr val="black"/>
                </a:solidFill>
              </a:rPr>
              <a:pPr/>
              <a:t>13</a:t>
            </a:fld>
            <a:endParaRPr lang="en-GB" smtClean="0">
              <a:solidFill>
                <a:prstClr val="black"/>
              </a:solidFill>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CD5478B2-F53A-42CF-9EA6-FEB977BDBDAA}" type="slidenum">
              <a:rPr lang="en-GB" smtClean="0">
                <a:solidFill>
                  <a:prstClr val="black"/>
                </a:solidFill>
              </a:rPr>
              <a:pPr/>
              <a:t>24</a:t>
            </a:fld>
            <a:endParaRPr lang="en-GB" smtClean="0">
              <a:solidFill>
                <a:prstClr val="black"/>
              </a:solidFill>
            </a:endParaRPr>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EB6AEA44-B9C6-46B9-9A12-81854B2B7BED}" type="slidenum">
              <a:rPr lang="en-GB" smtClean="0">
                <a:solidFill>
                  <a:prstClr val="black"/>
                </a:solidFill>
              </a:rPr>
              <a:pPr/>
              <a:t>25</a:t>
            </a:fld>
            <a:endParaRPr lang="en-GB" smtClean="0">
              <a:solidFill>
                <a:prstClr val="black"/>
              </a:solidFill>
            </a:endParaRPr>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324A402D-5113-48D0-B9F3-C9B12D73AEA0}" type="slidenum">
              <a:rPr lang="en-GB" smtClean="0">
                <a:solidFill>
                  <a:prstClr val="black"/>
                </a:solidFill>
              </a:rPr>
              <a:pPr/>
              <a:t>26</a:t>
            </a:fld>
            <a:endParaRPr lang="en-GB" smtClean="0">
              <a:solidFill>
                <a:prstClr val="black"/>
              </a:solidFill>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7F8E15-7195-4F26-B6CD-F3456DEDE2E4}"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0081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AE3997-B83E-478A-A95D-88D095961C98}"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9117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26B805-1639-4C48-925F-6970FC176C94}"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51810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A502FBA-C24A-4C84-8280-5819AED7CCEF}" type="datetime1">
              <a:rPr lang="en-GB" smtClean="0">
                <a:solidFill>
                  <a:prstClr val="black">
                    <a:tint val="75000"/>
                  </a:prstClr>
                </a:solidFill>
              </a:rPr>
              <a:pPr/>
              <a:t>31/10/2014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4687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E7B8615-BFEF-49EF-81E6-CC2CE47EBC97}" type="datetime1">
              <a:rPr lang="en-GB" smtClean="0">
                <a:solidFill>
                  <a:prstClr val="black">
                    <a:tint val="75000"/>
                  </a:prstClr>
                </a:solidFill>
              </a:rPr>
              <a:pPr/>
              <a:t>31/10/2014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19120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AF9460F-20ED-481D-96A5-80282FDAB691}" type="datetime1">
              <a:rPr lang="en-GB" smtClean="0">
                <a:solidFill>
                  <a:prstClr val="black">
                    <a:tint val="75000"/>
                  </a:prstClr>
                </a:solidFill>
              </a:rPr>
              <a:pPr/>
              <a:t>31/10/2014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2022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B4EE71-2FEB-48CB-82EC-2F70C1BEA135}" type="datetime1">
              <a:rPr lang="en-GB" smtClean="0">
                <a:solidFill>
                  <a:prstClr val="black">
                    <a:tint val="75000"/>
                  </a:prstClr>
                </a:solidFill>
              </a:rPr>
              <a:pPr/>
              <a:t>31/10/2014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3638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CB49DD-0681-4DA2-A3AE-D666659CA5E1}" type="datetime1">
              <a:rPr lang="en-GB" smtClean="0">
                <a:solidFill>
                  <a:prstClr val="black">
                    <a:tint val="75000"/>
                  </a:prstClr>
                </a:solidFill>
              </a:rPr>
              <a:pPr/>
              <a:t>31/10/2014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0146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E330CC-53C7-4084-9481-BD99F3557DE9}" type="datetime1">
              <a:rPr lang="en-GB" smtClean="0">
                <a:solidFill>
                  <a:prstClr val="black">
                    <a:tint val="75000"/>
                  </a:prstClr>
                </a:solidFill>
              </a:rPr>
              <a:pPr/>
              <a:t>31/10/2014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5127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269B6E-57C0-4DDD-BE7C-7A08C686880F}"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9018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5D0F0D-00AC-40BF-93BD-33837C02508F}"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6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fld id="{688AED83-6AA4-4897-A923-A42604D0E6DB}" type="datetimeFigureOut">
              <a:rPr lang="en-US">
                <a:solidFill>
                  <a:prstClr val="black">
                    <a:tint val="75000"/>
                  </a:prstClr>
                </a:solidFill>
              </a:rPr>
              <a:pPr>
                <a:defRPr/>
              </a:pPr>
              <a:t>10/31/2014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3E940DAE-407C-4AA9-A5AC-ACB5B6F9BC57}"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965488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C75FBAC3-7BC2-4B30-9088-44C3D0888BB2}" type="datetimeFigureOut">
              <a:rPr lang="en-US">
                <a:solidFill>
                  <a:prstClr val="black">
                    <a:tint val="75000"/>
                  </a:prstClr>
                </a:solidFill>
              </a:rPr>
              <a:pPr>
                <a:defRPr/>
              </a:pPr>
              <a:t>10/31/2014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341505B-15A3-40FB-97B4-AD2B715AE0EA}"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617505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849915DD-F85B-4E68-AEB8-1BBBA79EB5D4}" type="datetimeFigureOut">
              <a:rPr lang="en-US">
                <a:solidFill>
                  <a:prstClr val="black">
                    <a:tint val="75000"/>
                  </a:prstClr>
                </a:solidFill>
              </a:rPr>
              <a:pPr>
                <a:defRPr/>
              </a:pPr>
              <a:t>10/31/2014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AB17D3FC-C801-479F-862E-C49211D87BE0}"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3151181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E813CC8C-04D3-4AC2-9CFA-FA553AEB2190}" type="datetimeFigureOut">
              <a:rPr lang="en-US">
                <a:solidFill>
                  <a:prstClr val="black">
                    <a:tint val="75000"/>
                  </a:prstClr>
                </a:solidFill>
              </a:rPr>
              <a:pPr>
                <a:defRPr/>
              </a:pPr>
              <a:t>10/31/2014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9968DD38-F676-4EE5-808F-A1D75B57EF53}"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1227432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D46215B2-DE48-4B52-925E-C3DBCA8BAE29}" type="datetimeFigureOut">
              <a:rPr lang="en-US">
                <a:solidFill>
                  <a:prstClr val="black">
                    <a:tint val="75000"/>
                  </a:prstClr>
                </a:solidFill>
              </a:rPr>
              <a:pPr>
                <a:defRPr/>
              </a:pPr>
              <a:t>10/31/2014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69E5F8BC-487F-4549-B078-634614303DC2}"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40336891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D5BFB0A5-E1AF-47A0-AA1D-DA87D05208AD}" type="datetimeFigureOut">
              <a:rPr lang="en-US">
                <a:solidFill>
                  <a:prstClr val="black">
                    <a:tint val="75000"/>
                  </a:prstClr>
                </a:solidFill>
              </a:rPr>
              <a:pPr>
                <a:defRPr/>
              </a:pPr>
              <a:t>10/31/2014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AF8F8F1F-52E5-4789-B75B-0F0E0B44E04C}"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029829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E09FAED1-5532-4BBE-BB81-2316E6D42A7D}" type="datetimeFigureOut">
              <a:rPr lang="en-US">
                <a:solidFill>
                  <a:prstClr val="black">
                    <a:tint val="75000"/>
                  </a:prstClr>
                </a:solidFill>
              </a:rPr>
              <a:pPr>
                <a:defRPr/>
              </a:pPr>
              <a:t>10/31/2014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pPr>
              <a:defRPr/>
            </a:pPr>
            <a:fld id="{0ED426CF-37FF-496D-AA30-DFB39DF35EBE}"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39861180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D342ADE9-B62C-4062-BF11-D7290565F5D9}" type="datetimeFigureOut">
              <a:rPr lang="en-US">
                <a:solidFill>
                  <a:prstClr val="black">
                    <a:tint val="75000"/>
                  </a:prstClr>
                </a:solidFill>
              </a:rPr>
              <a:pPr>
                <a:defRPr/>
              </a:pPr>
              <a:t>10/31/2014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7AD1A695-33CD-486A-8BD7-2696AA3875B1}"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8822311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6AB3388F-5593-4EB8-80F9-913BF1D3B3A9}" type="datetimeFigureOut">
              <a:rPr lang="en-US">
                <a:solidFill>
                  <a:prstClr val="black">
                    <a:tint val="75000"/>
                  </a:prstClr>
                </a:solidFill>
              </a:rPr>
              <a:pPr>
                <a:defRPr/>
              </a:pPr>
              <a:t>10/31/2014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1F101D3C-5C07-4B27-B06E-9C24D677CE32}"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4384766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0DAA835F-A9C4-4AC3-AEAC-9C96DD58DFB1}" type="datetimeFigureOut">
              <a:rPr lang="en-US">
                <a:solidFill>
                  <a:prstClr val="black">
                    <a:tint val="75000"/>
                  </a:prstClr>
                </a:solidFill>
              </a:rPr>
              <a:pPr>
                <a:defRPr/>
              </a:pPr>
              <a:t>10/31/2014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F273FB56-9EAF-498B-B3A4-5F1A6BE1DD2C}"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1395249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B873608A-4A9F-466E-B9DD-E1336A227A93}" type="datetimeFigureOut">
              <a:rPr lang="en-US">
                <a:solidFill>
                  <a:prstClr val="black">
                    <a:tint val="75000"/>
                  </a:prstClr>
                </a:solidFill>
              </a:rPr>
              <a:pPr>
                <a:defRPr/>
              </a:pPr>
              <a:t>10/31/2014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EE047548-9C30-4C5E-825C-EB77CC0FC3C1}"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4911541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5F24160-E4BA-494D-A1BF-FD6F57B9238B}"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BA8B2F8E-3916-4238-A191-6B893705E38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41668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A7D28B-C6F2-48AF-8A3D-E2DAA2198555}"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54E468-17A5-4843-824A-ECDB2178EE7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07419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EFBBB23-762D-405C-9786-754696D62DF8}"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C473FF6-3C18-4656-B3A4-82781250472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08171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E9081E4-F518-4ACB-ADB2-4D4E0ED0D908}" type="datetime1">
              <a:rPr lang="en-GB" smtClean="0">
                <a:solidFill>
                  <a:prstClr val="black">
                    <a:tint val="75000"/>
                  </a:prstClr>
                </a:solidFill>
              </a:rPr>
              <a:pPr/>
              <a:t>31/10/2014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3C9C090-EA6F-4E3B-90A2-496B69476DD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47202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BA6DF1-4661-4EB1-B72D-1EDA8A9733BF}" type="datetime1">
              <a:rPr lang="en-GB" smtClean="0">
                <a:solidFill>
                  <a:prstClr val="black">
                    <a:tint val="75000"/>
                  </a:prstClr>
                </a:solidFill>
              </a:rPr>
              <a:pPr/>
              <a:t>31/10/2014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894E974-5E47-45F7-8966-0CDE3BD92BB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77359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3DF52BF-B86D-465C-8F78-6FC3A3F5975D}" type="datetime1">
              <a:rPr lang="en-GB" smtClean="0">
                <a:solidFill>
                  <a:prstClr val="black">
                    <a:tint val="75000"/>
                  </a:prstClr>
                </a:solidFill>
              </a:rPr>
              <a:pPr/>
              <a:t>31/10/2014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EC58ADF-EC61-4A11-A9AD-5671EFF5B68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96896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1293B4-8C48-4CDD-9281-64FBD05B9582}" type="datetime1">
              <a:rPr lang="en-GB" smtClean="0">
                <a:solidFill>
                  <a:prstClr val="black">
                    <a:tint val="75000"/>
                  </a:prstClr>
                </a:solidFill>
              </a:rPr>
              <a:pPr/>
              <a:t>31/10/2014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6E6CD6D9-1108-4251-89A2-8CE36F5C349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83380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177A87-369E-46D9-A117-7D6137DC3F3F}" type="datetime1">
              <a:rPr lang="en-GB" smtClean="0">
                <a:solidFill>
                  <a:prstClr val="black">
                    <a:tint val="75000"/>
                  </a:prstClr>
                </a:solidFill>
              </a:rPr>
              <a:pPr/>
              <a:t>31/10/2014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97B8C44-9EFB-42EF-AFB7-D13DCB8CD88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36048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480CE2-E6B8-4CAD-B70E-932813CD67F4}" type="datetime1">
              <a:rPr lang="en-GB" smtClean="0">
                <a:solidFill>
                  <a:prstClr val="black">
                    <a:tint val="75000"/>
                  </a:prstClr>
                </a:solidFill>
              </a:rPr>
              <a:pPr/>
              <a:t>31/10/2014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AF86CD4-DF0B-461F-9A80-9FB84961E51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76273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CF1E94-56EC-413B-A164-A58BDC925D3C}"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A4DEEE5-F448-4A58-A6BF-62EE1160F3C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3515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6DFF0F-C2F5-46EC-BEAB-046F0BBDEA9D}"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r>
              <a:rPr lang="en-GB" smtClean="0">
                <a:solidFill>
                  <a:prstClr val="black">
                    <a:tint val="75000"/>
                  </a:prstClr>
                </a:solidFill>
              </a:rPr>
              <a:t>Footer</a:t>
            </a: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A294B4D-C2E8-4514-8611-67EE284164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27994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066800" y="3048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066800" y="1676400"/>
            <a:ext cx="7772400" cy="4114800"/>
          </a:xfrm>
        </p:spPr>
        <p:txBody>
          <a:bodyPr>
            <a:normAutofit/>
          </a:bodyPr>
          <a:lstStyle/>
          <a:p>
            <a:pPr lvl="0"/>
            <a:endParaRPr lang="en-GB" noProof="0" smtClean="0"/>
          </a:p>
        </p:txBody>
      </p:sp>
      <p:sp>
        <p:nvSpPr>
          <p:cNvPr id="4" name="Date Placeholder 13"/>
          <p:cNvSpPr>
            <a:spLocks noGrp="1"/>
          </p:cNvSpPr>
          <p:nvPr>
            <p:ph type="dt" sz="half" idx="10"/>
          </p:nvPr>
        </p:nvSpPr>
        <p:spPr/>
        <p:txBody>
          <a:bodyPr/>
          <a:lstStyle>
            <a:lvl1pPr>
              <a:defRPr/>
            </a:lvl1pPr>
          </a:lstStyle>
          <a:p>
            <a:pPr>
              <a:defRPr/>
            </a:pPr>
            <a:endParaRPr lang="en-GB">
              <a:solidFill>
                <a:prstClr val="black">
                  <a:tint val="75000"/>
                </a:prstClr>
              </a:solidFill>
            </a:endParaRPr>
          </a:p>
        </p:txBody>
      </p:sp>
      <p:sp>
        <p:nvSpPr>
          <p:cNvPr id="5" name="Footer Placeholder 2"/>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22"/>
          <p:cNvSpPr>
            <a:spLocks noGrp="1"/>
          </p:cNvSpPr>
          <p:nvPr>
            <p:ph type="sldNum" sz="quarter" idx="12"/>
          </p:nvPr>
        </p:nvSpPr>
        <p:spPr/>
        <p:txBody>
          <a:bodyPr/>
          <a:lstStyle>
            <a:lvl1pPr>
              <a:defRPr/>
            </a:lvl1pPr>
          </a:lstStyle>
          <a:p>
            <a:pPr>
              <a:defRPr/>
            </a:pPr>
            <a:fld id="{0BB04199-5615-49E5-922F-826020EE0282}"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2336440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6EFD62-0942-415D-9423-91A6D93BF814}" type="datetime1">
              <a:rPr lang="en-GB" smtClean="0">
                <a:solidFill>
                  <a:prstClr val="black">
                    <a:tint val="75000"/>
                  </a:prstClr>
                </a:solidFill>
              </a:rPr>
              <a:pPr/>
              <a:t>31/10/2014</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solidFill>
                  <a:prstClr val="black">
                    <a:tint val="75000"/>
                  </a:prstClr>
                </a:solidFill>
              </a:rPr>
              <a:t>EMPL5005</a:t>
            </a: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ED69A9-CE02-407A-957E-64AE7CCDEDF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50855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base">
              <a:spcBef>
                <a:spcPct val="0"/>
              </a:spcBef>
              <a:spcAft>
                <a:spcPct val="0"/>
              </a:spcAft>
              <a:defRPr/>
            </a:pPr>
            <a:fld id="{EFA37057-43BA-493B-933E-44105B1B9BAF}" type="datetimeFigureOut">
              <a:rPr lang="en-US" smtClean="0">
                <a:solidFill>
                  <a:prstClr val="black">
                    <a:tint val="75000"/>
                  </a:prstClr>
                </a:solidFill>
                <a:latin typeface="Arial" charset="0"/>
              </a:rPr>
              <a:pPr fontAlgn="base">
                <a:spcBef>
                  <a:spcPct val="0"/>
                </a:spcBef>
                <a:spcAft>
                  <a:spcPct val="0"/>
                </a:spcAft>
                <a:defRPr/>
              </a:pPr>
              <a:t>10/31/2014</a:t>
            </a:fld>
            <a:endParaRPr lang="en-GB">
              <a:solidFill>
                <a:prstClr val="black">
                  <a:tint val="75000"/>
                </a:prstClr>
              </a:solidFill>
              <a:latin typeface="Arial"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base">
              <a:spcBef>
                <a:spcPct val="0"/>
              </a:spcBef>
              <a:spcAft>
                <a:spcPct val="0"/>
              </a:spcAft>
              <a:defRPr/>
            </a:pPr>
            <a:endParaRPr lang="en-GB">
              <a:solidFill>
                <a:prstClr val="black">
                  <a:tint val="75000"/>
                </a:prstClr>
              </a:solidFill>
              <a:latin typeface="Arial"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defRPr/>
            </a:pPr>
            <a:fld id="{5F46A07A-1370-44A8-A049-E68D06D61F6E}" type="slidenum">
              <a:rPr lang="en-GB" smtClean="0">
                <a:solidFill>
                  <a:prstClr val="black">
                    <a:tint val="75000"/>
                  </a:prstClr>
                </a:solidFill>
                <a:latin typeface="Arial" charset="0"/>
              </a:rPr>
              <a:pPr fontAlgn="base">
                <a:spcBef>
                  <a:spcPct val="0"/>
                </a:spcBef>
                <a:spcAft>
                  <a:spcPct val="0"/>
                </a:spcAft>
                <a:defRPr/>
              </a:pPr>
              <a:t>‹#›</a:t>
            </a:fld>
            <a:endParaRPr lang="en-GB">
              <a:solidFill>
                <a:prstClr val="black">
                  <a:tint val="75000"/>
                </a:prstClr>
              </a:solidFill>
              <a:latin typeface="Arial" charset="0"/>
            </a:endParaRPr>
          </a:p>
        </p:txBody>
      </p:sp>
    </p:spTree>
    <p:extLst>
      <p:ext uri="{BB962C8B-B14F-4D97-AF65-F5344CB8AC3E}">
        <p14:creationId xmlns:p14="http://schemas.microsoft.com/office/powerpoint/2010/main" val="23240164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base">
              <a:spcBef>
                <a:spcPct val="0"/>
              </a:spcBef>
              <a:spcAft>
                <a:spcPct val="0"/>
              </a:spcAft>
            </a:pPr>
            <a:fld id="{3025E8B1-A443-47A2-896F-10B5DF746B9E}" type="datetime1">
              <a:rPr lang="en-GB" smtClean="0">
                <a:solidFill>
                  <a:prstClr val="black">
                    <a:tint val="75000"/>
                  </a:prstClr>
                </a:solidFill>
                <a:latin typeface="Arial" charset="0"/>
              </a:rPr>
              <a:pPr fontAlgn="base">
                <a:spcBef>
                  <a:spcPct val="0"/>
                </a:spcBef>
                <a:spcAft>
                  <a:spcPct val="0"/>
                </a:spcAft>
              </a:pPr>
              <a:t>31/10/2014</a:t>
            </a:fld>
            <a:endParaRPr lang="en-GB">
              <a:solidFill>
                <a:prstClr val="black">
                  <a:tint val="75000"/>
                </a:prstClr>
              </a:solidFill>
              <a:latin typeface="Arial"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base">
              <a:spcBef>
                <a:spcPct val="0"/>
              </a:spcBef>
              <a:spcAft>
                <a:spcPct val="0"/>
              </a:spcAft>
            </a:pPr>
            <a:r>
              <a:rPr lang="en-GB" smtClean="0">
                <a:solidFill>
                  <a:prstClr val="black">
                    <a:tint val="75000"/>
                  </a:prstClr>
                </a:solidFill>
                <a:latin typeface="Arial" charset="0"/>
              </a:rPr>
              <a:t>Footer</a:t>
            </a:r>
            <a:endParaRPr lang="en-GB">
              <a:solidFill>
                <a:prstClr val="black">
                  <a:tint val="75000"/>
                </a:prstClr>
              </a:solidFill>
              <a:latin typeface="Arial"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9F347A4-22F5-48A1-A31A-D5215BA474CD}" type="slidenum">
              <a:rPr lang="en-GB" smtClean="0">
                <a:solidFill>
                  <a:prstClr val="black">
                    <a:tint val="75000"/>
                  </a:prstClr>
                </a:solidFill>
                <a:latin typeface="Arial" charset="0"/>
              </a:rPr>
              <a:pPr fontAlgn="base">
                <a:spcBef>
                  <a:spcPct val="0"/>
                </a:spcBef>
                <a:spcAft>
                  <a:spcPct val="0"/>
                </a:spcAft>
              </a:pPr>
              <a:t>‹#›</a:t>
            </a:fld>
            <a:endParaRPr lang="en-GB">
              <a:solidFill>
                <a:prstClr val="black">
                  <a:tint val="75000"/>
                </a:prstClr>
              </a:solidFill>
              <a:latin typeface="Arial" charset="0"/>
            </a:endParaRPr>
          </a:p>
        </p:txBody>
      </p:sp>
    </p:spTree>
    <p:extLst>
      <p:ext uri="{BB962C8B-B14F-4D97-AF65-F5344CB8AC3E}">
        <p14:creationId xmlns:p14="http://schemas.microsoft.com/office/powerpoint/2010/main" val="15123858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hf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hyperlink" Target="http://www.geert-hofstede.com/" TargetMode="External"/><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132856"/>
            <a:ext cx="7772400" cy="1470025"/>
          </a:xfrm>
        </p:spPr>
        <p:txBody>
          <a:bodyPr/>
          <a:lstStyle/>
          <a:p>
            <a:r>
              <a:rPr lang="en-GB" dirty="0" smtClean="0"/>
              <a:t>Workplace culture and organisational efficiency</a:t>
            </a:r>
            <a:endParaRPr lang="en-GB" dirty="0"/>
          </a:p>
        </p:txBody>
      </p:sp>
      <p:sp>
        <p:nvSpPr>
          <p:cNvPr id="3" name="Subtitle 2"/>
          <p:cNvSpPr>
            <a:spLocks noGrp="1"/>
          </p:cNvSpPr>
          <p:nvPr>
            <p:ph type="subTitle" idx="1"/>
          </p:nvPr>
        </p:nvSpPr>
        <p:spPr/>
        <p:txBody>
          <a:bodyPr/>
          <a:lstStyle/>
          <a:p>
            <a:r>
              <a:rPr lang="en-GB" dirty="0" smtClean="0"/>
              <a:t>Session 1</a:t>
            </a:r>
            <a:endParaRPr lang="en-GB"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3852" y="0"/>
            <a:ext cx="2262118" cy="83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GB" dirty="0" smtClean="0">
                <a:solidFill>
                  <a:prstClr val="black">
                    <a:tint val="75000"/>
                  </a:prstClr>
                </a:solidFill>
              </a:rPr>
              <a:t>EMPL5005</a:t>
            </a:r>
            <a:endParaRPr lang="en-GB" dirty="0">
              <a:solidFill>
                <a:prstClr val="black">
                  <a:tint val="75000"/>
                </a:prstClr>
              </a:solidFill>
            </a:endParaRPr>
          </a:p>
        </p:txBody>
      </p:sp>
    </p:spTree>
    <p:extLst>
      <p:ext uri="{BB962C8B-B14F-4D97-AF65-F5344CB8AC3E}">
        <p14:creationId xmlns:p14="http://schemas.microsoft.com/office/powerpoint/2010/main" val="23578547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67544" y="620688"/>
            <a:ext cx="8229600" cy="1143000"/>
          </a:xfrm>
        </p:spPr>
        <p:txBody>
          <a:bodyPr/>
          <a:lstStyle/>
          <a:p>
            <a:r>
              <a:rPr lang="en-GB" altLang="en-US" b="1" dirty="0" smtClean="0"/>
              <a:t>Culture and Climate</a:t>
            </a:r>
            <a:endParaRPr lang="en-US" altLang="en-US" b="1" dirty="0" smtClean="0"/>
          </a:p>
        </p:txBody>
      </p:sp>
      <p:sp>
        <p:nvSpPr>
          <p:cNvPr id="4099" name="Rectangle 3"/>
          <p:cNvSpPr>
            <a:spLocks noGrp="1" noChangeArrowheads="1"/>
          </p:cNvSpPr>
          <p:nvPr>
            <p:ph idx="1"/>
          </p:nvPr>
        </p:nvSpPr>
        <p:spPr>
          <a:xfrm>
            <a:off x="467544" y="1988840"/>
            <a:ext cx="8229600" cy="4525963"/>
          </a:xfrm>
        </p:spPr>
        <p:txBody>
          <a:bodyPr/>
          <a:lstStyle/>
          <a:p>
            <a:pPr>
              <a:lnSpc>
                <a:spcPct val="80000"/>
              </a:lnSpc>
            </a:pPr>
            <a:r>
              <a:rPr lang="en-GB" altLang="en-US" sz="2800" b="1" dirty="0" err="1" smtClean="0">
                <a:solidFill>
                  <a:schemeClr val="accent2"/>
                </a:solidFill>
              </a:rPr>
              <a:t>Ekvall</a:t>
            </a:r>
            <a:r>
              <a:rPr lang="en-GB" altLang="en-US" sz="2800" dirty="0" smtClean="0"/>
              <a:t> distinguishes between culture &amp; climate</a:t>
            </a:r>
          </a:p>
          <a:p>
            <a:pPr>
              <a:lnSpc>
                <a:spcPct val="80000"/>
              </a:lnSpc>
            </a:pPr>
            <a:endParaRPr lang="en-GB" altLang="en-US" sz="2800" dirty="0" smtClean="0"/>
          </a:p>
          <a:p>
            <a:pPr>
              <a:lnSpc>
                <a:spcPct val="80000"/>
              </a:lnSpc>
            </a:pPr>
            <a:r>
              <a:rPr lang="en-GB" altLang="en-US" sz="2800" b="1" dirty="0" smtClean="0">
                <a:solidFill>
                  <a:srgbClr val="900EE0"/>
                </a:solidFill>
              </a:rPr>
              <a:t>culture</a:t>
            </a:r>
            <a:r>
              <a:rPr lang="en-GB" altLang="en-US" sz="2800" dirty="0" smtClean="0"/>
              <a:t> refers to more </a:t>
            </a:r>
            <a:r>
              <a:rPr lang="en-GB" altLang="en-US" sz="2800" b="1" dirty="0" smtClean="0"/>
              <a:t>deep-rooted beliefs and values</a:t>
            </a:r>
            <a:r>
              <a:rPr lang="en-GB" altLang="en-US" sz="2800" dirty="0" smtClean="0"/>
              <a:t> (for example, national differences in individualistic or more collectivist identities)</a:t>
            </a:r>
          </a:p>
          <a:p>
            <a:pPr>
              <a:lnSpc>
                <a:spcPct val="80000"/>
              </a:lnSpc>
            </a:pPr>
            <a:endParaRPr lang="en-GB" altLang="en-US" sz="2800" dirty="0" smtClean="0"/>
          </a:p>
          <a:p>
            <a:pPr>
              <a:lnSpc>
                <a:spcPct val="80000"/>
              </a:lnSpc>
            </a:pPr>
            <a:r>
              <a:rPr lang="en-GB" altLang="en-US" sz="2800" dirty="0" smtClean="0"/>
              <a:t>organisational </a:t>
            </a:r>
            <a:r>
              <a:rPr lang="en-GB" altLang="en-US" sz="2800" b="1" dirty="0" smtClean="0">
                <a:solidFill>
                  <a:srgbClr val="900EE0"/>
                </a:solidFill>
              </a:rPr>
              <a:t>climate</a:t>
            </a:r>
            <a:r>
              <a:rPr lang="en-GB" altLang="en-US" sz="2800" dirty="0" smtClean="0"/>
              <a:t> to refer to the more </a:t>
            </a:r>
            <a:r>
              <a:rPr lang="en-GB" altLang="en-US" sz="2800" b="1" dirty="0" smtClean="0"/>
              <a:t>accessible, observable behaviours, attitudes and feelings</a:t>
            </a:r>
            <a:r>
              <a:rPr lang="en-GB" altLang="en-US" sz="2800" dirty="0" smtClean="0"/>
              <a:t> (for example, work groups’ shared norms for working hours, levels of effort and attitudes to employment)</a:t>
            </a:r>
            <a:r>
              <a:rPr lang="en-US" altLang="en-US" sz="2800" dirty="0" smtClean="0"/>
              <a:t> </a:t>
            </a:r>
          </a:p>
        </p:txBody>
      </p:sp>
      <p:sp>
        <p:nvSpPr>
          <p:cNvPr id="410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fld id="{44488D82-4A77-42CC-9159-94E959B6E1C0}" type="slidenum">
              <a:rPr lang="en-US" altLang="en-US">
                <a:solidFill>
                  <a:prstClr val="black"/>
                </a:solidFill>
              </a:rPr>
              <a:pPr/>
              <a:t>2</a:t>
            </a:fld>
            <a:endParaRPr lang="en-US" altLang="en-US">
              <a:solidFill>
                <a:prstClr val="black"/>
              </a:solidFill>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8193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71882" y="548680"/>
            <a:ext cx="8229600" cy="777875"/>
          </a:xfrm>
        </p:spPr>
        <p:txBody>
          <a:bodyPr>
            <a:normAutofit/>
          </a:bodyPr>
          <a:lstStyle/>
          <a:p>
            <a:r>
              <a:rPr lang="en-GB" altLang="en-US" sz="3600" b="1" dirty="0" smtClean="0"/>
              <a:t>Motivation: Effects of Creative Climates</a:t>
            </a:r>
            <a:endParaRPr lang="en-US" altLang="en-US" sz="3600" b="1" dirty="0" smtClean="0"/>
          </a:p>
        </p:txBody>
      </p:sp>
      <p:sp>
        <p:nvSpPr>
          <p:cNvPr id="5123" name="Rectangle 3"/>
          <p:cNvSpPr>
            <a:spLocks noGrp="1" noChangeArrowheads="1"/>
          </p:cNvSpPr>
          <p:nvPr>
            <p:ph idx="1"/>
          </p:nvPr>
        </p:nvSpPr>
        <p:spPr>
          <a:xfrm>
            <a:off x="312737" y="1628800"/>
            <a:ext cx="8229600" cy="3844925"/>
          </a:xfrm>
        </p:spPr>
        <p:txBody>
          <a:bodyPr/>
          <a:lstStyle/>
          <a:p>
            <a:pPr>
              <a:lnSpc>
                <a:spcPct val="80000"/>
              </a:lnSpc>
            </a:pPr>
            <a:r>
              <a:rPr lang="en-GB" altLang="en-US" sz="2800" b="1" dirty="0" err="1" smtClean="0">
                <a:solidFill>
                  <a:schemeClr val="accent2"/>
                </a:solidFill>
              </a:rPr>
              <a:t>Ekvall</a:t>
            </a:r>
            <a:r>
              <a:rPr lang="en-GB" altLang="en-US" sz="2800" dirty="0" smtClean="0"/>
              <a:t> also argued that organisations with creative climates practiced and displayed high aspects of motivation and:</a:t>
            </a:r>
          </a:p>
          <a:p>
            <a:pPr>
              <a:lnSpc>
                <a:spcPct val="80000"/>
              </a:lnSpc>
            </a:pPr>
            <a:endParaRPr lang="en-GB" altLang="en-US" sz="1400" b="1" dirty="0" smtClean="0"/>
          </a:p>
          <a:p>
            <a:pPr lvl="1">
              <a:lnSpc>
                <a:spcPct val="80000"/>
              </a:lnSpc>
            </a:pPr>
            <a:r>
              <a:rPr lang="en-GB" altLang="en-US" sz="2400" b="1" dirty="0" smtClean="0"/>
              <a:t>freedom</a:t>
            </a:r>
            <a:r>
              <a:rPr lang="en-GB" altLang="en-US" sz="2400" dirty="0" smtClean="0"/>
              <a:t> - employee empowerment and opportunity for initiative;</a:t>
            </a:r>
            <a:endParaRPr lang="en-GB" altLang="en-US" sz="2400" b="1" dirty="0" smtClean="0"/>
          </a:p>
          <a:p>
            <a:pPr lvl="1">
              <a:lnSpc>
                <a:spcPct val="80000"/>
              </a:lnSpc>
            </a:pPr>
            <a:r>
              <a:rPr lang="en-GB" altLang="en-US" sz="2400" b="1" dirty="0" smtClean="0"/>
              <a:t>trust</a:t>
            </a:r>
            <a:r>
              <a:rPr lang="en-GB" altLang="en-US" sz="2400" dirty="0" smtClean="0"/>
              <a:t> - which builds open, supportive and 'safe' environments</a:t>
            </a:r>
            <a:r>
              <a:rPr lang="en-GB" altLang="en-US" sz="2400" b="1" dirty="0" smtClean="0"/>
              <a:t>*</a:t>
            </a:r>
            <a:r>
              <a:rPr lang="en-GB" altLang="en-US" sz="2400" dirty="0" smtClean="0"/>
              <a:t>;</a:t>
            </a:r>
            <a:endParaRPr lang="en-GB" altLang="en-US" sz="2400" b="1" dirty="0" smtClean="0"/>
          </a:p>
          <a:p>
            <a:pPr lvl="1">
              <a:lnSpc>
                <a:spcPct val="80000"/>
              </a:lnSpc>
            </a:pPr>
            <a:r>
              <a:rPr lang="en-GB" altLang="en-US" sz="2400" b="1" dirty="0" smtClean="0"/>
              <a:t>commitment</a:t>
            </a:r>
            <a:r>
              <a:rPr lang="en-GB" altLang="en-US" sz="2400" dirty="0" smtClean="0"/>
              <a:t> - which adds to motivation; and</a:t>
            </a:r>
            <a:endParaRPr lang="en-GB" altLang="en-US" sz="2400" b="1" dirty="0" smtClean="0"/>
          </a:p>
          <a:p>
            <a:pPr lvl="1">
              <a:lnSpc>
                <a:spcPct val="80000"/>
              </a:lnSpc>
            </a:pPr>
            <a:r>
              <a:rPr lang="en-GB" altLang="en-US" sz="2400" b="1" dirty="0" smtClean="0"/>
              <a:t>diversity</a:t>
            </a:r>
            <a:r>
              <a:rPr lang="en-GB" altLang="en-US" sz="2400" dirty="0" smtClean="0"/>
              <a:t> - which is necessary for varied and shared experiences</a:t>
            </a:r>
            <a:endParaRPr lang="en-US" altLang="en-US" sz="2400" dirty="0" smtClean="0"/>
          </a:p>
        </p:txBody>
      </p:sp>
      <p:sp>
        <p:nvSpPr>
          <p:cNvPr id="512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fld id="{4AB3B664-113C-4C09-A333-C3379015E725}" type="slidenum">
              <a:rPr lang="en-US" altLang="en-US">
                <a:solidFill>
                  <a:prstClr val="black"/>
                </a:solidFill>
              </a:rPr>
              <a:pPr/>
              <a:t>3</a:t>
            </a:fld>
            <a:endParaRPr lang="en-US" altLang="en-US">
              <a:solidFill>
                <a:prstClr val="black"/>
              </a:solidFill>
            </a:endParaRPr>
          </a:p>
        </p:txBody>
      </p:sp>
      <p:sp>
        <p:nvSpPr>
          <p:cNvPr id="5125" name="Text Box 4"/>
          <p:cNvSpPr txBox="1">
            <a:spLocks noChangeArrowheads="1"/>
          </p:cNvSpPr>
          <p:nvPr/>
        </p:nvSpPr>
        <p:spPr bwMode="auto">
          <a:xfrm>
            <a:off x="250825" y="5631180"/>
            <a:ext cx="8353425"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pPr fontAlgn="base">
              <a:spcBef>
                <a:spcPct val="50000"/>
              </a:spcBef>
              <a:spcAft>
                <a:spcPct val="0"/>
              </a:spcAft>
            </a:pPr>
            <a:r>
              <a:rPr lang="en-US" altLang="en-US" sz="1600" b="1" dirty="0" smtClean="0">
                <a:solidFill>
                  <a:prstClr val="black"/>
                </a:solidFill>
              </a:rPr>
              <a:t>* </a:t>
            </a:r>
            <a:r>
              <a:rPr lang="en-US" altLang="en-US" sz="1600" b="1" dirty="0" smtClean="0">
                <a:solidFill>
                  <a:srgbClr val="C0504D"/>
                </a:solidFill>
              </a:rPr>
              <a:t>Handy</a:t>
            </a:r>
            <a:r>
              <a:rPr lang="en-US" altLang="en-US" sz="1600" dirty="0" smtClean="0">
                <a:solidFill>
                  <a:prstClr val="black"/>
                </a:solidFill>
              </a:rPr>
              <a:t> explains the conditions necessary for, and consequences of, a culture based around trust. He points out that </a:t>
            </a:r>
            <a:r>
              <a:rPr lang="en-US" altLang="en-US" sz="1600" b="1" dirty="0" smtClean="0">
                <a:solidFill>
                  <a:prstClr val="black"/>
                </a:solidFill>
              </a:rPr>
              <a:t>a </a:t>
            </a:r>
            <a:r>
              <a:rPr lang="en-US" altLang="en-US" sz="1600" b="1" dirty="0" smtClean="0">
                <a:solidFill>
                  <a:srgbClr val="900EE0"/>
                </a:solidFill>
              </a:rPr>
              <a:t>high-trust culture</a:t>
            </a:r>
            <a:r>
              <a:rPr lang="en-US" altLang="en-US" sz="1600" b="1" dirty="0" smtClean="0">
                <a:solidFill>
                  <a:prstClr val="black"/>
                </a:solidFill>
              </a:rPr>
              <a:t> with minimal controls does not mean that anything goes.</a:t>
            </a:r>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07507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9552" y="908720"/>
            <a:ext cx="8229600" cy="1143000"/>
          </a:xfrm>
        </p:spPr>
        <p:txBody>
          <a:bodyPr>
            <a:noAutofit/>
          </a:bodyPr>
          <a:lstStyle/>
          <a:p>
            <a:r>
              <a:rPr lang="en-GB" altLang="en-US" sz="4000" b="1" dirty="0" smtClean="0"/>
              <a:t>Changing Cultures - 8 Features of a Successful Organisation</a:t>
            </a:r>
            <a:endParaRPr lang="en-US" altLang="en-US" sz="4000" b="1" dirty="0" smtClean="0"/>
          </a:p>
        </p:txBody>
      </p:sp>
      <p:sp>
        <p:nvSpPr>
          <p:cNvPr id="6147" name="Rectangle 3"/>
          <p:cNvSpPr>
            <a:spLocks noGrp="1" noChangeArrowheads="1"/>
          </p:cNvSpPr>
          <p:nvPr>
            <p:ph idx="1"/>
          </p:nvPr>
        </p:nvSpPr>
        <p:spPr>
          <a:xfrm>
            <a:off x="1034996" y="2420888"/>
            <a:ext cx="6985000" cy="3921125"/>
          </a:xfrm>
        </p:spPr>
        <p:txBody>
          <a:bodyPr/>
          <a:lstStyle/>
          <a:p>
            <a:pPr marL="609600" indent="-609600">
              <a:lnSpc>
                <a:spcPct val="90000"/>
              </a:lnSpc>
              <a:buFontTx/>
              <a:buAutoNum type="arabicPeriod"/>
            </a:pPr>
            <a:r>
              <a:rPr lang="en-GB" altLang="en-US" sz="2400" dirty="0" smtClean="0"/>
              <a:t>a bias for action;</a:t>
            </a:r>
          </a:p>
          <a:p>
            <a:pPr marL="609600" indent="-609600">
              <a:lnSpc>
                <a:spcPct val="90000"/>
              </a:lnSpc>
              <a:buFontTx/>
              <a:buAutoNum type="arabicPeriod"/>
            </a:pPr>
            <a:r>
              <a:rPr lang="en-GB" altLang="en-US" sz="2400" dirty="0" smtClean="0"/>
              <a:t>close to the customer;</a:t>
            </a:r>
          </a:p>
          <a:p>
            <a:pPr marL="609600" indent="-609600">
              <a:lnSpc>
                <a:spcPct val="90000"/>
              </a:lnSpc>
              <a:buFontTx/>
              <a:buAutoNum type="arabicPeriod"/>
            </a:pPr>
            <a:r>
              <a:rPr lang="en-GB" altLang="en-US" sz="2400" dirty="0" smtClean="0"/>
              <a:t>autonomy and entrepreneurship;</a:t>
            </a:r>
          </a:p>
          <a:p>
            <a:pPr marL="609600" indent="-609600">
              <a:lnSpc>
                <a:spcPct val="90000"/>
              </a:lnSpc>
              <a:buFontTx/>
              <a:buAutoNum type="arabicPeriod"/>
            </a:pPr>
            <a:r>
              <a:rPr lang="en-GB" altLang="en-US" sz="2400" dirty="0" smtClean="0"/>
              <a:t>productivity through people;</a:t>
            </a:r>
          </a:p>
          <a:p>
            <a:pPr marL="609600" indent="-609600">
              <a:lnSpc>
                <a:spcPct val="90000"/>
              </a:lnSpc>
              <a:buFontTx/>
              <a:buAutoNum type="arabicPeriod"/>
            </a:pPr>
            <a:r>
              <a:rPr lang="en-GB" altLang="en-US" sz="2400" dirty="0" smtClean="0"/>
              <a:t>hands-on, value driven;</a:t>
            </a:r>
          </a:p>
          <a:p>
            <a:pPr marL="609600" indent="-609600">
              <a:lnSpc>
                <a:spcPct val="90000"/>
              </a:lnSpc>
              <a:buFontTx/>
              <a:buAutoNum type="arabicPeriod"/>
            </a:pPr>
            <a:r>
              <a:rPr lang="en-GB" altLang="en-US" sz="2400" dirty="0" smtClean="0"/>
              <a:t>stick to knitting (stick to what is done best); </a:t>
            </a:r>
          </a:p>
          <a:p>
            <a:pPr marL="609600" indent="-609600">
              <a:lnSpc>
                <a:spcPct val="90000"/>
              </a:lnSpc>
              <a:buFontTx/>
              <a:buAutoNum type="arabicPeriod"/>
            </a:pPr>
            <a:r>
              <a:rPr lang="en-GB" altLang="en-US" sz="2400" dirty="0" smtClean="0"/>
              <a:t>simple form, lean staff; and</a:t>
            </a:r>
          </a:p>
          <a:p>
            <a:pPr marL="609600" indent="-609600">
              <a:lnSpc>
                <a:spcPct val="90000"/>
              </a:lnSpc>
              <a:buFontTx/>
              <a:buAutoNum type="arabicPeriod"/>
            </a:pPr>
            <a:r>
              <a:rPr lang="en-GB" altLang="en-US" sz="2400" dirty="0" smtClean="0"/>
              <a:t>simultaneous loose-tight priorities</a:t>
            </a:r>
            <a:endParaRPr lang="en-US" altLang="en-US" sz="2400" dirty="0" smtClean="0"/>
          </a:p>
        </p:txBody>
      </p:sp>
      <p:sp>
        <p:nvSpPr>
          <p:cNvPr id="614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fld id="{E32E4836-3046-496B-914A-43562D366017}" type="slidenum">
              <a:rPr lang="en-US" altLang="en-US">
                <a:solidFill>
                  <a:prstClr val="black"/>
                </a:solidFill>
              </a:rPr>
              <a:pPr/>
              <a:t>4</a:t>
            </a:fld>
            <a:endParaRPr lang="en-US" altLang="en-US">
              <a:solidFill>
                <a:prstClr val="black"/>
              </a:solidFill>
            </a:endParaRPr>
          </a:p>
        </p:txBody>
      </p:sp>
      <p:sp>
        <p:nvSpPr>
          <p:cNvPr id="6149" name="Text Box 5"/>
          <p:cNvSpPr txBox="1">
            <a:spLocks noChangeArrowheads="1"/>
          </p:cNvSpPr>
          <p:nvPr/>
        </p:nvSpPr>
        <p:spPr bwMode="auto">
          <a:xfrm>
            <a:off x="5724525" y="6237288"/>
            <a:ext cx="23034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pPr fontAlgn="base">
              <a:spcBef>
                <a:spcPct val="50000"/>
              </a:spcBef>
              <a:spcAft>
                <a:spcPct val="0"/>
              </a:spcAft>
            </a:pPr>
            <a:r>
              <a:rPr lang="en-GB" altLang="en-US" b="1" smtClean="0">
                <a:solidFill>
                  <a:srgbClr val="C0504D"/>
                </a:solidFill>
              </a:rPr>
              <a:t>Peters &amp; Waterman</a:t>
            </a:r>
            <a:endParaRPr lang="en-US" altLang="en-US" b="1" smtClean="0">
              <a:solidFill>
                <a:srgbClr val="C0504D"/>
              </a:solidFill>
            </a:endParaRPr>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556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6" name="Rectangle 2"/>
          <p:cNvSpPr>
            <a:spLocks noGrp="1" noChangeArrowheads="1"/>
          </p:cNvSpPr>
          <p:nvPr>
            <p:ph type="title"/>
          </p:nvPr>
        </p:nvSpPr>
        <p:spPr>
          <a:xfrm>
            <a:off x="467544" y="620688"/>
            <a:ext cx="8229600" cy="633412"/>
          </a:xfrm>
        </p:spPr>
        <p:txBody>
          <a:bodyPr>
            <a:normAutofit fontScale="90000"/>
          </a:bodyPr>
          <a:lstStyle/>
          <a:p>
            <a:pPr>
              <a:defRPr/>
            </a:pPr>
            <a:r>
              <a:rPr lang="en-GB" b="1" dirty="0" smtClean="0"/>
              <a:t>Changing Organisational Culture</a:t>
            </a:r>
            <a:endParaRPr lang="en-US" b="1" dirty="0" smtClean="0"/>
          </a:p>
        </p:txBody>
      </p:sp>
      <p:sp>
        <p:nvSpPr>
          <p:cNvPr id="7171" name="Rectangle 3"/>
          <p:cNvSpPr>
            <a:spLocks noGrp="1" noChangeArrowheads="1"/>
          </p:cNvSpPr>
          <p:nvPr>
            <p:ph idx="1"/>
          </p:nvPr>
        </p:nvSpPr>
        <p:spPr>
          <a:xfrm>
            <a:off x="395536" y="1484784"/>
            <a:ext cx="8229600" cy="5073650"/>
          </a:xfrm>
        </p:spPr>
        <p:txBody>
          <a:bodyPr/>
          <a:lstStyle/>
          <a:p>
            <a:pPr>
              <a:lnSpc>
                <a:spcPct val="80000"/>
              </a:lnSpc>
            </a:pPr>
            <a:r>
              <a:rPr lang="en-GB" altLang="en-US" sz="2000" dirty="0" smtClean="0"/>
              <a:t>Cultural change often </a:t>
            </a:r>
            <a:r>
              <a:rPr lang="en-GB" altLang="en-US" sz="2000" b="1" dirty="0" smtClean="0"/>
              <a:t>meets firm resistance</a:t>
            </a:r>
            <a:r>
              <a:rPr lang="en-GB" altLang="en-US" sz="2000" dirty="0" smtClean="0"/>
              <a:t> or has </a:t>
            </a:r>
            <a:r>
              <a:rPr lang="en-GB" altLang="en-US" sz="2000" b="1" dirty="0" smtClean="0"/>
              <a:t>difficulties in being implemented</a:t>
            </a:r>
            <a:endParaRPr lang="en-US" altLang="en-US" sz="2000" b="1" dirty="0" smtClean="0"/>
          </a:p>
          <a:p>
            <a:pPr>
              <a:lnSpc>
                <a:spcPct val="80000"/>
              </a:lnSpc>
            </a:pPr>
            <a:endParaRPr lang="en-US" altLang="en-US" sz="2000" b="1" dirty="0" smtClean="0"/>
          </a:p>
          <a:p>
            <a:pPr>
              <a:lnSpc>
                <a:spcPct val="80000"/>
              </a:lnSpc>
            </a:pPr>
            <a:r>
              <a:rPr lang="en-GB" altLang="en-US" sz="2000" dirty="0" smtClean="0"/>
              <a:t>Should involve </a:t>
            </a:r>
            <a:r>
              <a:rPr lang="en-GB" altLang="en-US" sz="2000" b="1" dirty="0" smtClean="0"/>
              <a:t>full organisational participation</a:t>
            </a:r>
            <a:r>
              <a:rPr lang="en-GB" altLang="en-US" sz="2000" dirty="0" smtClean="0"/>
              <a:t>, recording </a:t>
            </a:r>
            <a:r>
              <a:rPr lang="en-GB" altLang="en-US" sz="2000" b="1" dirty="0" smtClean="0"/>
              <a:t>progress and lessons learned</a:t>
            </a:r>
          </a:p>
          <a:p>
            <a:pPr>
              <a:lnSpc>
                <a:spcPct val="80000"/>
              </a:lnSpc>
            </a:pPr>
            <a:endParaRPr lang="en-GB" altLang="en-US" sz="2000" dirty="0" smtClean="0"/>
          </a:p>
          <a:p>
            <a:pPr>
              <a:lnSpc>
                <a:spcPct val="80000"/>
              </a:lnSpc>
            </a:pPr>
            <a:r>
              <a:rPr lang="en-GB" altLang="en-US" sz="2000" dirty="0" smtClean="0"/>
              <a:t>Should, like BP, attempt to change its culture from one of </a:t>
            </a:r>
            <a:r>
              <a:rPr lang="en-GB" altLang="en-US" sz="2000" b="1" dirty="0" smtClean="0"/>
              <a:t>'yes but' to 'yes and’</a:t>
            </a:r>
          </a:p>
          <a:p>
            <a:pPr>
              <a:lnSpc>
                <a:spcPct val="80000"/>
              </a:lnSpc>
            </a:pPr>
            <a:endParaRPr lang="en-GB" altLang="en-US" sz="2000" b="1" dirty="0" smtClean="0"/>
          </a:p>
          <a:p>
            <a:pPr>
              <a:lnSpc>
                <a:spcPct val="80000"/>
              </a:lnSpc>
            </a:pPr>
            <a:r>
              <a:rPr lang="en-GB" altLang="en-US" sz="2000" dirty="0" smtClean="0"/>
              <a:t>Rhetoric must be changed to reality and senior managers are expected to </a:t>
            </a:r>
            <a:r>
              <a:rPr lang="en-GB" altLang="en-US" sz="2000" b="1" dirty="0" smtClean="0"/>
              <a:t>'walk the talk’</a:t>
            </a:r>
          </a:p>
          <a:p>
            <a:pPr>
              <a:lnSpc>
                <a:spcPct val="80000"/>
              </a:lnSpc>
            </a:pPr>
            <a:endParaRPr lang="en-GB" altLang="en-US" sz="2000" b="1" dirty="0" smtClean="0"/>
          </a:p>
          <a:p>
            <a:pPr>
              <a:lnSpc>
                <a:spcPct val="80000"/>
              </a:lnSpc>
            </a:pPr>
            <a:r>
              <a:rPr lang="en-GB" altLang="en-US" sz="2000" dirty="0" smtClean="0"/>
              <a:t>In almost all cultures there are well established </a:t>
            </a:r>
            <a:r>
              <a:rPr lang="en-GB" altLang="en-US" sz="2000" b="1" dirty="0" smtClean="0"/>
              <a:t>subcultures</a:t>
            </a:r>
            <a:r>
              <a:rPr lang="en-GB" altLang="en-US" sz="2000" dirty="0" smtClean="0"/>
              <a:t> which compete with each other and which may conflict or coincide with the change culture that is required.</a:t>
            </a:r>
          </a:p>
          <a:p>
            <a:pPr>
              <a:lnSpc>
                <a:spcPct val="80000"/>
              </a:lnSpc>
            </a:pPr>
            <a:endParaRPr lang="en-US" altLang="en-US" sz="2000" dirty="0" smtClean="0"/>
          </a:p>
        </p:txBody>
      </p:sp>
      <p:sp>
        <p:nvSpPr>
          <p:cNvPr id="717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fld id="{CD430922-E5D4-43F6-A888-C5B1BFE6C961}" type="slidenum">
              <a:rPr lang="en-US" altLang="en-US">
                <a:solidFill>
                  <a:prstClr val="black"/>
                </a:solidFill>
              </a:rPr>
              <a:pPr/>
              <a:t>5</a:t>
            </a:fld>
            <a:endParaRPr lang="en-US" altLang="en-US">
              <a:solidFill>
                <a:prstClr val="black"/>
              </a:solidFill>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1995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51520" y="692696"/>
            <a:ext cx="8229600" cy="1143000"/>
          </a:xfrm>
        </p:spPr>
        <p:txBody>
          <a:bodyPr>
            <a:normAutofit fontScale="90000"/>
          </a:bodyPr>
          <a:lstStyle/>
          <a:p>
            <a:r>
              <a:rPr lang="en-GB" b="1" dirty="0"/>
              <a:t>Some groups of individuals share characteristics according to – </a:t>
            </a:r>
            <a:r>
              <a:rPr lang="en-GB" dirty="0"/>
              <a:t/>
            </a:r>
            <a:br>
              <a:rPr lang="en-GB" dirty="0"/>
            </a:br>
            <a:endParaRPr lang="en-US" dirty="0" smtClean="0"/>
          </a:p>
        </p:txBody>
      </p:sp>
      <p:sp>
        <p:nvSpPr>
          <p:cNvPr id="4099" name="Rectangle 3"/>
          <p:cNvSpPr>
            <a:spLocks noGrp="1" noChangeArrowheads="1"/>
          </p:cNvSpPr>
          <p:nvPr>
            <p:ph idx="1"/>
          </p:nvPr>
        </p:nvSpPr>
        <p:spPr>
          <a:xfrm>
            <a:off x="395536" y="1844824"/>
            <a:ext cx="8291512" cy="4572000"/>
          </a:xfrm>
        </p:spPr>
        <p:txBody>
          <a:bodyPr>
            <a:normAutofit/>
          </a:bodyPr>
          <a:lstStyle/>
          <a:p>
            <a:pPr marL="274320" indent="-274320" eaLnBrk="1" fontAlgn="auto" hangingPunct="1">
              <a:spcBef>
                <a:spcPts val="580"/>
              </a:spcBef>
              <a:spcAft>
                <a:spcPts val="0"/>
              </a:spcAft>
              <a:buFont typeface="Wingdings 2"/>
              <a:buChar char=""/>
              <a:defRPr/>
            </a:pPr>
            <a:r>
              <a:rPr lang="en-GB" dirty="0" smtClean="0"/>
              <a:t>Culture</a:t>
            </a:r>
            <a:endParaRPr lang="en-GB" dirty="0" smtClean="0"/>
          </a:p>
          <a:p>
            <a:pPr marL="274320" indent="-274320" eaLnBrk="1" fontAlgn="auto" hangingPunct="1">
              <a:spcBef>
                <a:spcPts val="580"/>
              </a:spcBef>
              <a:spcAft>
                <a:spcPts val="0"/>
              </a:spcAft>
              <a:buFont typeface="Wingdings 2"/>
              <a:buChar char=""/>
              <a:defRPr/>
            </a:pPr>
            <a:r>
              <a:rPr lang="en-GB" dirty="0" smtClean="0"/>
              <a:t>Ethnicity</a:t>
            </a:r>
          </a:p>
          <a:p>
            <a:pPr marL="274320" indent="-274320" eaLnBrk="1" fontAlgn="auto" hangingPunct="1">
              <a:spcBef>
                <a:spcPts val="580"/>
              </a:spcBef>
              <a:spcAft>
                <a:spcPts val="0"/>
              </a:spcAft>
              <a:buFont typeface="Wingdings 2"/>
              <a:buChar char=""/>
              <a:defRPr/>
            </a:pPr>
            <a:r>
              <a:rPr lang="en-GB" dirty="0" smtClean="0"/>
              <a:t>Religion</a:t>
            </a:r>
          </a:p>
          <a:p>
            <a:pPr marL="274320" indent="-274320" eaLnBrk="1" fontAlgn="auto" hangingPunct="1">
              <a:spcBef>
                <a:spcPts val="580"/>
              </a:spcBef>
              <a:spcAft>
                <a:spcPts val="0"/>
              </a:spcAft>
              <a:buFont typeface="Wingdings 2"/>
              <a:buChar char=""/>
              <a:defRPr/>
            </a:pPr>
            <a:r>
              <a:rPr lang="en-GB" dirty="0" smtClean="0"/>
              <a:t>Gender</a:t>
            </a:r>
          </a:p>
          <a:p>
            <a:pPr marL="274320" indent="-274320" eaLnBrk="1" fontAlgn="auto" hangingPunct="1">
              <a:spcBef>
                <a:spcPts val="580"/>
              </a:spcBef>
              <a:spcAft>
                <a:spcPts val="0"/>
              </a:spcAft>
              <a:buFont typeface="Wingdings 2"/>
              <a:buChar char=""/>
              <a:defRPr/>
            </a:pPr>
            <a:r>
              <a:rPr lang="en-GB" dirty="0" smtClean="0"/>
              <a:t>Social class</a:t>
            </a:r>
          </a:p>
          <a:p>
            <a:pPr marL="274320" indent="-274320" eaLnBrk="1" fontAlgn="auto" hangingPunct="1">
              <a:spcBef>
                <a:spcPts val="580"/>
              </a:spcBef>
              <a:spcAft>
                <a:spcPts val="0"/>
              </a:spcAft>
              <a:buFont typeface="Wingdings 2"/>
              <a:buChar char=""/>
              <a:defRPr/>
            </a:pPr>
            <a:r>
              <a:rPr lang="en-GB" dirty="0" smtClean="0"/>
              <a:t>Disability</a:t>
            </a:r>
          </a:p>
          <a:p>
            <a:pPr marL="274320" indent="-274320" eaLnBrk="1" fontAlgn="auto" hangingPunct="1">
              <a:spcBef>
                <a:spcPts val="580"/>
              </a:spcBef>
              <a:spcAft>
                <a:spcPts val="0"/>
              </a:spcAft>
              <a:buFont typeface="Wingdings 2"/>
              <a:buChar char=""/>
              <a:defRPr/>
            </a:pPr>
            <a:r>
              <a:rPr lang="en-GB" dirty="0" smtClean="0"/>
              <a:t>Age</a:t>
            </a:r>
          </a:p>
          <a:p>
            <a:pPr marL="274320" indent="-274320" eaLnBrk="1" fontAlgn="auto" hangingPunct="1">
              <a:spcBef>
                <a:spcPts val="580"/>
              </a:spcBef>
              <a:spcAft>
                <a:spcPts val="0"/>
              </a:spcAft>
              <a:buFont typeface="Wingdings 2"/>
              <a:buChar char=""/>
              <a:defRPr/>
            </a:pPr>
            <a:r>
              <a:rPr lang="en-GB" dirty="0" smtClean="0"/>
              <a:t>Social activities</a:t>
            </a:r>
            <a:endParaRPr lang="en-US" dirty="0" smtClean="0"/>
          </a:p>
          <a:p>
            <a:pPr marL="274320" indent="-274320" eaLnBrk="1" fontAlgn="auto" hangingPunct="1">
              <a:spcBef>
                <a:spcPts val="580"/>
              </a:spcBef>
              <a:spcAft>
                <a:spcPts val="0"/>
              </a:spcAft>
              <a:buFont typeface="Wingdings 2"/>
              <a:buChar char=""/>
              <a:defRPr/>
            </a:pPr>
            <a:endParaRPr lang="en-GB" dirty="0" smtClean="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1366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395536" y="548680"/>
            <a:ext cx="8229600" cy="1143000"/>
          </a:xfrm>
        </p:spPr>
        <p:txBody>
          <a:bodyPr>
            <a:noAutofit/>
          </a:bodyPr>
          <a:lstStyle/>
          <a:p>
            <a:pPr eaLnBrk="1" hangingPunct="1"/>
            <a:r>
              <a:rPr lang="en-GB" sz="4000" b="1" dirty="0" smtClean="0"/>
              <a:t>All of the following can be affected by the various aspects of diversity -</a:t>
            </a:r>
          </a:p>
        </p:txBody>
      </p:sp>
      <p:sp>
        <p:nvSpPr>
          <p:cNvPr id="8195" name="Content Placeholder 2"/>
          <p:cNvSpPr>
            <a:spLocks noGrp="1"/>
          </p:cNvSpPr>
          <p:nvPr>
            <p:ph idx="1"/>
          </p:nvPr>
        </p:nvSpPr>
        <p:spPr>
          <a:xfrm>
            <a:off x="467544" y="1916832"/>
            <a:ext cx="8229600" cy="4525963"/>
          </a:xfrm>
        </p:spPr>
        <p:txBody>
          <a:bodyPr/>
          <a:lstStyle/>
          <a:p>
            <a:pPr eaLnBrk="1" hangingPunct="1"/>
            <a:r>
              <a:rPr lang="en-GB" dirty="0" smtClean="0"/>
              <a:t>Values</a:t>
            </a:r>
          </a:p>
          <a:p>
            <a:pPr eaLnBrk="1" hangingPunct="1"/>
            <a:r>
              <a:rPr lang="en-GB" dirty="0" smtClean="0"/>
              <a:t>Motivations</a:t>
            </a:r>
          </a:p>
          <a:p>
            <a:pPr eaLnBrk="1" hangingPunct="1"/>
            <a:r>
              <a:rPr lang="en-GB" dirty="0" smtClean="0"/>
              <a:t>Expectations</a:t>
            </a:r>
          </a:p>
          <a:p>
            <a:pPr eaLnBrk="1" hangingPunct="1"/>
            <a:r>
              <a:rPr lang="en-GB" dirty="0" smtClean="0"/>
              <a:t>Aspirations</a:t>
            </a:r>
          </a:p>
          <a:p>
            <a:pPr eaLnBrk="1" hangingPunct="1"/>
            <a:r>
              <a:rPr lang="en-GB" dirty="0" smtClean="0"/>
              <a:t>Behaviours </a:t>
            </a:r>
          </a:p>
          <a:p>
            <a:pPr lvl="4" eaLnBrk="1" hangingPunct="1"/>
            <a:r>
              <a:rPr lang="en-GB" dirty="0" smtClean="0"/>
              <a:t>And so on …</a:t>
            </a: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1834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p:txBody>
          <a:bodyPr/>
          <a:lstStyle/>
          <a:p>
            <a:pPr eaLnBrk="1" hangingPunct="1"/>
            <a:r>
              <a:rPr lang="en-GB" smtClean="0"/>
              <a:t>Our focus here is on individual behaviours, interactions and responses.</a:t>
            </a:r>
          </a:p>
          <a:p>
            <a:pPr eaLnBrk="1" hangingPunct="1"/>
            <a:r>
              <a:rPr lang="en-GB" smtClean="0"/>
              <a:t>This can be complemented by a consideration of how organisations might respond to the challenges and opportunities generated by these issues</a:t>
            </a: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66329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62750"/>
            <a:ext cx="8229600" cy="1143000"/>
          </a:xfrm>
        </p:spPr>
        <p:txBody>
          <a:bodyPr>
            <a:normAutofit/>
          </a:bodyPr>
          <a:lstStyle/>
          <a:p>
            <a:r>
              <a:rPr lang="en-GB" dirty="0" smtClean="0"/>
              <a:t>Cultural Dimensions</a:t>
            </a:r>
            <a:br>
              <a:rPr lang="en-GB" dirty="0" smtClean="0"/>
            </a:br>
            <a:r>
              <a:rPr lang="en-GB" sz="2200" dirty="0" smtClean="0"/>
              <a:t>(</a:t>
            </a:r>
            <a:r>
              <a:rPr lang="en-GB" sz="2200" dirty="0" smtClean="0">
                <a:solidFill>
                  <a:prstClr val="black"/>
                </a:solidFill>
              </a:rPr>
              <a:t>Hofstede</a:t>
            </a:r>
            <a:r>
              <a:rPr lang="en-GB" sz="2200" dirty="0">
                <a:solidFill>
                  <a:prstClr val="black"/>
                </a:solidFill>
              </a:rPr>
              <a:t> </a:t>
            </a:r>
            <a:r>
              <a:rPr lang="en-GB" sz="2200" dirty="0" smtClean="0">
                <a:solidFill>
                  <a:prstClr val="black"/>
                </a:solidFill>
              </a:rPr>
              <a:t>2001)</a:t>
            </a:r>
            <a:endParaRPr lang="en-GB" sz="2200" dirty="0"/>
          </a:p>
        </p:txBody>
      </p:sp>
      <p:sp>
        <p:nvSpPr>
          <p:cNvPr id="4" name="Footer Placeholder 3"/>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Content Placeholder 6"/>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907704" y="1916832"/>
            <a:ext cx="5055781" cy="4245559"/>
          </a:xfrm>
        </p:spPr>
      </p:pic>
    </p:spTree>
    <p:extLst>
      <p:ext uri="{BB962C8B-B14F-4D97-AF65-F5344CB8AC3E}">
        <p14:creationId xmlns:p14="http://schemas.microsoft.com/office/powerpoint/2010/main" val="23480291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differences by country</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1300" y="1630136"/>
            <a:ext cx="6639052" cy="4679184"/>
          </a:xfrm>
        </p:spPr>
      </p:pic>
      <p:sp>
        <p:nvSpPr>
          <p:cNvPr id="4" name="Footer Placeholder 3"/>
          <p:cNvSpPr>
            <a:spLocks noGrp="1"/>
          </p:cNvSpPr>
          <p:nvPr>
            <p:ph type="ftr" sz="quarter" idx="11"/>
          </p:nvPr>
        </p:nvSpPr>
        <p:spPr/>
        <p:txBody>
          <a:bodyPr/>
          <a:lstStyle/>
          <a:p>
            <a:r>
              <a:rPr lang="en-GB" smtClean="0">
                <a:solidFill>
                  <a:prstClr val="black">
                    <a:tint val="75000"/>
                  </a:prstClr>
                </a:solidFill>
              </a:rPr>
              <a:t>EMPL5005</a:t>
            </a:r>
            <a:endParaRPr lang="en-GB">
              <a:solidFill>
                <a:prstClr val="black">
                  <a:tint val="75000"/>
                </a:prstClr>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29150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2"/>
          <p:cNvSpPr>
            <a:spLocks noGrp="1" noChangeArrowheads="1"/>
          </p:cNvSpPr>
          <p:nvPr>
            <p:ph type="title"/>
          </p:nvPr>
        </p:nvSpPr>
        <p:spPr>
          <a:xfrm>
            <a:off x="467544" y="548680"/>
            <a:ext cx="8229600" cy="993775"/>
          </a:xfrm>
        </p:spPr>
        <p:txBody>
          <a:bodyPr>
            <a:noAutofit/>
          </a:bodyPr>
          <a:lstStyle/>
          <a:p>
            <a:pPr>
              <a:defRPr/>
            </a:pPr>
            <a:r>
              <a:rPr lang="en-GB" sz="4000" b="1" dirty="0" smtClean="0"/>
              <a:t>National and Regional Cultural Difference (IBM around the world)</a:t>
            </a:r>
            <a:endParaRPr lang="en-US" sz="4000" b="1" dirty="0" smtClean="0"/>
          </a:p>
        </p:txBody>
      </p:sp>
      <p:sp>
        <p:nvSpPr>
          <p:cNvPr id="8195" name="Rectangle 3"/>
          <p:cNvSpPr>
            <a:spLocks noGrp="1" noChangeArrowheads="1"/>
          </p:cNvSpPr>
          <p:nvPr>
            <p:ph idx="1"/>
          </p:nvPr>
        </p:nvSpPr>
        <p:spPr>
          <a:xfrm>
            <a:off x="519113" y="2250435"/>
            <a:ext cx="8229600" cy="4137025"/>
          </a:xfrm>
        </p:spPr>
        <p:txBody>
          <a:bodyPr/>
          <a:lstStyle/>
          <a:p>
            <a:pPr marL="609600" indent="-609600">
              <a:lnSpc>
                <a:spcPct val="80000"/>
              </a:lnSpc>
            </a:pPr>
            <a:r>
              <a:rPr lang="en-GB" altLang="en-US" sz="2000" b="1" dirty="0" smtClean="0"/>
              <a:t>Power-distance</a:t>
            </a:r>
            <a:r>
              <a:rPr lang="en-GB" altLang="en-US" sz="2000" dirty="0" smtClean="0"/>
              <a:t> - decision making appears greater in hierarchically structured organisations than in flatter, less hierarchical structures;</a:t>
            </a:r>
          </a:p>
          <a:p>
            <a:pPr marL="609600" indent="-609600">
              <a:lnSpc>
                <a:spcPct val="80000"/>
              </a:lnSpc>
            </a:pPr>
            <a:endParaRPr lang="en-US" altLang="en-US" sz="2000" dirty="0" smtClean="0"/>
          </a:p>
          <a:p>
            <a:pPr marL="609600" indent="-609600">
              <a:lnSpc>
                <a:spcPct val="80000"/>
              </a:lnSpc>
            </a:pPr>
            <a:r>
              <a:rPr lang="en-GB" altLang="en-US" sz="2000" b="1" dirty="0" smtClean="0"/>
              <a:t>Uncertainty avoidance</a:t>
            </a:r>
            <a:r>
              <a:rPr lang="en-GB" altLang="en-US" sz="2000" dirty="0" smtClean="0"/>
              <a:t> - need for rules and hierarchical protocols and relates to attitudes to risk and boundary setting - a reflection on an organisation's structure and cultural;</a:t>
            </a:r>
          </a:p>
          <a:p>
            <a:pPr marL="609600" indent="-609600">
              <a:lnSpc>
                <a:spcPct val="80000"/>
              </a:lnSpc>
            </a:pPr>
            <a:endParaRPr lang="en-US" altLang="en-US" sz="2000" dirty="0" smtClean="0"/>
          </a:p>
          <a:p>
            <a:pPr marL="609600" indent="-609600">
              <a:lnSpc>
                <a:spcPct val="80000"/>
              </a:lnSpc>
            </a:pPr>
            <a:r>
              <a:rPr lang="en-GB" altLang="en-US" sz="2000" b="1" dirty="0" smtClean="0"/>
              <a:t>Individualism / collectivism</a:t>
            </a:r>
            <a:r>
              <a:rPr lang="en-GB" altLang="en-US" sz="2000" dirty="0" smtClean="0"/>
              <a:t> - the degree to which people are concerned for themselves as individuals as opposed to the priorities and rules of the group to which they belong.</a:t>
            </a:r>
          </a:p>
          <a:p>
            <a:pPr marL="609600" indent="-609600">
              <a:lnSpc>
                <a:spcPct val="80000"/>
              </a:lnSpc>
            </a:pPr>
            <a:endParaRPr lang="en-US" altLang="en-US" sz="2000" dirty="0" smtClean="0"/>
          </a:p>
          <a:p>
            <a:pPr marL="609600" indent="-609600">
              <a:lnSpc>
                <a:spcPct val="80000"/>
              </a:lnSpc>
            </a:pPr>
            <a:r>
              <a:rPr lang="en-GB" altLang="en-US" sz="2000" b="1" dirty="0" smtClean="0"/>
              <a:t>Masculinity / femininity</a:t>
            </a:r>
            <a:r>
              <a:rPr lang="en-GB" altLang="en-US" sz="2000" dirty="0" smtClean="0"/>
              <a:t> - the extent of emphasis on work goals and assertiveness as opposed to concern with interpersonal goals (such as a friendly atmosphere) and nurturing.</a:t>
            </a:r>
            <a:endParaRPr lang="en-US" altLang="en-US" sz="2000" dirty="0" smtClean="0"/>
          </a:p>
        </p:txBody>
      </p:sp>
      <p:sp>
        <p:nvSpPr>
          <p:cNvPr id="819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fld id="{E77A1C9D-848A-42C3-A143-D6CD72A66385}" type="slidenum">
              <a:rPr lang="en-US" altLang="en-US">
                <a:solidFill>
                  <a:prstClr val="black"/>
                </a:solidFill>
              </a:rPr>
              <a:pPr/>
              <a:t>11</a:t>
            </a:fld>
            <a:endParaRPr lang="en-US" altLang="en-US">
              <a:solidFill>
                <a:prstClr val="black"/>
              </a:solidFill>
            </a:endParaRPr>
          </a:p>
        </p:txBody>
      </p:sp>
      <p:sp>
        <p:nvSpPr>
          <p:cNvPr id="8197" name="Text Box 4"/>
          <p:cNvSpPr txBox="1">
            <a:spLocks noChangeArrowheads="1"/>
          </p:cNvSpPr>
          <p:nvPr/>
        </p:nvSpPr>
        <p:spPr bwMode="auto">
          <a:xfrm>
            <a:off x="6084888" y="6237288"/>
            <a:ext cx="16557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pPr fontAlgn="base">
              <a:spcBef>
                <a:spcPct val="50000"/>
              </a:spcBef>
              <a:spcAft>
                <a:spcPct val="0"/>
              </a:spcAft>
            </a:pPr>
            <a:r>
              <a:rPr lang="en-GB" altLang="en-US" b="1" smtClean="0">
                <a:solidFill>
                  <a:srgbClr val="C0504D"/>
                </a:solidFill>
              </a:rPr>
              <a:t>Hofstede</a:t>
            </a:r>
            <a:endParaRPr lang="en-US" altLang="en-US" b="1" smtClean="0">
              <a:solidFill>
                <a:srgbClr val="C0504D"/>
              </a:solidFill>
            </a:endParaRPr>
          </a:p>
        </p:txBody>
      </p:sp>
      <p:sp>
        <p:nvSpPr>
          <p:cNvPr id="8198" name="Text Box 6"/>
          <p:cNvSpPr txBox="1">
            <a:spLocks noChangeArrowheads="1"/>
          </p:cNvSpPr>
          <p:nvPr/>
        </p:nvSpPr>
        <p:spPr bwMode="auto">
          <a:xfrm>
            <a:off x="611560" y="1779588"/>
            <a:ext cx="84248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pPr fontAlgn="base">
              <a:spcBef>
                <a:spcPct val="50000"/>
              </a:spcBef>
              <a:spcAft>
                <a:spcPct val="0"/>
              </a:spcAft>
            </a:pPr>
            <a:r>
              <a:rPr lang="en-GB" altLang="en-US" i="1" dirty="0" smtClean="0">
                <a:solidFill>
                  <a:prstClr val="black"/>
                </a:solidFill>
              </a:rPr>
              <a:t>National cultures are based on long established and shared values</a:t>
            </a:r>
            <a:endParaRPr lang="en-US" altLang="en-US" i="1" dirty="0" smtClean="0">
              <a:solidFill>
                <a:prstClr val="black"/>
              </a:solidFill>
            </a:endParaRPr>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5959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a:xfrm>
            <a:off x="457200" y="1506538"/>
            <a:ext cx="8229600" cy="1470025"/>
          </a:xfrm>
        </p:spPr>
        <p:txBody>
          <a:bodyPr/>
          <a:lstStyle/>
          <a:p>
            <a:pPr eaLnBrk="1" hangingPunct="1"/>
            <a:r>
              <a:rPr lang="en-GB" sz="3600" b="1" dirty="0" smtClean="0">
                <a:solidFill>
                  <a:schemeClr val="tx1"/>
                </a:solidFill>
              </a:rPr>
              <a:t/>
            </a:r>
            <a:br>
              <a:rPr lang="en-GB" sz="3600" b="1" dirty="0" smtClean="0">
                <a:solidFill>
                  <a:schemeClr val="tx1"/>
                </a:solidFill>
              </a:rPr>
            </a:br>
            <a:r>
              <a:rPr lang="en-GB" sz="3600" b="1" dirty="0" smtClean="0">
                <a:solidFill>
                  <a:schemeClr val="tx1"/>
                </a:solidFill>
              </a:rPr>
              <a:t>Individuals in Organisations</a:t>
            </a:r>
            <a:endParaRPr lang="en-GB" sz="3600" b="1" dirty="0" smtClean="0"/>
          </a:p>
        </p:txBody>
      </p:sp>
      <p:sp>
        <p:nvSpPr>
          <p:cNvPr id="6146" name="Rectangle 3"/>
          <p:cNvSpPr>
            <a:spLocks noGrp="1" noChangeArrowheads="1"/>
          </p:cNvSpPr>
          <p:nvPr>
            <p:ph type="subTitle" idx="1"/>
          </p:nvPr>
        </p:nvSpPr>
        <p:spPr>
          <a:xfrm>
            <a:off x="928688" y="3571875"/>
            <a:ext cx="7929562" cy="2252663"/>
          </a:xfrm>
        </p:spPr>
        <p:txBody>
          <a:bodyPr/>
          <a:lstStyle/>
          <a:p>
            <a:pPr eaLnBrk="1" hangingPunct="1"/>
            <a:r>
              <a:rPr lang="en-GB" sz="2800" dirty="0" smtClean="0"/>
              <a:t>Diversity</a:t>
            </a:r>
          </a:p>
          <a:p>
            <a:pPr eaLnBrk="1" hangingPunct="1"/>
            <a:r>
              <a:rPr lang="en-GB" sz="2800" dirty="0" smtClean="0"/>
              <a:t>Individuals come from different starting points</a:t>
            </a:r>
          </a:p>
          <a:p>
            <a:pPr eaLnBrk="1" hangingPunct="1"/>
            <a:r>
              <a:rPr lang="en-GB" sz="2800" dirty="0" smtClean="0"/>
              <a:t>Issues relating to stereotyping</a:t>
            </a:r>
          </a:p>
        </p:txBody>
      </p:sp>
    </p:spTree>
    <p:extLst>
      <p:ext uri="{BB962C8B-B14F-4D97-AF65-F5344CB8AC3E}">
        <p14:creationId xmlns:p14="http://schemas.microsoft.com/office/powerpoint/2010/main" val="609254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1066800" y="328613"/>
            <a:ext cx="7772400" cy="1095375"/>
          </a:xfrm>
        </p:spPr>
        <p:txBody>
          <a:bodyPr/>
          <a:lstStyle/>
          <a:p>
            <a:pPr eaLnBrk="1" hangingPunct="1"/>
            <a:r>
              <a:rPr lang="en-GB" sz="2800" b="1" smtClean="0"/>
              <a:t>Gert Hofstede’s framework for assessing culture</a:t>
            </a:r>
          </a:p>
        </p:txBody>
      </p:sp>
      <p:sp>
        <p:nvSpPr>
          <p:cNvPr id="132099" name="Rectangle 3"/>
          <p:cNvSpPr>
            <a:spLocks noGrp="1" noChangeArrowheads="1"/>
          </p:cNvSpPr>
          <p:nvPr>
            <p:ph idx="1"/>
          </p:nvPr>
        </p:nvSpPr>
        <p:spPr/>
        <p:txBody>
          <a:bodyPr/>
          <a:lstStyle/>
          <a:p>
            <a:pPr eaLnBrk="1" hangingPunct="1"/>
            <a:r>
              <a:rPr lang="en-GB" dirty="0" smtClean="0"/>
              <a:t>PDI    Power distance</a:t>
            </a:r>
          </a:p>
          <a:p>
            <a:pPr eaLnBrk="1" hangingPunct="1"/>
            <a:r>
              <a:rPr lang="en-GB" dirty="0" smtClean="0"/>
              <a:t>IDV    Individualism v collectivism</a:t>
            </a:r>
          </a:p>
          <a:p>
            <a:pPr eaLnBrk="1" hangingPunct="1"/>
            <a:r>
              <a:rPr lang="en-GB" dirty="0" smtClean="0"/>
              <a:t>MAS  Masculinity / Quantity v quality of life</a:t>
            </a:r>
          </a:p>
          <a:p>
            <a:pPr eaLnBrk="1" hangingPunct="1"/>
            <a:r>
              <a:rPr lang="en-GB" dirty="0" smtClean="0"/>
              <a:t>UAI    Uncertainty avoidance</a:t>
            </a:r>
          </a:p>
          <a:p>
            <a:pPr eaLnBrk="1" hangingPunct="1"/>
            <a:r>
              <a:rPr lang="en-GB" dirty="0" smtClean="0"/>
              <a:t>LTO    Long-term v short-term orientation</a:t>
            </a:r>
          </a:p>
          <a:p>
            <a:pPr eaLnBrk="1" hangingPunct="1"/>
            <a:endParaRPr lang="en-GB" dirty="0" smtClean="0"/>
          </a:p>
          <a:p>
            <a:pPr eaLnBrk="1" hangingPunct="1">
              <a:buNone/>
            </a:pPr>
            <a:r>
              <a:rPr lang="en-GB" dirty="0" smtClean="0">
                <a:hlinkClick r:id="rId3"/>
              </a:rPr>
              <a:t>http://www.geert-hofstede.com/</a:t>
            </a:r>
            <a:endParaRPr lang="en-GB" dirty="0" smtClean="0"/>
          </a:p>
          <a:p>
            <a:pPr eaLnBrk="1" hangingPunct="1"/>
            <a:endParaRPr lang="en-GB" dirty="0" smtClean="0"/>
          </a:p>
          <a:p>
            <a:pPr eaLnBrk="1" hangingPunct="1"/>
            <a:endParaRPr lang="en-GB" dirty="0" smtClean="0"/>
          </a:p>
        </p:txBody>
      </p:sp>
    </p:spTree>
    <p:extLst>
      <p:ext uri="{BB962C8B-B14F-4D97-AF65-F5344CB8AC3E}">
        <p14:creationId xmlns:p14="http://schemas.microsoft.com/office/powerpoint/2010/main" val="279393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32098"/>
                                        </p:tgtEl>
                                        <p:attrNameLst>
                                          <p:attrName>style.visibility</p:attrName>
                                        </p:attrNameLst>
                                      </p:cBhvr>
                                      <p:to>
                                        <p:strVal val="visible"/>
                                      </p:to>
                                    </p:set>
                                    <p:anim calcmode="lin" valueType="num">
                                      <p:cBhvr additive="base">
                                        <p:cTn id="7" dur="500" fill="hold"/>
                                        <p:tgtEl>
                                          <p:spTgt spid="132098"/>
                                        </p:tgtEl>
                                        <p:attrNameLst>
                                          <p:attrName>ppt_x</p:attrName>
                                        </p:attrNameLst>
                                      </p:cBhvr>
                                      <p:tavLst>
                                        <p:tav tm="0">
                                          <p:val>
                                            <p:strVal val="#ppt_x"/>
                                          </p:val>
                                        </p:tav>
                                        <p:tav tm="100000">
                                          <p:val>
                                            <p:strVal val="#ppt_x"/>
                                          </p:val>
                                        </p:tav>
                                      </p:tavLst>
                                    </p:anim>
                                    <p:anim calcmode="lin" valueType="num">
                                      <p:cBhvr additive="base">
                                        <p:cTn id="8" dur="500" fill="hold"/>
                                        <p:tgtEl>
                                          <p:spTgt spid="132098"/>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6" fill="hold" grpId="0" nodeType="clickEffect">
                                  <p:stCondLst>
                                    <p:cond delay="0"/>
                                  </p:stCondLst>
                                  <p:childTnLst>
                                    <p:set>
                                      <p:cBhvr>
                                        <p:cTn id="12" dur="1" fill="hold">
                                          <p:stCondLst>
                                            <p:cond delay="0"/>
                                          </p:stCondLst>
                                        </p:cTn>
                                        <p:tgtEl>
                                          <p:spTgt spid="132099">
                                            <p:txEl>
                                              <p:pRg st="0" end="0"/>
                                            </p:txEl>
                                          </p:spTgt>
                                        </p:tgtEl>
                                        <p:attrNameLst>
                                          <p:attrName>style.visibility</p:attrName>
                                        </p:attrNameLst>
                                      </p:cBhvr>
                                      <p:to>
                                        <p:strVal val="visible"/>
                                      </p:to>
                                    </p:set>
                                    <p:animEffect transition="in" filter="barn(inHorizontal)">
                                      <p:cBhvr>
                                        <p:cTn id="13" dur="500"/>
                                        <p:tgtEl>
                                          <p:spTgt spid="13209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6" fill="hold" grpId="0" nodeType="clickEffect">
                                  <p:stCondLst>
                                    <p:cond delay="0"/>
                                  </p:stCondLst>
                                  <p:childTnLst>
                                    <p:set>
                                      <p:cBhvr>
                                        <p:cTn id="17" dur="1" fill="hold">
                                          <p:stCondLst>
                                            <p:cond delay="0"/>
                                          </p:stCondLst>
                                        </p:cTn>
                                        <p:tgtEl>
                                          <p:spTgt spid="132099">
                                            <p:txEl>
                                              <p:pRg st="1" end="1"/>
                                            </p:txEl>
                                          </p:spTgt>
                                        </p:tgtEl>
                                        <p:attrNameLst>
                                          <p:attrName>style.visibility</p:attrName>
                                        </p:attrNameLst>
                                      </p:cBhvr>
                                      <p:to>
                                        <p:strVal val="visible"/>
                                      </p:to>
                                    </p:set>
                                    <p:animEffect transition="in" filter="barn(inHorizontal)">
                                      <p:cBhvr>
                                        <p:cTn id="18" dur="500"/>
                                        <p:tgtEl>
                                          <p:spTgt spid="13209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6" fill="hold" grpId="0" nodeType="clickEffect">
                                  <p:stCondLst>
                                    <p:cond delay="0"/>
                                  </p:stCondLst>
                                  <p:childTnLst>
                                    <p:set>
                                      <p:cBhvr>
                                        <p:cTn id="22" dur="1" fill="hold">
                                          <p:stCondLst>
                                            <p:cond delay="0"/>
                                          </p:stCondLst>
                                        </p:cTn>
                                        <p:tgtEl>
                                          <p:spTgt spid="132099">
                                            <p:txEl>
                                              <p:pRg st="2" end="2"/>
                                            </p:txEl>
                                          </p:spTgt>
                                        </p:tgtEl>
                                        <p:attrNameLst>
                                          <p:attrName>style.visibility</p:attrName>
                                        </p:attrNameLst>
                                      </p:cBhvr>
                                      <p:to>
                                        <p:strVal val="visible"/>
                                      </p:to>
                                    </p:set>
                                    <p:animEffect transition="in" filter="barn(inHorizontal)">
                                      <p:cBhvr>
                                        <p:cTn id="23" dur="500"/>
                                        <p:tgtEl>
                                          <p:spTgt spid="132099">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6" fill="hold" grpId="0" nodeType="clickEffect">
                                  <p:stCondLst>
                                    <p:cond delay="0"/>
                                  </p:stCondLst>
                                  <p:childTnLst>
                                    <p:set>
                                      <p:cBhvr>
                                        <p:cTn id="27" dur="1" fill="hold">
                                          <p:stCondLst>
                                            <p:cond delay="0"/>
                                          </p:stCondLst>
                                        </p:cTn>
                                        <p:tgtEl>
                                          <p:spTgt spid="132099">
                                            <p:txEl>
                                              <p:pRg st="3" end="3"/>
                                            </p:txEl>
                                          </p:spTgt>
                                        </p:tgtEl>
                                        <p:attrNameLst>
                                          <p:attrName>style.visibility</p:attrName>
                                        </p:attrNameLst>
                                      </p:cBhvr>
                                      <p:to>
                                        <p:strVal val="visible"/>
                                      </p:to>
                                    </p:set>
                                    <p:animEffect transition="in" filter="barn(inHorizontal)">
                                      <p:cBhvr>
                                        <p:cTn id="28" dur="500"/>
                                        <p:tgtEl>
                                          <p:spTgt spid="13209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6" fill="hold" grpId="0" nodeType="clickEffect">
                                  <p:stCondLst>
                                    <p:cond delay="0"/>
                                  </p:stCondLst>
                                  <p:childTnLst>
                                    <p:set>
                                      <p:cBhvr>
                                        <p:cTn id="32" dur="1" fill="hold">
                                          <p:stCondLst>
                                            <p:cond delay="0"/>
                                          </p:stCondLst>
                                        </p:cTn>
                                        <p:tgtEl>
                                          <p:spTgt spid="132099">
                                            <p:txEl>
                                              <p:pRg st="4" end="4"/>
                                            </p:txEl>
                                          </p:spTgt>
                                        </p:tgtEl>
                                        <p:attrNameLst>
                                          <p:attrName>style.visibility</p:attrName>
                                        </p:attrNameLst>
                                      </p:cBhvr>
                                      <p:to>
                                        <p:strVal val="visible"/>
                                      </p:to>
                                    </p:set>
                                    <p:animEffect transition="in" filter="barn(inHorizontal)">
                                      <p:cBhvr>
                                        <p:cTn id="33" dur="500"/>
                                        <p:tgtEl>
                                          <p:spTgt spid="132099">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6" fill="hold" grpId="0" nodeType="clickEffect">
                                  <p:stCondLst>
                                    <p:cond delay="0"/>
                                  </p:stCondLst>
                                  <p:childTnLst>
                                    <p:set>
                                      <p:cBhvr>
                                        <p:cTn id="37" dur="1" fill="hold">
                                          <p:stCondLst>
                                            <p:cond delay="0"/>
                                          </p:stCondLst>
                                        </p:cTn>
                                        <p:tgtEl>
                                          <p:spTgt spid="132099">
                                            <p:txEl>
                                              <p:pRg st="6" end="6"/>
                                            </p:txEl>
                                          </p:spTgt>
                                        </p:tgtEl>
                                        <p:attrNameLst>
                                          <p:attrName>style.visibility</p:attrName>
                                        </p:attrNameLst>
                                      </p:cBhvr>
                                      <p:to>
                                        <p:strVal val="visible"/>
                                      </p:to>
                                    </p:set>
                                    <p:animEffect transition="in" filter="barn(inHorizontal)">
                                      <p:cBhvr>
                                        <p:cTn id="38" dur="5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8" grpId="0" autoUpdateAnimBg="0"/>
      <p:bldP spid="132099"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p:cNvSpPr>
            <a:spLocks noGrp="1"/>
          </p:cNvSpPr>
          <p:nvPr>
            <p:ph idx="1"/>
          </p:nvPr>
        </p:nvSpPr>
        <p:spPr>
          <a:xfrm>
            <a:off x="539750" y="260350"/>
            <a:ext cx="8147050" cy="5759450"/>
          </a:xfrm>
        </p:spPr>
        <p:txBody>
          <a:bodyPr/>
          <a:lstStyle/>
          <a:p>
            <a:pPr eaLnBrk="1" hangingPunct="1"/>
            <a:r>
              <a:rPr lang="en-GB" sz="2800" dirty="0" smtClean="0"/>
              <a:t>PDI    Power distance</a:t>
            </a:r>
          </a:p>
          <a:p>
            <a:pPr lvl="1" eaLnBrk="1" hangingPunct="1"/>
            <a:r>
              <a:rPr lang="en-GB" sz="2400" dirty="0" smtClean="0"/>
              <a:t>Extent to which the less powerful members of an organisation accept that power is distributed unequally.   Inequality defined from below (by the individuals themselves)</a:t>
            </a:r>
          </a:p>
          <a:p>
            <a:pPr lvl="2" eaLnBrk="1" hangingPunct="1"/>
            <a:r>
              <a:rPr lang="en-GB" sz="2000" dirty="0" smtClean="0"/>
              <a:t>Small power distance – people expect relationships that are more consultative or democratic.</a:t>
            </a:r>
          </a:p>
          <a:p>
            <a:pPr lvl="2" eaLnBrk="1" hangingPunct="1"/>
            <a:r>
              <a:rPr lang="en-GB" sz="2000" dirty="0" smtClean="0"/>
              <a:t>Large power distance – people expect a more autocratic or paternalistic approach</a:t>
            </a:r>
          </a:p>
          <a:p>
            <a:pPr eaLnBrk="1" hangingPunct="1"/>
            <a:endParaRPr lang="en-GB" sz="800" dirty="0" smtClean="0"/>
          </a:p>
          <a:p>
            <a:pPr eaLnBrk="1" hangingPunct="1"/>
            <a:r>
              <a:rPr lang="en-GB" sz="2800" dirty="0" smtClean="0"/>
              <a:t>IDV    Individualism v collectivism</a:t>
            </a:r>
          </a:p>
          <a:p>
            <a:pPr lvl="1" eaLnBrk="1" hangingPunct="1"/>
            <a:r>
              <a:rPr lang="en-GB" sz="2400" dirty="0" smtClean="0"/>
              <a:t>Individualistic societies – everyone expects to look after themselves and their immediate family</a:t>
            </a:r>
          </a:p>
          <a:p>
            <a:pPr lvl="1" eaLnBrk="1" hangingPunct="1"/>
            <a:r>
              <a:rPr lang="en-GB" sz="2400" dirty="0" smtClean="0"/>
              <a:t>Collectivist societies – individuals integrated into cohesive groups (unquestioning loyalty)</a:t>
            </a:r>
          </a:p>
          <a:p>
            <a:pPr lvl="1" eaLnBrk="1" hangingPunct="1"/>
            <a:endParaRPr lang="en-GB" sz="800" dirty="0" smtClean="0"/>
          </a:p>
        </p:txBody>
      </p:sp>
    </p:spTree>
    <p:extLst>
      <p:ext uri="{BB962C8B-B14F-4D97-AF65-F5344CB8AC3E}">
        <p14:creationId xmlns:p14="http://schemas.microsoft.com/office/powerpoint/2010/main" val="836513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endParaRPr lang="en-US" smtClean="0"/>
          </a:p>
        </p:txBody>
      </p:sp>
      <p:sp>
        <p:nvSpPr>
          <p:cNvPr id="12291" name="Content Placeholder 2"/>
          <p:cNvSpPr>
            <a:spLocks noGrp="1"/>
          </p:cNvSpPr>
          <p:nvPr>
            <p:ph idx="1"/>
          </p:nvPr>
        </p:nvSpPr>
        <p:spPr/>
        <p:txBody>
          <a:bodyPr/>
          <a:lstStyle/>
          <a:p>
            <a:pPr eaLnBrk="1" hangingPunct="1"/>
            <a:r>
              <a:rPr lang="en-GB" sz="2800" dirty="0" smtClean="0"/>
              <a:t>MAS  Masculinity  / Quantity v quality of life</a:t>
            </a:r>
          </a:p>
          <a:p>
            <a:pPr lvl="1" eaLnBrk="1" hangingPunct="1"/>
            <a:r>
              <a:rPr lang="en-GB" sz="2400" dirty="0" smtClean="0"/>
              <a:t>Higher masculinity larger distance between the values and expectations of men and women</a:t>
            </a:r>
          </a:p>
          <a:p>
            <a:pPr lvl="1" eaLnBrk="1" hangingPunct="1"/>
            <a:r>
              <a:rPr lang="en-GB" sz="2400" dirty="0" smtClean="0"/>
              <a:t>Distribution of roles between genders</a:t>
            </a:r>
          </a:p>
          <a:p>
            <a:pPr lvl="2" eaLnBrk="1" hangingPunct="1"/>
            <a:r>
              <a:rPr lang="en-GB" sz="2000" dirty="0" smtClean="0"/>
              <a:t>Women’s values differ less amongst societies </a:t>
            </a:r>
          </a:p>
          <a:p>
            <a:pPr lvl="2" eaLnBrk="1" hangingPunct="1"/>
            <a:r>
              <a:rPr lang="en-GB" sz="2000" dirty="0" err="1" smtClean="0"/>
              <a:t>Mens</a:t>
            </a:r>
            <a:r>
              <a:rPr lang="en-GB" sz="2000" dirty="0" smtClean="0"/>
              <a:t> values vary from very assertive and competitive, to modest and caring in other societies</a:t>
            </a:r>
          </a:p>
          <a:p>
            <a:pPr eaLnBrk="1" hangingPunct="1"/>
            <a:endParaRPr lang="en-GB" dirty="0" smtClean="0"/>
          </a:p>
        </p:txBody>
      </p:sp>
    </p:spTree>
    <p:extLst>
      <p:ext uri="{BB962C8B-B14F-4D97-AF65-F5344CB8AC3E}">
        <p14:creationId xmlns:p14="http://schemas.microsoft.com/office/powerpoint/2010/main" val="3123688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p:cNvSpPr>
            <a:spLocks noGrp="1"/>
          </p:cNvSpPr>
          <p:nvPr>
            <p:ph idx="1"/>
          </p:nvPr>
        </p:nvSpPr>
        <p:spPr>
          <a:xfrm>
            <a:off x="323850" y="333375"/>
            <a:ext cx="8362950" cy="5686425"/>
          </a:xfrm>
        </p:spPr>
        <p:txBody>
          <a:bodyPr>
            <a:normAutofit lnSpcReduction="10000"/>
          </a:bodyPr>
          <a:lstStyle/>
          <a:p>
            <a:pPr eaLnBrk="1" hangingPunct="1"/>
            <a:r>
              <a:rPr lang="en-GB" sz="2400" dirty="0" smtClean="0"/>
              <a:t>UAI    Uncertainty avoidance</a:t>
            </a:r>
          </a:p>
          <a:p>
            <a:pPr lvl="1" eaLnBrk="1" hangingPunct="1"/>
            <a:r>
              <a:rPr lang="en-GB" sz="2200" dirty="0" smtClean="0"/>
              <a:t>Tolerance of uncertainty and ambiguity (can be seen as related to man’s search for truth)</a:t>
            </a:r>
          </a:p>
          <a:p>
            <a:pPr lvl="1" eaLnBrk="1" hangingPunct="1"/>
            <a:r>
              <a:rPr lang="en-GB" sz="2200" dirty="0" smtClean="0"/>
              <a:t>Indicates to what extent people feel uncomfortable or comfortable in unstructured situations</a:t>
            </a:r>
          </a:p>
          <a:p>
            <a:pPr lvl="1" eaLnBrk="1" hangingPunct="1"/>
            <a:r>
              <a:rPr lang="en-GB" sz="2200" dirty="0" smtClean="0"/>
              <a:t>Uncertainty avoiding cultures = strict rules, safety and security measures, and belief in ‘one truth’</a:t>
            </a:r>
          </a:p>
          <a:p>
            <a:pPr lvl="1" eaLnBrk="1" hangingPunct="1"/>
            <a:r>
              <a:rPr lang="en-GB" sz="2200" dirty="0" smtClean="0"/>
              <a:t>Uncertainty accepting cultures = more tolerant of different opinions, fewer rules, people more phlegmatic and contemplative</a:t>
            </a:r>
          </a:p>
          <a:p>
            <a:pPr eaLnBrk="1" hangingPunct="1"/>
            <a:r>
              <a:rPr lang="en-GB" sz="2400" dirty="0" smtClean="0"/>
              <a:t>LTO    Long-term v short-term orientation (originally called Confucian dynamism)</a:t>
            </a:r>
          </a:p>
          <a:p>
            <a:pPr lvl="1" eaLnBrk="1" hangingPunct="1"/>
            <a:r>
              <a:rPr lang="en-GB" sz="2200" dirty="0" smtClean="0"/>
              <a:t>Long term orientation – values = thrift and perseverance</a:t>
            </a:r>
          </a:p>
          <a:p>
            <a:pPr lvl="1" eaLnBrk="1" hangingPunct="1"/>
            <a:r>
              <a:rPr lang="en-GB" sz="2200" dirty="0" smtClean="0"/>
              <a:t>Short term orientation – values = respect for tradition, fulfilling social obligation, and ‘protecting ‘face’’</a:t>
            </a:r>
          </a:p>
        </p:txBody>
      </p:sp>
    </p:spTree>
    <p:extLst>
      <p:ext uri="{BB962C8B-B14F-4D97-AF65-F5344CB8AC3E}">
        <p14:creationId xmlns:p14="http://schemas.microsoft.com/office/powerpoint/2010/main" val="28352780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endParaRPr lang="en-US" smtClean="0"/>
          </a:p>
        </p:txBody>
      </p:sp>
      <p:graphicFrame>
        <p:nvGraphicFramePr>
          <p:cNvPr id="4" name="Table Placeholder 3"/>
          <p:cNvGraphicFramePr>
            <a:graphicFrameLocks noGrp="1"/>
          </p:cNvGraphicFramePr>
          <p:nvPr>
            <p:ph type="tbl" idx="1"/>
          </p:nvPr>
        </p:nvGraphicFramePr>
        <p:xfrm>
          <a:off x="1476375" y="1676400"/>
          <a:ext cx="6596113" cy="4114799"/>
        </p:xfrm>
        <a:graphic>
          <a:graphicData uri="http://schemas.openxmlformats.org/drawingml/2006/table">
            <a:tbl>
              <a:tblPr/>
              <a:tblGrid>
                <a:gridCol w="2229300"/>
                <a:gridCol w="891469"/>
                <a:gridCol w="877637"/>
                <a:gridCol w="815398"/>
                <a:gridCol w="891469"/>
                <a:gridCol w="890840"/>
              </a:tblGrid>
              <a:tr h="873207">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Country</a:t>
                      </a:r>
                      <a:endParaRPr lang="en-GB" sz="1000">
                        <a:latin typeface="Calibri"/>
                        <a:ea typeface="Calibri"/>
                        <a:cs typeface="Times New Roman"/>
                      </a:endParaRPr>
                    </a:p>
                  </a:txBody>
                  <a:tcPr marL="85609" marR="85609" marT="42804" marB="42804">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PDI</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IDV</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MAS</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UAI</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LTO</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9215">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China</a:t>
                      </a:r>
                      <a:endParaRPr lang="en-GB" sz="1000">
                        <a:latin typeface="Calibri"/>
                        <a:ea typeface="Calibri"/>
                        <a:cs typeface="Times New Roman"/>
                      </a:endParaRPr>
                    </a:p>
                  </a:txBody>
                  <a:tcPr marL="85609" marR="85609" marT="42804" marB="42804">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L</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84745">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France</a:t>
                      </a:r>
                      <a:endParaRPr lang="en-GB" sz="1000">
                        <a:latin typeface="Calibri"/>
                        <a:ea typeface="Calibri"/>
                        <a:cs typeface="Times New Roman"/>
                      </a:endParaRPr>
                    </a:p>
                  </a:txBody>
                  <a:tcPr marL="85609" marR="85609" marT="42804" marB="42804">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L</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9408">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Germany</a:t>
                      </a:r>
                      <a:endParaRPr lang="en-GB" sz="1000">
                        <a:latin typeface="Calibri"/>
                        <a:ea typeface="Calibri"/>
                        <a:cs typeface="Times New Roman"/>
                      </a:endParaRPr>
                    </a:p>
                  </a:txBody>
                  <a:tcPr marL="85609" marR="85609" marT="42804" marB="42804">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L</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479408">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Hong Kong</a:t>
                      </a:r>
                      <a:endParaRPr lang="en-GB" sz="1000">
                        <a:latin typeface="Calibri"/>
                        <a:ea typeface="Calibri"/>
                        <a:cs typeface="Times New Roman"/>
                      </a:endParaRPr>
                    </a:p>
                  </a:txBody>
                  <a:tcPr marL="85609" marR="85609" marT="42804" marB="42804">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L</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L</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479408">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Japan</a:t>
                      </a:r>
                      <a:endParaRPr lang="en-GB" sz="1000">
                        <a:latin typeface="Calibri"/>
                        <a:ea typeface="Calibri"/>
                        <a:cs typeface="Times New Roman"/>
                      </a:endParaRPr>
                    </a:p>
                  </a:txBody>
                  <a:tcPr marL="85609" marR="85609" marT="42804" marB="42804">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M</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479408">
                <a:tc>
                  <a:txBody>
                    <a:bodyPr/>
                    <a:lstStyle/>
                    <a:p>
                      <a:pPr fontAlgn="base">
                        <a:lnSpc>
                          <a:spcPct val="115000"/>
                        </a:lnSpc>
                        <a:spcBef>
                          <a:spcPts val="670"/>
                        </a:spcBef>
                        <a:spcAft>
                          <a:spcPts val="0"/>
                        </a:spcAft>
                      </a:pPr>
                      <a:r>
                        <a:rPr lang="en-GB" sz="2200" b="1" kern="1200">
                          <a:solidFill>
                            <a:srgbClr val="000000"/>
                          </a:solidFill>
                          <a:latin typeface="Arial"/>
                          <a:ea typeface="Times New Roman"/>
                          <a:cs typeface="Times New Roman"/>
                        </a:rPr>
                        <a:t>USA</a:t>
                      </a:r>
                      <a:endParaRPr lang="en-GB" sz="1000">
                        <a:latin typeface="Calibri"/>
                        <a:ea typeface="Calibri"/>
                        <a:cs typeface="Times New Roman"/>
                      </a:endParaRPr>
                    </a:p>
                  </a:txBody>
                  <a:tcPr marL="85609" marR="85609" marT="42804" marB="42804">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L</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H</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a:solidFill>
                            <a:srgbClr val="000000"/>
                          </a:solidFill>
                          <a:latin typeface="Arial"/>
                          <a:ea typeface="Times New Roman"/>
                          <a:cs typeface="Times New Roman"/>
                        </a:rPr>
                        <a:t>L</a:t>
                      </a:r>
                      <a:endParaRPr lang="en-GB" sz="100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fontAlgn="base">
                        <a:lnSpc>
                          <a:spcPct val="115000"/>
                        </a:lnSpc>
                        <a:spcBef>
                          <a:spcPts val="670"/>
                        </a:spcBef>
                        <a:spcAft>
                          <a:spcPts val="0"/>
                        </a:spcAft>
                      </a:pPr>
                      <a:r>
                        <a:rPr lang="en-GB" sz="2200" kern="1200" dirty="0">
                          <a:solidFill>
                            <a:srgbClr val="000000"/>
                          </a:solidFill>
                          <a:latin typeface="Arial"/>
                          <a:ea typeface="Times New Roman"/>
                          <a:cs typeface="Times New Roman"/>
                        </a:rPr>
                        <a:t>L</a:t>
                      </a:r>
                      <a:endParaRPr lang="en-GB" sz="1000" dirty="0">
                        <a:latin typeface="Calibri"/>
                        <a:ea typeface="Calibri"/>
                        <a:cs typeface="Times New Roman"/>
                      </a:endParaRPr>
                    </a:p>
                  </a:txBody>
                  <a:tcPr marL="85609" marR="85609" marT="42804" marB="42804">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4222812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endParaRPr lang="en-US" smtClean="0"/>
          </a:p>
        </p:txBody>
      </p:sp>
      <p:sp>
        <p:nvSpPr>
          <p:cNvPr id="15363" name="Content Placeholder 2"/>
          <p:cNvSpPr>
            <a:spLocks noGrp="1"/>
          </p:cNvSpPr>
          <p:nvPr>
            <p:ph idx="1"/>
          </p:nvPr>
        </p:nvSpPr>
        <p:spPr/>
        <p:txBody>
          <a:bodyPr/>
          <a:lstStyle/>
          <a:p>
            <a:pPr eaLnBrk="1" hangingPunct="1"/>
            <a:r>
              <a:rPr lang="en-GB" smtClean="0"/>
              <a:t>But beware –</a:t>
            </a:r>
          </a:p>
          <a:p>
            <a:pPr eaLnBrk="1" hangingPunct="1"/>
            <a:r>
              <a:rPr lang="en-GB" smtClean="0"/>
              <a:t>Of stereotyping whole nations and groups</a:t>
            </a:r>
          </a:p>
        </p:txBody>
      </p:sp>
    </p:spTree>
    <p:extLst>
      <p:ext uri="{BB962C8B-B14F-4D97-AF65-F5344CB8AC3E}">
        <p14:creationId xmlns:p14="http://schemas.microsoft.com/office/powerpoint/2010/main" val="3300942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sz="3200" b="1" smtClean="0"/>
              <a:t>Religion - </a:t>
            </a:r>
          </a:p>
        </p:txBody>
      </p:sp>
      <p:sp>
        <p:nvSpPr>
          <p:cNvPr id="16387" name="Content Placeholder 2"/>
          <p:cNvSpPr>
            <a:spLocks noGrp="1"/>
          </p:cNvSpPr>
          <p:nvPr>
            <p:ph idx="1"/>
          </p:nvPr>
        </p:nvSpPr>
        <p:spPr/>
        <p:txBody>
          <a:bodyPr/>
          <a:lstStyle/>
          <a:p>
            <a:pPr eaLnBrk="1" hangingPunct="1"/>
            <a:r>
              <a:rPr lang="en-GB" smtClean="0"/>
              <a:t>Beliefs</a:t>
            </a:r>
          </a:p>
          <a:p>
            <a:pPr eaLnBrk="1" hangingPunct="1"/>
            <a:r>
              <a:rPr lang="en-GB" smtClean="0"/>
              <a:t>Practices</a:t>
            </a:r>
          </a:p>
          <a:p>
            <a:pPr eaLnBrk="1" hangingPunct="1"/>
            <a:r>
              <a:rPr lang="en-GB" smtClean="0"/>
              <a:t>Behaviours</a:t>
            </a:r>
          </a:p>
        </p:txBody>
      </p:sp>
    </p:spTree>
    <p:extLst>
      <p:ext uri="{BB962C8B-B14F-4D97-AF65-F5344CB8AC3E}">
        <p14:creationId xmlns:p14="http://schemas.microsoft.com/office/powerpoint/2010/main" val="1945550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sz="2800" b="1" smtClean="0"/>
              <a:t>Gender – there are psychological and physical differences between men and women</a:t>
            </a:r>
          </a:p>
        </p:txBody>
      </p:sp>
      <p:sp>
        <p:nvSpPr>
          <p:cNvPr id="17411" name="Content Placeholder 2"/>
          <p:cNvSpPr>
            <a:spLocks noGrp="1"/>
          </p:cNvSpPr>
          <p:nvPr>
            <p:ph idx="1"/>
          </p:nvPr>
        </p:nvSpPr>
        <p:spPr/>
        <p:txBody>
          <a:bodyPr/>
          <a:lstStyle/>
          <a:p>
            <a:pPr eaLnBrk="1" hangingPunct="1"/>
            <a:r>
              <a:rPr lang="en-GB" smtClean="0"/>
              <a:t>Physical strength   (M)</a:t>
            </a:r>
          </a:p>
          <a:p>
            <a:pPr eaLnBrk="1" hangingPunct="1"/>
            <a:r>
              <a:rPr lang="en-GB" smtClean="0"/>
              <a:t>Physical vulnerability   (F)</a:t>
            </a:r>
          </a:p>
          <a:p>
            <a:pPr eaLnBrk="1" hangingPunct="1"/>
            <a:r>
              <a:rPr lang="en-GB" smtClean="0"/>
              <a:t>Visio-spatial  (M)</a:t>
            </a:r>
          </a:p>
          <a:p>
            <a:pPr eaLnBrk="1" hangingPunct="1"/>
            <a:r>
              <a:rPr lang="en-GB" smtClean="0"/>
              <a:t>Mathematical  (M)</a:t>
            </a:r>
          </a:p>
          <a:p>
            <a:pPr eaLnBrk="1" hangingPunct="1"/>
            <a:r>
              <a:rPr lang="en-GB" smtClean="0"/>
              <a:t>Aggressiveness  (M)</a:t>
            </a:r>
          </a:p>
          <a:p>
            <a:pPr eaLnBrk="1" hangingPunct="1"/>
            <a:r>
              <a:rPr lang="en-GB" smtClean="0"/>
              <a:t>Verbal ability (F)</a:t>
            </a:r>
          </a:p>
          <a:p>
            <a:pPr eaLnBrk="1" hangingPunct="1"/>
            <a:endParaRPr lang="en-GB" smtClean="0"/>
          </a:p>
          <a:p>
            <a:pPr eaLnBrk="1" hangingPunct="1"/>
            <a:endParaRPr lang="en-GB" smtClean="0"/>
          </a:p>
        </p:txBody>
      </p:sp>
    </p:spTree>
    <p:extLst>
      <p:ext uri="{BB962C8B-B14F-4D97-AF65-F5344CB8AC3E}">
        <p14:creationId xmlns:p14="http://schemas.microsoft.com/office/powerpoint/2010/main" val="2066318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sz="2800" b="1" smtClean="0"/>
              <a:t>Gender – motivational differences</a:t>
            </a:r>
          </a:p>
        </p:txBody>
      </p:sp>
      <p:sp>
        <p:nvSpPr>
          <p:cNvPr id="18435" name="Content Placeholder 2"/>
          <p:cNvSpPr>
            <a:spLocks noGrp="1"/>
          </p:cNvSpPr>
          <p:nvPr>
            <p:ph idx="1"/>
          </p:nvPr>
        </p:nvSpPr>
        <p:spPr/>
        <p:txBody>
          <a:bodyPr/>
          <a:lstStyle/>
          <a:p>
            <a:pPr eaLnBrk="1" hangingPunct="1"/>
            <a:r>
              <a:rPr lang="en-GB" smtClean="0"/>
              <a:t>Motivational factors for women tend to vary significantly according to life stage</a:t>
            </a:r>
          </a:p>
          <a:p>
            <a:pPr eaLnBrk="1" hangingPunct="1"/>
            <a:r>
              <a:rPr lang="en-GB" smtClean="0"/>
              <a:t>Motivational factors for men remain much more constant throughout life</a:t>
            </a:r>
          </a:p>
        </p:txBody>
      </p:sp>
    </p:spTree>
    <p:extLst>
      <p:ext uri="{BB962C8B-B14F-4D97-AF65-F5344CB8AC3E}">
        <p14:creationId xmlns:p14="http://schemas.microsoft.com/office/powerpoint/2010/main" val="3035091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sz="2800" b="1" smtClean="0"/>
              <a:t>Gender – women and mens working experiences and expectations are not the same</a:t>
            </a:r>
          </a:p>
        </p:txBody>
      </p:sp>
      <p:sp>
        <p:nvSpPr>
          <p:cNvPr id="19459" name="Content Placeholder 2"/>
          <p:cNvSpPr>
            <a:spLocks noGrp="1"/>
          </p:cNvSpPr>
          <p:nvPr>
            <p:ph idx="1"/>
          </p:nvPr>
        </p:nvSpPr>
        <p:spPr/>
        <p:txBody>
          <a:bodyPr/>
          <a:lstStyle/>
          <a:p>
            <a:pPr eaLnBrk="1" hangingPunct="1"/>
            <a:r>
              <a:rPr lang="en-GB" sz="2400" dirty="0" smtClean="0"/>
              <a:t>Women tend to –</a:t>
            </a:r>
          </a:p>
          <a:p>
            <a:pPr lvl="1" eaLnBrk="1" hangingPunct="1"/>
            <a:r>
              <a:rPr lang="en-GB" sz="2000" dirty="0" smtClean="0"/>
              <a:t>Have mixed priorities</a:t>
            </a:r>
          </a:p>
          <a:p>
            <a:pPr eaLnBrk="1" hangingPunct="1"/>
            <a:r>
              <a:rPr lang="en-GB" sz="2400" dirty="0" smtClean="0"/>
              <a:t>Women tend to respond better to –</a:t>
            </a:r>
          </a:p>
          <a:p>
            <a:pPr lvl="1" eaLnBrk="1" hangingPunct="1"/>
            <a:r>
              <a:rPr lang="en-GB" sz="2000" dirty="0" smtClean="0"/>
              <a:t>An organisational style that is facilitative and participatory</a:t>
            </a:r>
          </a:p>
          <a:p>
            <a:pPr eaLnBrk="1" hangingPunct="1"/>
            <a:r>
              <a:rPr lang="en-GB" sz="2400" dirty="0" smtClean="0"/>
              <a:t>Women tend to prefer to – </a:t>
            </a:r>
          </a:p>
          <a:p>
            <a:pPr lvl="1" eaLnBrk="1" hangingPunct="1"/>
            <a:r>
              <a:rPr lang="en-GB" sz="2000" dirty="0" smtClean="0"/>
              <a:t>use a transformational style</a:t>
            </a:r>
          </a:p>
          <a:p>
            <a:pPr lvl="1" eaLnBrk="1" hangingPunct="1"/>
            <a:r>
              <a:rPr lang="en-GB" sz="2000" dirty="0" smtClean="0"/>
              <a:t>Share information</a:t>
            </a:r>
          </a:p>
          <a:p>
            <a:pPr lvl="1" eaLnBrk="1" hangingPunct="1"/>
            <a:r>
              <a:rPr lang="en-GB" sz="2000" dirty="0" smtClean="0"/>
              <a:t>Be inclusive</a:t>
            </a:r>
          </a:p>
          <a:p>
            <a:pPr eaLnBrk="1" hangingPunct="1"/>
            <a:endParaRPr lang="en-GB" sz="2400" dirty="0" smtClean="0"/>
          </a:p>
          <a:p>
            <a:pPr eaLnBrk="1" hangingPunct="1"/>
            <a:endParaRPr lang="en-GB" sz="2400" dirty="0" smtClean="0"/>
          </a:p>
          <a:p>
            <a:pPr eaLnBrk="1" hangingPunct="1">
              <a:buNone/>
            </a:pPr>
            <a:r>
              <a:rPr lang="en-GB" sz="2400" dirty="0" smtClean="0"/>
              <a:t>(</a:t>
            </a:r>
            <a:r>
              <a:rPr lang="en-GB" sz="2400" dirty="0" err="1" smtClean="0"/>
              <a:t>Alimo</a:t>
            </a:r>
            <a:r>
              <a:rPr lang="en-GB" sz="2400" dirty="0" smtClean="0"/>
              <a:t>-Metcalfe, 1995)</a:t>
            </a:r>
          </a:p>
        </p:txBody>
      </p:sp>
    </p:spTree>
    <p:extLst>
      <p:ext uri="{BB962C8B-B14F-4D97-AF65-F5344CB8AC3E}">
        <p14:creationId xmlns:p14="http://schemas.microsoft.com/office/powerpoint/2010/main" val="3618319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sz="2800" b="1" smtClean="0"/>
              <a:t>Age</a:t>
            </a:r>
          </a:p>
        </p:txBody>
      </p:sp>
      <p:sp>
        <p:nvSpPr>
          <p:cNvPr id="20483" name="Content Placeholder 2"/>
          <p:cNvSpPr>
            <a:spLocks noGrp="1"/>
          </p:cNvSpPr>
          <p:nvPr>
            <p:ph sz="half" idx="1"/>
          </p:nvPr>
        </p:nvSpPr>
        <p:spPr>
          <a:xfrm>
            <a:off x="914400" y="1447800"/>
            <a:ext cx="3749675" cy="4572000"/>
          </a:xfrm>
        </p:spPr>
        <p:txBody>
          <a:bodyPr/>
          <a:lstStyle/>
          <a:p>
            <a:pPr eaLnBrk="1" hangingPunct="1"/>
            <a:r>
              <a:rPr lang="en-GB" smtClean="0"/>
              <a:t>Older people can be seen as –</a:t>
            </a:r>
          </a:p>
          <a:p>
            <a:pPr lvl="1" eaLnBrk="1" hangingPunct="1"/>
            <a:r>
              <a:rPr lang="en-GB" smtClean="0"/>
              <a:t>Experienced</a:t>
            </a:r>
          </a:p>
          <a:p>
            <a:pPr lvl="1" eaLnBrk="1" hangingPunct="1"/>
            <a:r>
              <a:rPr lang="en-GB" smtClean="0"/>
              <a:t>Knowledgeable</a:t>
            </a:r>
          </a:p>
          <a:p>
            <a:pPr lvl="1" eaLnBrk="1" hangingPunct="1"/>
            <a:r>
              <a:rPr lang="en-GB" smtClean="0"/>
              <a:t>Reliable</a:t>
            </a:r>
          </a:p>
          <a:p>
            <a:pPr lvl="1" eaLnBrk="1" hangingPunct="1"/>
            <a:r>
              <a:rPr lang="en-GB" smtClean="0"/>
              <a:t>Steady</a:t>
            </a:r>
          </a:p>
          <a:p>
            <a:pPr lvl="1" eaLnBrk="1" hangingPunct="1"/>
            <a:endParaRPr lang="en-GB" smtClean="0"/>
          </a:p>
          <a:p>
            <a:pPr lvl="1" eaLnBrk="1" hangingPunct="1"/>
            <a:r>
              <a:rPr lang="en-GB" smtClean="0"/>
              <a:t>Out-of-date</a:t>
            </a:r>
          </a:p>
          <a:p>
            <a:pPr lvl="1" eaLnBrk="1" hangingPunct="1"/>
            <a:r>
              <a:rPr lang="en-GB" smtClean="0"/>
              <a:t>Less energetic</a:t>
            </a:r>
          </a:p>
          <a:p>
            <a:pPr lvl="1" eaLnBrk="1" hangingPunct="1"/>
            <a:r>
              <a:rPr lang="en-GB" smtClean="0"/>
              <a:t>Too fixed</a:t>
            </a:r>
          </a:p>
          <a:p>
            <a:pPr lvl="1" eaLnBrk="1" hangingPunct="1"/>
            <a:endParaRPr lang="en-GB" smtClean="0"/>
          </a:p>
          <a:p>
            <a:pPr lvl="1" eaLnBrk="1" hangingPunct="1"/>
            <a:endParaRPr lang="en-GB" smtClean="0"/>
          </a:p>
        </p:txBody>
      </p:sp>
      <p:sp>
        <p:nvSpPr>
          <p:cNvPr id="20484" name="Content Placeholder 3"/>
          <p:cNvSpPr>
            <a:spLocks noGrp="1"/>
          </p:cNvSpPr>
          <p:nvPr>
            <p:ph sz="half" idx="2"/>
          </p:nvPr>
        </p:nvSpPr>
        <p:spPr>
          <a:xfrm>
            <a:off x="4933950" y="1447800"/>
            <a:ext cx="3749675" cy="4572000"/>
          </a:xfrm>
        </p:spPr>
        <p:txBody>
          <a:bodyPr/>
          <a:lstStyle/>
          <a:p>
            <a:pPr eaLnBrk="1" hangingPunct="1"/>
            <a:r>
              <a:rPr lang="en-GB" smtClean="0"/>
              <a:t>Young people can be seen to -</a:t>
            </a:r>
          </a:p>
          <a:p>
            <a:pPr lvl="1" eaLnBrk="1" hangingPunct="1"/>
            <a:r>
              <a:rPr lang="en-GB" smtClean="0"/>
              <a:t>Up to date</a:t>
            </a:r>
          </a:p>
          <a:p>
            <a:pPr lvl="1" eaLnBrk="1" hangingPunct="1"/>
            <a:r>
              <a:rPr lang="en-GB" smtClean="0"/>
              <a:t>Flexible</a:t>
            </a:r>
          </a:p>
          <a:p>
            <a:pPr lvl="1" eaLnBrk="1" hangingPunct="1"/>
            <a:r>
              <a:rPr lang="en-GB" smtClean="0"/>
              <a:t>Energetic</a:t>
            </a:r>
          </a:p>
          <a:p>
            <a:pPr lvl="1" eaLnBrk="1" hangingPunct="1"/>
            <a:endParaRPr lang="en-GB" smtClean="0"/>
          </a:p>
          <a:p>
            <a:pPr lvl="1" eaLnBrk="1" hangingPunct="1"/>
            <a:r>
              <a:rPr lang="en-GB" smtClean="0"/>
              <a:t>Be inexperienced</a:t>
            </a:r>
          </a:p>
          <a:p>
            <a:pPr lvl="1" eaLnBrk="1" hangingPunct="1"/>
            <a:r>
              <a:rPr lang="en-GB" smtClean="0"/>
              <a:t>Lack knowledge</a:t>
            </a:r>
          </a:p>
          <a:p>
            <a:pPr lvl="1" eaLnBrk="1" hangingPunct="1"/>
            <a:r>
              <a:rPr lang="en-GB" smtClean="0"/>
              <a:t>Be unreliable</a:t>
            </a:r>
          </a:p>
          <a:p>
            <a:pPr lvl="1" eaLnBrk="1" hangingPunct="1">
              <a:buFont typeface="Wingdings 2" pitchFamily="18" charset="2"/>
              <a:buNone/>
            </a:pPr>
            <a:endParaRPr lang="en-GB" smtClean="0"/>
          </a:p>
          <a:p>
            <a:pPr eaLnBrk="1" hangingPunct="1"/>
            <a:endParaRPr lang="en-GB" smtClean="0"/>
          </a:p>
        </p:txBody>
      </p:sp>
    </p:spTree>
    <p:extLst>
      <p:ext uri="{BB962C8B-B14F-4D97-AF65-F5344CB8AC3E}">
        <p14:creationId xmlns:p14="http://schemas.microsoft.com/office/powerpoint/2010/main" val="36137427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A perceptual set is…</a:t>
            </a:r>
          </a:p>
        </p:txBody>
      </p:sp>
      <p:sp>
        <p:nvSpPr>
          <p:cNvPr id="21507" name="Rectangle 3"/>
          <p:cNvSpPr>
            <a:spLocks noGrp="1" noChangeArrowheads="1"/>
          </p:cNvSpPr>
          <p:nvPr>
            <p:ph idx="1"/>
          </p:nvPr>
        </p:nvSpPr>
        <p:spPr/>
        <p:txBody>
          <a:bodyPr/>
          <a:lstStyle/>
          <a:p>
            <a:pPr eaLnBrk="1" hangingPunct="1"/>
            <a:r>
              <a:rPr lang="en-GB" smtClean="0"/>
              <a:t>An individual’s predisposition to respond to particular events in a particular manner. A perceptual set is also known as a mental set. As we tend to perceive what we expect to perceive, this can also be called our </a:t>
            </a:r>
            <a:r>
              <a:rPr lang="en-GB" b="1" smtClean="0"/>
              <a:t>perceptual expectation.</a:t>
            </a:r>
          </a:p>
        </p:txBody>
      </p:sp>
    </p:spTree>
    <p:extLst>
      <p:ext uri="{BB962C8B-B14F-4D97-AF65-F5344CB8AC3E}">
        <p14:creationId xmlns:p14="http://schemas.microsoft.com/office/powerpoint/2010/main" val="4664145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fontScale="90000"/>
          </a:bodyPr>
          <a:lstStyle/>
          <a:p>
            <a:pPr eaLnBrk="1" fontAlgn="auto" hangingPunct="1">
              <a:spcAft>
                <a:spcPts val="0"/>
              </a:spcAft>
              <a:defRPr/>
            </a:pPr>
            <a:r>
              <a:rPr lang="en-GB" smtClean="0"/>
              <a:t>The individual’s perceptual world is…</a:t>
            </a:r>
          </a:p>
        </p:txBody>
      </p:sp>
      <p:sp>
        <p:nvSpPr>
          <p:cNvPr id="22531" name="Rectangle 3"/>
          <p:cNvSpPr>
            <a:spLocks noGrp="1" noChangeArrowheads="1"/>
          </p:cNvSpPr>
          <p:nvPr>
            <p:ph idx="1"/>
          </p:nvPr>
        </p:nvSpPr>
        <p:spPr/>
        <p:txBody>
          <a:bodyPr/>
          <a:lstStyle/>
          <a:p>
            <a:pPr eaLnBrk="1" hangingPunct="1"/>
            <a:r>
              <a:rPr lang="en-GB" smtClean="0"/>
              <a:t>Simply their personal image, map or picture of their social, physical and organisational environment.</a:t>
            </a:r>
          </a:p>
          <a:p>
            <a:pPr eaLnBrk="1" hangingPunct="1"/>
            <a:endParaRPr lang="en-GB" smtClean="0"/>
          </a:p>
          <a:p>
            <a:pPr eaLnBrk="1" hangingPunct="1"/>
            <a:r>
              <a:rPr lang="en-GB" smtClean="0"/>
              <a:t>Unfortunately we tend to forget that our own perceptual world is not the only possible or correct one.</a:t>
            </a:r>
          </a:p>
        </p:txBody>
      </p:sp>
    </p:spTree>
    <p:extLst>
      <p:ext uri="{BB962C8B-B14F-4D97-AF65-F5344CB8AC3E}">
        <p14:creationId xmlns:p14="http://schemas.microsoft.com/office/powerpoint/2010/main" val="1598134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Perception is:</a:t>
            </a:r>
          </a:p>
        </p:txBody>
      </p:sp>
      <p:sp>
        <p:nvSpPr>
          <p:cNvPr id="23555" name="Rectangle 3"/>
          <p:cNvSpPr>
            <a:spLocks noGrp="1" noChangeArrowheads="1"/>
          </p:cNvSpPr>
          <p:nvPr>
            <p:ph idx="1"/>
          </p:nvPr>
        </p:nvSpPr>
        <p:spPr/>
        <p:txBody>
          <a:bodyPr/>
          <a:lstStyle/>
          <a:p>
            <a:pPr eaLnBrk="1" hangingPunct="1"/>
            <a:r>
              <a:rPr lang="en-GB" smtClean="0"/>
              <a:t>Perception is critical to our understanding of each other’s behaviour, in organisational and social settings</a:t>
            </a:r>
          </a:p>
        </p:txBody>
      </p:sp>
    </p:spTree>
    <p:extLst>
      <p:ext uri="{BB962C8B-B14F-4D97-AF65-F5344CB8AC3E}">
        <p14:creationId xmlns:p14="http://schemas.microsoft.com/office/powerpoint/2010/main" val="36133606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274638"/>
            <a:ext cx="8229600" cy="850106"/>
          </a:xfrm>
        </p:spPr>
        <p:txBody>
          <a:bodyPr/>
          <a:lstStyle/>
          <a:p>
            <a:pPr eaLnBrk="1" hangingPunct="1"/>
            <a:r>
              <a:rPr lang="en-GB" sz="2800" b="1" dirty="0" smtClean="0"/>
              <a:t>Stereotyping</a:t>
            </a:r>
          </a:p>
        </p:txBody>
      </p:sp>
      <p:sp>
        <p:nvSpPr>
          <p:cNvPr id="24579" name="Content Placeholder 2"/>
          <p:cNvSpPr>
            <a:spLocks noGrp="1"/>
          </p:cNvSpPr>
          <p:nvPr>
            <p:ph idx="1"/>
          </p:nvPr>
        </p:nvSpPr>
        <p:spPr>
          <a:xfrm>
            <a:off x="457200" y="1124744"/>
            <a:ext cx="8229600" cy="5001419"/>
          </a:xfrm>
        </p:spPr>
        <p:txBody>
          <a:bodyPr>
            <a:normAutofit fontScale="92500" lnSpcReduction="10000"/>
          </a:bodyPr>
          <a:lstStyle/>
          <a:p>
            <a:pPr eaLnBrk="1" hangingPunct="1"/>
            <a:r>
              <a:rPr lang="en-GB" sz="2800" dirty="0" smtClean="0"/>
              <a:t>Gender</a:t>
            </a:r>
          </a:p>
          <a:p>
            <a:pPr lvl="1" eaLnBrk="1" hangingPunct="1"/>
            <a:r>
              <a:rPr lang="en-GB" sz="2400" dirty="0" smtClean="0"/>
              <a:t>All women with children do not want to work long hours</a:t>
            </a:r>
          </a:p>
          <a:p>
            <a:pPr eaLnBrk="1" hangingPunct="1"/>
            <a:r>
              <a:rPr lang="en-GB" sz="2800" dirty="0" smtClean="0"/>
              <a:t>Social</a:t>
            </a:r>
          </a:p>
          <a:p>
            <a:pPr lvl="1" eaLnBrk="1" hangingPunct="1"/>
            <a:r>
              <a:rPr lang="en-GB" sz="2400" dirty="0" smtClean="0"/>
              <a:t>All football supporters cause trouble</a:t>
            </a:r>
          </a:p>
          <a:p>
            <a:pPr eaLnBrk="1" hangingPunct="1"/>
            <a:r>
              <a:rPr lang="en-GB" sz="2800" dirty="0" smtClean="0"/>
              <a:t>Education</a:t>
            </a:r>
          </a:p>
          <a:p>
            <a:pPr lvl="1" eaLnBrk="1" hangingPunct="1"/>
            <a:r>
              <a:rPr lang="en-GB" sz="2400" dirty="0" smtClean="0"/>
              <a:t>All graduates are clever</a:t>
            </a:r>
          </a:p>
          <a:p>
            <a:pPr eaLnBrk="1" hangingPunct="1"/>
            <a:r>
              <a:rPr lang="en-GB" sz="2800" dirty="0" smtClean="0"/>
              <a:t>Nationality</a:t>
            </a:r>
          </a:p>
          <a:p>
            <a:pPr lvl="1" eaLnBrk="1" hangingPunct="1"/>
            <a:r>
              <a:rPr lang="en-GB" sz="2400" dirty="0" smtClean="0"/>
              <a:t>All Australians love sport</a:t>
            </a:r>
          </a:p>
          <a:p>
            <a:pPr eaLnBrk="1" hangingPunct="1"/>
            <a:r>
              <a:rPr lang="en-GB" sz="2800" dirty="0" smtClean="0"/>
              <a:t>Occupation </a:t>
            </a:r>
          </a:p>
          <a:p>
            <a:pPr lvl="1" eaLnBrk="1" hangingPunct="1"/>
            <a:r>
              <a:rPr lang="en-GB" sz="2400" dirty="0" smtClean="0"/>
              <a:t>All accountant are boring</a:t>
            </a:r>
          </a:p>
          <a:p>
            <a:pPr lvl="1" eaLnBrk="1" hangingPunct="1"/>
            <a:endParaRPr lang="en-GB" dirty="0" smtClean="0"/>
          </a:p>
          <a:p>
            <a:pPr lvl="1" algn="r" eaLnBrk="1" hangingPunct="1">
              <a:buFont typeface="Wingdings 2" pitchFamily="18" charset="2"/>
              <a:buNone/>
            </a:pPr>
            <a:r>
              <a:rPr lang="en-GB" dirty="0" smtClean="0"/>
              <a:t>Etc, Etc.</a:t>
            </a:r>
          </a:p>
          <a:p>
            <a:pPr lvl="1" eaLnBrk="1" hangingPunct="1">
              <a:buFont typeface="Wingdings 2" pitchFamily="18" charset="2"/>
              <a:buNone/>
            </a:pPr>
            <a:endParaRPr lang="en-GB" dirty="0" smtClean="0"/>
          </a:p>
        </p:txBody>
      </p:sp>
    </p:spTree>
    <p:extLst>
      <p:ext uri="{BB962C8B-B14F-4D97-AF65-F5344CB8AC3E}">
        <p14:creationId xmlns:p14="http://schemas.microsoft.com/office/powerpoint/2010/main" val="3565733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endParaRPr lang="en-US" smtClean="0"/>
          </a:p>
        </p:txBody>
      </p:sp>
      <p:sp>
        <p:nvSpPr>
          <p:cNvPr id="25603" name="Content Placeholder 2"/>
          <p:cNvSpPr>
            <a:spLocks noGrp="1"/>
          </p:cNvSpPr>
          <p:nvPr>
            <p:ph idx="1"/>
          </p:nvPr>
        </p:nvSpPr>
        <p:spPr/>
        <p:txBody>
          <a:bodyPr/>
          <a:lstStyle/>
          <a:p>
            <a:pPr eaLnBrk="1" hangingPunct="1"/>
            <a:r>
              <a:rPr lang="en-GB" smtClean="0"/>
              <a:t>Stereotyping can link to all of the ‘groups’ listed earlier</a:t>
            </a:r>
          </a:p>
        </p:txBody>
      </p:sp>
    </p:spTree>
    <p:extLst>
      <p:ext uri="{BB962C8B-B14F-4D97-AF65-F5344CB8AC3E}">
        <p14:creationId xmlns:p14="http://schemas.microsoft.com/office/powerpoint/2010/main" val="7810355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sz="2800" b="1" smtClean="0"/>
              <a:t>Individual stereotyping</a:t>
            </a:r>
            <a:br>
              <a:rPr lang="en-GB" sz="2800" b="1" smtClean="0"/>
            </a:br>
            <a:r>
              <a:rPr lang="en-GB" sz="2800" b="1" smtClean="0"/>
              <a:t>The ‘Halo’ effect</a:t>
            </a:r>
          </a:p>
        </p:txBody>
      </p:sp>
      <p:sp>
        <p:nvSpPr>
          <p:cNvPr id="26627" name="Content Placeholder 2"/>
          <p:cNvSpPr>
            <a:spLocks noGrp="1"/>
          </p:cNvSpPr>
          <p:nvPr>
            <p:ph idx="1"/>
          </p:nvPr>
        </p:nvSpPr>
        <p:spPr/>
        <p:txBody>
          <a:bodyPr/>
          <a:lstStyle/>
          <a:p>
            <a:pPr eaLnBrk="1" hangingPunct="1"/>
            <a:r>
              <a:rPr lang="en-GB" sz="2800" dirty="0" smtClean="0"/>
              <a:t>A person who arrives for a first meeting on time is likely to be expected to always arrive on time</a:t>
            </a:r>
          </a:p>
          <a:p>
            <a:pPr eaLnBrk="1" hangingPunct="1"/>
            <a:r>
              <a:rPr lang="en-GB" sz="2800" dirty="0" smtClean="0"/>
              <a:t>A person who performs well in one task is expected to perform well in subsequent tasks even if it is not connected with the first task</a:t>
            </a:r>
          </a:p>
          <a:p>
            <a:pPr eaLnBrk="1" hangingPunct="1"/>
            <a:r>
              <a:rPr lang="en-GB" sz="2800" dirty="0" smtClean="0"/>
              <a:t>Single traits can become a main emphasis for judgement of overall competence and performance</a:t>
            </a:r>
          </a:p>
        </p:txBody>
      </p:sp>
    </p:spTree>
    <p:extLst>
      <p:ext uri="{BB962C8B-B14F-4D97-AF65-F5344CB8AC3E}">
        <p14:creationId xmlns:p14="http://schemas.microsoft.com/office/powerpoint/2010/main" val="866633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endParaRPr lang="en-US" smtClean="0"/>
          </a:p>
        </p:txBody>
      </p:sp>
      <p:sp>
        <p:nvSpPr>
          <p:cNvPr id="27651" name="Content Placeholder 2"/>
          <p:cNvSpPr>
            <a:spLocks noGrp="1"/>
          </p:cNvSpPr>
          <p:nvPr>
            <p:ph idx="1"/>
          </p:nvPr>
        </p:nvSpPr>
        <p:spPr/>
        <p:txBody>
          <a:bodyPr/>
          <a:lstStyle/>
          <a:p>
            <a:pPr eaLnBrk="1" hangingPunct="1"/>
            <a:r>
              <a:rPr lang="en-GB" smtClean="0"/>
              <a:t>Stereotyping</a:t>
            </a:r>
          </a:p>
          <a:p>
            <a:pPr eaLnBrk="1" hangingPunct="1"/>
            <a:r>
              <a:rPr lang="en-GB" smtClean="0"/>
              <a:t>Perception  variations</a:t>
            </a:r>
          </a:p>
          <a:p>
            <a:pPr eaLnBrk="1" hangingPunct="1"/>
            <a:endParaRPr lang="en-GB" smtClean="0"/>
          </a:p>
          <a:p>
            <a:pPr eaLnBrk="1" hangingPunct="1">
              <a:buFont typeface="Wingdings 2" pitchFamily="18" charset="2"/>
              <a:buNone/>
            </a:pPr>
            <a:r>
              <a:rPr lang="en-GB" smtClean="0"/>
              <a:t>Together create significant distortions of reality / truth</a:t>
            </a:r>
          </a:p>
        </p:txBody>
      </p:sp>
    </p:spTree>
    <p:extLst>
      <p:ext uri="{BB962C8B-B14F-4D97-AF65-F5344CB8AC3E}">
        <p14:creationId xmlns:p14="http://schemas.microsoft.com/office/powerpoint/2010/main" val="42153420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2"/>
          <p:cNvSpPr>
            <a:spLocks noGrp="1" noChangeArrowheads="1"/>
          </p:cNvSpPr>
          <p:nvPr>
            <p:ph type="title"/>
          </p:nvPr>
        </p:nvSpPr>
        <p:spPr>
          <a:xfrm>
            <a:off x="251520" y="620688"/>
            <a:ext cx="8229600" cy="922337"/>
          </a:xfrm>
        </p:spPr>
        <p:txBody>
          <a:bodyPr>
            <a:noAutofit/>
          </a:bodyPr>
          <a:lstStyle/>
          <a:p>
            <a:pPr>
              <a:defRPr/>
            </a:pPr>
            <a:r>
              <a:rPr lang="en-GB" sz="4000" b="1" dirty="0" smtClean="0"/>
              <a:t>Differences Between Chinese and UK Management Styles</a:t>
            </a:r>
            <a:endParaRPr lang="en-US" sz="4000" b="1" dirty="0" smtClean="0"/>
          </a:p>
        </p:txBody>
      </p:sp>
      <p:sp>
        <p:nvSpPr>
          <p:cNvPr id="921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fld id="{9B871E50-7472-412D-8D54-8F33A6441B2E}" type="slidenum">
              <a:rPr lang="en-US" altLang="en-US">
                <a:solidFill>
                  <a:prstClr val="black"/>
                </a:solidFill>
              </a:rPr>
              <a:pPr/>
              <a:t>31</a:t>
            </a:fld>
            <a:endParaRPr lang="en-US" altLang="en-US">
              <a:solidFill>
                <a:prstClr val="black"/>
              </a:solidFill>
            </a:endParaRPr>
          </a:p>
        </p:txBody>
      </p:sp>
      <p:pic>
        <p:nvPicPr>
          <p:cNvPr id="922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528" y="1965167"/>
            <a:ext cx="5761037" cy="2714625"/>
          </a:xfrm>
          <a:prstGeom prst="rect">
            <a:avLst/>
          </a:prstGeom>
          <a:noFill/>
          <a:ln w="9525">
            <a:solidFill>
              <a:schemeClr val="accent2"/>
            </a:solidFill>
            <a:miter lim="800000"/>
            <a:headEnd/>
            <a:tailEnd/>
          </a:ln>
          <a:extLst>
            <a:ext uri="{909E8E84-426E-40DD-AFC4-6F175D3DCCD1}">
              <a14:hiddenFill xmlns:a14="http://schemas.microsoft.com/office/drawing/2010/main">
                <a:solidFill>
                  <a:srgbClr val="FFFFFF"/>
                </a:solidFill>
              </a14:hiddenFill>
            </a:ext>
          </a:extLst>
        </p:spPr>
      </p:pic>
      <p:pic>
        <p:nvPicPr>
          <p:cNvPr id="922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013176"/>
            <a:ext cx="5761037" cy="1660525"/>
          </a:xfrm>
          <a:prstGeom prst="rect">
            <a:avLst/>
          </a:prstGeom>
          <a:noFill/>
          <a:ln w="9525">
            <a:solidFill>
              <a:schemeClr val="accent2"/>
            </a:solidFill>
            <a:miter lim="800000"/>
            <a:headEnd/>
            <a:tailEnd/>
          </a:ln>
          <a:extLst>
            <a:ext uri="{909E8E84-426E-40DD-AFC4-6F175D3DCCD1}">
              <a14:hiddenFill xmlns:a14="http://schemas.microsoft.com/office/drawing/2010/main">
                <a:solidFill>
                  <a:srgbClr val="FFFFFF"/>
                </a:solidFill>
              </a14:hiddenFill>
            </a:ext>
          </a:extLst>
        </p:spPr>
      </p:pic>
      <p:sp>
        <p:nvSpPr>
          <p:cNvPr id="9222" name="Text Box 6"/>
          <p:cNvSpPr txBox="1">
            <a:spLocks noChangeArrowheads="1"/>
          </p:cNvSpPr>
          <p:nvPr/>
        </p:nvSpPr>
        <p:spPr bwMode="auto">
          <a:xfrm>
            <a:off x="1731353" y="4646463"/>
            <a:ext cx="18716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pPr fontAlgn="base">
              <a:spcBef>
                <a:spcPct val="50000"/>
              </a:spcBef>
              <a:spcAft>
                <a:spcPct val="0"/>
              </a:spcAft>
            </a:pPr>
            <a:r>
              <a:rPr lang="en-GB" altLang="en-US" b="1" dirty="0" smtClean="0">
                <a:solidFill>
                  <a:prstClr val="black"/>
                </a:solidFill>
              </a:rPr>
              <a:t>Metaphorically</a:t>
            </a:r>
            <a:endParaRPr lang="en-US" altLang="en-US" b="1" dirty="0" smtClean="0">
              <a:solidFill>
                <a:prstClr val="black"/>
              </a:solidFill>
            </a:endParaRPr>
          </a:p>
        </p:txBody>
      </p:sp>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352" y="731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740608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1368</Words>
  <Application>Microsoft Office PowerPoint</Application>
  <PresentationFormat>On-screen Show (4:3)</PresentationFormat>
  <Paragraphs>249</Paragraphs>
  <Slides>31</Slides>
  <Notes>8</Notes>
  <HiddenSlides>0</HiddenSlides>
  <MMClips>0</MMClips>
  <ScaleCrop>false</ScaleCrop>
  <HeadingPairs>
    <vt:vector size="4" baseType="variant">
      <vt:variant>
        <vt:lpstr>Theme</vt:lpstr>
      </vt:variant>
      <vt:variant>
        <vt:i4>3</vt:i4>
      </vt:variant>
      <vt:variant>
        <vt:lpstr>Slide Titles</vt:lpstr>
      </vt:variant>
      <vt:variant>
        <vt:i4>31</vt:i4>
      </vt:variant>
    </vt:vector>
  </HeadingPairs>
  <TitlesOfParts>
    <vt:vector size="34" baseType="lpstr">
      <vt:lpstr>1_Office Theme</vt:lpstr>
      <vt:lpstr>Office Theme</vt:lpstr>
      <vt:lpstr>2_Office Theme</vt:lpstr>
      <vt:lpstr>Workplace culture and organisational efficiency</vt:lpstr>
      <vt:lpstr>Culture and Climate</vt:lpstr>
      <vt:lpstr>Motivation: Effects of Creative Climates</vt:lpstr>
      <vt:lpstr>Changing Cultures - 8 Features of a Successful Organisation</vt:lpstr>
      <vt:lpstr>Changing Organisational Culture</vt:lpstr>
      <vt:lpstr>Some groups of individuals share characteristics according to –  </vt:lpstr>
      <vt:lpstr>All of the following can be affected by the various aspects of diversity -</vt:lpstr>
      <vt:lpstr>PowerPoint Presentation</vt:lpstr>
      <vt:lpstr>Cultural Dimensions (Hofstede 2001)</vt:lpstr>
      <vt:lpstr>Cultural differences by country</vt:lpstr>
      <vt:lpstr>National and Regional Cultural Difference (IBM around the world)</vt:lpstr>
      <vt:lpstr> Individuals in Organisations</vt:lpstr>
      <vt:lpstr>Gert Hofstede’s framework for assessing culture</vt:lpstr>
      <vt:lpstr>PowerPoint Presentation</vt:lpstr>
      <vt:lpstr>PowerPoint Presentation</vt:lpstr>
      <vt:lpstr>PowerPoint Presentation</vt:lpstr>
      <vt:lpstr>PowerPoint Presentation</vt:lpstr>
      <vt:lpstr>PowerPoint Presentation</vt:lpstr>
      <vt:lpstr>Religion - </vt:lpstr>
      <vt:lpstr>Gender – there are psychological and physical differences between men and women</vt:lpstr>
      <vt:lpstr>Gender – motivational differences</vt:lpstr>
      <vt:lpstr>Gender – women and mens working experiences and expectations are not the same</vt:lpstr>
      <vt:lpstr>Age</vt:lpstr>
      <vt:lpstr>A perceptual set is…</vt:lpstr>
      <vt:lpstr>The individual’s perceptual world is…</vt:lpstr>
      <vt:lpstr>Perception is:</vt:lpstr>
      <vt:lpstr>Stereotyping</vt:lpstr>
      <vt:lpstr>PowerPoint Presentation</vt:lpstr>
      <vt:lpstr>Individual stereotyping The ‘Halo’ effect</vt:lpstr>
      <vt:lpstr>PowerPoint Presentation</vt:lpstr>
      <vt:lpstr>Differences Between Chinese and UK Management Styles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organisational efficiency</dc:title>
  <dc:creator>Andrew Maund</dc:creator>
  <cp:lastModifiedBy>Andrew Maund</cp:lastModifiedBy>
  <cp:revision>4</cp:revision>
  <dcterms:created xsi:type="dcterms:W3CDTF">2014-10-09T12:52:09Z</dcterms:created>
  <dcterms:modified xsi:type="dcterms:W3CDTF">2014-10-31T23:53:39Z</dcterms:modified>
</cp:coreProperties>
</file>