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777" r:id="rId2"/>
  </p:sldMasterIdLst>
  <p:notesMasterIdLst>
    <p:notesMasterId r:id="rId48"/>
  </p:notesMasterIdLst>
  <p:sldIdLst>
    <p:sldId id="256" r:id="rId3"/>
    <p:sldId id="258" r:id="rId4"/>
    <p:sldId id="259" r:id="rId5"/>
    <p:sldId id="260" r:id="rId6"/>
    <p:sldId id="257" r:id="rId7"/>
    <p:sldId id="297" r:id="rId8"/>
    <p:sldId id="261" r:id="rId9"/>
    <p:sldId id="296" r:id="rId10"/>
    <p:sldId id="298" r:id="rId11"/>
    <p:sldId id="264" r:id="rId12"/>
    <p:sldId id="299" r:id="rId13"/>
    <p:sldId id="268" r:id="rId14"/>
    <p:sldId id="266" r:id="rId15"/>
    <p:sldId id="267" r:id="rId16"/>
    <p:sldId id="300" r:id="rId17"/>
    <p:sldId id="265" r:id="rId18"/>
    <p:sldId id="301" r:id="rId19"/>
    <p:sldId id="269" r:id="rId20"/>
    <p:sldId id="270" r:id="rId21"/>
    <p:sldId id="271" r:id="rId22"/>
    <p:sldId id="272" r:id="rId23"/>
    <p:sldId id="273" r:id="rId24"/>
    <p:sldId id="262" r:id="rId25"/>
    <p:sldId id="274" r:id="rId26"/>
    <p:sldId id="275" r:id="rId27"/>
    <p:sldId id="263" r:id="rId28"/>
    <p:sldId id="276" r:id="rId29"/>
    <p:sldId id="277" r:id="rId30"/>
    <p:sldId id="278" r:id="rId31"/>
    <p:sldId id="279" r:id="rId32"/>
    <p:sldId id="280" r:id="rId33"/>
    <p:sldId id="281" r:id="rId34"/>
    <p:sldId id="282" r:id="rId35"/>
    <p:sldId id="283" r:id="rId36"/>
    <p:sldId id="284" r:id="rId37"/>
    <p:sldId id="285" r:id="rId38"/>
    <p:sldId id="287" r:id="rId39"/>
    <p:sldId id="288" r:id="rId40"/>
    <p:sldId id="289" r:id="rId41"/>
    <p:sldId id="290" r:id="rId42"/>
    <p:sldId id="291" r:id="rId43"/>
    <p:sldId id="292" r:id="rId44"/>
    <p:sldId id="295" r:id="rId45"/>
    <p:sldId id="294" r:id="rId46"/>
    <p:sldId id="293"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60" y="4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111ABC-BC76-4450-86ED-94BBE9B104D8}"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4918D2C-A17E-4AA1-91AE-3E78AB0DC070}">
      <dgm:prSet/>
      <dgm:spPr/>
      <dgm:t>
        <a:bodyPr/>
        <a:lstStyle/>
        <a:p>
          <a:r>
            <a:rPr lang="en-GB"/>
            <a:t>ACEs</a:t>
          </a:r>
          <a:endParaRPr lang="en-US"/>
        </a:p>
      </dgm:t>
    </dgm:pt>
    <dgm:pt modelId="{B3CEC934-28B1-4EA1-9758-7CACA72DBB2C}" type="parTrans" cxnId="{7AEE1248-256A-4F03-B9B4-4CE24233A36E}">
      <dgm:prSet/>
      <dgm:spPr/>
      <dgm:t>
        <a:bodyPr/>
        <a:lstStyle/>
        <a:p>
          <a:endParaRPr lang="en-US"/>
        </a:p>
      </dgm:t>
    </dgm:pt>
    <dgm:pt modelId="{630BB579-13D5-4777-BF46-0148AE10F811}" type="sibTrans" cxnId="{7AEE1248-256A-4F03-B9B4-4CE24233A36E}">
      <dgm:prSet/>
      <dgm:spPr/>
      <dgm:t>
        <a:bodyPr/>
        <a:lstStyle/>
        <a:p>
          <a:endParaRPr lang="en-US"/>
        </a:p>
      </dgm:t>
    </dgm:pt>
    <dgm:pt modelId="{991B7B90-FAB9-41B7-B4FB-8BE0C301F44C}">
      <dgm:prSet/>
      <dgm:spPr/>
      <dgm:t>
        <a:bodyPr/>
        <a:lstStyle/>
        <a:p>
          <a:r>
            <a:rPr lang="en-GB"/>
            <a:t>Attachment complications/issues</a:t>
          </a:r>
          <a:endParaRPr lang="en-US"/>
        </a:p>
      </dgm:t>
    </dgm:pt>
    <dgm:pt modelId="{3120811B-CBCC-4D3F-A289-232CDFD77E0A}" type="parTrans" cxnId="{BDB2E5F3-A100-4294-A901-05182FBDF2C5}">
      <dgm:prSet/>
      <dgm:spPr/>
      <dgm:t>
        <a:bodyPr/>
        <a:lstStyle/>
        <a:p>
          <a:endParaRPr lang="en-US"/>
        </a:p>
      </dgm:t>
    </dgm:pt>
    <dgm:pt modelId="{2B332867-C398-4928-973F-C04A783EA40A}" type="sibTrans" cxnId="{BDB2E5F3-A100-4294-A901-05182FBDF2C5}">
      <dgm:prSet/>
      <dgm:spPr/>
      <dgm:t>
        <a:bodyPr/>
        <a:lstStyle/>
        <a:p>
          <a:endParaRPr lang="en-US"/>
        </a:p>
      </dgm:t>
    </dgm:pt>
    <dgm:pt modelId="{A58B42D7-18BA-4BAA-9C98-60EB7D02746D}">
      <dgm:prSet/>
      <dgm:spPr/>
      <dgm:t>
        <a:bodyPr/>
        <a:lstStyle/>
        <a:p>
          <a:r>
            <a:rPr lang="en-GB"/>
            <a:t>Childhood Trauma</a:t>
          </a:r>
          <a:endParaRPr lang="en-US"/>
        </a:p>
      </dgm:t>
    </dgm:pt>
    <dgm:pt modelId="{A3AFC719-D508-4419-8E3A-7269C2294EB3}" type="parTrans" cxnId="{5186B84B-6678-418E-AB7B-1CF95FC11BFA}">
      <dgm:prSet/>
      <dgm:spPr/>
      <dgm:t>
        <a:bodyPr/>
        <a:lstStyle/>
        <a:p>
          <a:endParaRPr lang="en-US"/>
        </a:p>
      </dgm:t>
    </dgm:pt>
    <dgm:pt modelId="{958FC0C4-B59C-4CCF-AB0D-4494412CA239}" type="sibTrans" cxnId="{5186B84B-6678-418E-AB7B-1CF95FC11BFA}">
      <dgm:prSet/>
      <dgm:spPr/>
      <dgm:t>
        <a:bodyPr/>
        <a:lstStyle/>
        <a:p>
          <a:endParaRPr lang="en-US"/>
        </a:p>
      </dgm:t>
    </dgm:pt>
    <dgm:pt modelId="{2FEFF808-871D-490A-AE38-847FE948761D}">
      <dgm:prSet/>
      <dgm:spPr/>
      <dgm:t>
        <a:bodyPr/>
        <a:lstStyle/>
        <a:p>
          <a:r>
            <a:rPr lang="en-GB"/>
            <a:t>Shame</a:t>
          </a:r>
          <a:endParaRPr lang="en-US"/>
        </a:p>
      </dgm:t>
    </dgm:pt>
    <dgm:pt modelId="{9FAA6019-D963-4799-B192-1A68F3A06A0C}" type="parTrans" cxnId="{D7AC4843-0651-45C0-8561-7803F3280773}">
      <dgm:prSet/>
      <dgm:spPr/>
      <dgm:t>
        <a:bodyPr/>
        <a:lstStyle/>
        <a:p>
          <a:endParaRPr lang="en-US"/>
        </a:p>
      </dgm:t>
    </dgm:pt>
    <dgm:pt modelId="{299E218B-AF12-40B6-B618-79A71D281E68}" type="sibTrans" cxnId="{D7AC4843-0651-45C0-8561-7803F3280773}">
      <dgm:prSet/>
      <dgm:spPr/>
      <dgm:t>
        <a:bodyPr/>
        <a:lstStyle/>
        <a:p>
          <a:endParaRPr lang="en-US"/>
        </a:p>
      </dgm:t>
    </dgm:pt>
    <dgm:pt modelId="{5E0138AD-46BB-4953-BE25-257DC1AB289E}" type="pres">
      <dgm:prSet presAssocID="{0D111ABC-BC76-4450-86ED-94BBE9B104D8}" presName="linear" presStyleCnt="0">
        <dgm:presLayoutVars>
          <dgm:animLvl val="lvl"/>
          <dgm:resizeHandles val="exact"/>
        </dgm:presLayoutVars>
      </dgm:prSet>
      <dgm:spPr/>
    </dgm:pt>
    <dgm:pt modelId="{0ECDC034-C32F-44EF-882C-98D278890F7D}" type="pres">
      <dgm:prSet presAssocID="{94918D2C-A17E-4AA1-91AE-3E78AB0DC070}" presName="parentText" presStyleLbl="node1" presStyleIdx="0" presStyleCnt="4">
        <dgm:presLayoutVars>
          <dgm:chMax val="0"/>
          <dgm:bulletEnabled val="1"/>
        </dgm:presLayoutVars>
      </dgm:prSet>
      <dgm:spPr/>
    </dgm:pt>
    <dgm:pt modelId="{69640282-7164-40A4-A223-774E200EFCE0}" type="pres">
      <dgm:prSet presAssocID="{630BB579-13D5-4777-BF46-0148AE10F811}" presName="spacer" presStyleCnt="0"/>
      <dgm:spPr/>
    </dgm:pt>
    <dgm:pt modelId="{055DFB35-149F-41E4-B13F-E37D205CA1EF}" type="pres">
      <dgm:prSet presAssocID="{991B7B90-FAB9-41B7-B4FB-8BE0C301F44C}" presName="parentText" presStyleLbl="node1" presStyleIdx="1" presStyleCnt="4">
        <dgm:presLayoutVars>
          <dgm:chMax val="0"/>
          <dgm:bulletEnabled val="1"/>
        </dgm:presLayoutVars>
      </dgm:prSet>
      <dgm:spPr/>
    </dgm:pt>
    <dgm:pt modelId="{86C7CCE1-D427-43DC-854D-0E4C52FB01D5}" type="pres">
      <dgm:prSet presAssocID="{2B332867-C398-4928-973F-C04A783EA40A}" presName="spacer" presStyleCnt="0"/>
      <dgm:spPr/>
    </dgm:pt>
    <dgm:pt modelId="{E819B23E-B47B-49BE-A195-B6A873617997}" type="pres">
      <dgm:prSet presAssocID="{A58B42D7-18BA-4BAA-9C98-60EB7D02746D}" presName="parentText" presStyleLbl="node1" presStyleIdx="2" presStyleCnt="4">
        <dgm:presLayoutVars>
          <dgm:chMax val="0"/>
          <dgm:bulletEnabled val="1"/>
        </dgm:presLayoutVars>
      </dgm:prSet>
      <dgm:spPr/>
    </dgm:pt>
    <dgm:pt modelId="{F3318BC9-8F26-447B-8769-F941373315BC}" type="pres">
      <dgm:prSet presAssocID="{958FC0C4-B59C-4CCF-AB0D-4494412CA239}" presName="spacer" presStyleCnt="0"/>
      <dgm:spPr/>
    </dgm:pt>
    <dgm:pt modelId="{82C4BA56-AFB8-430F-8760-BFCF8420AAA0}" type="pres">
      <dgm:prSet presAssocID="{2FEFF808-871D-490A-AE38-847FE948761D}" presName="parentText" presStyleLbl="node1" presStyleIdx="3" presStyleCnt="4">
        <dgm:presLayoutVars>
          <dgm:chMax val="0"/>
          <dgm:bulletEnabled val="1"/>
        </dgm:presLayoutVars>
      </dgm:prSet>
      <dgm:spPr/>
    </dgm:pt>
  </dgm:ptLst>
  <dgm:cxnLst>
    <dgm:cxn modelId="{D812C60E-2D2A-45E9-A4C4-7FF5D2447705}" type="presOf" srcId="{0D111ABC-BC76-4450-86ED-94BBE9B104D8}" destId="{5E0138AD-46BB-4953-BE25-257DC1AB289E}" srcOrd="0" destOrd="0" presId="urn:microsoft.com/office/officeart/2005/8/layout/vList2"/>
    <dgm:cxn modelId="{BF59C114-69FC-4839-AC0F-87FB8AD917F5}" type="presOf" srcId="{94918D2C-A17E-4AA1-91AE-3E78AB0DC070}" destId="{0ECDC034-C32F-44EF-882C-98D278890F7D}" srcOrd="0" destOrd="0" presId="urn:microsoft.com/office/officeart/2005/8/layout/vList2"/>
    <dgm:cxn modelId="{D7AC4843-0651-45C0-8561-7803F3280773}" srcId="{0D111ABC-BC76-4450-86ED-94BBE9B104D8}" destId="{2FEFF808-871D-490A-AE38-847FE948761D}" srcOrd="3" destOrd="0" parTransId="{9FAA6019-D963-4799-B192-1A68F3A06A0C}" sibTransId="{299E218B-AF12-40B6-B618-79A71D281E68}"/>
    <dgm:cxn modelId="{7AEE1248-256A-4F03-B9B4-4CE24233A36E}" srcId="{0D111ABC-BC76-4450-86ED-94BBE9B104D8}" destId="{94918D2C-A17E-4AA1-91AE-3E78AB0DC070}" srcOrd="0" destOrd="0" parTransId="{B3CEC934-28B1-4EA1-9758-7CACA72DBB2C}" sibTransId="{630BB579-13D5-4777-BF46-0148AE10F811}"/>
    <dgm:cxn modelId="{5186B84B-6678-418E-AB7B-1CF95FC11BFA}" srcId="{0D111ABC-BC76-4450-86ED-94BBE9B104D8}" destId="{A58B42D7-18BA-4BAA-9C98-60EB7D02746D}" srcOrd="2" destOrd="0" parTransId="{A3AFC719-D508-4419-8E3A-7269C2294EB3}" sibTransId="{958FC0C4-B59C-4CCF-AB0D-4494412CA239}"/>
    <dgm:cxn modelId="{BBC70754-73D5-401B-A4BA-7273BF33E515}" type="presOf" srcId="{2FEFF808-871D-490A-AE38-847FE948761D}" destId="{82C4BA56-AFB8-430F-8760-BFCF8420AAA0}" srcOrd="0" destOrd="0" presId="urn:microsoft.com/office/officeart/2005/8/layout/vList2"/>
    <dgm:cxn modelId="{C0185557-D320-468D-90C2-8CFF6CAABC69}" type="presOf" srcId="{991B7B90-FAB9-41B7-B4FB-8BE0C301F44C}" destId="{055DFB35-149F-41E4-B13F-E37D205CA1EF}" srcOrd="0" destOrd="0" presId="urn:microsoft.com/office/officeart/2005/8/layout/vList2"/>
    <dgm:cxn modelId="{ADD08E78-FB77-4455-8D0D-FD6B6C14559A}" type="presOf" srcId="{A58B42D7-18BA-4BAA-9C98-60EB7D02746D}" destId="{E819B23E-B47B-49BE-A195-B6A873617997}" srcOrd="0" destOrd="0" presId="urn:microsoft.com/office/officeart/2005/8/layout/vList2"/>
    <dgm:cxn modelId="{BDB2E5F3-A100-4294-A901-05182FBDF2C5}" srcId="{0D111ABC-BC76-4450-86ED-94BBE9B104D8}" destId="{991B7B90-FAB9-41B7-B4FB-8BE0C301F44C}" srcOrd="1" destOrd="0" parTransId="{3120811B-CBCC-4D3F-A289-232CDFD77E0A}" sibTransId="{2B332867-C398-4928-973F-C04A783EA40A}"/>
    <dgm:cxn modelId="{F8DE5B6D-8743-452C-9429-BA80A42CC213}" type="presParOf" srcId="{5E0138AD-46BB-4953-BE25-257DC1AB289E}" destId="{0ECDC034-C32F-44EF-882C-98D278890F7D}" srcOrd="0" destOrd="0" presId="urn:microsoft.com/office/officeart/2005/8/layout/vList2"/>
    <dgm:cxn modelId="{16949C1D-9584-4498-B2D5-2F32B6363FBE}" type="presParOf" srcId="{5E0138AD-46BB-4953-BE25-257DC1AB289E}" destId="{69640282-7164-40A4-A223-774E200EFCE0}" srcOrd="1" destOrd="0" presId="urn:microsoft.com/office/officeart/2005/8/layout/vList2"/>
    <dgm:cxn modelId="{BBDE1FF6-A493-499C-BDD1-6715BB1BA39E}" type="presParOf" srcId="{5E0138AD-46BB-4953-BE25-257DC1AB289E}" destId="{055DFB35-149F-41E4-B13F-E37D205CA1EF}" srcOrd="2" destOrd="0" presId="urn:microsoft.com/office/officeart/2005/8/layout/vList2"/>
    <dgm:cxn modelId="{2A77CD87-A233-44B2-A09E-97D4651718A9}" type="presParOf" srcId="{5E0138AD-46BB-4953-BE25-257DC1AB289E}" destId="{86C7CCE1-D427-43DC-854D-0E4C52FB01D5}" srcOrd="3" destOrd="0" presId="urn:microsoft.com/office/officeart/2005/8/layout/vList2"/>
    <dgm:cxn modelId="{67544839-AD29-4026-87CD-62071677D59E}" type="presParOf" srcId="{5E0138AD-46BB-4953-BE25-257DC1AB289E}" destId="{E819B23E-B47B-49BE-A195-B6A873617997}" srcOrd="4" destOrd="0" presId="urn:microsoft.com/office/officeart/2005/8/layout/vList2"/>
    <dgm:cxn modelId="{5E0F1185-B4A0-4265-9B30-3A6AEB1A176A}" type="presParOf" srcId="{5E0138AD-46BB-4953-BE25-257DC1AB289E}" destId="{F3318BC9-8F26-447B-8769-F941373315BC}" srcOrd="5" destOrd="0" presId="urn:microsoft.com/office/officeart/2005/8/layout/vList2"/>
    <dgm:cxn modelId="{F1222DEC-68F2-43E7-90EF-210051EA90EC}" type="presParOf" srcId="{5E0138AD-46BB-4953-BE25-257DC1AB289E}" destId="{82C4BA56-AFB8-430F-8760-BFCF8420AAA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C35B4E-674E-4B5D-907C-92B5EEF8FCA9}" type="doc">
      <dgm:prSet loTypeId="urn:microsoft.com/office/officeart/2005/8/layout/orgChart1" loCatId="hierarchy" qsTypeId="urn:microsoft.com/office/officeart/2005/8/quickstyle/simple2" qsCatId="simple" csTypeId="urn:microsoft.com/office/officeart/2005/8/colors/accent1_2" csCatId="accent1"/>
      <dgm:spPr/>
      <dgm:t>
        <a:bodyPr/>
        <a:lstStyle/>
        <a:p>
          <a:endParaRPr lang="en-US"/>
        </a:p>
      </dgm:t>
    </dgm:pt>
    <dgm:pt modelId="{80FDB203-A0CB-40FC-86D8-EE4AA010571D}">
      <dgm:prSet/>
      <dgm:spPr/>
      <dgm:t>
        <a:bodyPr/>
        <a:lstStyle/>
        <a:p>
          <a:r>
            <a:rPr lang="en-GB"/>
            <a:t>Felt phenomena of shame:</a:t>
          </a:r>
          <a:endParaRPr lang="en-US"/>
        </a:p>
      </dgm:t>
    </dgm:pt>
    <dgm:pt modelId="{12DAB4CB-B7D7-4E57-A2A9-FE151DFC52B8}" type="parTrans" cxnId="{1837C126-9410-4898-9784-C8475B97C4F0}">
      <dgm:prSet/>
      <dgm:spPr/>
      <dgm:t>
        <a:bodyPr/>
        <a:lstStyle/>
        <a:p>
          <a:endParaRPr lang="en-US"/>
        </a:p>
      </dgm:t>
    </dgm:pt>
    <dgm:pt modelId="{A92C3528-3541-4189-BCFF-01E55D52A6A4}" type="sibTrans" cxnId="{1837C126-9410-4898-9784-C8475B97C4F0}">
      <dgm:prSet/>
      <dgm:spPr/>
      <dgm:t>
        <a:bodyPr/>
        <a:lstStyle/>
        <a:p>
          <a:endParaRPr lang="en-US"/>
        </a:p>
      </dgm:t>
    </dgm:pt>
    <dgm:pt modelId="{1CF407C8-6965-4C98-A3B0-C903C7A9D240}">
      <dgm:prSet/>
      <dgm:spPr/>
      <dgm:t>
        <a:bodyPr/>
        <a:lstStyle/>
        <a:p>
          <a:r>
            <a:rPr lang="en-GB"/>
            <a:t>It creates intense emotional pain (and can include anger and rage against self or others)</a:t>
          </a:r>
          <a:endParaRPr lang="en-US"/>
        </a:p>
      </dgm:t>
    </dgm:pt>
    <dgm:pt modelId="{5BB29824-DFFE-4DC4-A966-BEDA4D625F4D}" type="parTrans" cxnId="{CA6CEDDE-0C10-4EC9-A882-487E2EEDE4E5}">
      <dgm:prSet/>
      <dgm:spPr/>
      <dgm:t>
        <a:bodyPr/>
        <a:lstStyle/>
        <a:p>
          <a:endParaRPr lang="en-US"/>
        </a:p>
      </dgm:t>
    </dgm:pt>
    <dgm:pt modelId="{5A503EF2-6F3E-4C17-877C-FFF04F83F182}" type="sibTrans" cxnId="{CA6CEDDE-0C10-4EC9-A882-487E2EEDE4E5}">
      <dgm:prSet/>
      <dgm:spPr/>
      <dgm:t>
        <a:bodyPr/>
        <a:lstStyle/>
        <a:p>
          <a:endParaRPr lang="en-US"/>
        </a:p>
      </dgm:t>
    </dgm:pt>
    <dgm:pt modelId="{6E1F269F-71C2-437D-8F90-D99F6414C7A4}">
      <dgm:prSet/>
      <dgm:spPr/>
      <dgm:t>
        <a:bodyPr/>
        <a:lstStyle/>
        <a:p>
          <a:r>
            <a:rPr lang="en-GB"/>
            <a:t>It can create feelings of wanting to run or hide away</a:t>
          </a:r>
          <a:endParaRPr lang="en-US"/>
        </a:p>
      </dgm:t>
    </dgm:pt>
    <dgm:pt modelId="{74F20E48-72EE-4246-8660-6FDF03459749}" type="parTrans" cxnId="{7965C35B-8773-4D34-AC63-D075E1B27DF2}">
      <dgm:prSet/>
      <dgm:spPr/>
      <dgm:t>
        <a:bodyPr/>
        <a:lstStyle/>
        <a:p>
          <a:endParaRPr lang="en-US"/>
        </a:p>
      </dgm:t>
    </dgm:pt>
    <dgm:pt modelId="{98FAC14D-4980-4D75-AFE2-DB11C634BE66}" type="sibTrans" cxnId="{7965C35B-8773-4D34-AC63-D075E1B27DF2}">
      <dgm:prSet/>
      <dgm:spPr/>
      <dgm:t>
        <a:bodyPr/>
        <a:lstStyle/>
        <a:p>
          <a:endParaRPr lang="en-US"/>
        </a:p>
      </dgm:t>
    </dgm:pt>
    <dgm:pt modelId="{61EF5475-5D2A-445E-9337-548BC3FC26FD}">
      <dgm:prSet/>
      <dgm:spPr/>
      <dgm:t>
        <a:bodyPr/>
        <a:lstStyle/>
        <a:p>
          <a:r>
            <a:rPr lang="en-GB"/>
            <a:t>Self concept is so damaged that it can create a sense of feeling that the self is bad, unworthy or deficient.</a:t>
          </a:r>
          <a:endParaRPr lang="en-US"/>
        </a:p>
      </dgm:t>
    </dgm:pt>
    <dgm:pt modelId="{4B705BF1-8177-4BB3-B176-0C6FA7D731BC}" type="parTrans" cxnId="{04EBA3EB-FC78-4548-8D4A-FA7C8E88F0F9}">
      <dgm:prSet/>
      <dgm:spPr/>
      <dgm:t>
        <a:bodyPr/>
        <a:lstStyle/>
        <a:p>
          <a:endParaRPr lang="en-US"/>
        </a:p>
      </dgm:t>
    </dgm:pt>
    <dgm:pt modelId="{990DEC7E-282B-41A3-915D-A51FB40F337C}" type="sibTrans" cxnId="{04EBA3EB-FC78-4548-8D4A-FA7C8E88F0F9}">
      <dgm:prSet/>
      <dgm:spPr/>
      <dgm:t>
        <a:bodyPr/>
        <a:lstStyle/>
        <a:p>
          <a:endParaRPr lang="en-US"/>
        </a:p>
      </dgm:t>
    </dgm:pt>
    <dgm:pt modelId="{CA9C1CF4-20E0-4AC8-AB37-308003B6F497}" type="pres">
      <dgm:prSet presAssocID="{49C35B4E-674E-4B5D-907C-92B5EEF8FCA9}" presName="hierChild1" presStyleCnt="0">
        <dgm:presLayoutVars>
          <dgm:orgChart val="1"/>
          <dgm:chPref val="1"/>
          <dgm:dir/>
          <dgm:animOne val="branch"/>
          <dgm:animLvl val="lvl"/>
          <dgm:resizeHandles/>
        </dgm:presLayoutVars>
      </dgm:prSet>
      <dgm:spPr/>
    </dgm:pt>
    <dgm:pt modelId="{B74F2C42-5C66-426F-8FDB-4F6A401F7878}" type="pres">
      <dgm:prSet presAssocID="{80FDB203-A0CB-40FC-86D8-EE4AA010571D}" presName="hierRoot1" presStyleCnt="0">
        <dgm:presLayoutVars>
          <dgm:hierBranch val="init"/>
        </dgm:presLayoutVars>
      </dgm:prSet>
      <dgm:spPr/>
    </dgm:pt>
    <dgm:pt modelId="{8DB63CE8-9E9B-403C-B77C-0D11AD33BA79}" type="pres">
      <dgm:prSet presAssocID="{80FDB203-A0CB-40FC-86D8-EE4AA010571D}" presName="rootComposite1" presStyleCnt="0"/>
      <dgm:spPr/>
    </dgm:pt>
    <dgm:pt modelId="{9466D0DD-8600-4226-A69B-62FF1845D9C4}" type="pres">
      <dgm:prSet presAssocID="{80FDB203-A0CB-40FC-86D8-EE4AA010571D}" presName="rootText1" presStyleLbl="node0" presStyleIdx="0" presStyleCnt="1">
        <dgm:presLayoutVars>
          <dgm:chPref val="3"/>
        </dgm:presLayoutVars>
      </dgm:prSet>
      <dgm:spPr/>
    </dgm:pt>
    <dgm:pt modelId="{F4AF9F9B-6A60-4153-85CF-B6977B7E3FDD}" type="pres">
      <dgm:prSet presAssocID="{80FDB203-A0CB-40FC-86D8-EE4AA010571D}" presName="rootConnector1" presStyleLbl="node1" presStyleIdx="0" presStyleCnt="0"/>
      <dgm:spPr/>
    </dgm:pt>
    <dgm:pt modelId="{20F579BA-A3D0-4803-B036-B3097B2851AF}" type="pres">
      <dgm:prSet presAssocID="{80FDB203-A0CB-40FC-86D8-EE4AA010571D}" presName="hierChild2" presStyleCnt="0"/>
      <dgm:spPr/>
    </dgm:pt>
    <dgm:pt modelId="{AC1A63C0-9A82-4BCE-87B7-1961FA012DF1}" type="pres">
      <dgm:prSet presAssocID="{5BB29824-DFFE-4DC4-A966-BEDA4D625F4D}" presName="Name37" presStyleLbl="parChTrans1D2" presStyleIdx="0" presStyleCnt="3"/>
      <dgm:spPr/>
    </dgm:pt>
    <dgm:pt modelId="{1C111032-889F-46FD-A345-FEF8ACE7A79A}" type="pres">
      <dgm:prSet presAssocID="{1CF407C8-6965-4C98-A3B0-C903C7A9D240}" presName="hierRoot2" presStyleCnt="0">
        <dgm:presLayoutVars>
          <dgm:hierBranch val="init"/>
        </dgm:presLayoutVars>
      </dgm:prSet>
      <dgm:spPr/>
    </dgm:pt>
    <dgm:pt modelId="{8CAD865F-7328-4465-BB79-624E13DFDE21}" type="pres">
      <dgm:prSet presAssocID="{1CF407C8-6965-4C98-A3B0-C903C7A9D240}" presName="rootComposite" presStyleCnt="0"/>
      <dgm:spPr/>
    </dgm:pt>
    <dgm:pt modelId="{CF96E31D-6343-466E-889F-046B6089D5B9}" type="pres">
      <dgm:prSet presAssocID="{1CF407C8-6965-4C98-A3B0-C903C7A9D240}" presName="rootText" presStyleLbl="node2" presStyleIdx="0" presStyleCnt="3">
        <dgm:presLayoutVars>
          <dgm:chPref val="3"/>
        </dgm:presLayoutVars>
      </dgm:prSet>
      <dgm:spPr/>
    </dgm:pt>
    <dgm:pt modelId="{F232549B-850E-4B98-BC4C-31AAAEFE024F}" type="pres">
      <dgm:prSet presAssocID="{1CF407C8-6965-4C98-A3B0-C903C7A9D240}" presName="rootConnector" presStyleLbl="node2" presStyleIdx="0" presStyleCnt="3"/>
      <dgm:spPr/>
    </dgm:pt>
    <dgm:pt modelId="{F39B5D95-DD59-4CC0-8331-74B840B624DD}" type="pres">
      <dgm:prSet presAssocID="{1CF407C8-6965-4C98-A3B0-C903C7A9D240}" presName="hierChild4" presStyleCnt="0"/>
      <dgm:spPr/>
    </dgm:pt>
    <dgm:pt modelId="{23ABB714-6646-4755-883A-CC4818A978C8}" type="pres">
      <dgm:prSet presAssocID="{1CF407C8-6965-4C98-A3B0-C903C7A9D240}" presName="hierChild5" presStyleCnt="0"/>
      <dgm:spPr/>
    </dgm:pt>
    <dgm:pt modelId="{6B9ADAC2-0083-4421-AB88-87EB25BFD4F3}" type="pres">
      <dgm:prSet presAssocID="{74F20E48-72EE-4246-8660-6FDF03459749}" presName="Name37" presStyleLbl="parChTrans1D2" presStyleIdx="1" presStyleCnt="3"/>
      <dgm:spPr/>
    </dgm:pt>
    <dgm:pt modelId="{3E9332B5-8DF0-47B5-A7F3-324CFB65AE11}" type="pres">
      <dgm:prSet presAssocID="{6E1F269F-71C2-437D-8F90-D99F6414C7A4}" presName="hierRoot2" presStyleCnt="0">
        <dgm:presLayoutVars>
          <dgm:hierBranch val="init"/>
        </dgm:presLayoutVars>
      </dgm:prSet>
      <dgm:spPr/>
    </dgm:pt>
    <dgm:pt modelId="{F71E36B0-9030-469B-850A-C00721672B9D}" type="pres">
      <dgm:prSet presAssocID="{6E1F269F-71C2-437D-8F90-D99F6414C7A4}" presName="rootComposite" presStyleCnt="0"/>
      <dgm:spPr/>
    </dgm:pt>
    <dgm:pt modelId="{14B5BFE1-09F2-410D-8BE8-A58DEC2F4898}" type="pres">
      <dgm:prSet presAssocID="{6E1F269F-71C2-437D-8F90-D99F6414C7A4}" presName="rootText" presStyleLbl="node2" presStyleIdx="1" presStyleCnt="3">
        <dgm:presLayoutVars>
          <dgm:chPref val="3"/>
        </dgm:presLayoutVars>
      </dgm:prSet>
      <dgm:spPr/>
    </dgm:pt>
    <dgm:pt modelId="{FD8F3CC8-FE8C-4DF1-94DE-E1485A726FF1}" type="pres">
      <dgm:prSet presAssocID="{6E1F269F-71C2-437D-8F90-D99F6414C7A4}" presName="rootConnector" presStyleLbl="node2" presStyleIdx="1" presStyleCnt="3"/>
      <dgm:spPr/>
    </dgm:pt>
    <dgm:pt modelId="{8DFE8B4F-94E3-4184-AAA6-CE1CE3AA1819}" type="pres">
      <dgm:prSet presAssocID="{6E1F269F-71C2-437D-8F90-D99F6414C7A4}" presName="hierChild4" presStyleCnt="0"/>
      <dgm:spPr/>
    </dgm:pt>
    <dgm:pt modelId="{6364FC33-079A-4885-A3E1-CF804F01379A}" type="pres">
      <dgm:prSet presAssocID="{6E1F269F-71C2-437D-8F90-D99F6414C7A4}" presName="hierChild5" presStyleCnt="0"/>
      <dgm:spPr/>
    </dgm:pt>
    <dgm:pt modelId="{901EE96B-6F77-43D4-A69D-83ACEEC8D6F3}" type="pres">
      <dgm:prSet presAssocID="{4B705BF1-8177-4BB3-B176-0C6FA7D731BC}" presName="Name37" presStyleLbl="parChTrans1D2" presStyleIdx="2" presStyleCnt="3"/>
      <dgm:spPr/>
    </dgm:pt>
    <dgm:pt modelId="{AA440C02-7D79-4408-BCDF-6EDD8619DDB3}" type="pres">
      <dgm:prSet presAssocID="{61EF5475-5D2A-445E-9337-548BC3FC26FD}" presName="hierRoot2" presStyleCnt="0">
        <dgm:presLayoutVars>
          <dgm:hierBranch val="init"/>
        </dgm:presLayoutVars>
      </dgm:prSet>
      <dgm:spPr/>
    </dgm:pt>
    <dgm:pt modelId="{B7522F13-DB05-4E10-9D0F-F40D284DCF83}" type="pres">
      <dgm:prSet presAssocID="{61EF5475-5D2A-445E-9337-548BC3FC26FD}" presName="rootComposite" presStyleCnt="0"/>
      <dgm:spPr/>
    </dgm:pt>
    <dgm:pt modelId="{C839B6C3-ED47-4BCD-8FDA-06365EE135FE}" type="pres">
      <dgm:prSet presAssocID="{61EF5475-5D2A-445E-9337-548BC3FC26FD}" presName="rootText" presStyleLbl="node2" presStyleIdx="2" presStyleCnt="3">
        <dgm:presLayoutVars>
          <dgm:chPref val="3"/>
        </dgm:presLayoutVars>
      </dgm:prSet>
      <dgm:spPr/>
    </dgm:pt>
    <dgm:pt modelId="{4DF33271-C362-4471-8FE7-7862D2548198}" type="pres">
      <dgm:prSet presAssocID="{61EF5475-5D2A-445E-9337-548BC3FC26FD}" presName="rootConnector" presStyleLbl="node2" presStyleIdx="2" presStyleCnt="3"/>
      <dgm:spPr/>
    </dgm:pt>
    <dgm:pt modelId="{5FE4BA91-310B-4BF7-9311-3A0C98450706}" type="pres">
      <dgm:prSet presAssocID="{61EF5475-5D2A-445E-9337-548BC3FC26FD}" presName="hierChild4" presStyleCnt="0"/>
      <dgm:spPr/>
    </dgm:pt>
    <dgm:pt modelId="{4994F7EE-803E-4B11-B859-1E95464CD788}" type="pres">
      <dgm:prSet presAssocID="{61EF5475-5D2A-445E-9337-548BC3FC26FD}" presName="hierChild5" presStyleCnt="0"/>
      <dgm:spPr/>
    </dgm:pt>
    <dgm:pt modelId="{5A765920-D501-4FC3-AB3D-833E5F512E57}" type="pres">
      <dgm:prSet presAssocID="{80FDB203-A0CB-40FC-86D8-EE4AA010571D}" presName="hierChild3" presStyleCnt="0"/>
      <dgm:spPr/>
    </dgm:pt>
  </dgm:ptLst>
  <dgm:cxnLst>
    <dgm:cxn modelId="{1837C126-9410-4898-9784-C8475B97C4F0}" srcId="{49C35B4E-674E-4B5D-907C-92B5EEF8FCA9}" destId="{80FDB203-A0CB-40FC-86D8-EE4AA010571D}" srcOrd="0" destOrd="0" parTransId="{12DAB4CB-B7D7-4E57-A2A9-FE151DFC52B8}" sibTransId="{A92C3528-3541-4189-BCFF-01E55D52A6A4}"/>
    <dgm:cxn modelId="{7965C35B-8773-4D34-AC63-D075E1B27DF2}" srcId="{80FDB203-A0CB-40FC-86D8-EE4AA010571D}" destId="{6E1F269F-71C2-437D-8F90-D99F6414C7A4}" srcOrd="1" destOrd="0" parTransId="{74F20E48-72EE-4246-8660-6FDF03459749}" sibTransId="{98FAC14D-4980-4D75-AFE2-DB11C634BE66}"/>
    <dgm:cxn modelId="{C40E0445-B6DB-4B1B-B914-91033B92F307}" type="presOf" srcId="{5BB29824-DFFE-4DC4-A966-BEDA4D625F4D}" destId="{AC1A63C0-9A82-4BCE-87B7-1961FA012DF1}" srcOrd="0" destOrd="0" presId="urn:microsoft.com/office/officeart/2005/8/layout/orgChart1"/>
    <dgm:cxn modelId="{5C1B5768-9E2D-48D9-8807-A180CCBF4DE2}" type="presOf" srcId="{49C35B4E-674E-4B5D-907C-92B5EEF8FCA9}" destId="{CA9C1CF4-20E0-4AC8-AB37-308003B6F497}" srcOrd="0" destOrd="0" presId="urn:microsoft.com/office/officeart/2005/8/layout/orgChart1"/>
    <dgm:cxn modelId="{108DF255-9234-4417-A67E-A15E9990A904}" type="presOf" srcId="{6E1F269F-71C2-437D-8F90-D99F6414C7A4}" destId="{FD8F3CC8-FE8C-4DF1-94DE-E1485A726FF1}" srcOrd="1" destOrd="0" presId="urn:microsoft.com/office/officeart/2005/8/layout/orgChart1"/>
    <dgm:cxn modelId="{A8F96277-91BC-4C43-8B7C-924D902A9BFE}" type="presOf" srcId="{74F20E48-72EE-4246-8660-6FDF03459749}" destId="{6B9ADAC2-0083-4421-AB88-87EB25BFD4F3}" srcOrd="0" destOrd="0" presId="urn:microsoft.com/office/officeart/2005/8/layout/orgChart1"/>
    <dgm:cxn modelId="{98DF1186-328A-488A-9AD4-FFECFED2DF1F}" type="presOf" srcId="{4B705BF1-8177-4BB3-B176-0C6FA7D731BC}" destId="{901EE96B-6F77-43D4-A69D-83ACEEC8D6F3}" srcOrd="0" destOrd="0" presId="urn:microsoft.com/office/officeart/2005/8/layout/orgChart1"/>
    <dgm:cxn modelId="{537F9386-6922-4EFD-A642-57223A0ADCFE}" type="presOf" srcId="{80FDB203-A0CB-40FC-86D8-EE4AA010571D}" destId="{9466D0DD-8600-4226-A69B-62FF1845D9C4}" srcOrd="0" destOrd="0" presId="urn:microsoft.com/office/officeart/2005/8/layout/orgChart1"/>
    <dgm:cxn modelId="{47C6AE93-6A8F-48AF-B833-1FF7A289E817}" type="presOf" srcId="{61EF5475-5D2A-445E-9337-548BC3FC26FD}" destId="{4DF33271-C362-4471-8FE7-7862D2548198}" srcOrd="1" destOrd="0" presId="urn:microsoft.com/office/officeart/2005/8/layout/orgChart1"/>
    <dgm:cxn modelId="{A2A80A96-9900-44EF-ADAF-A3C26FC9F5C2}" type="presOf" srcId="{6E1F269F-71C2-437D-8F90-D99F6414C7A4}" destId="{14B5BFE1-09F2-410D-8BE8-A58DEC2F4898}" srcOrd="0" destOrd="0" presId="urn:microsoft.com/office/officeart/2005/8/layout/orgChart1"/>
    <dgm:cxn modelId="{E32BB3B1-4A96-4952-8D7D-C2AFC30FA00C}" type="presOf" srcId="{1CF407C8-6965-4C98-A3B0-C903C7A9D240}" destId="{F232549B-850E-4B98-BC4C-31AAAEFE024F}" srcOrd="1" destOrd="0" presId="urn:microsoft.com/office/officeart/2005/8/layout/orgChart1"/>
    <dgm:cxn modelId="{C650D6D0-4505-4A65-BBA7-33AA7FF8DCA2}" type="presOf" srcId="{61EF5475-5D2A-445E-9337-548BC3FC26FD}" destId="{C839B6C3-ED47-4BCD-8FDA-06365EE135FE}" srcOrd="0" destOrd="0" presId="urn:microsoft.com/office/officeart/2005/8/layout/orgChart1"/>
    <dgm:cxn modelId="{9332E7D1-CD8C-48F4-8D68-CFDFCD319B6B}" type="presOf" srcId="{80FDB203-A0CB-40FC-86D8-EE4AA010571D}" destId="{F4AF9F9B-6A60-4153-85CF-B6977B7E3FDD}" srcOrd="1" destOrd="0" presId="urn:microsoft.com/office/officeart/2005/8/layout/orgChart1"/>
    <dgm:cxn modelId="{CA6CEDDE-0C10-4EC9-A882-487E2EEDE4E5}" srcId="{80FDB203-A0CB-40FC-86D8-EE4AA010571D}" destId="{1CF407C8-6965-4C98-A3B0-C903C7A9D240}" srcOrd="0" destOrd="0" parTransId="{5BB29824-DFFE-4DC4-A966-BEDA4D625F4D}" sibTransId="{5A503EF2-6F3E-4C17-877C-FFF04F83F182}"/>
    <dgm:cxn modelId="{04EBA3EB-FC78-4548-8D4A-FA7C8E88F0F9}" srcId="{80FDB203-A0CB-40FC-86D8-EE4AA010571D}" destId="{61EF5475-5D2A-445E-9337-548BC3FC26FD}" srcOrd="2" destOrd="0" parTransId="{4B705BF1-8177-4BB3-B176-0C6FA7D731BC}" sibTransId="{990DEC7E-282B-41A3-915D-A51FB40F337C}"/>
    <dgm:cxn modelId="{128EC2EE-BBDF-44A5-A7D6-BFFD0771093C}" type="presOf" srcId="{1CF407C8-6965-4C98-A3B0-C903C7A9D240}" destId="{CF96E31D-6343-466E-889F-046B6089D5B9}" srcOrd="0" destOrd="0" presId="urn:microsoft.com/office/officeart/2005/8/layout/orgChart1"/>
    <dgm:cxn modelId="{FF9D5D40-C31F-4EC4-AC04-77D06C6B1FC2}" type="presParOf" srcId="{CA9C1CF4-20E0-4AC8-AB37-308003B6F497}" destId="{B74F2C42-5C66-426F-8FDB-4F6A401F7878}" srcOrd="0" destOrd="0" presId="urn:microsoft.com/office/officeart/2005/8/layout/orgChart1"/>
    <dgm:cxn modelId="{6C11779C-1F96-4E6C-8A6C-E9E69C476DD2}" type="presParOf" srcId="{B74F2C42-5C66-426F-8FDB-4F6A401F7878}" destId="{8DB63CE8-9E9B-403C-B77C-0D11AD33BA79}" srcOrd="0" destOrd="0" presId="urn:microsoft.com/office/officeart/2005/8/layout/orgChart1"/>
    <dgm:cxn modelId="{DE7DAA20-2408-4599-818D-A4D06FAE7D88}" type="presParOf" srcId="{8DB63CE8-9E9B-403C-B77C-0D11AD33BA79}" destId="{9466D0DD-8600-4226-A69B-62FF1845D9C4}" srcOrd="0" destOrd="0" presId="urn:microsoft.com/office/officeart/2005/8/layout/orgChart1"/>
    <dgm:cxn modelId="{EDB62E93-023E-4D1B-9D17-D0B3E3858D20}" type="presParOf" srcId="{8DB63CE8-9E9B-403C-B77C-0D11AD33BA79}" destId="{F4AF9F9B-6A60-4153-85CF-B6977B7E3FDD}" srcOrd="1" destOrd="0" presId="urn:microsoft.com/office/officeart/2005/8/layout/orgChart1"/>
    <dgm:cxn modelId="{2A96CD5E-A781-4729-BE7D-2918FE2507C6}" type="presParOf" srcId="{B74F2C42-5C66-426F-8FDB-4F6A401F7878}" destId="{20F579BA-A3D0-4803-B036-B3097B2851AF}" srcOrd="1" destOrd="0" presId="urn:microsoft.com/office/officeart/2005/8/layout/orgChart1"/>
    <dgm:cxn modelId="{689BD710-7748-4121-AC70-057AB65DD638}" type="presParOf" srcId="{20F579BA-A3D0-4803-B036-B3097B2851AF}" destId="{AC1A63C0-9A82-4BCE-87B7-1961FA012DF1}" srcOrd="0" destOrd="0" presId="urn:microsoft.com/office/officeart/2005/8/layout/orgChart1"/>
    <dgm:cxn modelId="{EBB974FF-15FB-45BD-8E50-2F12C91456DE}" type="presParOf" srcId="{20F579BA-A3D0-4803-B036-B3097B2851AF}" destId="{1C111032-889F-46FD-A345-FEF8ACE7A79A}" srcOrd="1" destOrd="0" presId="urn:microsoft.com/office/officeart/2005/8/layout/orgChart1"/>
    <dgm:cxn modelId="{36A5A269-CCF5-4033-B065-214582767547}" type="presParOf" srcId="{1C111032-889F-46FD-A345-FEF8ACE7A79A}" destId="{8CAD865F-7328-4465-BB79-624E13DFDE21}" srcOrd="0" destOrd="0" presId="urn:microsoft.com/office/officeart/2005/8/layout/orgChart1"/>
    <dgm:cxn modelId="{5FEF8C64-3D3B-4415-BC37-9EA8FCE47CE2}" type="presParOf" srcId="{8CAD865F-7328-4465-BB79-624E13DFDE21}" destId="{CF96E31D-6343-466E-889F-046B6089D5B9}" srcOrd="0" destOrd="0" presId="urn:microsoft.com/office/officeart/2005/8/layout/orgChart1"/>
    <dgm:cxn modelId="{9534C870-3B79-4A5A-8556-0A97DD2F49BA}" type="presParOf" srcId="{8CAD865F-7328-4465-BB79-624E13DFDE21}" destId="{F232549B-850E-4B98-BC4C-31AAAEFE024F}" srcOrd="1" destOrd="0" presId="urn:microsoft.com/office/officeart/2005/8/layout/orgChart1"/>
    <dgm:cxn modelId="{19F88E88-A3AB-47B1-9F34-D6B6F030C3B9}" type="presParOf" srcId="{1C111032-889F-46FD-A345-FEF8ACE7A79A}" destId="{F39B5D95-DD59-4CC0-8331-74B840B624DD}" srcOrd="1" destOrd="0" presId="urn:microsoft.com/office/officeart/2005/8/layout/orgChart1"/>
    <dgm:cxn modelId="{7351F8EB-E5A7-48AC-A9E2-5A3304117131}" type="presParOf" srcId="{1C111032-889F-46FD-A345-FEF8ACE7A79A}" destId="{23ABB714-6646-4755-883A-CC4818A978C8}" srcOrd="2" destOrd="0" presId="urn:microsoft.com/office/officeart/2005/8/layout/orgChart1"/>
    <dgm:cxn modelId="{968722E7-C309-4D35-8C8D-03B309CB450C}" type="presParOf" srcId="{20F579BA-A3D0-4803-B036-B3097B2851AF}" destId="{6B9ADAC2-0083-4421-AB88-87EB25BFD4F3}" srcOrd="2" destOrd="0" presId="urn:microsoft.com/office/officeart/2005/8/layout/orgChart1"/>
    <dgm:cxn modelId="{BAE2B740-D542-4C70-8029-1E1A2C236B6A}" type="presParOf" srcId="{20F579BA-A3D0-4803-B036-B3097B2851AF}" destId="{3E9332B5-8DF0-47B5-A7F3-324CFB65AE11}" srcOrd="3" destOrd="0" presId="urn:microsoft.com/office/officeart/2005/8/layout/orgChart1"/>
    <dgm:cxn modelId="{8158DC6D-389C-481A-8E39-71A69F92651E}" type="presParOf" srcId="{3E9332B5-8DF0-47B5-A7F3-324CFB65AE11}" destId="{F71E36B0-9030-469B-850A-C00721672B9D}" srcOrd="0" destOrd="0" presId="urn:microsoft.com/office/officeart/2005/8/layout/orgChart1"/>
    <dgm:cxn modelId="{8FD87793-9F59-45A2-9047-38AB82E90ECA}" type="presParOf" srcId="{F71E36B0-9030-469B-850A-C00721672B9D}" destId="{14B5BFE1-09F2-410D-8BE8-A58DEC2F4898}" srcOrd="0" destOrd="0" presId="urn:microsoft.com/office/officeart/2005/8/layout/orgChart1"/>
    <dgm:cxn modelId="{65E050A6-F7F2-4BBD-93E4-678A5DC192BA}" type="presParOf" srcId="{F71E36B0-9030-469B-850A-C00721672B9D}" destId="{FD8F3CC8-FE8C-4DF1-94DE-E1485A726FF1}" srcOrd="1" destOrd="0" presId="urn:microsoft.com/office/officeart/2005/8/layout/orgChart1"/>
    <dgm:cxn modelId="{CE6E6822-88ED-4291-B11B-FB45A11A6F5E}" type="presParOf" srcId="{3E9332B5-8DF0-47B5-A7F3-324CFB65AE11}" destId="{8DFE8B4F-94E3-4184-AAA6-CE1CE3AA1819}" srcOrd="1" destOrd="0" presId="urn:microsoft.com/office/officeart/2005/8/layout/orgChart1"/>
    <dgm:cxn modelId="{B617D4D5-6C20-4899-84B9-B3EAE4881168}" type="presParOf" srcId="{3E9332B5-8DF0-47B5-A7F3-324CFB65AE11}" destId="{6364FC33-079A-4885-A3E1-CF804F01379A}" srcOrd="2" destOrd="0" presId="urn:microsoft.com/office/officeart/2005/8/layout/orgChart1"/>
    <dgm:cxn modelId="{9A23F30D-8B27-4BA9-BE15-DF004F72D0E9}" type="presParOf" srcId="{20F579BA-A3D0-4803-B036-B3097B2851AF}" destId="{901EE96B-6F77-43D4-A69D-83ACEEC8D6F3}" srcOrd="4" destOrd="0" presId="urn:microsoft.com/office/officeart/2005/8/layout/orgChart1"/>
    <dgm:cxn modelId="{E1051590-0198-41E3-A559-975068F92944}" type="presParOf" srcId="{20F579BA-A3D0-4803-B036-B3097B2851AF}" destId="{AA440C02-7D79-4408-BCDF-6EDD8619DDB3}" srcOrd="5" destOrd="0" presId="urn:microsoft.com/office/officeart/2005/8/layout/orgChart1"/>
    <dgm:cxn modelId="{FB05EC92-3854-4F63-BCAF-B585E8F3A0D3}" type="presParOf" srcId="{AA440C02-7D79-4408-BCDF-6EDD8619DDB3}" destId="{B7522F13-DB05-4E10-9D0F-F40D284DCF83}" srcOrd="0" destOrd="0" presId="urn:microsoft.com/office/officeart/2005/8/layout/orgChart1"/>
    <dgm:cxn modelId="{487E5197-BA5A-4F0A-931E-8C4D57A0D09D}" type="presParOf" srcId="{B7522F13-DB05-4E10-9D0F-F40D284DCF83}" destId="{C839B6C3-ED47-4BCD-8FDA-06365EE135FE}" srcOrd="0" destOrd="0" presId="urn:microsoft.com/office/officeart/2005/8/layout/orgChart1"/>
    <dgm:cxn modelId="{0A530FB3-F4FA-4314-9AF0-2CAF8ED2457F}" type="presParOf" srcId="{B7522F13-DB05-4E10-9D0F-F40D284DCF83}" destId="{4DF33271-C362-4471-8FE7-7862D2548198}" srcOrd="1" destOrd="0" presId="urn:microsoft.com/office/officeart/2005/8/layout/orgChart1"/>
    <dgm:cxn modelId="{ACB503B5-B7D1-4507-AC3C-B54AC66C01DC}" type="presParOf" srcId="{AA440C02-7D79-4408-BCDF-6EDD8619DDB3}" destId="{5FE4BA91-310B-4BF7-9311-3A0C98450706}" srcOrd="1" destOrd="0" presId="urn:microsoft.com/office/officeart/2005/8/layout/orgChart1"/>
    <dgm:cxn modelId="{A9694A4C-F906-4237-A6BA-B2E21BE1C21C}" type="presParOf" srcId="{AA440C02-7D79-4408-BCDF-6EDD8619DDB3}" destId="{4994F7EE-803E-4B11-B859-1E95464CD788}" srcOrd="2" destOrd="0" presId="urn:microsoft.com/office/officeart/2005/8/layout/orgChart1"/>
    <dgm:cxn modelId="{5B524761-B212-41B5-B093-DE98587E37FE}" type="presParOf" srcId="{B74F2C42-5C66-426F-8FDB-4F6A401F7878}" destId="{5A765920-D501-4FC3-AB3D-833E5F512E5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DC034-C32F-44EF-882C-98D278890F7D}">
      <dsp:nvSpPr>
        <dsp:cNvPr id="0" name=""/>
        <dsp:cNvSpPr/>
      </dsp:nvSpPr>
      <dsp:spPr>
        <a:xfrm>
          <a:off x="0" y="10620"/>
          <a:ext cx="4724399" cy="1292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ACEs</a:t>
          </a:r>
          <a:endParaRPr lang="en-US" sz="3400" kern="1200"/>
        </a:p>
      </dsp:txBody>
      <dsp:txXfrm>
        <a:off x="63112" y="73732"/>
        <a:ext cx="4598175" cy="1166626"/>
      </dsp:txXfrm>
    </dsp:sp>
    <dsp:sp modelId="{055DFB35-149F-41E4-B13F-E37D205CA1EF}">
      <dsp:nvSpPr>
        <dsp:cNvPr id="0" name=""/>
        <dsp:cNvSpPr/>
      </dsp:nvSpPr>
      <dsp:spPr>
        <a:xfrm>
          <a:off x="0" y="1401390"/>
          <a:ext cx="4724399" cy="1292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Attachment complications/issues</a:t>
          </a:r>
          <a:endParaRPr lang="en-US" sz="3400" kern="1200"/>
        </a:p>
      </dsp:txBody>
      <dsp:txXfrm>
        <a:off x="63112" y="1464502"/>
        <a:ext cx="4598175" cy="1166626"/>
      </dsp:txXfrm>
    </dsp:sp>
    <dsp:sp modelId="{E819B23E-B47B-49BE-A195-B6A873617997}">
      <dsp:nvSpPr>
        <dsp:cNvPr id="0" name=""/>
        <dsp:cNvSpPr/>
      </dsp:nvSpPr>
      <dsp:spPr>
        <a:xfrm>
          <a:off x="0" y="2792160"/>
          <a:ext cx="4724399" cy="1292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Childhood Trauma</a:t>
          </a:r>
          <a:endParaRPr lang="en-US" sz="3400" kern="1200"/>
        </a:p>
      </dsp:txBody>
      <dsp:txXfrm>
        <a:off x="63112" y="2855272"/>
        <a:ext cx="4598175" cy="1166626"/>
      </dsp:txXfrm>
    </dsp:sp>
    <dsp:sp modelId="{82C4BA56-AFB8-430F-8760-BFCF8420AAA0}">
      <dsp:nvSpPr>
        <dsp:cNvPr id="0" name=""/>
        <dsp:cNvSpPr/>
      </dsp:nvSpPr>
      <dsp:spPr>
        <a:xfrm>
          <a:off x="0" y="4182930"/>
          <a:ext cx="4724399" cy="1292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Shame</a:t>
          </a:r>
          <a:endParaRPr lang="en-US" sz="3400" kern="1200"/>
        </a:p>
      </dsp:txBody>
      <dsp:txXfrm>
        <a:off x="63112" y="4246042"/>
        <a:ext cx="4598175" cy="1166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E96B-6F77-43D4-A69D-83ACEEC8D6F3}">
      <dsp:nvSpPr>
        <dsp:cNvPr id="0" name=""/>
        <dsp:cNvSpPr/>
      </dsp:nvSpPr>
      <dsp:spPr>
        <a:xfrm>
          <a:off x="5276850" y="1368295"/>
          <a:ext cx="3308627" cy="574224"/>
        </a:xfrm>
        <a:custGeom>
          <a:avLst/>
          <a:gdLst/>
          <a:ahLst/>
          <a:cxnLst/>
          <a:rect l="0" t="0" r="0" b="0"/>
          <a:pathLst>
            <a:path>
              <a:moveTo>
                <a:pt x="0" y="0"/>
              </a:moveTo>
              <a:lnTo>
                <a:pt x="0" y="287112"/>
              </a:lnTo>
              <a:lnTo>
                <a:pt x="3308627" y="287112"/>
              </a:lnTo>
              <a:lnTo>
                <a:pt x="3308627" y="57422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9ADAC2-0083-4421-AB88-87EB25BFD4F3}">
      <dsp:nvSpPr>
        <dsp:cNvPr id="0" name=""/>
        <dsp:cNvSpPr/>
      </dsp:nvSpPr>
      <dsp:spPr>
        <a:xfrm>
          <a:off x="5231130" y="1368295"/>
          <a:ext cx="91440" cy="574224"/>
        </a:xfrm>
        <a:custGeom>
          <a:avLst/>
          <a:gdLst/>
          <a:ahLst/>
          <a:cxnLst/>
          <a:rect l="0" t="0" r="0" b="0"/>
          <a:pathLst>
            <a:path>
              <a:moveTo>
                <a:pt x="45720" y="0"/>
              </a:moveTo>
              <a:lnTo>
                <a:pt x="45720" y="57422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1A63C0-9A82-4BCE-87B7-1961FA012DF1}">
      <dsp:nvSpPr>
        <dsp:cNvPr id="0" name=""/>
        <dsp:cNvSpPr/>
      </dsp:nvSpPr>
      <dsp:spPr>
        <a:xfrm>
          <a:off x="1968222" y="1368295"/>
          <a:ext cx="3308627" cy="574224"/>
        </a:xfrm>
        <a:custGeom>
          <a:avLst/>
          <a:gdLst/>
          <a:ahLst/>
          <a:cxnLst/>
          <a:rect l="0" t="0" r="0" b="0"/>
          <a:pathLst>
            <a:path>
              <a:moveTo>
                <a:pt x="3308627" y="0"/>
              </a:moveTo>
              <a:lnTo>
                <a:pt x="3308627" y="287112"/>
              </a:lnTo>
              <a:lnTo>
                <a:pt x="0" y="287112"/>
              </a:lnTo>
              <a:lnTo>
                <a:pt x="0" y="57422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66D0DD-8600-4226-A69B-62FF1845D9C4}">
      <dsp:nvSpPr>
        <dsp:cNvPr id="0" name=""/>
        <dsp:cNvSpPr/>
      </dsp:nvSpPr>
      <dsp:spPr>
        <a:xfrm>
          <a:off x="3909648" y="1094"/>
          <a:ext cx="2734402" cy="13672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Felt phenomena of shame:</a:t>
          </a:r>
          <a:endParaRPr lang="en-US" sz="2000" kern="1200"/>
        </a:p>
      </dsp:txBody>
      <dsp:txXfrm>
        <a:off x="3909648" y="1094"/>
        <a:ext cx="2734402" cy="1367201"/>
      </dsp:txXfrm>
    </dsp:sp>
    <dsp:sp modelId="{CF96E31D-6343-466E-889F-046B6089D5B9}">
      <dsp:nvSpPr>
        <dsp:cNvPr id="0" name=""/>
        <dsp:cNvSpPr/>
      </dsp:nvSpPr>
      <dsp:spPr>
        <a:xfrm>
          <a:off x="601021" y="1942520"/>
          <a:ext cx="2734402" cy="13672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It creates intense emotional pain (and can include anger and rage against self or others)</a:t>
          </a:r>
          <a:endParaRPr lang="en-US" sz="2000" kern="1200"/>
        </a:p>
      </dsp:txBody>
      <dsp:txXfrm>
        <a:off x="601021" y="1942520"/>
        <a:ext cx="2734402" cy="1367201"/>
      </dsp:txXfrm>
    </dsp:sp>
    <dsp:sp modelId="{14B5BFE1-09F2-410D-8BE8-A58DEC2F4898}">
      <dsp:nvSpPr>
        <dsp:cNvPr id="0" name=""/>
        <dsp:cNvSpPr/>
      </dsp:nvSpPr>
      <dsp:spPr>
        <a:xfrm>
          <a:off x="3909648" y="1942520"/>
          <a:ext cx="2734402" cy="13672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It can create feelings of wanting to run or hide away</a:t>
          </a:r>
          <a:endParaRPr lang="en-US" sz="2000" kern="1200"/>
        </a:p>
      </dsp:txBody>
      <dsp:txXfrm>
        <a:off x="3909648" y="1942520"/>
        <a:ext cx="2734402" cy="1367201"/>
      </dsp:txXfrm>
    </dsp:sp>
    <dsp:sp modelId="{C839B6C3-ED47-4BCD-8FDA-06365EE135FE}">
      <dsp:nvSpPr>
        <dsp:cNvPr id="0" name=""/>
        <dsp:cNvSpPr/>
      </dsp:nvSpPr>
      <dsp:spPr>
        <a:xfrm>
          <a:off x="7218276" y="1942520"/>
          <a:ext cx="2734402" cy="13672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Self concept is so damaged that it can create a sense of feeling that the self is bad, unworthy or deficient.</a:t>
          </a:r>
          <a:endParaRPr lang="en-US" sz="2000" kern="1200"/>
        </a:p>
      </dsp:txBody>
      <dsp:txXfrm>
        <a:off x="7218276" y="1942520"/>
        <a:ext cx="2734402" cy="13672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E7224-E812-4BF5-9E45-62474FD10537}" type="datetimeFigureOut">
              <a:rPr lang="en-GB"/>
              <a:t>16/02/2022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2D5EE-5B47-4B25-8E2C-E8D80D0BA082}" type="slidenum">
              <a:rPr lang="en-GB"/>
              <a:t>‹#›</a:t>
            </a:fld>
            <a:endParaRPr lang="en-GB"/>
          </a:p>
        </p:txBody>
      </p:sp>
    </p:spTree>
    <p:extLst>
      <p:ext uri="{BB962C8B-B14F-4D97-AF65-F5344CB8AC3E}">
        <p14:creationId xmlns:p14="http://schemas.microsoft.com/office/powerpoint/2010/main" val="2671366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a:t>
            </a:fld>
            <a:endParaRPr lang="en-GB"/>
          </a:p>
        </p:txBody>
      </p:sp>
    </p:spTree>
    <p:extLst>
      <p:ext uri="{BB962C8B-B14F-4D97-AF65-F5344CB8AC3E}">
        <p14:creationId xmlns:p14="http://schemas.microsoft.com/office/powerpoint/2010/main" val="465116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4</a:t>
            </a:fld>
            <a:endParaRPr lang="en-GB"/>
          </a:p>
        </p:txBody>
      </p:sp>
    </p:spTree>
    <p:extLst>
      <p:ext uri="{BB962C8B-B14F-4D97-AF65-F5344CB8AC3E}">
        <p14:creationId xmlns:p14="http://schemas.microsoft.com/office/powerpoint/2010/main" val="931920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7</a:t>
            </a:fld>
            <a:endParaRPr lang="en-GB"/>
          </a:p>
        </p:txBody>
      </p:sp>
    </p:spTree>
    <p:extLst>
      <p:ext uri="{BB962C8B-B14F-4D97-AF65-F5344CB8AC3E}">
        <p14:creationId xmlns:p14="http://schemas.microsoft.com/office/powerpoint/2010/main" val="3658034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10</a:t>
            </a:fld>
            <a:endParaRPr lang="en-GB"/>
          </a:p>
        </p:txBody>
      </p:sp>
    </p:spTree>
    <p:extLst>
      <p:ext uri="{BB962C8B-B14F-4D97-AF65-F5344CB8AC3E}">
        <p14:creationId xmlns:p14="http://schemas.microsoft.com/office/powerpoint/2010/main" val="3436070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13</a:t>
            </a:fld>
            <a:endParaRPr lang="en-GB"/>
          </a:p>
        </p:txBody>
      </p:sp>
    </p:spTree>
    <p:extLst>
      <p:ext uri="{BB962C8B-B14F-4D97-AF65-F5344CB8AC3E}">
        <p14:creationId xmlns:p14="http://schemas.microsoft.com/office/powerpoint/2010/main" val="86287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14</a:t>
            </a:fld>
            <a:endParaRPr lang="en-GB"/>
          </a:p>
        </p:txBody>
      </p:sp>
    </p:spTree>
    <p:extLst>
      <p:ext uri="{BB962C8B-B14F-4D97-AF65-F5344CB8AC3E}">
        <p14:creationId xmlns:p14="http://schemas.microsoft.com/office/powerpoint/2010/main" val="4165530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18</a:t>
            </a:fld>
            <a:endParaRPr lang="en-GB"/>
          </a:p>
        </p:txBody>
      </p:sp>
    </p:spTree>
    <p:extLst>
      <p:ext uri="{BB962C8B-B14F-4D97-AF65-F5344CB8AC3E}">
        <p14:creationId xmlns:p14="http://schemas.microsoft.com/office/powerpoint/2010/main" val="3935757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19</a:t>
            </a:fld>
            <a:endParaRPr lang="en-GB"/>
          </a:p>
        </p:txBody>
      </p:sp>
    </p:spTree>
    <p:extLst>
      <p:ext uri="{BB962C8B-B14F-4D97-AF65-F5344CB8AC3E}">
        <p14:creationId xmlns:p14="http://schemas.microsoft.com/office/powerpoint/2010/main" val="3970114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20</a:t>
            </a:fld>
            <a:endParaRPr lang="en-GB"/>
          </a:p>
        </p:txBody>
      </p:sp>
    </p:spTree>
    <p:extLst>
      <p:ext uri="{BB962C8B-B14F-4D97-AF65-F5344CB8AC3E}">
        <p14:creationId xmlns:p14="http://schemas.microsoft.com/office/powerpoint/2010/main" val="1573069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21</a:t>
            </a:fld>
            <a:endParaRPr lang="en-GB"/>
          </a:p>
        </p:txBody>
      </p:sp>
    </p:spTree>
    <p:extLst>
      <p:ext uri="{BB962C8B-B14F-4D97-AF65-F5344CB8AC3E}">
        <p14:creationId xmlns:p14="http://schemas.microsoft.com/office/powerpoint/2010/main" val="287696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22</a:t>
            </a:fld>
            <a:endParaRPr lang="en-GB"/>
          </a:p>
        </p:txBody>
      </p:sp>
    </p:spTree>
    <p:extLst>
      <p:ext uri="{BB962C8B-B14F-4D97-AF65-F5344CB8AC3E}">
        <p14:creationId xmlns:p14="http://schemas.microsoft.com/office/powerpoint/2010/main" val="2900287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23</a:t>
            </a:fld>
            <a:endParaRPr lang="en-GB"/>
          </a:p>
        </p:txBody>
      </p:sp>
    </p:spTree>
    <p:extLst>
      <p:ext uri="{BB962C8B-B14F-4D97-AF65-F5344CB8AC3E}">
        <p14:creationId xmlns:p14="http://schemas.microsoft.com/office/powerpoint/2010/main" val="1599508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24</a:t>
            </a:fld>
            <a:endParaRPr lang="en-GB"/>
          </a:p>
        </p:txBody>
      </p:sp>
    </p:spTree>
    <p:extLst>
      <p:ext uri="{BB962C8B-B14F-4D97-AF65-F5344CB8AC3E}">
        <p14:creationId xmlns:p14="http://schemas.microsoft.com/office/powerpoint/2010/main" val="272671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25</a:t>
            </a:fld>
            <a:endParaRPr lang="en-GB"/>
          </a:p>
        </p:txBody>
      </p:sp>
    </p:spTree>
    <p:extLst>
      <p:ext uri="{BB962C8B-B14F-4D97-AF65-F5344CB8AC3E}">
        <p14:creationId xmlns:p14="http://schemas.microsoft.com/office/powerpoint/2010/main" val="700237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26</a:t>
            </a:fld>
            <a:endParaRPr lang="en-GB"/>
          </a:p>
        </p:txBody>
      </p:sp>
    </p:spTree>
    <p:extLst>
      <p:ext uri="{BB962C8B-B14F-4D97-AF65-F5344CB8AC3E}">
        <p14:creationId xmlns:p14="http://schemas.microsoft.com/office/powerpoint/2010/main" val="2203686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27</a:t>
            </a:fld>
            <a:endParaRPr lang="en-GB"/>
          </a:p>
        </p:txBody>
      </p:sp>
    </p:spTree>
    <p:extLst>
      <p:ext uri="{BB962C8B-B14F-4D97-AF65-F5344CB8AC3E}">
        <p14:creationId xmlns:p14="http://schemas.microsoft.com/office/powerpoint/2010/main" val="1204667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28</a:t>
            </a:fld>
            <a:endParaRPr lang="en-GB"/>
          </a:p>
        </p:txBody>
      </p:sp>
    </p:spTree>
    <p:extLst>
      <p:ext uri="{BB962C8B-B14F-4D97-AF65-F5344CB8AC3E}">
        <p14:creationId xmlns:p14="http://schemas.microsoft.com/office/powerpoint/2010/main" val="2510942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29</a:t>
            </a:fld>
            <a:endParaRPr lang="en-GB"/>
          </a:p>
        </p:txBody>
      </p:sp>
    </p:spTree>
    <p:extLst>
      <p:ext uri="{BB962C8B-B14F-4D97-AF65-F5344CB8AC3E}">
        <p14:creationId xmlns:p14="http://schemas.microsoft.com/office/powerpoint/2010/main" val="9538068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30</a:t>
            </a:fld>
            <a:endParaRPr lang="en-GB"/>
          </a:p>
        </p:txBody>
      </p:sp>
    </p:spTree>
    <p:extLst>
      <p:ext uri="{BB962C8B-B14F-4D97-AF65-F5344CB8AC3E}">
        <p14:creationId xmlns:p14="http://schemas.microsoft.com/office/powerpoint/2010/main" val="3693648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31</a:t>
            </a:fld>
            <a:endParaRPr lang="en-GB"/>
          </a:p>
        </p:txBody>
      </p:sp>
    </p:spTree>
    <p:extLst>
      <p:ext uri="{BB962C8B-B14F-4D97-AF65-F5344CB8AC3E}">
        <p14:creationId xmlns:p14="http://schemas.microsoft.com/office/powerpoint/2010/main" val="4568828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32</a:t>
            </a:fld>
            <a:endParaRPr lang="en-GB"/>
          </a:p>
        </p:txBody>
      </p:sp>
    </p:spTree>
    <p:extLst>
      <p:ext uri="{BB962C8B-B14F-4D97-AF65-F5344CB8AC3E}">
        <p14:creationId xmlns:p14="http://schemas.microsoft.com/office/powerpoint/2010/main" val="41449223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33</a:t>
            </a:fld>
            <a:endParaRPr lang="en-GB"/>
          </a:p>
        </p:txBody>
      </p:sp>
    </p:spTree>
    <p:extLst>
      <p:ext uri="{BB962C8B-B14F-4D97-AF65-F5344CB8AC3E}">
        <p14:creationId xmlns:p14="http://schemas.microsoft.com/office/powerpoint/2010/main" val="3920508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GB" dirty="0"/>
          </a:p>
        </p:txBody>
      </p:sp>
      <p:sp>
        <p:nvSpPr>
          <p:cNvPr id="4" name="Slide Number Placeholder 3"/>
          <p:cNvSpPr>
            <a:spLocks noGrp="1"/>
          </p:cNvSpPr>
          <p:nvPr>
            <p:ph type="sldNum" sz="quarter" idx="5"/>
          </p:nvPr>
        </p:nvSpPr>
        <p:spPr/>
        <p:txBody>
          <a:bodyPr/>
          <a:lstStyle/>
          <a:p>
            <a:fld id="{0B12D5EE-5B47-4B25-8E2C-E8D80D0BA082}" type="slidenum">
              <a:rPr lang="en-GB"/>
              <a:t>34</a:t>
            </a:fld>
            <a:endParaRPr lang="en-GB"/>
          </a:p>
        </p:txBody>
      </p:sp>
    </p:spTree>
    <p:extLst>
      <p:ext uri="{BB962C8B-B14F-4D97-AF65-F5344CB8AC3E}">
        <p14:creationId xmlns:p14="http://schemas.microsoft.com/office/powerpoint/2010/main" val="18445832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35</a:t>
            </a:fld>
            <a:endParaRPr lang="en-GB"/>
          </a:p>
        </p:txBody>
      </p:sp>
    </p:spTree>
    <p:extLst>
      <p:ext uri="{BB962C8B-B14F-4D97-AF65-F5344CB8AC3E}">
        <p14:creationId xmlns:p14="http://schemas.microsoft.com/office/powerpoint/2010/main" val="10814349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36</a:t>
            </a:fld>
            <a:endParaRPr lang="en-GB"/>
          </a:p>
        </p:txBody>
      </p:sp>
    </p:spTree>
    <p:extLst>
      <p:ext uri="{BB962C8B-B14F-4D97-AF65-F5344CB8AC3E}">
        <p14:creationId xmlns:p14="http://schemas.microsoft.com/office/powerpoint/2010/main" val="31433681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37</a:t>
            </a:fld>
            <a:endParaRPr lang="en-GB"/>
          </a:p>
        </p:txBody>
      </p:sp>
    </p:spTree>
    <p:extLst>
      <p:ext uri="{BB962C8B-B14F-4D97-AF65-F5344CB8AC3E}">
        <p14:creationId xmlns:p14="http://schemas.microsoft.com/office/powerpoint/2010/main" val="24450065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38</a:t>
            </a:fld>
            <a:endParaRPr lang="en-GB"/>
          </a:p>
        </p:txBody>
      </p:sp>
    </p:spTree>
    <p:extLst>
      <p:ext uri="{BB962C8B-B14F-4D97-AF65-F5344CB8AC3E}">
        <p14:creationId xmlns:p14="http://schemas.microsoft.com/office/powerpoint/2010/main" val="41046844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39</a:t>
            </a:fld>
            <a:endParaRPr lang="en-GB"/>
          </a:p>
        </p:txBody>
      </p:sp>
    </p:spTree>
    <p:extLst>
      <p:ext uri="{BB962C8B-B14F-4D97-AF65-F5344CB8AC3E}">
        <p14:creationId xmlns:p14="http://schemas.microsoft.com/office/powerpoint/2010/main" val="39927014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Children who cope with difficulties often have not only a biological resistance to trauma and hardship, but also a safe, nurturing and stable relationship with at least 1 adult. The safe relationship on it’s own is not enough however. Research is indicating that there is an connection between biology and the environment that helps the child’s ability to cope with severe hardship.</a:t>
            </a:r>
          </a:p>
          <a:p>
            <a:r>
              <a:rPr lang="en-US"/>
              <a:t>It is nature and nurture.</a:t>
            </a:r>
            <a:endParaRPr lang="en-GB"/>
          </a:p>
          <a:p>
            <a:r>
              <a:rPr lang="en-US"/>
              <a:t>There are however, common factors that enable the child to cope with adversity:</a:t>
            </a:r>
            <a:endParaRPr lang="en-GB"/>
          </a:p>
          <a:p>
            <a:r>
              <a:rPr lang="en-US"/>
              <a:t>•The development of a safe and stable adult-child relationship.</a:t>
            </a:r>
            <a:endParaRPr lang="en-GB"/>
          </a:p>
          <a:p>
            <a:r>
              <a:rPr lang="en-US"/>
              <a:t>•Having a sense of control and ownership of their life.</a:t>
            </a:r>
            <a:endParaRPr lang="en-GB"/>
          </a:p>
          <a:p>
            <a:r>
              <a:rPr lang="en-US"/>
              <a:t>•The provision of activities that enable the child to develop coping strategies and skills that will support regulation and the development of adaptive skills.</a:t>
            </a:r>
            <a:endParaRPr lang="en-GB"/>
          </a:p>
          <a:p>
            <a:r>
              <a:rPr lang="en-US"/>
              <a:t>•Being supported to develop their own sense of hope, faith and cultural traditions to support their identity development.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40</a:t>
            </a:fld>
            <a:endParaRPr lang="en-GB"/>
          </a:p>
        </p:txBody>
      </p:sp>
    </p:spTree>
    <p:extLst>
      <p:ext uri="{BB962C8B-B14F-4D97-AF65-F5344CB8AC3E}">
        <p14:creationId xmlns:p14="http://schemas.microsoft.com/office/powerpoint/2010/main" val="2636316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B12D5EE-5B47-4B25-8E2C-E8D80D0BA082}" type="slidenum">
              <a:rPr lang="en-GB"/>
              <a:t>41</a:t>
            </a:fld>
            <a:endParaRPr lang="en-GB"/>
          </a:p>
        </p:txBody>
      </p:sp>
    </p:spTree>
    <p:extLst>
      <p:ext uri="{BB962C8B-B14F-4D97-AF65-F5344CB8AC3E}">
        <p14:creationId xmlns:p14="http://schemas.microsoft.com/office/powerpoint/2010/main" val="551017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2/16/2022</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89669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2/16/2022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57272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2/16/2022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75372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2/16/2022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439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2/16/2022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31984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2/16/2022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40250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2/16/2022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15317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2/16/2022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650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2/16/2022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64888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2/16/2022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04090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2/16/2022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83143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2FDAF3-D79C-49F4-80D8-0BFD0555A41C}"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806217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2/16/2022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111369040"/>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32FDAF3-D79C-49F4-80D8-0BFD0555A41C}" type="datetimeFigureOut">
              <a:rPr lang="en-GB" smtClean="0"/>
              <a:t>16/02/2022</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11E9531-A656-4D86-86DA-ED6D73F79742}" type="slidenum">
              <a:rPr lang="en-GB" smtClean="0"/>
              <a:t>‹#›</a:t>
            </a:fld>
            <a:endParaRPr lang="en-GB"/>
          </a:p>
        </p:txBody>
      </p:sp>
    </p:spTree>
    <p:extLst>
      <p:ext uri="{BB962C8B-B14F-4D97-AF65-F5344CB8AC3E}">
        <p14:creationId xmlns:p14="http://schemas.microsoft.com/office/powerpoint/2010/main" val="3628856424"/>
      </p:ext>
    </p:extLst>
  </p:cSld>
  <p:clrMap bg1="dk1" tx1="lt1" bg2="dk2" tx2="lt2" accent1="accent1" accent2="accent2" accent3="accent3" accent4="accent4" accent5="accent5" accent6="accent6" hlink="hlink" folHlink="folHlink"/>
  <p:sldLayoutIdLst>
    <p:sldLayoutId id="2147483779" r:id="rId1"/>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videos/search?q=Animeiddiad+Profiadau+Plentyndod+Anffafriol&amp;&amp;view=detail&amp;mid=30A12D11ABE26D50453130A12D11ABE26D504531&amp;&amp;FORM=VRDGAR&amp;ru=%2Fvideos%2Fsearch%3Fq%3DAnimeiddiad%2BProfiadau%2BPlentyndod%2BAnffafriol%26FORM%3DHDRSC4"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doi.org/10.1016/s0749-3797(98)00017-8" TargetMode="External"/><Relationship Id="rId2" Type="http://schemas.openxmlformats.org/officeDocument/2006/relationships/hyperlink" Target="https://developingchild.harvard.edu/" TargetMode="External"/><Relationship Id="rId1" Type="http://schemas.openxmlformats.org/officeDocument/2006/relationships/slideLayout" Target="../slideLayouts/slideLayout2.xml"/><Relationship Id="rId6"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5" Type="http://schemas.openxmlformats.org/officeDocument/2006/relationships/hyperlink" Target="https://research.bangor.ac.uk/portal/en/researchers/mark-bellis(4cc05b74-3541-4d49-b2fc-a07e0ce80f2d).html" TargetMode="External"/><Relationship Id="rId4" Type="http://schemas.openxmlformats.org/officeDocument/2006/relationships/hyperlink" Target="https://research.bangor.ac.uk/portal/en/researchers/kat-ford(f0a5ad92-e9b5-461b-b9ba-64fa588c851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67600" y="1371599"/>
            <a:ext cx="3390900" cy="2360429"/>
          </a:xfrm>
        </p:spPr>
        <p:txBody>
          <a:bodyPr>
            <a:normAutofit/>
          </a:bodyPr>
          <a:lstStyle/>
          <a:p>
            <a:r>
              <a:rPr lang="en-GB" dirty="0">
                <a:solidFill>
                  <a:schemeClr val="bg2"/>
                </a:solidFill>
                <a:cs typeface="Calibri Light"/>
              </a:rPr>
              <a:t>Mental Health and ACEs</a:t>
            </a:r>
            <a:endParaRPr lang="en-GB" dirty="0">
              <a:solidFill>
                <a:schemeClr val="bg2"/>
              </a:solidFill>
            </a:endParaRPr>
          </a:p>
        </p:txBody>
      </p:sp>
      <p:sp>
        <p:nvSpPr>
          <p:cNvPr id="3" name="Subtitle 2"/>
          <p:cNvSpPr>
            <a:spLocks noGrp="1"/>
          </p:cNvSpPr>
          <p:nvPr>
            <p:ph type="subTitle" idx="1"/>
          </p:nvPr>
        </p:nvSpPr>
        <p:spPr>
          <a:xfrm>
            <a:off x="7467600" y="4114800"/>
            <a:ext cx="3390900" cy="1752600"/>
          </a:xfrm>
        </p:spPr>
        <p:txBody>
          <a:bodyPr vert="horz" lIns="91440" tIns="45720" rIns="91440" bIns="45720" rtlCol="0" anchor="t">
            <a:normAutofit/>
          </a:bodyPr>
          <a:lstStyle/>
          <a:p>
            <a:r>
              <a:rPr lang="en-GB" dirty="0">
                <a:solidFill>
                  <a:schemeClr val="bg2"/>
                </a:solidFill>
                <a:cs typeface="Calibri"/>
              </a:rPr>
              <a:t>ACEs and the impact on education and life-long mental-health</a:t>
            </a:r>
          </a:p>
          <a:p>
            <a:endParaRPr lang="en-GB" dirty="0">
              <a:solidFill>
                <a:schemeClr val="bg2"/>
              </a:solidFill>
              <a:cs typeface="Calibri"/>
            </a:endParaRPr>
          </a:p>
        </p:txBody>
      </p:sp>
      <p:pic>
        <p:nvPicPr>
          <p:cNvPr id="7" name="Picture 3">
            <a:extLst>
              <a:ext uri="{FF2B5EF4-FFF2-40B4-BE49-F238E27FC236}">
                <a16:creationId xmlns:a16="http://schemas.microsoft.com/office/drawing/2014/main" id="{BBCE4BEC-CDB8-4086-8B23-B3673D6C7398}"/>
              </a:ext>
            </a:extLst>
          </p:cNvPr>
          <p:cNvPicPr>
            <a:picLocks noChangeAspect="1"/>
          </p:cNvPicPr>
          <p:nvPr/>
        </p:nvPicPr>
        <p:blipFill rotWithShape="1">
          <a:blip r:embed="rId3"/>
          <a:srcRect l="20063" r="20643" b="-10"/>
          <a:stretch/>
        </p:blipFill>
        <p:spPr>
          <a:xfrm>
            <a:off x="1" y="10"/>
            <a:ext cx="60960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641F5-2857-4BD2-94D1-EFFCC7576302}"/>
              </a:ext>
            </a:extLst>
          </p:cNvPr>
          <p:cNvSpPr>
            <a:spLocks noGrp="1"/>
          </p:cNvSpPr>
          <p:nvPr>
            <p:ph type="title"/>
          </p:nvPr>
        </p:nvSpPr>
        <p:spPr>
          <a:xfrm>
            <a:off x="685800" y="412652"/>
            <a:ext cx="5410200" cy="1125415"/>
          </a:xfrm>
        </p:spPr>
        <p:txBody>
          <a:bodyPr>
            <a:normAutofit/>
          </a:bodyPr>
          <a:lstStyle/>
          <a:p>
            <a:pPr algn="ctr"/>
            <a:r>
              <a:rPr lang="en-GB"/>
              <a:t>Client presenting issues</a:t>
            </a:r>
          </a:p>
        </p:txBody>
      </p:sp>
      <p:sp>
        <p:nvSpPr>
          <p:cNvPr id="3" name="Content Placeholder 2">
            <a:extLst>
              <a:ext uri="{FF2B5EF4-FFF2-40B4-BE49-F238E27FC236}">
                <a16:creationId xmlns:a16="http://schemas.microsoft.com/office/drawing/2014/main" id="{E431ABF5-CBCE-46E0-8E95-C8F11565923C}"/>
              </a:ext>
            </a:extLst>
          </p:cNvPr>
          <p:cNvSpPr>
            <a:spLocks noGrp="1"/>
          </p:cNvSpPr>
          <p:nvPr>
            <p:ph idx="1"/>
          </p:nvPr>
        </p:nvSpPr>
        <p:spPr>
          <a:xfrm>
            <a:off x="685798" y="1817154"/>
            <a:ext cx="5410201" cy="4482670"/>
          </a:xfrm>
        </p:spPr>
        <p:txBody>
          <a:bodyPr vert="horz" lIns="91440" tIns="45720" rIns="91440" bIns="45720" rtlCol="0" anchor="t">
            <a:normAutofit/>
          </a:bodyPr>
          <a:lstStyle/>
          <a:p>
            <a:r>
              <a:rPr lang="en-GB" b="1"/>
              <a:t>Children</a:t>
            </a:r>
            <a:r>
              <a:rPr lang="en-GB"/>
              <a:t>: Separation anxiety, bereavement, school phobia, trauma, bullying related issues</a:t>
            </a:r>
          </a:p>
          <a:p>
            <a:r>
              <a:rPr lang="en-GB" b="1"/>
              <a:t>Young People</a:t>
            </a:r>
            <a:r>
              <a:rPr lang="en-GB"/>
              <a:t>: Relationship concerns, anxiety, bereavement, trauma, sexuality, self-esteem and confidence, depression.</a:t>
            </a:r>
          </a:p>
          <a:p>
            <a:r>
              <a:rPr lang="en-GB" b="1">
                <a:ea typeface="+mj-lt"/>
                <a:cs typeface="+mj-lt"/>
              </a:rPr>
              <a:t>Adult work</a:t>
            </a:r>
            <a:r>
              <a:rPr lang="en-GB">
                <a:ea typeface="+mj-lt"/>
                <a:cs typeface="+mj-lt"/>
              </a:rPr>
              <a:t>: Anxiety, depression, trauma, health-related well-being concerns, bereavement, to name just a few.</a:t>
            </a:r>
          </a:p>
        </p:txBody>
      </p:sp>
      <p:pic>
        <p:nvPicPr>
          <p:cNvPr id="4" name="Picture 4" descr="A picture containing person, outdoor, grass, child&#10;&#10;Description automatically generated">
            <a:extLst>
              <a:ext uri="{FF2B5EF4-FFF2-40B4-BE49-F238E27FC236}">
                <a16:creationId xmlns:a16="http://schemas.microsoft.com/office/drawing/2014/main" id="{982D2D04-FFC0-43FF-8A75-4595839ECC2F}"/>
              </a:ext>
            </a:extLst>
          </p:cNvPr>
          <p:cNvPicPr>
            <a:picLocks noChangeAspect="1"/>
          </p:cNvPicPr>
          <p:nvPr/>
        </p:nvPicPr>
        <p:blipFill rotWithShape="1">
          <a:blip r:embed="rId2"/>
          <a:srcRect l="27308" r="23556" b="-2"/>
          <a:stretch/>
        </p:blipFill>
        <p:spPr>
          <a:xfrm>
            <a:off x="7467600" y="685800"/>
            <a:ext cx="4038600" cy="5486400"/>
          </a:xfrm>
          <a:prstGeom prst="rect">
            <a:avLst/>
          </a:prstGeom>
        </p:spPr>
      </p:pic>
    </p:spTree>
    <p:extLst>
      <p:ext uri="{BB962C8B-B14F-4D97-AF65-F5344CB8AC3E}">
        <p14:creationId xmlns:p14="http://schemas.microsoft.com/office/powerpoint/2010/main" val="4091774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5">
            <a:extLst>
              <a:ext uri="{FF2B5EF4-FFF2-40B4-BE49-F238E27FC236}">
                <a16:creationId xmlns:a16="http://schemas.microsoft.com/office/drawing/2014/main" id="{B83FF559-6482-47DA-9012-5849DE2A2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5C493-849E-4CF6-9913-2CAA0222CC6B}"/>
              </a:ext>
            </a:extLst>
          </p:cNvPr>
          <p:cNvSpPr>
            <a:spLocks noGrp="1"/>
          </p:cNvSpPr>
          <p:nvPr>
            <p:ph type="title"/>
          </p:nvPr>
        </p:nvSpPr>
        <p:spPr>
          <a:xfrm>
            <a:off x="1013411" y="685800"/>
            <a:ext cx="4135185" cy="5486400"/>
          </a:xfrm>
        </p:spPr>
        <p:txBody>
          <a:bodyPr anchor="ctr">
            <a:normAutofit/>
          </a:bodyPr>
          <a:lstStyle/>
          <a:p>
            <a:pPr algn="ctr"/>
            <a:r>
              <a:rPr lang="en-GB">
                <a:solidFill>
                  <a:schemeClr val="bg2"/>
                </a:solidFill>
              </a:rPr>
              <a:t>What is at the core?</a:t>
            </a:r>
          </a:p>
        </p:txBody>
      </p:sp>
      <p:graphicFrame>
        <p:nvGraphicFramePr>
          <p:cNvPr id="11" name="Content Placeholder 2">
            <a:extLst>
              <a:ext uri="{FF2B5EF4-FFF2-40B4-BE49-F238E27FC236}">
                <a16:creationId xmlns:a16="http://schemas.microsoft.com/office/drawing/2014/main" id="{74DE0F14-DF6A-43EC-B02B-970AAAFCB4CE}"/>
              </a:ext>
            </a:extLst>
          </p:cNvPr>
          <p:cNvGraphicFramePr>
            <a:graphicFrameLocks noGrp="1"/>
          </p:cNvGraphicFramePr>
          <p:nvPr>
            <p:ph idx="1"/>
            <p:extLst>
              <p:ext uri="{D42A27DB-BD31-4B8C-83A1-F6EECF244321}">
                <p14:modId xmlns:p14="http://schemas.microsoft.com/office/powerpoint/2010/main" val="3121325511"/>
              </p:ext>
            </p:extLst>
          </p:nvPr>
        </p:nvGraphicFramePr>
        <p:xfrm>
          <a:off x="6781800" y="685800"/>
          <a:ext cx="47244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7628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03D41-C672-40B1-AB16-348B0D947886}"/>
              </a:ext>
            </a:extLst>
          </p:cNvPr>
          <p:cNvSpPr>
            <a:spLocks noGrp="1"/>
          </p:cNvSpPr>
          <p:nvPr>
            <p:ph type="title"/>
          </p:nvPr>
        </p:nvSpPr>
        <p:spPr>
          <a:xfrm>
            <a:off x="685800" y="412652"/>
            <a:ext cx="5410200" cy="1125415"/>
          </a:xfrm>
        </p:spPr>
        <p:txBody>
          <a:bodyPr>
            <a:normAutofit/>
          </a:bodyPr>
          <a:lstStyle/>
          <a:p>
            <a:pPr algn="ctr"/>
            <a:r>
              <a:rPr lang="en-GB"/>
              <a:t>Summary of ACEs</a:t>
            </a:r>
            <a:endParaRPr lang="en-US"/>
          </a:p>
        </p:txBody>
      </p:sp>
      <p:sp>
        <p:nvSpPr>
          <p:cNvPr id="3" name="Content Placeholder 2">
            <a:extLst>
              <a:ext uri="{FF2B5EF4-FFF2-40B4-BE49-F238E27FC236}">
                <a16:creationId xmlns:a16="http://schemas.microsoft.com/office/drawing/2014/main" id="{F001BB59-9A48-4366-B60B-6583C8667DAD}"/>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CDC-Kaiser study (1998) - relationship between ACEs and later health risks in adulthood.</a:t>
            </a:r>
          </a:p>
          <a:p>
            <a:r>
              <a:rPr lang="en-GB"/>
              <a:t>Risks to social, emotional and cognitive development and linked to early death.</a:t>
            </a:r>
          </a:p>
          <a:p>
            <a:r>
              <a:rPr lang="en-GB"/>
              <a:t>Research in Wales.</a:t>
            </a:r>
          </a:p>
          <a:p>
            <a:pPr marL="0" indent="0">
              <a:buNone/>
            </a:pPr>
            <a:endParaRPr lang="en-GB"/>
          </a:p>
        </p:txBody>
      </p:sp>
      <p:pic>
        <p:nvPicPr>
          <p:cNvPr id="4" name="Picture 4" descr="A picture containing person&#10;&#10;Description automatically generated">
            <a:extLst>
              <a:ext uri="{FF2B5EF4-FFF2-40B4-BE49-F238E27FC236}">
                <a16:creationId xmlns:a16="http://schemas.microsoft.com/office/drawing/2014/main" id="{B185F240-F1E3-4E1A-A33A-335659E854FB}"/>
              </a:ext>
            </a:extLst>
          </p:cNvPr>
          <p:cNvPicPr>
            <a:picLocks noChangeAspect="1"/>
          </p:cNvPicPr>
          <p:nvPr/>
        </p:nvPicPr>
        <p:blipFill rotWithShape="1">
          <a:blip r:embed="rId3"/>
          <a:srcRect l="43309" r="8845" b="2"/>
          <a:stretch/>
        </p:blipFill>
        <p:spPr>
          <a:xfrm>
            <a:off x="7467600" y="685800"/>
            <a:ext cx="4038600" cy="5486400"/>
          </a:xfrm>
          <a:prstGeom prst="rect">
            <a:avLst/>
          </a:prstGeom>
        </p:spPr>
      </p:pic>
    </p:spTree>
    <p:extLst>
      <p:ext uri="{BB962C8B-B14F-4D97-AF65-F5344CB8AC3E}">
        <p14:creationId xmlns:p14="http://schemas.microsoft.com/office/powerpoint/2010/main" val="3197711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412652"/>
            <a:ext cx="5410200" cy="1125415"/>
          </a:xfrm>
        </p:spPr>
        <p:txBody>
          <a:bodyPr>
            <a:normAutofit/>
          </a:bodyPr>
          <a:lstStyle/>
          <a:p>
            <a:pPr algn="ctr"/>
            <a:r>
              <a:rPr lang="en-GB"/>
              <a:t>Overview – What are ACEs?</a:t>
            </a:r>
          </a:p>
        </p:txBody>
      </p:sp>
      <p:sp>
        <p:nvSpPr>
          <p:cNvPr id="3" name="Content Placeholder 2"/>
          <p:cNvSpPr>
            <a:spLocks noGrp="1"/>
          </p:cNvSpPr>
          <p:nvPr>
            <p:ph idx="1"/>
          </p:nvPr>
        </p:nvSpPr>
        <p:spPr>
          <a:xfrm>
            <a:off x="685798" y="1817154"/>
            <a:ext cx="5410201" cy="4482670"/>
          </a:xfrm>
        </p:spPr>
        <p:txBody>
          <a:bodyPr vert="horz" lIns="91440" tIns="45720" rIns="91440" bIns="45720" rtlCol="0">
            <a:normAutofit/>
          </a:bodyPr>
          <a:lstStyle/>
          <a:p>
            <a:pPr>
              <a:lnSpc>
                <a:spcPct val="90000"/>
              </a:lnSpc>
            </a:pPr>
            <a:r>
              <a:rPr lang="en-GB"/>
              <a:t>Adverse Childhood Experiences or ACEs is the name used to describe different traumatic or stressful events that can happen during childhood.​</a:t>
            </a:r>
          </a:p>
          <a:p>
            <a:pPr>
              <a:lnSpc>
                <a:spcPct val="90000"/>
              </a:lnSpc>
            </a:pPr>
            <a:r>
              <a:rPr lang="en-GB"/>
              <a:t>They can potentially have an impact on the emotional, physical and mental health of an individual throughout life.​</a:t>
            </a:r>
          </a:p>
          <a:p>
            <a:pPr>
              <a:lnSpc>
                <a:spcPct val="90000"/>
              </a:lnSpc>
            </a:pPr>
            <a:r>
              <a:rPr lang="en-GB"/>
              <a:t>ACEs can have an effect on the child as they are developing and can hinder the child's feelings of safety and security and limit their ability to create good relationships with others. </a:t>
            </a:r>
            <a:endParaRPr lang="en-GB">
              <a:cs typeface="Calibri"/>
            </a:endParaRPr>
          </a:p>
        </p:txBody>
      </p:sp>
      <p:pic>
        <p:nvPicPr>
          <p:cNvPr id="4" name="Picture 4" descr="A picture containing person, ground, outdoor, standing&#10;&#10;Description automatically generated">
            <a:extLst>
              <a:ext uri="{FF2B5EF4-FFF2-40B4-BE49-F238E27FC236}">
                <a16:creationId xmlns:a16="http://schemas.microsoft.com/office/drawing/2014/main" id="{0C70237D-1558-40A2-956E-292980611C25}"/>
              </a:ext>
            </a:extLst>
          </p:cNvPr>
          <p:cNvPicPr>
            <a:picLocks noChangeAspect="1"/>
          </p:cNvPicPr>
          <p:nvPr/>
        </p:nvPicPr>
        <p:blipFill rotWithShape="1">
          <a:blip r:embed="rId2"/>
          <a:srcRect l="17262" r="33602" b="-2"/>
          <a:stretch/>
        </p:blipFill>
        <p:spPr>
          <a:xfrm>
            <a:off x="7467600" y="685800"/>
            <a:ext cx="4038600" cy="5486400"/>
          </a:xfrm>
          <a:prstGeom prst="rect">
            <a:avLst/>
          </a:prstGeom>
        </p:spPr>
      </p:pic>
    </p:spTree>
    <p:extLst>
      <p:ext uri="{BB962C8B-B14F-4D97-AF65-F5344CB8AC3E}">
        <p14:creationId xmlns:p14="http://schemas.microsoft.com/office/powerpoint/2010/main" val="4279289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412652"/>
            <a:ext cx="5410200" cy="1125415"/>
          </a:xfrm>
        </p:spPr>
        <p:txBody>
          <a:bodyPr>
            <a:normAutofit/>
          </a:bodyPr>
          <a:lstStyle/>
          <a:p>
            <a:pPr algn="ctr"/>
            <a:r>
              <a:rPr lang="en-GB"/>
              <a:t>Types of Aces</a:t>
            </a:r>
          </a:p>
        </p:txBody>
      </p:sp>
      <p:sp>
        <p:nvSpPr>
          <p:cNvPr id="3" name="Content Placeholder 2"/>
          <p:cNvSpPr>
            <a:spLocks noGrp="1"/>
          </p:cNvSpPr>
          <p:nvPr>
            <p:ph idx="1"/>
          </p:nvPr>
        </p:nvSpPr>
        <p:spPr>
          <a:xfrm>
            <a:off x="685798" y="1817154"/>
            <a:ext cx="5410201" cy="4482670"/>
          </a:xfrm>
        </p:spPr>
        <p:txBody>
          <a:bodyPr vert="horz" lIns="91440" tIns="45720" rIns="91440" bIns="45720" rtlCol="0">
            <a:normAutofit/>
          </a:bodyPr>
          <a:lstStyle/>
          <a:p>
            <a:pPr marL="0" indent="0" fontAlgn="base">
              <a:lnSpc>
                <a:spcPct val="90000"/>
              </a:lnSpc>
              <a:buNone/>
            </a:pPr>
            <a:r>
              <a:rPr lang="en-GB"/>
              <a:t>Types of ACEs can include:</a:t>
            </a:r>
          </a:p>
          <a:p>
            <a:pPr fontAlgn="base">
              <a:lnSpc>
                <a:spcPct val="90000"/>
              </a:lnSpc>
            </a:pPr>
            <a:r>
              <a:rPr lang="en-GB"/>
              <a:t>Abuse, including physical, emotional and sexual</a:t>
            </a:r>
            <a:endParaRPr lang="en-GB">
              <a:cs typeface="Calibri"/>
            </a:endParaRPr>
          </a:p>
          <a:p>
            <a:pPr fontAlgn="base">
              <a:lnSpc>
                <a:spcPct val="90000"/>
              </a:lnSpc>
            </a:pPr>
            <a:r>
              <a:rPr lang="en-GB"/>
              <a:t>Neglect</a:t>
            </a:r>
            <a:endParaRPr lang="en-GB">
              <a:cs typeface="Calibri"/>
            </a:endParaRPr>
          </a:p>
          <a:p>
            <a:pPr fontAlgn="base">
              <a:lnSpc>
                <a:spcPct val="90000"/>
              </a:lnSpc>
            </a:pPr>
            <a:r>
              <a:rPr lang="en-GB"/>
              <a:t>Domestic violence</a:t>
            </a:r>
            <a:endParaRPr lang="en-GB">
              <a:cs typeface="Calibri"/>
            </a:endParaRPr>
          </a:p>
          <a:p>
            <a:pPr fontAlgn="base">
              <a:lnSpc>
                <a:spcPct val="90000"/>
              </a:lnSpc>
            </a:pPr>
            <a:r>
              <a:rPr lang="en-GB"/>
              <a:t>Parental separation</a:t>
            </a:r>
            <a:endParaRPr lang="en-GB">
              <a:cs typeface="Calibri"/>
            </a:endParaRPr>
          </a:p>
          <a:p>
            <a:pPr fontAlgn="base">
              <a:lnSpc>
                <a:spcPct val="90000"/>
              </a:lnSpc>
            </a:pPr>
            <a:r>
              <a:rPr lang="en-GB"/>
              <a:t>Mental illness</a:t>
            </a:r>
            <a:endParaRPr lang="en-GB">
              <a:cs typeface="Calibri"/>
            </a:endParaRPr>
          </a:p>
          <a:p>
            <a:pPr fontAlgn="base">
              <a:lnSpc>
                <a:spcPct val="90000"/>
              </a:lnSpc>
            </a:pPr>
            <a:r>
              <a:rPr lang="en-GB"/>
              <a:t>Alcohol abuse</a:t>
            </a:r>
            <a:endParaRPr lang="en-GB">
              <a:cs typeface="Calibri"/>
            </a:endParaRPr>
          </a:p>
          <a:p>
            <a:pPr fontAlgn="base">
              <a:lnSpc>
                <a:spcPct val="90000"/>
              </a:lnSpc>
            </a:pPr>
            <a:r>
              <a:rPr lang="en-GB"/>
              <a:t>Drug abuse</a:t>
            </a:r>
            <a:endParaRPr lang="en-GB">
              <a:cs typeface="Calibri"/>
            </a:endParaRPr>
          </a:p>
          <a:p>
            <a:pPr fontAlgn="base">
              <a:lnSpc>
                <a:spcPct val="90000"/>
              </a:lnSpc>
            </a:pPr>
            <a:r>
              <a:rPr lang="en-GB"/>
              <a:t>Incarceration</a:t>
            </a:r>
          </a:p>
          <a:p>
            <a:pPr>
              <a:lnSpc>
                <a:spcPct val="90000"/>
              </a:lnSpc>
            </a:pPr>
            <a:endParaRPr lang="en-GB"/>
          </a:p>
        </p:txBody>
      </p:sp>
      <p:pic>
        <p:nvPicPr>
          <p:cNvPr id="4" name="Picture 4">
            <a:extLst>
              <a:ext uri="{FF2B5EF4-FFF2-40B4-BE49-F238E27FC236}">
                <a16:creationId xmlns:a16="http://schemas.microsoft.com/office/drawing/2014/main" id="{6CCAB501-919D-4DBD-A2E8-24F43DF1C2F8}"/>
              </a:ext>
            </a:extLst>
          </p:cNvPr>
          <p:cNvPicPr>
            <a:picLocks noChangeAspect="1"/>
          </p:cNvPicPr>
          <p:nvPr/>
        </p:nvPicPr>
        <p:blipFill rotWithShape="1">
          <a:blip r:embed="rId2"/>
          <a:srcRect l="39465" r="11585" b="2"/>
          <a:stretch/>
        </p:blipFill>
        <p:spPr>
          <a:xfrm>
            <a:off x="7467600" y="685800"/>
            <a:ext cx="4038600" cy="5486400"/>
          </a:xfrm>
          <a:prstGeom prst="rect">
            <a:avLst/>
          </a:prstGeom>
        </p:spPr>
      </p:pic>
    </p:spTree>
    <p:extLst>
      <p:ext uri="{BB962C8B-B14F-4D97-AF65-F5344CB8AC3E}">
        <p14:creationId xmlns:p14="http://schemas.microsoft.com/office/powerpoint/2010/main" val="36214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48763-1F15-4631-BFE2-99B7D4962892}"/>
              </a:ext>
            </a:extLst>
          </p:cNvPr>
          <p:cNvSpPr>
            <a:spLocks noGrp="1"/>
          </p:cNvSpPr>
          <p:nvPr>
            <p:ph type="title"/>
          </p:nvPr>
        </p:nvSpPr>
        <p:spPr>
          <a:xfrm>
            <a:off x="685800" y="412652"/>
            <a:ext cx="5410200" cy="1125415"/>
          </a:xfrm>
        </p:spPr>
        <p:txBody>
          <a:bodyPr>
            <a:normAutofit/>
          </a:bodyPr>
          <a:lstStyle/>
          <a:p>
            <a:pPr algn="ctr"/>
            <a:r>
              <a:rPr lang="en-GB"/>
              <a:t>ACEs can include:</a:t>
            </a:r>
          </a:p>
        </p:txBody>
      </p:sp>
      <p:sp>
        <p:nvSpPr>
          <p:cNvPr id="3" name="Content Placeholder 2">
            <a:extLst>
              <a:ext uri="{FF2B5EF4-FFF2-40B4-BE49-F238E27FC236}">
                <a16:creationId xmlns:a16="http://schemas.microsoft.com/office/drawing/2014/main" id="{CE64CC50-D7B0-4801-81C9-557E4140E2DF}"/>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Childhood abuse</a:t>
            </a:r>
          </a:p>
          <a:p>
            <a:r>
              <a:rPr lang="en-GB"/>
              <a:t>Emotional and physical neglect of the child and young person</a:t>
            </a:r>
          </a:p>
          <a:p>
            <a:r>
              <a:rPr lang="en-GB"/>
              <a:t>Living in a traumatic, stressful or chaotic home environment</a:t>
            </a:r>
          </a:p>
          <a:p>
            <a:r>
              <a:rPr lang="en-GB"/>
              <a:t>Domestic violence, separation and parental mental illness</a:t>
            </a:r>
          </a:p>
          <a:p>
            <a:r>
              <a:rPr lang="en-GB"/>
              <a:t>Substance misuse within the home, as well as parental imprisonment.</a:t>
            </a:r>
          </a:p>
        </p:txBody>
      </p:sp>
      <p:pic>
        <p:nvPicPr>
          <p:cNvPr id="4" name="Picture 4" descr="A picture containing car, control panel&#10;&#10;Description automatically generated">
            <a:extLst>
              <a:ext uri="{FF2B5EF4-FFF2-40B4-BE49-F238E27FC236}">
                <a16:creationId xmlns:a16="http://schemas.microsoft.com/office/drawing/2014/main" id="{05D90D9D-09DA-4A23-AC7B-B1CDABB95C70}"/>
              </a:ext>
            </a:extLst>
          </p:cNvPr>
          <p:cNvPicPr>
            <a:picLocks noChangeAspect="1"/>
          </p:cNvPicPr>
          <p:nvPr/>
        </p:nvPicPr>
        <p:blipFill rotWithShape="1">
          <a:blip r:embed="rId3"/>
          <a:srcRect l="23878" r="20914"/>
          <a:stretch/>
        </p:blipFill>
        <p:spPr>
          <a:xfrm>
            <a:off x="7467600" y="685800"/>
            <a:ext cx="4038600" cy="5486400"/>
          </a:xfrm>
          <a:prstGeom prst="rect">
            <a:avLst/>
          </a:prstGeom>
        </p:spPr>
      </p:pic>
    </p:spTree>
    <p:extLst>
      <p:ext uri="{BB962C8B-B14F-4D97-AF65-F5344CB8AC3E}">
        <p14:creationId xmlns:p14="http://schemas.microsoft.com/office/powerpoint/2010/main" val="2393897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1686" y="1371600"/>
            <a:ext cx="3048734" cy="4114800"/>
          </a:xfrm>
        </p:spPr>
        <p:txBody>
          <a:bodyPr anchor="ctr">
            <a:normAutofit/>
          </a:bodyPr>
          <a:lstStyle/>
          <a:p>
            <a:pPr algn="ctr"/>
            <a:br>
              <a:rPr lang="en-GB" sz="3000" dirty="0"/>
            </a:br>
            <a:br>
              <a:rPr lang="en-GB" sz="3000" dirty="0"/>
            </a:br>
            <a:r>
              <a:rPr lang="en-GB" sz="3000" dirty="0"/>
              <a:t>Adverse childhood experiences (ACEs)</a:t>
            </a:r>
          </a:p>
        </p:txBody>
      </p:sp>
      <p:pic>
        <p:nvPicPr>
          <p:cNvPr id="4" name="Picture 4" descr="A picture containing text&#10;&#10;Description automatically generated">
            <a:extLst>
              <a:ext uri="{FF2B5EF4-FFF2-40B4-BE49-F238E27FC236}">
                <a16:creationId xmlns:a16="http://schemas.microsoft.com/office/drawing/2014/main" id="{36BCD79F-15ED-4C1A-9EBE-648EF8CCA681}"/>
              </a:ext>
            </a:extLst>
          </p:cNvPr>
          <p:cNvPicPr>
            <a:picLocks noChangeAspect="1"/>
          </p:cNvPicPr>
          <p:nvPr/>
        </p:nvPicPr>
        <p:blipFill>
          <a:blip r:embed="rId2"/>
          <a:stretch>
            <a:fillRect/>
          </a:stretch>
        </p:blipFill>
        <p:spPr>
          <a:xfrm>
            <a:off x="6786378" y="685801"/>
            <a:ext cx="3330916" cy="2498187"/>
          </a:xfrm>
          <a:prstGeom prst="rect">
            <a:avLst/>
          </a:prstGeom>
        </p:spPr>
      </p:pic>
      <p:sp>
        <p:nvSpPr>
          <p:cNvPr id="3" name="Content Placeholder 2"/>
          <p:cNvSpPr>
            <a:spLocks noGrp="1"/>
          </p:cNvSpPr>
          <p:nvPr>
            <p:ph idx="1"/>
          </p:nvPr>
        </p:nvSpPr>
        <p:spPr>
          <a:xfrm>
            <a:off x="5410200" y="3429000"/>
            <a:ext cx="6083272" cy="2793609"/>
          </a:xfrm>
        </p:spPr>
        <p:txBody>
          <a:bodyPr>
            <a:normAutofit/>
          </a:bodyPr>
          <a:lstStyle/>
          <a:p>
            <a:pPr>
              <a:lnSpc>
                <a:spcPct val="90000"/>
              </a:lnSpc>
            </a:pPr>
            <a:r>
              <a:rPr lang="en-GB" sz="2000"/>
              <a:t>This short animated film has been created to inform the public about ACEs and their potential impact on health and well-being.</a:t>
            </a:r>
          </a:p>
          <a:p>
            <a:pPr>
              <a:lnSpc>
                <a:spcPct val="90000"/>
              </a:lnSpc>
            </a:pPr>
            <a:r>
              <a:rPr lang="en-GB" sz="2000"/>
              <a:t>This film has been produced by Public Health Cymru and Blackburn with Darwen Local Authority.</a:t>
            </a:r>
          </a:p>
          <a:p>
            <a:pPr>
              <a:lnSpc>
                <a:spcPct val="90000"/>
              </a:lnSpc>
            </a:pPr>
            <a:r>
              <a:rPr lang="en-GB" sz="2000"/>
              <a:t>(Animation:</a:t>
            </a:r>
          </a:p>
          <a:p>
            <a:pPr>
              <a:lnSpc>
                <a:spcPct val="90000"/>
              </a:lnSpc>
            </a:pPr>
            <a:r>
              <a:rPr lang="en-GB" sz="2000">
                <a:hlinkClick r:id="rId3"/>
              </a:rPr>
              <a:t>ACEs Animation</a:t>
            </a:r>
            <a:endParaRPr lang="en-GB" sz="2000"/>
          </a:p>
        </p:txBody>
      </p:sp>
    </p:spTree>
    <p:extLst>
      <p:ext uri="{BB962C8B-B14F-4D97-AF65-F5344CB8AC3E}">
        <p14:creationId xmlns:p14="http://schemas.microsoft.com/office/powerpoint/2010/main" val="873375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528" y="239150"/>
            <a:ext cx="5397472" cy="1303606"/>
          </a:xfrm>
        </p:spPr>
        <p:txBody>
          <a:bodyPr>
            <a:normAutofit/>
          </a:bodyPr>
          <a:lstStyle/>
          <a:p>
            <a:pPr algn="ctr"/>
            <a:r>
              <a:rPr lang="en-GB"/>
              <a:t>Impact of ACEs</a:t>
            </a:r>
          </a:p>
        </p:txBody>
      </p:sp>
      <p:sp>
        <p:nvSpPr>
          <p:cNvPr id="3" name="Content Placeholder 2"/>
          <p:cNvSpPr>
            <a:spLocks noGrp="1"/>
          </p:cNvSpPr>
          <p:nvPr>
            <p:ph idx="1"/>
          </p:nvPr>
        </p:nvSpPr>
        <p:spPr>
          <a:xfrm>
            <a:off x="685801" y="1817152"/>
            <a:ext cx="5485227" cy="4499241"/>
          </a:xfrm>
        </p:spPr>
        <p:txBody>
          <a:bodyPr>
            <a:normAutofit/>
          </a:bodyPr>
          <a:lstStyle/>
          <a:p>
            <a:r>
              <a:rPr lang="en-GB"/>
              <a:t>The impact of ACEs can be far reaching and cause significant health issues into adulthood, including:</a:t>
            </a:r>
          </a:p>
          <a:p>
            <a:r>
              <a:rPr lang="en-GB"/>
              <a:t>Cancer</a:t>
            </a:r>
          </a:p>
          <a:p>
            <a:r>
              <a:rPr lang="en-GB"/>
              <a:t>Diabetes</a:t>
            </a:r>
          </a:p>
          <a:p>
            <a:r>
              <a:rPr lang="en-GB"/>
              <a:t>Heart disease</a:t>
            </a:r>
          </a:p>
          <a:p>
            <a:r>
              <a:rPr lang="en-GB"/>
              <a:t>Health-harming behaviours, such as smoking, illicit drug-taking and excessive consumption of alcohol</a:t>
            </a:r>
          </a:p>
        </p:txBody>
      </p:sp>
      <p:pic>
        <p:nvPicPr>
          <p:cNvPr id="4" name="Picture 4" descr="Close-up of a stethoscope&#10;&#10;Description automatically generated">
            <a:extLst>
              <a:ext uri="{FF2B5EF4-FFF2-40B4-BE49-F238E27FC236}">
                <a16:creationId xmlns:a16="http://schemas.microsoft.com/office/drawing/2014/main" id="{504BF9F3-E22C-400F-9938-3FAC7D10D06B}"/>
              </a:ext>
            </a:extLst>
          </p:cNvPr>
          <p:cNvPicPr>
            <a:picLocks noChangeAspect="1"/>
          </p:cNvPicPr>
          <p:nvPr/>
        </p:nvPicPr>
        <p:blipFill rotWithShape="1">
          <a:blip r:embed="rId2"/>
          <a:srcRect l="5951" r="18765"/>
          <a:stretch/>
        </p:blipFill>
        <p:spPr>
          <a:xfrm>
            <a:off x="7480328" y="1423658"/>
            <a:ext cx="4025872" cy="4010683"/>
          </a:xfrm>
          <a:prstGeom prst="rect">
            <a:avLst/>
          </a:prstGeom>
        </p:spPr>
      </p:pic>
    </p:spTree>
    <p:extLst>
      <p:ext uri="{BB962C8B-B14F-4D97-AF65-F5344CB8AC3E}">
        <p14:creationId xmlns:p14="http://schemas.microsoft.com/office/powerpoint/2010/main" val="325524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2F6AF-FBFC-4A38-9342-E4DAEEC7C61F}"/>
              </a:ext>
            </a:extLst>
          </p:cNvPr>
          <p:cNvSpPr>
            <a:spLocks noGrp="1"/>
          </p:cNvSpPr>
          <p:nvPr>
            <p:ph type="title"/>
          </p:nvPr>
        </p:nvSpPr>
        <p:spPr>
          <a:xfrm>
            <a:off x="685800" y="412652"/>
            <a:ext cx="5410200" cy="1125415"/>
          </a:xfrm>
        </p:spPr>
        <p:txBody>
          <a:bodyPr>
            <a:normAutofit/>
          </a:bodyPr>
          <a:lstStyle/>
          <a:p>
            <a:pPr algn="ctr"/>
            <a:r>
              <a:rPr lang="en-GB" sz="3000"/>
              <a:t>Impact of Aces on academic attainment</a:t>
            </a:r>
          </a:p>
        </p:txBody>
      </p:sp>
      <p:sp>
        <p:nvSpPr>
          <p:cNvPr id="3" name="Content Placeholder 2">
            <a:extLst>
              <a:ext uri="{FF2B5EF4-FFF2-40B4-BE49-F238E27FC236}">
                <a16:creationId xmlns:a16="http://schemas.microsoft.com/office/drawing/2014/main" id="{7828B4A6-8F1C-4F12-AC02-D2AFD8D81B2C}"/>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Childhood trauma and ACEs have an impact on:</a:t>
            </a:r>
            <a:endParaRPr lang="en-US"/>
          </a:p>
          <a:p>
            <a:pPr lvl="1"/>
            <a:r>
              <a:rPr lang="en-GB"/>
              <a:t>Cognitive functioning</a:t>
            </a:r>
          </a:p>
          <a:p>
            <a:pPr lvl="1"/>
            <a:r>
              <a:rPr lang="en-GB"/>
              <a:t>Academic functioning</a:t>
            </a:r>
          </a:p>
          <a:p>
            <a:pPr lvl="1"/>
            <a:r>
              <a:rPr lang="en-GB"/>
              <a:t>Socio-emotional-behavioural functioning</a:t>
            </a:r>
          </a:p>
        </p:txBody>
      </p:sp>
      <p:pic>
        <p:nvPicPr>
          <p:cNvPr id="4" name="Picture 4">
            <a:extLst>
              <a:ext uri="{FF2B5EF4-FFF2-40B4-BE49-F238E27FC236}">
                <a16:creationId xmlns:a16="http://schemas.microsoft.com/office/drawing/2014/main" id="{60573D7B-07FA-406C-BFAC-2F6A2520AC00}"/>
              </a:ext>
            </a:extLst>
          </p:cNvPr>
          <p:cNvPicPr>
            <a:picLocks noChangeAspect="1"/>
          </p:cNvPicPr>
          <p:nvPr/>
        </p:nvPicPr>
        <p:blipFill rotWithShape="1">
          <a:blip r:embed="rId3"/>
          <a:srcRect l="25828" r="25036" b="-2"/>
          <a:stretch/>
        </p:blipFill>
        <p:spPr>
          <a:xfrm>
            <a:off x="7467600" y="685800"/>
            <a:ext cx="4038600" cy="5486400"/>
          </a:xfrm>
          <a:prstGeom prst="rect">
            <a:avLst/>
          </a:prstGeom>
        </p:spPr>
      </p:pic>
    </p:spTree>
    <p:extLst>
      <p:ext uri="{BB962C8B-B14F-4D97-AF65-F5344CB8AC3E}">
        <p14:creationId xmlns:p14="http://schemas.microsoft.com/office/powerpoint/2010/main" val="362461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412652"/>
            <a:ext cx="5410200" cy="1125415"/>
          </a:xfrm>
        </p:spPr>
        <p:txBody>
          <a:bodyPr>
            <a:normAutofit/>
          </a:bodyPr>
          <a:lstStyle/>
          <a:p>
            <a:pPr algn="ctr"/>
            <a:r>
              <a:rPr lang="en-GB" sz="2700"/>
              <a:t>Impact of ACEs on the child or adolescent</a:t>
            </a:r>
          </a:p>
        </p:txBody>
      </p:sp>
      <p:sp>
        <p:nvSpPr>
          <p:cNvPr id="3" name="Content Placeholder 2"/>
          <p:cNvSpPr>
            <a:spLocks noGrp="1"/>
          </p:cNvSpPr>
          <p:nvPr>
            <p:ph idx="1"/>
          </p:nvPr>
        </p:nvSpPr>
        <p:spPr>
          <a:xfrm>
            <a:off x="685798" y="1817154"/>
            <a:ext cx="5410201" cy="4482670"/>
          </a:xfrm>
        </p:spPr>
        <p:txBody>
          <a:bodyPr vert="horz" lIns="91440" tIns="45720" rIns="91440" bIns="45720" rtlCol="0">
            <a:normAutofit/>
          </a:bodyPr>
          <a:lstStyle/>
          <a:p>
            <a:pPr>
              <a:lnSpc>
                <a:spcPct val="90000"/>
              </a:lnSpc>
            </a:pPr>
            <a:r>
              <a:rPr lang="en-GB" sz="2200"/>
              <a:t>When children or adolescents are experiencing ACEs it can result in the following behaviours:</a:t>
            </a:r>
          </a:p>
          <a:p>
            <a:pPr>
              <a:lnSpc>
                <a:spcPct val="90000"/>
              </a:lnSpc>
            </a:pPr>
            <a:r>
              <a:rPr lang="en-GB" sz="2200"/>
              <a:t>Agitation, fidgeting, aggression and defiance.</a:t>
            </a:r>
          </a:p>
          <a:p>
            <a:pPr>
              <a:lnSpc>
                <a:spcPct val="90000"/>
              </a:lnSpc>
            </a:pPr>
            <a:r>
              <a:rPr lang="en-GB" sz="2200"/>
              <a:t>It can elevate stress hormones, which in turn can restrict the fight against infection.</a:t>
            </a:r>
          </a:p>
          <a:p>
            <a:pPr>
              <a:lnSpc>
                <a:spcPct val="90000"/>
              </a:lnSpc>
            </a:pPr>
            <a:r>
              <a:rPr lang="en-GB" sz="2200"/>
              <a:t>It can prevent the child from learning and retaining information in school.</a:t>
            </a:r>
          </a:p>
          <a:p>
            <a:pPr>
              <a:lnSpc>
                <a:spcPct val="90000"/>
              </a:lnSpc>
            </a:pPr>
            <a:r>
              <a:rPr lang="en-GB" sz="2200"/>
              <a:t>It can cause mistrust of adults or peers.</a:t>
            </a:r>
          </a:p>
          <a:p>
            <a:pPr>
              <a:lnSpc>
                <a:spcPct val="90000"/>
              </a:lnSpc>
            </a:pPr>
            <a:r>
              <a:rPr lang="en-GB" sz="2200"/>
              <a:t>It can have an impact on self-esteem, confidence and self-worth.</a:t>
            </a:r>
          </a:p>
          <a:p>
            <a:pPr marL="0" indent="0">
              <a:lnSpc>
                <a:spcPct val="90000"/>
              </a:lnSpc>
              <a:buNone/>
            </a:pPr>
            <a:r>
              <a:rPr lang="en-GB" sz="2200"/>
              <a:t>(Source: Bellis, M., et al., 2015)</a:t>
            </a:r>
            <a:endParaRPr lang="en-GB" sz="2200">
              <a:cs typeface="Calibri" panose="020F0502020204030204"/>
            </a:endParaRPr>
          </a:p>
        </p:txBody>
      </p:sp>
      <p:pic>
        <p:nvPicPr>
          <p:cNvPr id="4" name="Picture 4">
            <a:extLst>
              <a:ext uri="{FF2B5EF4-FFF2-40B4-BE49-F238E27FC236}">
                <a16:creationId xmlns:a16="http://schemas.microsoft.com/office/drawing/2014/main" id="{8D3F84A3-ADAD-40D9-8F0D-9B84788580AE}"/>
              </a:ext>
            </a:extLst>
          </p:cNvPr>
          <p:cNvPicPr>
            <a:picLocks noChangeAspect="1"/>
          </p:cNvPicPr>
          <p:nvPr/>
        </p:nvPicPr>
        <p:blipFill rotWithShape="1">
          <a:blip r:embed="rId2"/>
          <a:srcRect l="25006" r="19785"/>
          <a:stretch/>
        </p:blipFill>
        <p:spPr>
          <a:xfrm>
            <a:off x="7467600" y="685800"/>
            <a:ext cx="4038600" cy="5486400"/>
          </a:xfrm>
          <a:prstGeom prst="rect">
            <a:avLst/>
          </a:prstGeom>
        </p:spPr>
      </p:pic>
    </p:spTree>
    <p:extLst>
      <p:ext uri="{BB962C8B-B14F-4D97-AF65-F5344CB8AC3E}">
        <p14:creationId xmlns:p14="http://schemas.microsoft.com/office/powerpoint/2010/main" val="3911642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D29BE-F810-47D4-8EDC-D37F1F9F16E6}"/>
              </a:ext>
            </a:extLst>
          </p:cNvPr>
          <p:cNvSpPr>
            <a:spLocks noGrp="1"/>
          </p:cNvSpPr>
          <p:nvPr>
            <p:ph type="title"/>
          </p:nvPr>
        </p:nvSpPr>
        <p:spPr>
          <a:xfrm>
            <a:off x="1371600" y="1020728"/>
            <a:ext cx="9486900" cy="996061"/>
          </a:xfrm>
        </p:spPr>
        <p:txBody>
          <a:bodyPr anchor="b">
            <a:normAutofit/>
          </a:bodyPr>
          <a:lstStyle/>
          <a:p>
            <a:pPr algn="ctr"/>
            <a:r>
              <a:rPr lang="en-GB"/>
              <a:t>Impact on cognitive functioning</a:t>
            </a:r>
          </a:p>
        </p:txBody>
      </p:sp>
      <p:sp>
        <p:nvSpPr>
          <p:cNvPr id="3" name="Content Placeholder 2">
            <a:extLst>
              <a:ext uri="{FF2B5EF4-FFF2-40B4-BE49-F238E27FC236}">
                <a16:creationId xmlns:a16="http://schemas.microsoft.com/office/drawing/2014/main" id="{17F96663-9757-4C7E-8DB4-4D8A67EA4C8B}"/>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Ability to retain information</a:t>
            </a:r>
          </a:p>
          <a:p>
            <a:r>
              <a:rPr lang="en-GB"/>
              <a:t>Focus on tasks</a:t>
            </a:r>
          </a:p>
          <a:p>
            <a:r>
              <a:rPr lang="en-GB"/>
              <a:t>Remain attentive</a:t>
            </a:r>
          </a:p>
          <a:p>
            <a:r>
              <a:rPr lang="en-GB"/>
              <a:t>Development of language</a:t>
            </a:r>
          </a:p>
          <a:p>
            <a:r>
              <a:rPr lang="en-GB"/>
              <a:t>Verbal engagement with peers</a:t>
            </a:r>
          </a:p>
          <a:p>
            <a:endParaRPr lang="en-GB"/>
          </a:p>
          <a:p>
            <a:endParaRPr lang="en-GB"/>
          </a:p>
          <a:p>
            <a:endParaRPr lang="en-GB"/>
          </a:p>
        </p:txBody>
      </p:sp>
    </p:spTree>
    <p:extLst>
      <p:ext uri="{BB962C8B-B14F-4D97-AF65-F5344CB8AC3E}">
        <p14:creationId xmlns:p14="http://schemas.microsoft.com/office/powerpoint/2010/main" val="1447285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D0F60A-53D1-4594-B880-536B45A36CC0}"/>
              </a:ext>
            </a:extLst>
          </p:cNvPr>
          <p:cNvSpPr>
            <a:spLocks noGrp="1"/>
          </p:cNvSpPr>
          <p:nvPr>
            <p:ph type="title"/>
          </p:nvPr>
        </p:nvSpPr>
        <p:spPr>
          <a:xfrm>
            <a:off x="1371600" y="1020728"/>
            <a:ext cx="9486900" cy="996061"/>
          </a:xfrm>
        </p:spPr>
        <p:txBody>
          <a:bodyPr anchor="b">
            <a:normAutofit/>
          </a:bodyPr>
          <a:lstStyle/>
          <a:p>
            <a:pPr algn="ctr"/>
            <a:r>
              <a:rPr lang="en-GB"/>
              <a:t>Impact on academic functioning</a:t>
            </a:r>
          </a:p>
        </p:txBody>
      </p:sp>
      <p:sp>
        <p:nvSpPr>
          <p:cNvPr id="3" name="Content Placeholder 2">
            <a:extLst>
              <a:ext uri="{FF2B5EF4-FFF2-40B4-BE49-F238E27FC236}">
                <a16:creationId xmlns:a16="http://schemas.microsoft.com/office/drawing/2014/main" id="{69D9A74B-3FE8-4558-9A84-4F41AE23E07B}"/>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Lower academic performance than children who have not experienced trauma</a:t>
            </a:r>
          </a:p>
          <a:p>
            <a:r>
              <a:rPr lang="en-GB"/>
              <a:t>Poor literacy levels and reduced mathematical understanding</a:t>
            </a:r>
          </a:p>
          <a:p>
            <a:r>
              <a:rPr lang="en-GB"/>
              <a:t>Higher levels of school withdrawal and absenteeism</a:t>
            </a:r>
          </a:p>
        </p:txBody>
      </p:sp>
    </p:spTree>
    <p:extLst>
      <p:ext uri="{BB962C8B-B14F-4D97-AF65-F5344CB8AC3E}">
        <p14:creationId xmlns:p14="http://schemas.microsoft.com/office/powerpoint/2010/main" val="188448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86289-7A59-4511-A250-08FBD4DC0BD0}"/>
              </a:ext>
            </a:extLst>
          </p:cNvPr>
          <p:cNvSpPr>
            <a:spLocks noGrp="1"/>
          </p:cNvSpPr>
          <p:nvPr>
            <p:ph type="title"/>
          </p:nvPr>
        </p:nvSpPr>
        <p:spPr>
          <a:xfrm>
            <a:off x="1371600" y="1020728"/>
            <a:ext cx="9486900" cy="996061"/>
          </a:xfrm>
        </p:spPr>
        <p:txBody>
          <a:bodyPr anchor="b">
            <a:normAutofit/>
          </a:bodyPr>
          <a:lstStyle/>
          <a:p>
            <a:pPr algn="ctr"/>
            <a:r>
              <a:rPr lang="en-GB"/>
              <a:t>Impact on socio-emotional-behavioural functioning</a:t>
            </a:r>
          </a:p>
        </p:txBody>
      </p:sp>
      <p:sp>
        <p:nvSpPr>
          <p:cNvPr id="3" name="Content Placeholder 2">
            <a:extLst>
              <a:ext uri="{FF2B5EF4-FFF2-40B4-BE49-F238E27FC236}">
                <a16:creationId xmlns:a16="http://schemas.microsoft.com/office/drawing/2014/main" id="{7FB1A452-EF73-4FC7-8F5C-0F3BB93C15B3}"/>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Can impair the ability to develop appropriate relationships</a:t>
            </a:r>
          </a:p>
          <a:p>
            <a:r>
              <a:rPr lang="en-GB"/>
              <a:t>Can lead to higher levels of aggression and disruptive behaviours</a:t>
            </a:r>
          </a:p>
          <a:p>
            <a:r>
              <a:rPr lang="en-GB"/>
              <a:t>Can lead to agitated and hyperactive behaviours</a:t>
            </a:r>
          </a:p>
        </p:txBody>
      </p:sp>
    </p:spTree>
    <p:extLst>
      <p:ext uri="{BB962C8B-B14F-4D97-AF65-F5344CB8AC3E}">
        <p14:creationId xmlns:p14="http://schemas.microsoft.com/office/powerpoint/2010/main" val="306975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528" y="239150"/>
            <a:ext cx="5397472" cy="1303606"/>
          </a:xfrm>
        </p:spPr>
        <p:txBody>
          <a:bodyPr>
            <a:normAutofit/>
          </a:bodyPr>
          <a:lstStyle/>
          <a:p>
            <a:pPr algn="ctr"/>
            <a:r>
              <a:rPr lang="en-GB"/>
              <a:t>Impact of ACEs in Wales</a:t>
            </a:r>
          </a:p>
        </p:txBody>
      </p:sp>
      <p:sp>
        <p:nvSpPr>
          <p:cNvPr id="3" name="Content Placeholder 2"/>
          <p:cNvSpPr>
            <a:spLocks noGrp="1"/>
          </p:cNvSpPr>
          <p:nvPr>
            <p:ph idx="1"/>
          </p:nvPr>
        </p:nvSpPr>
        <p:spPr>
          <a:xfrm>
            <a:off x="685801" y="1817152"/>
            <a:ext cx="5485227" cy="4499241"/>
          </a:xfrm>
        </p:spPr>
        <p:txBody>
          <a:bodyPr vert="horz" lIns="91440" tIns="45720" rIns="91440" bIns="45720" rtlCol="0">
            <a:normAutofit/>
          </a:bodyPr>
          <a:lstStyle/>
          <a:p>
            <a:pPr>
              <a:lnSpc>
                <a:spcPct val="90000"/>
              </a:lnSpc>
            </a:pPr>
            <a:r>
              <a:rPr lang="en-GB" sz="2200"/>
              <a:t>47% of the population in Wales have experienced 1 ACE, with 14% experiencing over 4.</a:t>
            </a:r>
          </a:p>
          <a:p>
            <a:pPr>
              <a:lnSpc>
                <a:spcPct val="90000"/>
              </a:lnSpc>
            </a:pPr>
            <a:r>
              <a:rPr lang="en-GB" sz="2200"/>
              <a:t>23% of Welsh adults have experienced verbal abuse as a child, 17% have experienced physical abuse and 10% experienced sexual abuse.</a:t>
            </a:r>
          </a:p>
          <a:p>
            <a:pPr>
              <a:lnSpc>
                <a:spcPct val="90000"/>
              </a:lnSpc>
            </a:pPr>
            <a:r>
              <a:rPr lang="en-GB" sz="2200"/>
              <a:t>In Welsh households, 20% have experienced parental separation, 16% have witnessed domestic violence, 14% have observed alcohol abuse and 5% have experienced parental incarceration</a:t>
            </a:r>
          </a:p>
          <a:p>
            <a:pPr marL="0" indent="0">
              <a:lnSpc>
                <a:spcPct val="90000"/>
              </a:lnSpc>
              <a:buNone/>
            </a:pPr>
            <a:r>
              <a:rPr lang="en-GB" sz="2200"/>
              <a:t>(Source: Bellis, M., et al., 2015) </a:t>
            </a:r>
            <a:endParaRPr lang="en-GB" sz="2200">
              <a:cs typeface="Calibri"/>
            </a:endParaRPr>
          </a:p>
        </p:txBody>
      </p:sp>
      <p:pic>
        <p:nvPicPr>
          <p:cNvPr id="4" name="Picture 4" descr="A picture containing person, crowd, people&#10;&#10;Description automatically generated">
            <a:extLst>
              <a:ext uri="{FF2B5EF4-FFF2-40B4-BE49-F238E27FC236}">
                <a16:creationId xmlns:a16="http://schemas.microsoft.com/office/drawing/2014/main" id="{502B0097-AA2D-47B0-A785-E500BE91710A}"/>
              </a:ext>
            </a:extLst>
          </p:cNvPr>
          <p:cNvPicPr>
            <a:picLocks noChangeAspect="1"/>
          </p:cNvPicPr>
          <p:nvPr/>
        </p:nvPicPr>
        <p:blipFill rotWithShape="1">
          <a:blip r:embed="rId2"/>
          <a:srcRect l="18174" r="6543"/>
          <a:stretch/>
        </p:blipFill>
        <p:spPr>
          <a:xfrm>
            <a:off x="7480328" y="1423630"/>
            <a:ext cx="4025872" cy="4010739"/>
          </a:xfrm>
          <a:prstGeom prst="rect">
            <a:avLst/>
          </a:prstGeom>
        </p:spPr>
      </p:pic>
    </p:spTree>
    <p:extLst>
      <p:ext uri="{BB962C8B-B14F-4D97-AF65-F5344CB8AC3E}">
        <p14:creationId xmlns:p14="http://schemas.microsoft.com/office/powerpoint/2010/main" val="2823549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412652"/>
            <a:ext cx="5410200" cy="1125415"/>
          </a:xfrm>
        </p:spPr>
        <p:txBody>
          <a:bodyPr>
            <a:normAutofit/>
          </a:bodyPr>
          <a:lstStyle/>
          <a:p>
            <a:pPr algn="ctr"/>
            <a:r>
              <a:rPr lang="en-GB" sz="3000"/>
              <a:t>Key information and understanding ACEs</a:t>
            </a:r>
          </a:p>
        </p:txBody>
      </p:sp>
      <p:sp>
        <p:nvSpPr>
          <p:cNvPr id="3" name="Content Placeholder 2"/>
          <p:cNvSpPr>
            <a:spLocks noGrp="1"/>
          </p:cNvSpPr>
          <p:nvPr>
            <p:ph idx="1"/>
          </p:nvPr>
        </p:nvSpPr>
        <p:spPr>
          <a:xfrm>
            <a:off x="685798" y="1817154"/>
            <a:ext cx="5410201" cy="4482670"/>
          </a:xfrm>
        </p:spPr>
        <p:txBody>
          <a:bodyPr vert="horz" lIns="91440" tIns="45720" rIns="91440" bIns="45720" rtlCol="0">
            <a:normAutofit/>
          </a:bodyPr>
          <a:lstStyle/>
          <a:p>
            <a:pPr>
              <a:lnSpc>
                <a:spcPct val="90000"/>
              </a:lnSpc>
            </a:pPr>
            <a:r>
              <a:rPr lang="en-GB" sz="1900"/>
              <a:t>An adult who has experienced 4 or more ACEs is:</a:t>
            </a:r>
          </a:p>
          <a:p>
            <a:pPr>
              <a:lnSpc>
                <a:spcPct val="90000"/>
              </a:lnSpc>
            </a:pPr>
            <a:r>
              <a:rPr lang="en-GB" sz="1900"/>
              <a:t>4 times more likely to be a high risk drinker and 6 times more likely to smoke e-cigarettes or tobacco.</a:t>
            </a:r>
          </a:p>
          <a:p>
            <a:pPr>
              <a:lnSpc>
                <a:spcPct val="90000"/>
              </a:lnSpc>
            </a:pPr>
            <a:r>
              <a:rPr lang="en-GB" sz="1900"/>
              <a:t>6 times more likely to have had or caused unintended teenage pregnancy</a:t>
            </a:r>
          </a:p>
          <a:p>
            <a:pPr>
              <a:lnSpc>
                <a:spcPct val="90000"/>
              </a:lnSpc>
            </a:pPr>
            <a:r>
              <a:rPr lang="en-GB" sz="1900"/>
              <a:t>14 times more likely to have been a victim of violence.</a:t>
            </a:r>
          </a:p>
          <a:p>
            <a:pPr>
              <a:lnSpc>
                <a:spcPct val="90000"/>
              </a:lnSpc>
            </a:pPr>
            <a:r>
              <a:rPr lang="en-GB" sz="1900"/>
              <a:t>16 times more likely to have used crack cocaine or heroin.</a:t>
            </a:r>
          </a:p>
          <a:p>
            <a:pPr>
              <a:lnSpc>
                <a:spcPct val="90000"/>
              </a:lnSpc>
            </a:pPr>
            <a:r>
              <a:rPr lang="en-GB" sz="1900"/>
              <a:t>20 times more likely to have been incarcerated at some point in their life.</a:t>
            </a:r>
          </a:p>
          <a:p>
            <a:pPr marL="0" indent="0">
              <a:lnSpc>
                <a:spcPct val="90000"/>
              </a:lnSpc>
              <a:buNone/>
            </a:pPr>
            <a:r>
              <a:rPr lang="en-GB" sz="1900"/>
              <a:t>(Source: Bellis, et al., 2015). </a:t>
            </a:r>
            <a:endParaRPr lang="en-GB" sz="1900">
              <a:cs typeface="Calibri" panose="020F0502020204030204"/>
            </a:endParaRPr>
          </a:p>
        </p:txBody>
      </p:sp>
      <p:pic>
        <p:nvPicPr>
          <p:cNvPr id="5" name="Picture 5">
            <a:extLst>
              <a:ext uri="{FF2B5EF4-FFF2-40B4-BE49-F238E27FC236}">
                <a16:creationId xmlns:a16="http://schemas.microsoft.com/office/drawing/2014/main" id="{19209BAF-35DC-421C-B4A2-0249A589A995}"/>
              </a:ext>
            </a:extLst>
          </p:cNvPr>
          <p:cNvPicPr>
            <a:picLocks noChangeAspect="1"/>
          </p:cNvPicPr>
          <p:nvPr/>
        </p:nvPicPr>
        <p:blipFill rotWithShape="1">
          <a:blip r:embed="rId2"/>
          <a:srcRect l="22801" r="22236" b="1"/>
          <a:stretch/>
        </p:blipFill>
        <p:spPr>
          <a:xfrm>
            <a:off x="7467600" y="685800"/>
            <a:ext cx="4038600" cy="5486400"/>
          </a:xfrm>
          <a:prstGeom prst="rect">
            <a:avLst/>
          </a:prstGeom>
        </p:spPr>
      </p:pic>
    </p:spTree>
    <p:extLst>
      <p:ext uri="{BB962C8B-B14F-4D97-AF65-F5344CB8AC3E}">
        <p14:creationId xmlns:p14="http://schemas.microsoft.com/office/powerpoint/2010/main" val="636613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528" y="239150"/>
            <a:ext cx="5397472" cy="1303606"/>
          </a:xfrm>
        </p:spPr>
        <p:txBody>
          <a:bodyPr>
            <a:normAutofit/>
          </a:bodyPr>
          <a:lstStyle/>
          <a:p>
            <a:pPr algn="ctr"/>
            <a:r>
              <a:rPr lang="en-GB"/>
              <a:t>Preventing ACEs</a:t>
            </a:r>
          </a:p>
        </p:txBody>
      </p:sp>
      <p:sp>
        <p:nvSpPr>
          <p:cNvPr id="3" name="Content Placeholder 2"/>
          <p:cNvSpPr>
            <a:spLocks noGrp="1"/>
          </p:cNvSpPr>
          <p:nvPr>
            <p:ph idx="1"/>
          </p:nvPr>
        </p:nvSpPr>
        <p:spPr>
          <a:xfrm>
            <a:off x="685801" y="1817152"/>
            <a:ext cx="5485227" cy="4499241"/>
          </a:xfrm>
        </p:spPr>
        <p:txBody>
          <a:bodyPr vert="horz" lIns="91440" tIns="45720" rIns="91440" bIns="45720" rtlCol="0">
            <a:normAutofit/>
          </a:bodyPr>
          <a:lstStyle/>
          <a:p>
            <a:pPr marL="0" indent="0">
              <a:buNone/>
            </a:pPr>
            <a:r>
              <a:rPr lang="en-GB" sz="2200"/>
              <a:t>By preventing ACEs we can:</a:t>
            </a:r>
          </a:p>
          <a:p>
            <a:r>
              <a:rPr lang="en-GB" sz="2200"/>
              <a:t>reduce levels of poor mental health (by 27%)</a:t>
            </a:r>
          </a:p>
          <a:p>
            <a:r>
              <a:rPr lang="en-GB" sz="2200"/>
              <a:t>reduce early sex, before the age of 16 (by 31%)</a:t>
            </a:r>
          </a:p>
          <a:p>
            <a:r>
              <a:rPr lang="en-GB" sz="2200"/>
              <a:t>reduce high risk drinking (35%) and smoking (24%)</a:t>
            </a:r>
          </a:p>
          <a:p>
            <a:r>
              <a:rPr lang="en-GB" sz="2200"/>
              <a:t>reduce victimisation (by 57%)</a:t>
            </a:r>
          </a:p>
          <a:p>
            <a:r>
              <a:rPr lang="en-GB" sz="2200"/>
              <a:t>reduce the use of crack cocaine and heroin (by 66%)</a:t>
            </a:r>
          </a:p>
          <a:p>
            <a:r>
              <a:rPr lang="en-GB" sz="2200"/>
              <a:t>reduce incarceration (by 65%)</a:t>
            </a:r>
          </a:p>
          <a:p>
            <a:pPr marL="0" indent="0">
              <a:buNone/>
            </a:pPr>
            <a:r>
              <a:rPr lang="en-GB" sz="2200"/>
              <a:t>(Source: Bellis, et al., 2015). </a:t>
            </a:r>
            <a:endParaRPr lang="en-GB" sz="2200">
              <a:cs typeface="Calibri"/>
            </a:endParaRPr>
          </a:p>
          <a:p>
            <a:endParaRPr lang="en-GB" sz="2200"/>
          </a:p>
          <a:p>
            <a:endParaRPr lang="en-GB" sz="2200"/>
          </a:p>
        </p:txBody>
      </p:sp>
      <p:pic>
        <p:nvPicPr>
          <p:cNvPr id="4" name="Picture 4" descr="A picture containing person, outdoor, ground, sport&#10;&#10;Description automatically generated">
            <a:extLst>
              <a:ext uri="{FF2B5EF4-FFF2-40B4-BE49-F238E27FC236}">
                <a16:creationId xmlns:a16="http://schemas.microsoft.com/office/drawing/2014/main" id="{17DFEDA0-41E2-4F0F-B122-BA6A21B3246A}"/>
              </a:ext>
            </a:extLst>
          </p:cNvPr>
          <p:cNvPicPr>
            <a:picLocks noChangeAspect="1"/>
          </p:cNvPicPr>
          <p:nvPr/>
        </p:nvPicPr>
        <p:blipFill rotWithShape="1">
          <a:blip r:embed="rId2"/>
          <a:srcRect l="18158" r="6558"/>
          <a:stretch/>
        </p:blipFill>
        <p:spPr>
          <a:xfrm>
            <a:off x="7480328" y="1423658"/>
            <a:ext cx="4025872" cy="4010683"/>
          </a:xfrm>
          <a:prstGeom prst="rect">
            <a:avLst/>
          </a:prstGeom>
        </p:spPr>
      </p:pic>
    </p:spTree>
    <p:extLst>
      <p:ext uri="{BB962C8B-B14F-4D97-AF65-F5344CB8AC3E}">
        <p14:creationId xmlns:p14="http://schemas.microsoft.com/office/powerpoint/2010/main" val="1120628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A723D-4607-42CA-9B33-416520938684}"/>
              </a:ext>
            </a:extLst>
          </p:cNvPr>
          <p:cNvSpPr>
            <a:spLocks noGrp="1"/>
          </p:cNvSpPr>
          <p:nvPr>
            <p:ph type="title"/>
          </p:nvPr>
        </p:nvSpPr>
        <p:spPr>
          <a:xfrm>
            <a:off x="685800" y="412652"/>
            <a:ext cx="5410200" cy="1125415"/>
          </a:xfrm>
        </p:spPr>
        <p:txBody>
          <a:bodyPr>
            <a:normAutofit/>
          </a:bodyPr>
          <a:lstStyle/>
          <a:p>
            <a:pPr algn="ctr"/>
            <a:r>
              <a:rPr lang="en-GB"/>
              <a:t>Attachment in early infancy</a:t>
            </a:r>
          </a:p>
        </p:txBody>
      </p:sp>
      <p:sp>
        <p:nvSpPr>
          <p:cNvPr id="3" name="Content Placeholder 2">
            <a:extLst>
              <a:ext uri="{FF2B5EF4-FFF2-40B4-BE49-F238E27FC236}">
                <a16:creationId xmlns:a16="http://schemas.microsoft.com/office/drawing/2014/main" id="{C7FC989D-2A20-4DBB-8FEF-77FEB62E194E}"/>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When children and young people have a caring and loving home, they can develop a well-regulated stress response system.</a:t>
            </a:r>
          </a:p>
          <a:p>
            <a:r>
              <a:rPr lang="en-GB"/>
              <a:t>However, children that are experiencing chaotic, abusive or violent home environments are more likely to have an impaired stress response system.</a:t>
            </a:r>
          </a:p>
          <a:p>
            <a:r>
              <a:rPr lang="en-GB"/>
              <a:t>This can lead to the previously mentioned cognitive, academic and socio-behavioural and emotional functioning problems.</a:t>
            </a:r>
          </a:p>
        </p:txBody>
      </p:sp>
      <p:pic>
        <p:nvPicPr>
          <p:cNvPr id="4" name="Picture 4" descr="A picture containing person, indoor&#10;&#10;Description automatically generated">
            <a:extLst>
              <a:ext uri="{FF2B5EF4-FFF2-40B4-BE49-F238E27FC236}">
                <a16:creationId xmlns:a16="http://schemas.microsoft.com/office/drawing/2014/main" id="{5186DFEC-D360-4A18-81AD-9DE9D767F8A2}"/>
              </a:ext>
            </a:extLst>
          </p:cNvPr>
          <p:cNvPicPr>
            <a:picLocks noChangeAspect="1"/>
          </p:cNvPicPr>
          <p:nvPr/>
        </p:nvPicPr>
        <p:blipFill rotWithShape="1">
          <a:blip r:embed="rId3"/>
          <a:srcRect l="41131" r="9733" b="-2"/>
          <a:stretch/>
        </p:blipFill>
        <p:spPr>
          <a:xfrm>
            <a:off x="7467600" y="685800"/>
            <a:ext cx="4038600" cy="5486400"/>
          </a:xfrm>
          <a:prstGeom prst="rect">
            <a:avLst/>
          </a:prstGeom>
        </p:spPr>
      </p:pic>
    </p:spTree>
    <p:extLst>
      <p:ext uri="{BB962C8B-B14F-4D97-AF65-F5344CB8AC3E}">
        <p14:creationId xmlns:p14="http://schemas.microsoft.com/office/powerpoint/2010/main" val="1853893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2D5A9-D101-40A5-8A37-0B1798350BC9}"/>
              </a:ext>
            </a:extLst>
          </p:cNvPr>
          <p:cNvSpPr>
            <a:spLocks noGrp="1"/>
          </p:cNvSpPr>
          <p:nvPr>
            <p:ph type="title"/>
          </p:nvPr>
        </p:nvSpPr>
        <p:spPr>
          <a:xfrm>
            <a:off x="685800" y="412652"/>
            <a:ext cx="5410200" cy="1125415"/>
          </a:xfrm>
        </p:spPr>
        <p:txBody>
          <a:bodyPr>
            <a:normAutofit/>
          </a:bodyPr>
          <a:lstStyle/>
          <a:p>
            <a:pPr algn="ctr"/>
            <a:r>
              <a:rPr lang="en-GB"/>
              <a:t>Newborn attachment</a:t>
            </a:r>
          </a:p>
        </p:txBody>
      </p:sp>
      <p:sp>
        <p:nvSpPr>
          <p:cNvPr id="3" name="Content Placeholder 2">
            <a:extLst>
              <a:ext uri="{FF2B5EF4-FFF2-40B4-BE49-F238E27FC236}">
                <a16:creationId xmlns:a16="http://schemas.microsoft.com/office/drawing/2014/main" id="{163D0BA0-0657-4B93-AE03-59C3F4D2A32B}"/>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During early infancy, the ability to communicate needs and desires is impossible, therefore it is the role of the caregiver to anticipate and take care of these needs. </a:t>
            </a:r>
          </a:p>
        </p:txBody>
      </p:sp>
      <p:pic>
        <p:nvPicPr>
          <p:cNvPr id="5" name="Picture 4" descr="A teddy bear">
            <a:extLst>
              <a:ext uri="{FF2B5EF4-FFF2-40B4-BE49-F238E27FC236}">
                <a16:creationId xmlns:a16="http://schemas.microsoft.com/office/drawing/2014/main" id="{AFBC7C3D-38F2-4C9A-89A8-B84D246E8100}"/>
              </a:ext>
            </a:extLst>
          </p:cNvPr>
          <p:cNvPicPr>
            <a:picLocks noChangeAspect="1"/>
          </p:cNvPicPr>
          <p:nvPr/>
        </p:nvPicPr>
        <p:blipFill rotWithShape="1">
          <a:blip r:embed="rId3"/>
          <a:srcRect l="49967" r="897" b="-2"/>
          <a:stretch/>
        </p:blipFill>
        <p:spPr>
          <a:xfrm>
            <a:off x="7467600" y="685800"/>
            <a:ext cx="4038600" cy="5486400"/>
          </a:xfrm>
          <a:prstGeom prst="rect">
            <a:avLst/>
          </a:prstGeom>
        </p:spPr>
      </p:pic>
    </p:spTree>
    <p:extLst>
      <p:ext uri="{BB962C8B-B14F-4D97-AF65-F5344CB8AC3E}">
        <p14:creationId xmlns:p14="http://schemas.microsoft.com/office/powerpoint/2010/main" val="401910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9A6F8-6E03-49EE-A6C1-0B493103F191}"/>
              </a:ext>
            </a:extLst>
          </p:cNvPr>
          <p:cNvSpPr>
            <a:spLocks noGrp="1"/>
          </p:cNvSpPr>
          <p:nvPr>
            <p:ph type="title"/>
          </p:nvPr>
        </p:nvSpPr>
        <p:spPr>
          <a:xfrm>
            <a:off x="685800" y="412652"/>
            <a:ext cx="5410200" cy="1125415"/>
          </a:xfrm>
        </p:spPr>
        <p:txBody>
          <a:bodyPr>
            <a:normAutofit/>
          </a:bodyPr>
          <a:lstStyle/>
          <a:p>
            <a:pPr algn="ctr"/>
            <a:r>
              <a:rPr lang="en-GB"/>
              <a:t>Early attachment</a:t>
            </a:r>
          </a:p>
        </p:txBody>
      </p:sp>
      <p:sp>
        <p:nvSpPr>
          <p:cNvPr id="3" name="Content Placeholder 2">
            <a:extLst>
              <a:ext uri="{FF2B5EF4-FFF2-40B4-BE49-F238E27FC236}">
                <a16:creationId xmlns:a16="http://schemas.microsoft.com/office/drawing/2014/main" id="{F2BEDEF2-3F98-4D45-BDFD-07FBA50BA508}"/>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Most children will develop healthy and secure attachments.</a:t>
            </a:r>
          </a:p>
          <a:p>
            <a:r>
              <a:rPr lang="en-GB"/>
              <a:t>Sometimes however, the developing attachment can be disrupted. </a:t>
            </a:r>
          </a:p>
          <a:p>
            <a:r>
              <a:rPr lang="en-GB"/>
              <a:t>This may be due to circumstances beyond the family's control. </a:t>
            </a:r>
          </a:p>
          <a:p>
            <a:r>
              <a:rPr lang="en-GB"/>
              <a:t>Sometimes however, it is due to an abusive or neglectful family home.</a:t>
            </a:r>
          </a:p>
        </p:txBody>
      </p:sp>
      <p:pic>
        <p:nvPicPr>
          <p:cNvPr id="4" name="Picture 4">
            <a:extLst>
              <a:ext uri="{FF2B5EF4-FFF2-40B4-BE49-F238E27FC236}">
                <a16:creationId xmlns:a16="http://schemas.microsoft.com/office/drawing/2014/main" id="{A6850687-928A-4FA4-9EEC-CA877EA88331}"/>
              </a:ext>
            </a:extLst>
          </p:cNvPr>
          <p:cNvPicPr>
            <a:picLocks noChangeAspect="1"/>
          </p:cNvPicPr>
          <p:nvPr/>
        </p:nvPicPr>
        <p:blipFill rotWithShape="1">
          <a:blip r:embed="rId3"/>
          <a:srcRect t="4199" b="5801"/>
          <a:stretch/>
        </p:blipFill>
        <p:spPr>
          <a:xfrm>
            <a:off x="7467600" y="685800"/>
            <a:ext cx="4038600" cy="5486400"/>
          </a:xfrm>
          <a:prstGeom prst="rect">
            <a:avLst/>
          </a:prstGeom>
        </p:spPr>
      </p:pic>
    </p:spTree>
    <p:extLst>
      <p:ext uri="{BB962C8B-B14F-4D97-AF65-F5344CB8AC3E}">
        <p14:creationId xmlns:p14="http://schemas.microsoft.com/office/powerpoint/2010/main" val="3609469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213DA-0C0B-42FA-9B41-3CF7CB17A012}"/>
              </a:ext>
            </a:extLst>
          </p:cNvPr>
          <p:cNvSpPr>
            <a:spLocks noGrp="1"/>
          </p:cNvSpPr>
          <p:nvPr>
            <p:ph type="title"/>
          </p:nvPr>
        </p:nvSpPr>
        <p:spPr>
          <a:xfrm>
            <a:off x="685800" y="412652"/>
            <a:ext cx="5410200" cy="1125415"/>
          </a:xfrm>
        </p:spPr>
        <p:txBody>
          <a:bodyPr>
            <a:normAutofit/>
          </a:bodyPr>
          <a:lstStyle/>
          <a:p>
            <a:pPr algn="ctr"/>
            <a:r>
              <a:rPr lang="en-GB" sz="3000"/>
              <a:t>Attachment figures – primary caregivers</a:t>
            </a:r>
          </a:p>
        </p:txBody>
      </p:sp>
      <p:sp>
        <p:nvSpPr>
          <p:cNvPr id="3" name="Content Placeholder 2">
            <a:extLst>
              <a:ext uri="{FF2B5EF4-FFF2-40B4-BE49-F238E27FC236}">
                <a16:creationId xmlns:a16="http://schemas.microsoft.com/office/drawing/2014/main" id="{0E26354F-A3A7-4B3B-BCB5-33031E6EDCD0}"/>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Developing appropriate and secure attachments is key to a child's development.</a:t>
            </a:r>
            <a:endParaRPr lang="en-US"/>
          </a:p>
          <a:p>
            <a:r>
              <a:rPr lang="en-GB"/>
              <a:t>It is important to note that this may be the mother, father, grandparent etc.</a:t>
            </a:r>
          </a:p>
          <a:p>
            <a:r>
              <a:rPr lang="en-GB"/>
              <a:t>Children and young people need to have safe relationships in order to learn independence and self-regulation.</a:t>
            </a:r>
          </a:p>
        </p:txBody>
      </p:sp>
      <p:pic>
        <p:nvPicPr>
          <p:cNvPr id="4" name="Picture 4" descr="A picture containing person, person, crowd&#10;&#10;Description automatically generated">
            <a:extLst>
              <a:ext uri="{FF2B5EF4-FFF2-40B4-BE49-F238E27FC236}">
                <a16:creationId xmlns:a16="http://schemas.microsoft.com/office/drawing/2014/main" id="{3FA64E5F-EF2A-4BD9-A8E7-5662F86BEE70}"/>
              </a:ext>
            </a:extLst>
          </p:cNvPr>
          <p:cNvPicPr>
            <a:picLocks noChangeAspect="1"/>
          </p:cNvPicPr>
          <p:nvPr/>
        </p:nvPicPr>
        <p:blipFill rotWithShape="1">
          <a:blip r:embed="rId3"/>
          <a:srcRect r="1" b="9322"/>
          <a:stretch/>
        </p:blipFill>
        <p:spPr>
          <a:xfrm>
            <a:off x="7467600" y="685800"/>
            <a:ext cx="4038600" cy="5486400"/>
          </a:xfrm>
          <a:prstGeom prst="rect">
            <a:avLst/>
          </a:prstGeom>
        </p:spPr>
      </p:pic>
    </p:spTree>
    <p:extLst>
      <p:ext uri="{BB962C8B-B14F-4D97-AF65-F5344CB8AC3E}">
        <p14:creationId xmlns:p14="http://schemas.microsoft.com/office/powerpoint/2010/main" val="1461844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05740-1B5C-4913-B8FE-2564744E0918}"/>
              </a:ext>
            </a:extLst>
          </p:cNvPr>
          <p:cNvSpPr>
            <a:spLocks noGrp="1"/>
          </p:cNvSpPr>
          <p:nvPr>
            <p:ph type="title"/>
          </p:nvPr>
        </p:nvSpPr>
        <p:spPr>
          <a:xfrm>
            <a:off x="685800" y="412652"/>
            <a:ext cx="5410200" cy="1125415"/>
          </a:xfrm>
        </p:spPr>
        <p:txBody>
          <a:bodyPr>
            <a:normAutofit/>
          </a:bodyPr>
          <a:lstStyle/>
          <a:p>
            <a:pPr algn="ctr"/>
            <a:r>
              <a:rPr lang="en-GB" sz="3000"/>
              <a:t>Attachment figures- insecure attachment</a:t>
            </a:r>
          </a:p>
        </p:txBody>
      </p:sp>
      <p:sp>
        <p:nvSpPr>
          <p:cNvPr id="3" name="Content Placeholder 2">
            <a:extLst>
              <a:ext uri="{FF2B5EF4-FFF2-40B4-BE49-F238E27FC236}">
                <a16:creationId xmlns:a16="http://schemas.microsoft.com/office/drawing/2014/main" id="{C03C0846-534E-4BBB-B7D4-5F6BDB1A31D5}"/>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Insecure attachment can lead to:</a:t>
            </a:r>
            <a:endParaRPr lang="en-US"/>
          </a:p>
          <a:p>
            <a:pPr lvl="1"/>
            <a:r>
              <a:rPr lang="en-GB"/>
              <a:t>Anxiety</a:t>
            </a:r>
          </a:p>
          <a:p>
            <a:pPr lvl="1"/>
            <a:r>
              <a:rPr lang="en-GB"/>
              <a:t>Low self-esteem</a:t>
            </a:r>
          </a:p>
          <a:p>
            <a:pPr lvl="1"/>
            <a:r>
              <a:rPr lang="en-GB"/>
              <a:t>Hyperactivity</a:t>
            </a:r>
          </a:p>
          <a:p>
            <a:pPr lvl="1"/>
            <a:r>
              <a:rPr lang="en-GB"/>
              <a:t>Impact early language development</a:t>
            </a:r>
          </a:p>
          <a:p>
            <a:pPr lvl="1"/>
            <a:r>
              <a:rPr lang="en-GB"/>
              <a:t>Being the victim of bullying or engaging in bullying behaviour</a:t>
            </a:r>
          </a:p>
        </p:txBody>
      </p:sp>
      <p:pic>
        <p:nvPicPr>
          <p:cNvPr id="4" name="Picture 4" descr="A picture containing outdoor, grass, person, little&#10;&#10;Description automatically generated">
            <a:extLst>
              <a:ext uri="{FF2B5EF4-FFF2-40B4-BE49-F238E27FC236}">
                <a16:creationId xmlns:a16="http://schemas.microsoft.com/office/drawing/2014/main" id="{9E971EA5-2E29-480E-8690-315B90D8BE7A}"/>
              </a:ext>
            </a:extLst>
          </p:cNvPr>
          <p:cNvPicPr>
            <a:picLocks noChangeAspect="1"/>
          </p:cNvPicPr>
          <p:nvPr/>
        </p:nvPicPr>
        <p:blipFill rotWithShape="1">
          <a:blip r:embed="rId3"/>
          <a:srcRect l="29375" r="21489" b="-2"/>
          <a:stretch/>
        </p:blipFill>
        <p:spPr>
          <a:xfrm>
            <a:off x="7467600" y="685800"/>
            <a:ext cx="4038600" cy="5486400"/>
          </a:xfrm>
          <a:prstGeom prst="rect">
            <a:avLst/>
          </a:prstGeom>
        </p:spPr>
      </p:pic>
    </p:spTree>
    <p:extLst>
      <p:ext uri="{BB962C8B-B14F-4D97-AF65-F5344CB8AC3E}">
        <p14:creationId xmlns:p14="http://schemas.microsoft.com/office/powerpoint/2010/main" val="4167695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A6C55-15EF-4E50-9EF3-A185CA6CAAFF}"/>
              </a:ext>
            </a:extLst>
          </p:cNvPr>
          <p:cNvSpPr>
            <a:spLocks noGrp="1"/>
          </p:cNvSpPr>
          <p:nvPr>
            <p:ph type="title"/>
          </p:nvPr>
        </p:nvSpPr>
        <p:spPr>
          <a:xfrm>
            <a:off x="698528" y="239150"/>
            <a:ext cx="5397472" cy="1303606"/>
          </a:xfrm>
        </p:spPr>
        <p:txBody>
          <a:bodyPr>
            <a:normAutofit/>
          </a:bodyPr>
          <a:lstStyle/>
          <a:p>
            <a:pPr algn="ctr"/>
            <a:r>
              <a:rPr lang="en-GB"/>
              <a:t>ACEs and Toxic stress</a:t>
            </a:r>
          </a:p>
        </p:txBody>
      </p:sp>
      <p:sp>
        <p:nvSpPr>
          <p:cNvPr id="3" name="Content Placeholder 2">
            <a:extLst>
              <a:ext uri="{FF2B5EF4-FFF2-40B4-BE49-F238E27FC236}">
                <a16:creationId xmlns:a16="http://schemas.microsoft.com/office/drawing/2014/main" id="{28DEB555-BC4B-4F1F-A714-4CAA3A2E9E7D}"/>
              </a:ext>
            </a:extLst>
          </p:cNvPr>
          <p:cNvSpPr>
            <a:spLocks noGrp="1"/>
          </p:cNvSpPr>
          <p:nvPr>
            <p:ph idx="1"/>
          </p:nvPr>
        </p:nvSpPr>
        <p:spPr>
          <a:xfrm>
            <a:off x="685801" y="1817152"/>
            <a:ext cx="5485227" cy="4499241"/>
          </a:xfrm>
        </p:spPr>
        <p:txBody>
          <a:bodyPr vert="horz" lIns="91440" tIns="45720" rIns="91440" bIns="45720" rtlCol="0">
            <a:normAutofit/>
          </a:bodyPr>
          <a:lstStyle/>
          <a:p>
            <a:r>
              <a:rPr lang="en-GB"/>
              <a:t>'Toxic Stress' refers to the impact that these adverse experiences have on the stress response system on the child's developing brain.</a:t>
            </a:r>
          </a:p>
          <a:p>
            <a:endParaRPr lang="en-GB"/>
          </a:p>
          <a:p>
            <a:r>
              <a:rPr lang="en-GB"/>
              <a:t>Now includes racism, community violence and poverty.</a:t>
            </a:r>
          </a:p>
        </p:txBody>
      </p:sp>
      <p:pic>
        <p:nvPicPr>
          <p:cNvPr id="4" name="Picture 4">
            <a:extLst>
              <a:ext uri="{FF2B5EF4-FFF2-40B4-BE49-F238E27FC236}">
                <a16:creationId xmlns:a16="http://schemas.microsoft.com/office/drawing/2014/main" id="{3BC045BA-3D32-4D0A-B746-0497314FFAB3}"/>
              </a:ext>
            </a:extLst>
          </p:cNvPr>
          <p:cNvPicPr>
            <a:picLocks noChangeAspect="1"/>
          </p:cNvPicPr>
          <p:nvPr/>
        </p:nvPicPr>
        <p:blipFill>
          <a:blip r:embed="rId3"/>
          <a:stretch>
            <a:fillRect/>
          </a:stretch>
        </p:blipFill>
        <p:spPr>
          <a:xfrm>
            <a:off x="7662178" y="685800"/>
            <a:ext cx="3662172" cy="5486400"/>
          </a:xfrm>
          <a:prstGeom prst="rect">
            <a:avLst/>
          </a:prstGeom>
        </p:spPr>
      </p:pic>
    </p:spTree>
    <p:extLst>
      <p:ext uri="{BB962C8B-B14F-4D97-AF65-F5344CB8AC3E}">
        <p14:creationId xmlns:p14="http://schemas.microsoft.com/office/powerpoint/2010/main" val="2628581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14545-A4BA-4882-93E7-D959A716E9A7}"/>
              </a:ext>
            </a:extLst>
          </p:cNvPr>
          <p:cNvSpPr>
            <a:spLocks noGrp="1"/>
          </p:cNvSpPr>
          <p:nvPr>
            <p:ph type="title"/>
          </p:nvPr>
        </p:nvSpPr>
        <p:spPr>
          <a:xfrm>
            <a:off x="1371600" y="1020728"/>
            <a:ext cx="9486900" cy="996061"/>
          </a:xfrm>
        </p:spPr>
        <p:txBody>
          <a:bodyPr anchor="b">
            <a:normAutofit/>
          </a:bodyPr>
          <a:lstStyle/>
          <a:p>
            <a:pPr algn="ctr"/>
            <a:r>
              <a:rPr lang="en-GB"/>
              <a:t>What is trauma?</a:t>
            </a:r>
          </a:p>
        </p:txBody>
      </p:sp>
      <p:sp>
        <p:nvSpPr>
          <p:cNvPr id="3" name="Content Placeholder 2">
            <a:extLst>
              <a:ext uri="{FF2B5EF4-FFF2-40B4-BE49-F238E27FC236}">
                <a16:creationId xmlns:a16="http://schemas.microsoft.com/office/drawing/2014/main" id="{4889341C-5807-4FEF-9564-7E675F52FF8C}"/>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Trauma refers to an experience that is life-threatening or terrifying. </a:t>
            </a:r>
          </a:p>
          <a:p>
            <a:r>
              <a:rPr lang="en-GB"/>
              <a:t>It can also refer to the emotional or psychological response to that experience.</a:t>
            </a:r>
          </a:p>
        </p:txBody>
      </p:sp>
    </p:spTree>
    <p:extLst>
      <p:ext uri="{BB962C8B-B14F-4D97-AF65-F5344CB8AC3E}">
        <p14:creationId xmlns:p14="http://schemas.microsoft.com/office/powerpoint/2010/main" val="813587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CE14B-ACAF-41D9-B80D-1C3F3E825249}"/>
              </a:ext>
            </a:extLst>
          </p:cNvPr>
          <p:cNvSpPr>
            <a:spLocks noGrp="1"/>
          </p:cNvSpPr>
          <p:nvPr>
            <p:ph type="title"/>
          </p:nvPr>
        </p:nvSpPr>
        <p:spPr>
          <a:xfrm>
            <a:off x="698528" y="685800"/>
            <a:ext cx="3378172" cy="5486400"/>
          </a:xfrm>
        </p:spPr>
        <p:txBody>
          <a:bodyPr anchor="ctr">
            <a:normAutofit/>
          </a:bodyPr>
          <a:lstStyle/>
          <a:p>
            <a:pPr algn="ctr"/>
            <a:r>
              <a:rPr lang="en-GB"/>
              <a:t>The impact of trauma</a:t>
            </a:r>
          </a:p>
        </p:txBody>
      </p:sp>
      <p:pic>
        <p:nvPicPr>
          <p:cNvPr id="4" name="Picture 4">
            <a:extLst>
              <a:ext uri="{FF2B5EF4-FFF2-40B4-BE49-F238E27FC236}">
                <a16:creationId xmlns:a16="http://schemas.microsoft.com/office/drawing/2014/main" id="{2D99F6D0-66B8-4C15-9426-A3E737453FB9}"/>
              </a:ext>
            </a:extLst>
          </p:cNvPr>
          <p:cNvPicPr>
            <a:picLocks noChangeAspect="1"/>
          </p:cNvPicPr>
          <p:nvPr/>
        </p:nvPicPr>
        <p:blipFill rotWithShape="1">
          <a:blip r:embed="rId3"/>
          <a:srcRect t="8223" r="4" b="5916"/>
          <a:stretch/>
        </p:blipFill>
        <p:spPr>
          <a:xfrm>
            <a:off x="6095999" y="1371601"/>
            <a:ext cx="4786203" cy="2743200"/>
          </a:xfrm>
          <a:prstGeom prst="rect">
            <a:avLst/>
          </a:prstGeom>
        </p:spPr>
      </p:pic>
      <p:sp>
        <p:nvSpPr>
          <p:cNvPr id="3" name="Content Placeholder 2">
            <a:extLst>
              <a:ext uri="{FF2B5EF4-FFF2-40B4-BE49-F238E27FC236}">
                <a16:creationId xmlns:a16="http://schemas.microsoft.com/office/drawing/2014/main" id="{F458A27E-2701-4B5E-8F49-AF25A2BE7DC3}"/>
              </a:ext>
            </a:extLst>
          </p:cNvPr>
          <p:cNvSpPr>
            <a:spLocks noGrp="1"/>
          </p:cNvSpPr>
          <p:nvPr>
            <p:ph idx="1"/>
          </p:nvPr>
        </p:nvSpPr>
        <p:spPr>
          <a:xfrm>
            <a:off x="5334936" y="4561367"/>
            <a:ext cx="6265185" cy="1727237"/>
          </a:xfrm>
        </p:spPr>
        <p:txBody>
          <a:bodyPr vert="horz" lIns="91440" tIns="45720" rIns="91440" bIns="45720" rtlCol="0">
            <a:normAutofit/>
          </a:bodyPr>
          <a:lstStyle/>
          <a:p>
            <a:pPr algn="ctr">
              <a:lnSpc>
                <a:spcPct val="90000"/>
              </a:lnSpc>
            </a:pPr>
            <a:r>
              <a:rPr lang="en-GB" sz="2200"/>
              <a:t>Trauma is not experienced equally. </a:t>
            </a:r>
          </a:p>
          <a:p>
            <a:pPr algn="ctr">
              <a:lnSpc>
                <a:spcPct val="90000"/>
              </a:lnSpc>
            </a:pPr>
            <a:r>
              <a:rPr lang="en-GB" sz="2200"/>
              <a:t>One person's experience of a traumatic event will be very different to another. In addition, adults may perceive a traumatic experience in a very different way to a child.</a:t>
            </a:r>
          </a:p>
        </p:txBody>
      </p:sp>
    </p:spTree>
    <p:extLst>
      <p:ext uri="{BB962C8B-B14F-4D97-AF65-F5344CB8AC3E}">
        <p14:creationId xmlns:p14="http://schemas.microsoft.com/office/powerpoint/2010/main" val="33088759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7BF44-2532-4850-B30D-E0C413FDF936}"/>
              </a:ext>
            </a:extLst>
          </p:cNvPr>
          <p:cNvSpPr>
            <a:spLocks noGrp="1"/>
          </p:cNvSpPr>
          <p:nvPr>
            <p:ph type="title"/>
          </p:nvPr>
        </p:nvSpPr>
        <p:spPr>
          <a:xfrm>
            <a:off x="698528" y="685800"/>
            <a:ext cx="3378172" cy="5486400"/>
          </a:xfrm>
        </p:spPr>
        <p:txBody>
          <a:bodyPr anchor="ctr">
            <a:normAutofit/>
          </a:bodyPr>
          <a:lstStyle/>
          <a:p>
            <a:pPr algn="ctr"/>
            <a:r>
              <a:rPr lang="en-GB"/>
              <a:t>Factors that can impact traumatic experiences</a:t>
            </a:r>
          </a:p>
        </p:txBody>
      </p:sp>
      <p:pic>
        <p:nvPicPr>
          <p:cNvPr id="4" name="Picture 4" descr="Red Triangles">
            <a:extLst>
              <a:ext uri="{FF2B5EF4-FFF2-40B4-BE49-F238E27FC236}">
                <a16:creationId xmlns:a16="http://schemas.microsoft.com/office/drawing/2014/main" id="{5A69B086-4DEF-474B-A67F-3F555055BD3A}"/>
              </a:ext>
            </a:extLst>
          </p:cNvPr>
          <p:cNvPicPr>
            <a:picLocks noChangeAspect="1"/>
          </p:cNvPicPr>
          <p:nvPr/>
        </p:nvPicPr>
        <p:blipFill rotWithShape="1">
          <a:blip r:embed="rId3"/>
          <a:srcRect t="7433" r="4" b="9204"/>
          <a:stretch/>
        </p:blipFill>
        <p:spPr>
          <a:xfrm>
            <a:off x="6095999" y="1371601"/>
            <a:ext cx="4786203" cy="2743200"/>
          </a:xfrm>
          <a:prstGeom prst="rect">
            <a:avLst/>
          </a:prstGeom>
        </p:spPr>
      </p:pic>
      <p:sp>
        <p:nvSpPr>
          <p:cNvPr id="3" name="Content Placeholder 2">
            <a:extLst>
              <a:ext uri="{FF2B5EF4-FFF2-40B4-BE49-F238E27FC236}">
                <a16:creationId xmlns:a16="http://schemas.microsoft.com/office/drawing/2014/main" id="{2ABBCC8B-E9B7-4B9C-A153-B3EBAFD04D53}"/>
              </a:ext>
            </a:extLst>
          </p:cNvPr>
          <p:cNvSpPr>
            <a:spLocks noGrp="1"/>
          </p:cNvSpPr>
          <p:nvPr>
            <p:ph idx="1"/>
          </p:nvPr>
        </p:nvSpPr>
        <p:spPr>
          <a:xfrm>
            <a:off x="5334936" y="4561367"/>
            <a:ext cx="6265185" cy="1727237"/>
          </a:xfrm>
        </p:spPr>
        <p:txBody>
          <a:bodyPr vert="horz" lIns="91440" tIns="45720" rIns="91440" bIns="45720" rtlCol="0">
            <a:normAutofit/>
          </a:bodyPr>
          <a:lstStyle/>
          <a:p>
            <a:pPr algn="ctr"/>
            <a:r>
              <a:rPr lang="en-GB"/>
              <a:t>History of previous trauma</a:t>
            </a:r>
          </a:p>
          <a:p>
            <a:pPr algn="ctr"/>
            <a:r>
              <a:rPr lang="en-GB"/>
              <a:t>History of mental health problems</a:t>
            </a:r>
          </a:p>
          <a:p>
            <a:pPr algn="ctr"/>
            <a:r>
              <a:rPr lang="en-GB"/>
              <a:t>Proximity to the trauma </a:t>
            </a:r>
          </a:p>
        </p:txBody>
      </p:sp>
    </p:spTree>
    <p:extLst>
      <p:ext uri="{BB962C8B-B14F-4D97-AF65-F5344CB8AC3E}">
        <p14:creationId xmlns:p14="http://schemas.microsoft.com/office/powerpoint/2010/main" val="1547692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4EBCA-7277-4D64-8929-1D8AE4D38540}"/>
              </a:ext>
            </a:extLst>
          </p:cNvPr>
          <p:cNvSpPr>
            <a:spLocks noGrp="1"/>
          </p:cNvSpPr>
          <p:nvPr>
            <p:ph type="title"/>
          </p:nvPr>
        </p:nvSpPr>
        <p:spPr>
          <a:xfrm>
            <a:off x="698528" y="685800"/>
            <a:ext cx="3378172" cy="5486400"/>
          </a:xfrm>
        </p:spPr>
        <p:txBody>
          <a:bodyPr anchor="ctr">
            <a:normAutofit/>
          </a:bodyPr>
          <a:lstStyle/>
          <a:p>
            <a:pPr algn="ctr"/>
            <a:r>
              <a:rPr lang="en-GB"/>
              <a:t>Toxic stress</a:t>
            </a:r>
          </a:p>
        </p:txBody>
      </p:sp>
      <p:pic>
        <p:nvPicPr>
          <p:cNvPr id="4" name="Picture 4" descr="A picture containing person, ground, outdoor, rock&#10;&#10;Description automatically generated">
            <a:extLst>
              <a:ext uri="{FF2B5EF4-FFF2-40B4-BE49-F238E27FC236}">
                <a16:creationId xmlns:a16="http://schemas.microsoft.com/office/drawing/2014/main" id="{41E4BE38-D868-4CC4-8F15-6361D63160B8}"/>
              </a:ext>
            </a:extLst>
          </p:cNvPr>
          <p:cNvPicPr>
            <a:picLocks noChangeAspect="1"/>
          </p:cNvPicPr>
          <p:nvPr/>
        </p:nvPicPr>
        <p:blipFill rotWithShape="1">
          <a:blip r:embed="rId3"/>
          <a:srcRect r="4" b="14139"/>
          <a:stretch/>
        </p:blipFill>
        <p:spPr>
          <a:xfrm>
            <a:off x="6095999" y="1371601"/>
            <a:ext cx="4786203" cy="2743200"/>
          </a:xfrm>
          <a:prstGeom prst="rect">
            <a:avLst/>
          </a:prstGeom>
        </p:spPr>
      </p:pic>
      <p:sp>
        <p:nvSpPr>
          <p:cNvPr id="3" name="Content Placeholder 2">
            <a:extLst>
              <a:ext uri="{FF2B5EF4-FFF2-40B4-BE49-F238E27FC236}">
                <a16:creationId xmlns:a16="http://schemas.microsoft.com/office/drawing/2014/main" id="{D1746A3E-E27A-4012-8012-F375AB0BC7FD}"/>
              </a:ext>
            </a:extLst>
          </p:cNvPr>
          <p:cNvSpPr>
            <a:spLocks noGrp="1"/>
          </p:cNvSpPr>
          <p:nvPr>
            <p:ph idx="1"/>
          </p:nvPr>
        </p:nvSpPr>
        <p:spPr>
          <a:xfrm>
            <a:off x="5334936" y="4561367"/>
            <a:ext cx="6265185" cy="1727237"/>
          </a:xfrm>
        </p:spPr>
        <p:txBody>
          <a:bodyPr vert="horz" lIns="91440" tIns="45720" rIns="91440" bIns="45720" rtlCol="0">
            <a:normAutofit/>
          </a:bodyPr>
          <a:lstStyle/>
          <a:p>
            <a:pPr algn="ctr"/>
            <a:r>
              <a:rPr lang="en-GB"/>
              <a:t>Part of a healthy childhood is learning how to cope with adversity. </a:t>
            </a:r>
          </a:p>
          <a:p>
            <a:pPr algn="ctr"/>
            <a:r>
              <a:rPr lang="en-GB"/>
              <a:t>When we are threatened our bodies prepare us to respond to the threat.</a:t>
            </a:r>
          </a:p>
        </p:txBody>
      </p:sp>
    </p:spTree>
    <p:extLst>
      <p:ext uri="{BB962C8B-B14F-4D97-AF65-F5344CB8AC3E}">
        <p14:creationId xmlns:p14="http://schemas.microsoft.com/office/powerpoint/2010/main" val="30344272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8B7A7-FAC2-495E-93CD-6AE738D13E2E}"/>
              </a:ext>
            </a:extLst>
          </p:cNvPr>
          <p:cNvSpPr>
            <a:spLocks noGrp="1"/>
          </p:cNvSpPr>
          <p:nvPr>
            <p:ph type="title"/>
          </p:nvPr>
        </p:nvSpPr>
        <p:spPr>
          <a:xfrm>
            <a:off x="685800" y="412652"/>
            <a:ext cx="5410200" cy="1125415"/>
          </a:xfrm>
        </p:spPr>
        <p:txBody>
          <a:bodyPr>
            <a:normAutofit/>
          </a:bodyPr>
          <a:lstStyle/>
          <a:p>
            <a:pPr algn="ctr"/>
            <a:r>
              <a:rPr lang="en-GB"/>
              <a:t>The 3 stress response types</a:t>
            </a:r>
          </a:p>
        </p:txBody>
      </p:sp>
      <p:sp>
        <p:nvSpPr>
          <p:cNvPr id="3" name="Content Placeholder 2">
            <a:extLst>
              <a:ext uri="{FF2B5EF4-FFF2-40B4-BE49-F238E27FC236}">
                <a16:creationId xmlns:a16="http://schemas.microsoft.com/office/drawing/2014/main" id="{858C6090-D923-41FC-ABC4-4CAF62415B9F}"/>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There are 3 different kinds of responses to stress:</a:t>
            </a:r>
            <a:endParaRPr lang="en-US"/>
          </a:p>
          <a:p>
            <a:r>
              <a:rPr lang="en-GB"/>
              <a:t>Positive stress response</a:t>
            </a:r>
          </a:p>
          <a:p>
            <a:r>
              <a:rPr lang="en-GB"/>
              <a:t>Tolerable stress response</a:t>
            </a:r>
          </a:p>
          <a:p>
            <a:r>
              <a:rPr lang="en-GB"/>
              <a:t>Toxic stress response</a:t>
            </a:r>
          </a:p>
        </p:txBody>
      </p:sp>
      <p:pic>
        <p:nvPicPr>
          <p:cNvPr id="4" name="Picture 4" descr="A picture containing ground, person, outdoor, little&#10;&#10;Description automatically generated">
            <a:extLst>
              <a:ext uri="{FF2B5EF4-FFF2-40B4-BE49-F238E27FC236}">
                <a16:creationId xmlns:a16="http://schemas.microsoft.com/office/drawing/2014/main" id="{E5AAA75B-9329-4364-A980-D787EC5182F4}"/>
              </a:ext>
            </a:extLst>
          </p:cNvPr>
          <p:cNvPicPr>
            <a:picLocks noChangeAspect="1"/>
          </p:cNvPicPr>
          <p:nvPr/>
        </p:nvPicPr>
        <p:blipFill rotWithShape="1">
          <a:blip r:embed="rId3"/>
          <a:srcRect l="18885" r="31979" b="-2"/>
          <a:stretch/>
        </p:blipFill>
        <p:spPr>
          <a:xfrm>
            <a:off x="7467600" y="685800"/>
            <a:ext cx="4038600" cy="5486400"/>
          </a:xfrm>
          <a:prstGeom prst="rect">
            <a:avLst/>
          </a:prstGeom>
        </p:spPr>
      </p:pic>
    </p:spTree>
    <p:extLst>
      <p:ext uri="{BB962C8B-B14F-4D97-AF65-F5344CB8AC3E}">
        <p14:creationId xmlns:p14="http://schemas.microsoft.com/office/powerpoint/2010/main" val="3663653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04DB67-FE94-4100-96F0-46BDC04C8A46}"/>
              </a:ext>
            </a:extLst>
          </p:cNvPr>
          <p:cNvSpPr>
            <a:spLocks noGrp="1"/>
          </p:cNvSpPr>
          <p:nvPr>
            <p:ph type="title"/>
          </p:nvPr>
        </p:nvSpPr>
        <p:spPr>
          <a:xfrm>
            <a:off x="1371600" y="1020728"/>
            <a:ext cx="9486900" cy="996061"/>
          </a:xfrm>
        </p:spPr>
        <p:txBody>
          <a:bodyPr anchor="b">
            <a:normAutofit/>
          </a:bodyPr>
          <a:lstStyle/>
          <a:p>
            <a:pPr algn="ctr"/>
            <a:r>
              <a:rPr lang="en-GB"/>
              <a:t>Toxic stress</a:t>
            </a:r>
            <a:endParaRPr lang="en-US"/>
          </a:p>
        </p:txBody>
      </p:sp>
      <p:sp>
        <p:nvSpPr>
          <p:cNvPr id="3" name="Content Placeholder 2">
            <a:extLst>
              <a:ext uri="{FF2B5EF4-FFF2-40B4-BE49-F238E27FC236}">
                <a16:creationId xmlns:a16="http://schemas.microsoft.com/office/drawing/2014/main" id="{AEA21042-9273-4CA0-B7D7-2F219FDA059D}"/>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If a child continuously experiences adverse childhood experiences, the impact it can have on their physical and mental health can last for a lifetime.</a:t>
            </a:r>
          </a:p>
          <a:p>
            <a:r>
              <a:rPr lang="en-GB"/>
              <a:t>Developmental delays, health problems and chronic disease can be the result of continuous toxic stress.</a:t>
            </a:r>
          </a:p>
        </p:txBody>
      </p:sp>
    </p:spTree>
    <p:extLst>
      <p:ext uri="{BB962C8B-B14F-4D97-AF65-F5344CB8AC3E}">
        <p14:creationId xmlns:p14="http://schemas.microsoft.com/office/powerpoint/2010/main" val="1374140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27951-316C-44A5-8CFB-CBDBAD0641C1}"/>
              </a:ext>
            </a:extLst>
          </p:cNvPr>
          <p:cNvSpPr>
            <a:spLocks noGrp="1"/>
          </p:cNvSpPr>
          <p:nvPr>
            <p:ph type="title"/>
          </p:nvPr>
        </p:nvSpPr>
        <p:spPr>
          <a:xfrm>
            <a:off x="685800" y="412652"/>
            <a:ext cx="5410200" cy="1125415"/>
          </a:xfrm>
        </p:spPr>
        <p:txBody>
          <a:bodyPr>
            <a:normAutofit/>
          </a:bodyPr>
          <a:lstStyle/>
          <a:p>
            <a:pPr algn="ctr"/>
            <a:r>
              <a:rPr lang="en-GB"/>
              <a:t>The science of toxic stress</a:t>
            </a:r>
            <a:endParaRPr lang="en-US"/>
          </a:p>
        </p:txBody>
      </p:sp>
      <p:sp>
        <p:nvSpPr>
          <p:cNvPr id="3" name="Content Placeholder 2">
            <a:extLst>
              <a:ext uri="{FF2B5EF4-FFF2-40B4-BE49-F238E27FC236}">
                <a16:creationId xmlns:a16="http://schemas.microsoft.com/office/drawing/2014/main" id="{77933A17-F464-415A-8215-4A0927F02D94}"/>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During childhood, the neural pathways that are developed for dealing with stress are still quite malleable, this means that they can be changed.</a:t>
            </a:r>
          </a:p>
          <a:p>
            <a:r>
              <a:rPr lang="en-GB"/>
              <a:t>Healthy brain development will respond to stress appropriately.</a:t>
            </a:r>
          </a:p>
          <a:p>
            <a:r>
              <a:rPr lang="en-GB"/>
              <a:t>A poorly-developed stress response system can inhibit this.</a:t>
            </a:r>
          </a:p>
        </p:txBody>
      </p:sp>
      <p:pic>
        <p:nvPicPr>
          <p:cNvPr id="5" name="Picture 4" descr="Human brain nerve cells">
            <a:extLst>
              <a:ext uri="{FF2B5EF4-FFF2-40B4-BE49-F238E27FC236}">
                <a16:creationId xmlns:a16="http://schemas.microsoft.com/office/drawing/2014/main" id="{1029C4B8-D1BF-4811-8AB2-0468EA85571B}"/>
              </a:ext>
            </a:extLst>
          </p:cNvPr>
          <p:cNvPicPr>
            <a:picLocks noChangeAspect="1"/>
          </p:cNvPicPr>
          <p:nvPr/>
        </p:nvPicPr>
        <p:blipFill rotWithShape="1">
          <a:blip r:embed="rId3"/>
          <a:srcRect l="11738" r="33054"/>
          <a:stretch/>
        </p:blipFill>
        <p:spPr>
          <a:xfrm>
            <a:off x="7467600" y="685800"/>
            <a:ext cx="4038600" cy="5486400"/>
          </a:xfrm>
          <a:prstGeom prst="rect">
            <a:avLst/>
          </a:prstGeom>
        </p:spPr>
      </p:pic>
    </p:spTree>
    <p:extLst>
      <p:ext uri="{BB962C8B-B14F-4D97-AF65-F5344CB8AC3E}">
        <p14:creationId xmlns:p14="http://schemas.microsoft.com/office/powerpoint/2010/main" val="1533741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DE94D-D84C-476E-B592-2B282DAF5EF0}"/>
              </a:ext>
            </a:extLst>
          </p:cNvPr>
          <p:cNvSpPr>
            <a:spLocks noGrp="1"/>
          </p:cNvSpPr>
          <p:nvPr>
            <p:ph type="title"/>
          </p:nvPr>
        </p:nvSpPr>
        <p:spPr>
          <a:xfrm>
            <a:off x="1371600" y="1020728"/>
            <a:ext cx="9486900" cy="996061"/>
          </a:xfrm>
        </p:spPr>
        <p:txBody>
          <a:bodyPr anchor="b">
            <a:normAutofit/>
          </a:bodyPr>
          <a:lstStyle/>
          <a:p>
            <a:pPr algn="ctr"/>
            <a:r>
              <a:rPr lang="en-GB"/>
              <a:t>Stress and cortisol levels</a:t>
            </a:r>
          </a:p>
        </p:txBody>
      </p:sp>
      <p:sp>
        <p:nvSpPr>
          <p:cNvPr id="3" name="Content Placeholder 2">
            <a:extLst>
              <a:ext uri="{FF2B5EF4-FFF2-40B4-BE49-F238E27FC236}">
                <a16:creationId xmlns:a16="http://schemas.microsoft.com/office/drawing/2014/main" id="{B2BD15A1-6738-4DC6-9F96-3567715D4CE5}"/>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Prolonged events that heighten the stress activation system can lead to a range of behavioural and psychological disorders. These can include:</a:t>
            </a:r>
          </a:p>
          <a:p>
            <a:pPr lvl="1"/>
            <a:r>
              <a:rPr lang="en-GB"/>
              <a:t>Cancer</a:t>
            </a:r>
          </a:p>
          <a:p>
            <a:pPr lvl="1"/>
            <a:r>
              <a:rPr lang="en-GB"/>
              <a:t>Diabetes</a:t>
            </a:r>
          </a:p>
          <a:p>
            <a:pPr lvl="1"/>
            <a:r>
              <a:rPr lang="en-GB"/>
              <a:t>Heart conditions</a:t>
            </a:r>
          </a:p>
          <a:p>
            <a:pPr lvl="1"/>
            <a:r>
              <a:rPr lang="en-GB"/>
              <a:t>As well as risk-taking behaviours such as alcoholism and substance misuse.</a:t>
            </a:r>
          </a:p>
          <a:p>
            <a:pPr marL="457200" lvl="1" indent="0">
              <a:buNone/>
            </a:pPr>
            <a:endParaRPr lang="en-GB"/>
          </a:p>
        </p:txBody>
      </p:sp>
    </p:spTree>
    <p:extLst>
      <p:ext uri="{BB962C8B-B14F-4D97-AF65-F5344CB8AC3E}">
        <p14:creationId xmlns:p14="http://schemas.microsoft.com/office/powerpoint/2010/main" val="2734874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48C0C-8B5D-42CF-9EF5-AF12D03F83CA}"/>
              </a:ext>
            </a:extLst>
          </p:cNvPr>
          <p:cNvSpPr>
            <a:spLocks noGrp="1"/>
          </p:cNvSpPr>
          <p:nvPr>
            <p:ph type="title"/>
          </p:nvPr>
        </p:nvSpPr>
        <p:spPr>
          <a:xfrm>
            <a:off x="1371600" y="1020728"/>
            <a:ext cx="9486900" cy="996061"/>
          </a:xfrm>
        </p:spPr>
        <p:txBody>
          <a:bodyPr anchor="b">
            <a:normAutofit/>
          </a:bodyPr>
          <a:lstStyle/>
          <a:p>
            <a:pPr algn="ctr"/>
            <a:r>
              <a:rPr lang="en-GB"/>
              <a:t>shame</a:t>
            </a:r>
          </a:p>
        </p:txBody>
      </p:sp>
      <p:sp>
        <p:nvSpPr>
          <p:cNvPr id="3" name="Content Placeholder 2">
            <a:extLst>
              <a:ext uri="{FF2B5EF4-FFF2-40B4-BE49-F238E27FC236}">
                <a16:creationId xmlns:a16="http://schemas.microsoft.com/office/drawing/2014/main" id="{3BDF29AF-A173-4C9D-85E1-E66BA9F942E6}"/>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Shame is considered a particularly intense and often incapacitating emotion.</a:t>
            </a:r>
          </a:p>
          <a:p>
            <a:r>
              <a:rPr lang="en-GB"/>
              <a:t>It can cause feelings of inadequacy and inferiority, powerlessness and isolation.</a:t>
            </a:r>
          </a:p>
        </p:txBody>
      </p:sp>
    </p:spTree>
    <p:extLst>
      <p:ext uri="{BB962C8B-B14F-4D97-AF65-F5344CB8AC3E}">
        <p14:creationId xmlns:p14="http://schemas.microsoft.com/office/powerpoint/2010/main" val="36896131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50F75-1C0A-4F5B-9F53-D9A58DA8B1CC}"/>
              </a:ext>
            </a:extLst>
          </p:cNvPr>
          <p:cNvSpPr>
            <a:spLocks noGrp="1"/>
          </p:cNvSpPr>
          <p:nvPr>
            <p:ph type="title"/>
          </p:nvPr>
        </p:nvSpPr>
        <p:spPr>
          <a:xfrm>
            <a:off x="685800" y="412652"/>
            <a:ext cx="5410200" cy="1125415"/>
          </a:xfrm>
        </p:spPr>
        <p:txBody>
          <a:bodyPr>
            <a:normAutofit/>
          </a:bodyPr>
          <a:lstStyle/>
          <a:p>
            <a:pPr algn="ctr"/>
            <a:r>
              <a:rPr lang="en-GB"/>
              <a:t>Shame in the therapy room</a:t>
            </a:r>
          </a:p>
        </p:txBody>
      </p:sp>
      <p:sp>
        <p:nvSpPr>
          <p:cNvPr id="3" name="Content Placeholder 2">
            <a:extLst>
              <a:ext uri="{FF2B5EF4-FFF2-40B4-BE49-F238E27FC236}">
                <a16:creationId xmlns:a16="http://schemas.microsoft.com/office/drawing/2014/main" id="{529B5C5F-088C-429A-A267-14E7BD4FBFD3}"/>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The concerns that clients bring into the therapy room can be a result of years of psychological or behavioural problems.</a:t>
            </a:r>
          </a:p>
          <a:p>
            <a:r>
              <a:rPr lang="en-GB"/>
              <a:t>Clients have often spent years trying to solve their problems but have been unsuccessful.</a:t>
            </a:r>
          </a:p>
        </p:txBody>
      </p:sp>
      <p:pic>
        <p:nvPicPr>
          <p:cNvPr id="4" name="Picture 4" descr="A person sitting on a bench&#10;&#10;Description automatically generated">
            <a:extLst>
              <a:ext uri="{FF2B5EF4-FFF2-40B4-BE49-F238E27FC236}">
                <a16:creationId xmlns:a16="http://schemas.microsoft.com/office/drawing/2014/main" id="{B932B2F4-6024-4F8A-AC35-812F3A6FBB5E}"/>
              </a:ext>
            </a:extLst>
          </p:cNvPr>
          <p:cNvPicPr>
            <a:picLocks noChangeAspect="1"/>
          </p:cNvPicPr>
          <p:nvPr/>
        </p:nvPicPr>
        <p:blipFill rotWithShape="1">
          <a:blip r:embed="rId3"/>
          <a:srcRect l="21127" r="28267" b="2"/>
          <a:stretch/>
        </p:blipFill>
        <p:spPr>
          <a:xfrm>
            <a:off x="7467600" y="685800"/>
            <a:ext cx="4038600" cy="5486400"/>
          </a:xfrm>
          <a:prstGeom prst="rect">
            <a:avLst/>
          </a:prstGeom>
        </p:spPr>
      </p:pic>
    </p:spTree>
    <p:extLst>
      <p:ext uri="{BB962C8B-B14F-4D97-AF65-F5344CB8AC3E}">
        <p14:creationId xmlns:p14="http://schemas.microsoft.com/office/powerpoint/2010/main" val="28445752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B4A44-7B4F-4DBE-B233-1E9E8ECB9703}"/>
              </a:ext>
            </a:extLst>
          </p:cNvPr>
          <p:cNvSpPr>
            <a:spLocks noGrp="1"/>
          </p:cNvSpPr>
          <p:nvPr>
            <p:ph type="title"/>
          </p:nvPr>
        </p:nvSpPr>
        <p:spPr>
          <a:xfrm>
            <a:off x="685800" y="412652"/>
            <a:ext cx="5410200" cy="1125415"/>
          </a:xfrm>
        </p:spPr>
        <p:txBody>
          <a:bodyPr>
            <a:normAutofit/>
          </a:bodyPr>
          <a:lstStyle/>
          <a:p>
            <a:pPr algn="ctr"/>
            <a:r>
              <a:rPr lang="en-GB"/>
              <a:t>How does shame present?</a:t>
            </a:r>
          </a:p>
        </p:txBody>
      </p:sp>
      <p:sp>
        <p:nvSpPr>
          <p:cNvPr id="3" name="Content Placeholder 2">
            <a:extLst>
              <a:ext uri="{FF2B5EF4-FFF2-40B4-BE49-F238E27FC236}">
                <a16:creationId xmlns:a16="http://schemas.microsoft.com/office/drawing/2014/main" id="{2953AD9F-1097-4B78-B595-B974039B7899}"/>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I see shame in all the clients that I work with. </a:t>
            </a:r>
          </a:p>
          <a:p>
            <a:r>
              <a:rPr lang="en-GB"/>
              <a:t>Shame presents in the following ways:</a:t>
            </a:r>
          </a:p>
          <a:p>
            <a:pPr lvl="1"/>
            <a:r>
              <a:rPr lang="en-GB"/>
              <a:t>Decreased eye contact, shuffling in seat, change in posture</a:t>
            </a:r>
          </a:p>
          <a:p>
            <a:pPr lvl="1"/>
            <a:r>
              <a:rPr lang="en-GB"/>
              <a:t>Changes in tone of voice (stammering, tightened voice, restricted speech)</a:t>
            </a:r>
          </a:p>
          <a:p>
            <a:pPr lvl="1"/>
            <a:r>
              <a:rPr lang="en-GB"/>
              <a:t>Self-deprecating stories and comments</a:t>
            </a:r>
          </a:p>
          <a:p>
            <a:pPr lvl="1"/>
            <a:r>
              <a:rPr lang="en-GB"/>
              <a:t>Laughter</a:t>
            </a:r>
          </a:p>
          <a:p>
            <a:pPr lvl="1"/>
            <a:r>
              <a:rPr lang="en-GB"/>
              <a:t>Even in the language that they use of themselves.</a:t>
            </a:r>
          </a:p>
        </p:txBody>
      </p:sp>
      <p:pic>
        <p:nvPicPr>
          <p:cNvPr id="4" name="Picture 4" descr="A picture containing person, cellphone, phone, ear&#10;&#10;Description automatically generated">
            <a:extLst>
              <a:ext uri="{FF2B5EF4-FFF2-40B4-BE49-F238E27FC236}">
                <a16:creationId xmlns:a16="http://schemas.microsoft.com/office/drawing/2014/main" id="{452099AC-8C63-42CF-AB69-099C85B2AD09}"/>
              </a:ext>
            </a:extLst>
          </p:cNvPr>
          <p:cNvPicPr>
            <a:picLocks noChangeAspect="1"/>
          </p:cNvPicPr>
          <p:nvPr/>
        </p:nvPicPr>
        <p:blipFill rotWithShape="1">
          <a:blip r:embed="rId3"/>
          <a:srcRect r="50864" b="-2"/>
          <a:stretch/>
        </p:blipFill>
        <p:spPr>
          <a:xfrm>
            <a:off x="7467600" y="685800"/>
            <a:ext cx="4038600" cy="5486400"/>
          </a:xfrm>
          <a:prstGeom prst="rect">
            <a:avLst/>
          </a:prstGeom>
        </p:spPr>
      </p:pic>
    </p:spTree>
    <p:extLst>
      <p:ext uri="{BB962C8B-B14F-4D97-AF65-F5344CB8AC3E}">
        <p14:creationId xmlns:p14="http://schemas.microsoft.com/office/powerpoint/2010/main" val="2063330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BB0DE-7D46-4626-9796-0564361F9576}"/>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What are the causes of shame?</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EAE32-DCBC-49CF-AB71-9914F149A50A}"/>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t>Appearance and body image</a:t>
            </a:r>
          </a:p>
          <a:p>
            <a:r>
              <a:rPr lang="en-GB" sz="2000"/>
              <a:t>Sex and relationships</a:t>
            </a:r>
          </a:p>
          <a:p>
            <a:r>
              <a:rPr lang="en-GB" sz="2000"/>
              <a:t>Surviving trauma</a:t>
            </a:r>
          </a:p>
          <a:p>
            <a:r>
              <a:rPr lang="en-GB" sz="2000"/>
              <a:t>Being stereotyped and labelled</a:t>
            </a:r>
          </a:p>
          <a:p>
            <a:r>
              <a:rPr lang="en-GB" sz="2000"/>
              <a:t>Sexual arousal</a:t>
            </a:r>
          </a:p>
          <a:p>
            <a:r>
              <a:rPr lang="en-GB" sz="2000"/>
              <a:t>Something deeply personal about bodily functions</a:t>
            </a:r>
          </a:p>
        </p:txBody>
      </p:sp>
    </p:spTree>
    <p:extLst>
      <p:ext uri="{BB962C8B-B14F-4D97-AF65-F5344CB8AC3E}">
        <p14:creationId xmlns:p14="http://schemas.microsoft.com/office/powerpoint/2010/main" val="29943401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5">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7">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EC6D1-6904-47F3-925C-E4E2D8F3C0EA}"/>
              </a:ext>
            </a:extLst>
          </p:cNvPr>
          <p:cNvSpPr>
            <a:spLocks noGrp="1"/>
          </p:cNvSpPr>
          <p:nvPr>
            <p:ph type="title"/>
          </p:nvPr>
        </p:nvSpPr>
        <p:spPr>
          <a:xfrm>
            <a:off x="698528" y="239150"/>
            <a:ext cx="5397472" cy="1303606"/>
          </a:xfrm>
        </p:spPr>
        <p:txBody>
          <a:bodyPr>
            <a:normAutofit/>
          </a:bodyPr>
          <a:lstStyle/>
          <a:p>
            <a:pPr algn="ctr"/>
            <a:r>
              <a:rPr lang="en-GB" sz="2700"/>
              <a:t>Accessing and acknowledging the shame</a:t>
            </a:r>
          </a:p>
        </p:txBody>
      </p:sp>
      <p:sp>
        <p:nvSpPr>
          <p:cNvPr id="3" name="Content Placeholder 2">
            <a:extLst>
              <a:ext uri="{FF2B5EF4-FFF2-40B4-BE49-F238E27FC236}">
                <a16:creationId xmlns:a16="http://schemas.microsoft.com/office/drawing/2014/main" id="{774E86B9-25C7-4CE4-8079-A4F93D4CE04B}"/>
              </a:ext>
            </a:extLst>
          </p:cNvPr>
          <p:cNvSpPr>
            <a:spLocks noGrp="1"/>
          </p:cNvSpPr>
          <p:nvPr>
            <p:ph idx="1"/>
          </p:nvPr>
        </p:nvSpPr>
        <p:spPr>
          <a:xfrm>
            <a:off x="685801" y="1817152"/>
            <a:ext cx="5485227" cy="4499241"/>
          </a:xfrm>
        </p:spPr>
        <p:txBody>
          <a:bodyPr vert="horz" lIns="91440" tIns="45720" rIns="91440" bIns="45720" rtlCol="0" anchor="t">
            <a:normAutofit/>
          </a:bodyPr>
          <a:lstStyle/>
          <a:p>
            <a:r>
              <a:rPr lang="en-GB"/>
              <a:t>As with any avoidance, that which is feared most needs to be faced.</a:t>
            </a:r>
          </a:p>
          <a:p>
            <a:r>
              <a:rPr lang="en-GB"/>
              <a:t>As a therapist, I work with all my clients to bring shame to the surface.</a:t>
            </a:r>
          </a:p>
          <a:p>
            <a:r>
              <a:rPr lang="en-GB"/>
              <a:t>As humans, we don't like to talk about things that feel shameful, so we keep them deeply hidden inside ourselves. </a:t>
            </a:r>
          </a:p>
          <a:p>
            <a:r>
              <a:rPr lang="en-GB"/>
              <a:t>Normalising these feelings can help to lessen the pain.</a:t>
            </a:r>
          </a:p>
        </p:txBody>
      </p:sp>
      <p:pic>
        <p:nvPicPr>
          <p:cNvPr id="5" name="Picture 4" descr="Solo journey">
            <a:extLst>
              <a:ext uri="{FF2B5EF4-FFF2-40B4-BE49-F238E27FC236}">
                <a16:creationId xmlns:a16="http://schemas.microsoft.com/office/drawing/2014/main" id="{9B198329-6CC0-4E62-9CB5-2E353CB7BA7F}"/>
              </a:ext>
            </a:extLst>
          </p:cNvPr>
          <p:cNvPicPr>
            <a:picLocks noChangeAspect="1"/>
          </p:cNvPicPr>
          <p:nvPr/>
        </p:nvPicPr>
        <p:blipFill rotWithShape="1">
          <a:blip r:embed="rId3"/>
          <a:srcRect l="36426" r="26492" b="4"/>
          <a:stretch/>
        </p:blipFill>
        <p:spPr>
          <a:xfrm>
            <a:off x="8136898" y="685800"/>
            <a:ext cx="2712731" cy="5486400"/>
          </a:xfrm>
          <a:prstGeom prst="rect">
            <a:avLst/>
          </a:prstGeom>
        </p:spPr>
      </p:pic>
    </p:spTree>
    <p:extLst>
      <p:ext uri="{BB962C8B-B14F-4D97-AF65-F5344CB8AC3E}">
        <p14:creationId xmlns:p14="http://schemas.microsoft.com/office/powerpoint/2010/main" val="31249903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52943-D9A6-4232-B4BE-53FAACC5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DC2CCCE-4BDA-4775-BF98-9E9AA024F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3FB56-C3E7-450F-9D35-FF64E122E885}"/>
              </a:ext>
            </a:extLst>
          </p:cNvPr>
          <p:cNvSpPr>
            <a:spLocks noGrp="1"/>
          </p:cNvSpPr>
          <p:nvPr>
            <p:ph type="title"/>
          </p:nvPr>
        </p:nvSpPr>
        <p:spPr/>
        <p:txBody>
          <a:bodyPr/>
          <a:lstStyle/>
          <a:p>
            <a:r>
              <a:rPr lang="en-GB"/>
              <a:t>Blum (2008)</a:t>
            </a:r>
          </a:p>
        </p:txBody>
      </p:sp>
      <p:graphicFrame>
        <p:nvGraphicFramePr>
          <p:cNvPr id="5" name="Content Placeholder 2">
            <a:extLst>
              <a:ext uri="{FF2B5EF4-FFF2-40B4-BE49-F238E27FC236}">
                <a16:creationId xmlns:a16="http://schemas.microsoft.com/office/drawing/2014/main" id="{09231EF4-FC61-4D2F-8BA6-3D2599673FFD}"/>
              </a:ext>
            </a:extLst>
          </p:cNvPr>
          <p:cNvGraphicFramePr>
            <a:graphicFrameLocks/>
          </p:cNvGraphicFramePr>
          <p:nvPr>
            <p:extLst>
              <p:ext uri="{D42A27DB-BD31-4B8C-83A1-F6EECF244321}">
                <p14:modId xmlns:p14="http://schemas.microsoft.com/office/powerpoint/2010/main" val="1280271126"/>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673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8C5ED-875A-4DC2-B9C7-403B080CA68E}"/>
              </a:ext>
            </a:extLst>
          </p:cNvPr>
          <p:cNvSpPr>
            <a:spLocks noGrp="1"/>
          </p:cNvSpPr>
          <p:nvPr>
            <p:ph type="title"/>
          </p:nvPr>
        </p:nvSpPr>
        <p:spPr>
          <a:xfrm>
            <a:off x="685800" y="412652"/>
            <a:ext cx="5410200" cy="1125415"/>
          </a:xfrm>
        </p:spPr>
        <p:txBody>
          <a:bodyPr>
            <a:normAutofit/>
          </a:bodyPr>
          <a:lstStyle/>
          <a:p>
            <a:pPr algn="ctr"/>
            <a:r>
              <a:rPr lang="en-GB"/>
              <a:t>Childhood </a:t>
            </a:r>
            <a:r>
              <a:rPr lang="en-GB">
                <a:ea typeface="+mj-lt"/>
                <a:cs typeface="+mj-lt"/>
              </a:rPr>
              <a:t>relationships</a:t>
            </a:r>
            <a:endParaRPr lang="en-US"/>
          </a:p>
        </p:txBody>
      </p:sp>
      <p:sp>
        <p:nvSpPr>
          <p:cNvPr id="3" name="Content Placeholder 2">
            <a:extLst>
              <a:ext uri="{FF2B5EF4-FFF2-40B4-BE49-F238E27FC236}">
                <a16:creationId xmlns:a16="http://schemas.microsoft.com/office/drawing/2014/main" id="{B8B37044-7BBD-46F5-9873-F12A8C94CA42}"/>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Research indicates that relationships are key for all children.</a:t>
            </a:r>
          </a:p>
          <a:p>
            <a:r>
              <a:rPr lang="en-GB"/>
              <a:t>Children that have experienced safe, secure and nurturing relationships are able to respond to unsettling situations.</a:t>
            </a:r>
          </a:p>
          <a:p>
            <a:r>
              <a:rPr lang="en-GB"/>
              <a:t>However, children who are growing up in unsafe households will have raised cortisol levels, even at times when risk is not present.</a:t>
            </a:r>
          </a:p>
        </p:txBody>
      </p:sp>
      <p:pic>
        <p:nvPicPr>
          <p:cNvPr id="4" name="Picture 4" descr="A picture containing person, wall, indoor, standing&#10;&#10;Description automatically generated">
            <a:extLst>
              <a:ext uri="{FF2B5EF4-FFF2-40B4-BE49-F238E27FC236}">
                <a16:creationId xmlns:a16="http://schemas.microsoft.com/office/drawing/2014/main" id="{87503451-4305-4900-95B9-86943AF50579}"/>
              </a:ext>
            </a:extLst>
          </p:cNvPr>
          <p:cNvPicPr>
            <a:picLocks noChangeAspect="1"/>
          </p:cNvPicPr>
          <p:nvPr/>
        </p:nvPicPr>
        <p:blipFill rotWithShape="1">
          <a:blip r:embed="rId3"/>
          <a:srcRect l="26865" r="17927"/>
          <a:stretch/>
        </p:blipFill>
        <p:spPr>
          <a:xfrm>
            <a:off x="7467600" y="685800"/>
            <a:ext cx="4038600" cy="5486400"/>
          </a:xfrm>
          <a:prstGeom prst="rect">
            <a:avLst/>
          </a:prstGeom>
        </p:spPr>
      </p:pic>
    </p:spTree>
    <p:extLst>
      <p:ext uri="{BB962C8B-B14F-4D97-AF65-F5344CB8AC3E}">
        <p14:creationId xmlns:p14="http://schemas.microsoft.com/office/powerpoint/2010/main" val="5733050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D4C07-C8D2-4D3A-A8DF-ACC7AFC21901}"/>
              </a:ext>
            </a:extLst>
          </p:cNvPr>
          <p:cNvSpPr>
            <a:spLocks noGrp="1"/>
          </p:cNvSpPr>
          <p:nvPr>
            <p:ph type="title"/>
          </p:nvPr>
        </p:nvSpPr>
        <p:spPr>
          <a:xfrm>
            <a:off x="685800" y="412652"/>
            <a:ext cx="5410200" cy="1125415"/>
          </a:xfrm>
        </p:spPr>
        <p:txBody>
          <a:bodyPr>
            <a:normAutofit/>
          </a:bodyPr>
          <a:lstStyle/>
          <a:p>
            <a:pPr algn="ctr"/>
            <a:r>
              <a:rPr lang="en-GB" sz="2500"/>
              <a:t>How can we help children to develop resilience?</a:t>
            </a:r>
          </a:p>
        </p:txBody>
      </p:sp>
      <p:sp>
        <p:nvSpPr>
          <p:cNvPr id="3" name="Content Placeholder 2">
            <a:extLst>
              <a:ext uri="{FF2B5EF4-FFF2-40B4-BE49-F238E27FC236}">
                <a16:creationId xmlns:a16="http://schemas.microsoft.com/office/drawing/2014/main" id="{1992C5D8-B5C5-471E-9A4E-B1D65E180FFA}"/>
              </a:ext>
            </a:extLst>
          </p:cNvPr>
          <p:cNvSpPr>
            <a:spLocks noGrp="1"/>
          </p:cNvSpPr>
          <p:nvPr>
            <p:ph idx="1"/>
          </p:nvPr>
        </p:nvSpPr>
        <p:spPr>
          <a:xfrm>
            <a:off x="685798" y="1817154"/>
            <a:ext cx="5410201" cy="4482670"/>
          </a:xfrm>
        </p:spPr>
        <p:txBody>
          <a:bodyPr vert="horz" lIns="91440" tIns="45720" rIns="91440" bIns="45720" rtlCol="0" anchor="t">
            <a:normAutofit/>
          </a:bodyPr>
          <a:lstStyle/>
          <a:p>
            <a:r>
              <a:rPr lang="en-GB"/>
              <a:t>Resilience comes hand in hand with developing healthy bodies and healthy relationships.</a:t>
            </a:r>
          </a:p>
          <a:p>
            <a:r>
              <a:rPr lang="en-GB"/>
              <a:t>Children are not born resilient; they need to learn how to become resilient.</a:t>
            </a:r>
          </a:p>
          <a:p>
            <a:r>
              <a:rPr lang="en-GB"/>
              <a:t>One of the most important aspects of supporting a child to develop resilience is enabling at least one supportive relationship.</a:t>
            </a:r>
          </a:p>
        </p:txBody>
      </p:sp>
      <p:pic>
        <p:nvPicPr>
          <p:cNvPr id="4" name="Picture 4">
            <a:extLst>
              <a:ext uri="{FF2B5EF4-FFF2-40B4-BE49-F238E27FC236}">
                <a16:creationId xmlns:a16="http://schemas.microsoft.com/office/drawing/2014/main" id="{E09BACD6-D27D-433B-91C2-D07FB232CA5F}"/>
              </a:ext>
            </a:extLst>
          </p:cNvPr>
          <p:cNvPicPr>
            <a:picLocks noChangeAspect="1"/>
          </p:cNvPicPr>
          <p:nvPr/>
        </p:nvPicPr>
        <p:blipFill rotWithShape="1">
          <a:blip r:embed="rId3"/>
          <a:srcRect r="1" b="9322"/>
          <a:stretch/>
        </p:blipFill>
        <p:spPr>
          <a:xfrm>
            <a:off x="7467600" y="685800"/>
            <a:ext cx="4038600" cy="5486400"/>
          </a:xfrm>
          <a:prstGeom prst="rect">
            <a:avLst/>
          </a:prstGeom>
        </p:spPr>
      </p:pic>
    </p:spTree>
    <p:extLst>
      <p:ext uri="{BB962C8B-B14F-4D97-AF65-F5344CB8AC3E}">
        <p14:creationId xmlns:p14="http://schemas.microsoft.com/office/powerpoint/2010/main" val="1595865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FF695-3A6D-4553-A849-6C3EDF2B3149}"/>
              </a:ext>
            </a:extLst>
          </p:cNvPr>
          <p:cNvSpPr>
            <a:spLocks noGrp="1"/>
          </p:cNvSpPr>
          <p:nvPr>
            <p:ph type="title"/>
          </p:nvPr>
        </p:nvSpPr>
        <p:spPr>
          <a:xfrm>
            <a:off x="1371600" y="1020728"/>
            <a:ext cx="9486900" cy="996061"/>
          </a:xfrm>
        </p:spPr>
        <p:txBody>
          <a:bodyPr anchor="b">
            <a:normAutofit/>
          </a:bodyPr>
          <a:lstStyle/>
          <a:p>
            <a:pPr algn="ctr"/>
            <a:r>
              <a:rPr lang="en-GB"/>
              <a:t>Learning to cope with difficulties</a:t>
            </a:r>
          </a:p>
        </p:txBody>
      </p:sp>
      <p:sp>
        <p:nvSpPr>
          <p:cNvPr id="3" name="Content Placeholder 2">
            <a:extLst>
              <a:ext uri="{FF2B5EF4-FFF2-40B4-BE49-F238E27FC236}">
                <a16:creationId xmlns:a16="http://schemas.microsoft.com/office/drawing/2014/main" id="{0A1ABC8B-243F-4F8F-BA4D-3C4071779670}"/>
              </a:ext>
            </a:extLst>
          </p:cNvPr>
          <p:cNvSpPr>
            <a:spLocks noGrp="1"/>
          </p:cNvSpPr>
          <p:nvPr>
            <p:ph idx="1"/>
          </p:nvPr>
        </p:nvSpPr>
        <p:spPr>
          <a:xfrm>
            <a:off x="1371600" y="2200940"/>
            <a:ext cx="9486901" cy="3577854"/>
          </a:xfrm>
        </p:spPr>
        <p:txBody>
          <a:bodyPr vert="horz" lIns="91440" tIns="45720" rIns="91440" bIns="45720" rtlCol="0">
            <a:normAutofit/>
          </a:bodyPr>
          <a:lstStyle/>
          <a:p>
            <a:pPr>
              <a:lnSpc>
                <a:spcPct val="90000"/>
              </a:lnSpc>
            </a:pPr>
            <a:r>
              <a:rPr lang="en-GB"/>
              <a:t>Children who cope with difficulties often have not only a biological resistance to trauma and hardship, but also a safe, nurturing and stable relationship with at least one adult.</a:t>
            </a:r>
          </a:p>
          <a:p>
            <a:pPr>
              <a:lnSpc>
                <a:spcPct val="90000"/>
              </a:lnSpc>
            </a:pPr>
            <a:r>
              <a:rPr lang="en-GB"/>
              <a:t>There are common factors that enable the child to cope with adversity:</a:t>
            </a:r>
          </a:p>
          <a:p>
            <a:pPr lvl="1">
              <a:lnSpc>
                <a:spcPct val="90000"/>
              </a:lnSpc>
            </a:pPr>
            <a:r>
              <a:rPr lang="en-GB"/>
              <a:t>The development of a safe and stable adult-child relationship</a:t>
            </a:r>
          </a:p>
          <a:p>
            <a:pPr lvl="1">
              <a:lnSpc>
                <a:spcPct val="90000"/>
              </a:lnSpc>
            </a:pPr>
            <a:r>
              <a:rPr lang="en-GB"/>
              <a:t>Having a sense of control and ownership of their life</a:t>
            </a:r>
          </a:p>
          <a:p>
            <a:pPr lvl="1">
              <a:lnSpc>
                <a:spcPct val="90000"/>
              </a:lnSpc>
            </a:pPr>
            <a:r>
              <a:rPr lang="en-GB"/>
              <a:t>The provision of activities that enable the child to develop coping strategies and skills that support regulation</a:t>
            </a:r>
          </a:p>
          <a:p>
            <a:pPr lvl="1">
              <a:lnSpc>
                <a:spcPct val="90000"/>
              </a:lnSpc>
            </a:pPr>
            <a:r>
              <a:rPr lang="en-GB"/>
              <a:t>Being supported to develop their own sense of hope, faith and cultural traditions to support their identity development.</a:t>
            </a:r>
          </a:p>
        </p:txBody>
      </p:sp>
    </p:spTree>
    <p:extLst>
      <p:ext uri="{BB962C8B-B14F-4D97-AF65-F5344CB8AC3E}">
        <p14:creationId xmlns:p14="http://schemas.microsoft.com/office/powerpoint/2010/main" val="887966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31180-97DD-4526-AF77-3DCFF1178274}"/>
              </a:ext>
            </a:extLst>
          </p:cNvPr>
          <p:cNvSpPr>
            <a:spLocks noGrp="1"/>
          </p:cNvSpPr>
          <p:nvPr>
            <p:ph type="title"/>
          </p:nvPr>
        </p:nvSpPr>
        <p:spPr>
          <a:xfrm>
            <a:off x="698528" y="239150"/>
            <a:ext cx="5397472" cy="1303606"/>
          </a:xfrm>
        </p:spPr>
        <p:txBody>
          <a:bodyPr>
            <a:normAutofit/>
          </a:bodyPr>
          <a:lstStyle/>
          <a:p>
            <a:pPr algn="ctr"/>
            <a:r>
              <a:rPr lang="en-GB"/>
              <a:t>Not all stress is harmful</a:t>
            </a:r>
          </a:p>
        </p:txBody>
      </p:sp>
      <p:sp>
        <p:nvSpPr>
          <p:cNvPr id="3" name="Content Placeholder 2">
            <a:extLst>
              <a:ext uri="{FF2B5EF4-FFF2-40B4-BE49-F238E27FC236}">
                <a16:creationId xmlns:a16="http://schemas.microsoft.com/office/drawing/2014/main" id="{2514FEC4-523A-46D3-BEC9-A3BAA070E8DF}"/>
              </a:ext>
            </a:extLst>
          </p:cNvPr>
          <p:cNvSpPr>
            <a:spLocks noGrp="1"/>
          </p:cNvSpPr>
          <p:nvPr>
            <p:ph idx="1"/>
          </p:nvPr>
        </p:nvSpPr>
        <p:spPr>
          <a:xfrm>
            <a:off x="685801" y="1817152"/>
            <a:ext cx="5485227" cy="4499241"/>
          </a:xfrm>
        </p:spPr>
        <p:txBody>
          <a:bodyPr vert="horz" lIns="91440" tIns="45720" rIns="91440" bIns="45720" rtlCol="0">
            <a:normAutofit/>
          </a:bodyPr>
          <a:lstStyle/>
          <a:p>
            <a:r>
              <a:rPr lang="en-GB"/>
              <a:t>Some stress can be a positive experience.</a:t>
            </a:r>
          </a:p>
          <a:p>
            <a:r>
              <a:rPr lang="en-GB"/>
              <a:t>It helps us to grow and develop and eventually will help us to develop skills that will enable us to cope in different situations as adults.</a:t>
            </a:r>
          </a:p>
          <a:p>
            <a:r>
              <a:rPr lang="en-GB"/>
              <a:t>Engaging in age-appropriate activities will help the individual to overcome stressful events. </a:t>
            </a:r>
          </a:p>
        </p:txBody>
      </p:sp>
      <p:pic>
        <p:nvPicPr>
          <p:cNvPr id="5" name="Picture 4" descr="Plant growing in a concrete crack">
            <a:extLst>
              <a:ext uri="{FF2B5EF4-FFF2-40B4-BE49-F238E27FC236}">
                <a16:creationId xmlns:a16="http://schemas.microsoft.com/office/drawing/2014/main" id="{B9927528-F2DC-4A78-9729-564FE53FED3F}"/>
              </a:ext>
            </a:extLst>
          </p:cNvPr>
          <p:cNvPicPr>
            <a:picLocks noChangeAspect="1"/>
          </p:cNvPicPr>
          <p:nvPr/>
        </p:nvPicPr>
        <p:blipFill rotWithShape="1">
          <a:blip r:embed="rId3"/>
          <a:srcRect l="24424" r="42620" b="-3"/>
          <a:stretch/>
        </p:blipFill>
        <p:spPr>
          <a:xfrm>
            <a:off x="8138924" y="685800"/>
            <a:ext cx="2708680" cy="5486400"/>
          </a:xfrm>
          <a:prstGeom prst="rect">
            <a:avLst/>
          </a:prstGeom>
        </p:spPr>
      </p:pic>
    </p:spTree>
    <p:extLst>
      <p:ext uri="{BB962C8B-B14F-4D97-AF65-F5344CB8AC3E}">
        <p14:creationId xmlns:p14="http://schemas.microsoft.com/office/powerpoint/2010/main" val="37044363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6D5A4-AF1C-4008-8F9B-9732505375D1}"/>
              </a:ext>
            </a:extLst>
          </p:cNvPr>
          <p:cNvSpPr>
            <a:spLocks noGrp="1"/>
          </p:cNvSpPr>
          <p:nvPr>
            <p:ph type="title"/>
          </p:nvPr>
        </p:nvSpPr>
        <p:spPr>
          <a:xfrm>
            <a:off x="685800" y="412652"/>
            <a:ext cx="5410200" cy="1125415"/>
          </a:xfrm>
        </p:spPr>
        <p:txBody>
          <a:bodyPr>
            <a:normAutofit/>
          </a:bodyPr>
          <a:lstStyle/>
          <a:p>
            <a:pPr algn="ctr"/>
            <a:r>
              <a:rPr lang="en-GB"/>
              <a:t>Resolution to client work</a:t>
            </a:r>
          </a:p>
        </p:txBody>
      </p:sp>
      <p:sp>
        <p:nvSpPr>
          <p:cNvPr id="3" name="Content Placeholder 2">
            <a:extLst>
              <a:ext uri="{FF2B5EF4-FFF2-40B4-BE49-F238E27FC236}">
                <a16:creationId xmlns:a16="http://schemas.microsoft.com/office/drawing/2014/main" id="{F8EC61F7-4FAB-495E-AC87-99B6F16CCF1E}"/>
              </a:ext>
            </a:extLst>
          </p:cNvPr>
          <p:cNvSpPr>
            <a:spLocks noGrp="1"/>
          </p:cNvSpPr>
          <p:nvPr>
            <p:ph idx="1"/>
          </p:nvPr>
        </p:nvSpPr>
        <p:spPr>
          <a:xfrm>
            <a:off x="685798" y="1817154"/>
            <a:ext cx="5410201" cy="4482670"/>
          </a:xfrm>
        </p:spPr>
        <p:txBody>
          <a:bodyPr vert="horz" lIns="91440" tIns="45720" rIns="91440" bIns="45720" rtlCol="0" anchor="t">
            <a:normAutofit/>
          </a:bodyPr>
          <a:lstStyle/>
          <a:p>
            <a:r>
              <a:rPr lang="en-GB"/>
              <a:t>My therapeutic work with clients is often long-term. </a:t>
            </a:r>
          </a:p>
          <a:p>
            <a:r>
              <a:rPr lang="en-GB"/>
              <a:t>However, throughout my experience I have learnt that trust and full engagement in the therapeutic relationship can support the individual immensely. </a:t>
            </a:r>
          </a:p>
          <a:p>
            <a:r>
              <a:rPr lang="en-GB"/>
              <a:t>If there is no trust, the counselling will not work. </a:t>
            </a:r>
          </a:p>
          <a:p>
            <a:r>
              <a:rPr lang="en-GB" b="1"/>
              <a:t>It is the relationship that is key</a:t>
            </a:r>
            <a:r>
              <a:rPr lang="en-GB"/>
              <a:t>.</a:t>
            </a:r>
          </a:p>
        </p:txBody>
      </p:sp>
      <p:pic>
        <p:nvPicPr>
          <p:cNvPr id="4" name="Picture 4">
            <a:extLst>
              <a:ext uri="{FF2B5EF4-FFF2-40B4-BE49-F238E27FC236}">
                <a16:creationId xmlns:a16="http://schemas.microsoft.com/office/drawing/2014/main" id="{92067598-1AC3-422B-B332-A78FEEA1F10A}"/>
              </a:ext>
            </a:extLst>
          </p:cNvPr>
          <p:cNvPicPr>
            <a:picLocks noChangeAspect="1"/>
          </p:cNvPicPr>
          <p:nvPr/>
        </p:nvPicPr>
        <p:blipFill rotWithShape="1">
          <a:blip r:embed="rId2"/>
          <a:srcRect l="35948" r="14916" b="-2"/>
          <a:stretch/>
        </p:blipFill>
        <p:spPr>
          <a:xfrm>
            <a:off x="7467600" y="685800"/>
            <a:ext cx="4038600" cy="5486400"/>
          </a:xfrm>
          <a:prstGeom prst="rect">
            <a:avLst/>
          </a:prstGeom>
        </p:spPr>
      </p:pic>
    </p:spTree>
    <p:extLst>
      <p:ext uri="{BB962C8B-B14F-4D97-AF65-F5344CB8AC3E}">
        <p14:creationId xmlns:p14="http://schemas.microsoft.com/office/powerpoint/2010/main" val="14192081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1BCCC-9BE8-4A96-8C33-E762705CD361}"/>
              </a:ext>
            </a:extLst>
          </p:cNvPr>
          <p:cNvSpPr>
            <a:spLocks noGrp="1"/>
          </p:cNvSpPr>
          <p:nvPr>
            <p:ph type="title"/>
          </p:nvPr>
        </p:nvSpPr>
        <p:spPr>
          <a:xfrm>
            <a:off x="685800" y="412652"/>
            <a:ext cx="5410200" cy="1125415"/>
          </a:xfrm>
        </p:spPr>
        <p:txBody>
          <a:bodyPr>
            <a:normAutofit/>
          </a:bodyPr>
          <a:lstStyle/>
          <a:p>
            <a:pPr algn="ctr"/>
            <a:r>
              <a:rPr lang="en-GB"/>
              <a:t>summary</a:t>
            </a:r>
          </a:p>
        </p:txBody>
      </p:sp>
      <p:sp>
        <p:nvSpPr>
          <p:cNvPr id="3" name="Content Placeholder 2">
            <a:extLst>
              <a:ext uri="{FF2B5EF4-FFF2-40B4-BE49-F238E27FC236}">
                <a16:creationId xmlns:a16="http://schemas.microsoft.com/office/drawing/2014/main" id="{3D4F0998-48FD-47B5-AFE9-496904DBC3AB}"/>
              </a:ext>
            </a:extLst>
          </p:cNvPr>
          <p:cNvSpPr>
            <a:spLocks noGrp="1"/>
          </p:cNvSpPr>
          <p:nvPr>
            <p:ph idx="1"/>
          </p:nvPr>
        </p:nvSpPr>
        <p:spPr>
          <a:xfrm>
            <a:off x="685798" y="1817154"/>
            <a:ext cx="5410201" cy="4482670"/>
          </a:xfrm>
        </p:spPr>
        <p:txBody>
          <a:bodyPr vert="horz" lIns="91440" tIns="45720" rIns="91440" bIns="45720" rtlCol="0">
            <a:normAutofit/>
          </a:bodyPr>
          <a:lstStyle/>
          <a:p>
            <a:r>
              <a:rPr lang="en-GB"/>
              <a:t>Brief overview of ACEs</a:t>
            </a:r>
          </a:p>
          <a:p>
            <a:r>
              <a:rPr lang="en-GB"/>
              <a:t>Explored Attachment and the importance of secure attachment</a:t>
            </a:r>
          </a:p>
          <a:p>
            <a:r>
              <a:rPr lang="en-GB"/>
              <a:t>Overview of the impact of Trauma on the young child/adult</a:t>
            </a:r>
          </a:p>
          <a:p>
            <a:r>
              <a:rPr lang="en-GB"/>
              <a:t>Impact of shame</a:t>
            </a:r>
          </a:p>
        </p:txBody>
      </p:sp>
      <p:pic>
        <p:nvPicPr>
          <p:cNvPr id="4" name="Picture 8" descr="A picture containing stone, step&#10;&#10;Description automatically generated">
            <a:extLst>
              <a:ext uri="{FF2B5EF4-FFF2-40B4-BE49-F238E27FC236}">
                <a16:creationId xmlns:a16="http://schemas.microsoft.com/office/drawing/2014/main" id="{D1EA15C0-A6A1-44DB-9627-4C196FBC7244}"/>
              </a:ext>
            </a:extLst>
          </p:cNvPr>
          <p:cNvPicPr>
            <a:picLocks noChangeAspect="1"/>
          </p:cNvPicPr>
          <p:nvPr/>
        </p:nvPicPr>
        <p:blipFill rotWithShape="1">
          <a:blip r:embed="rId2"/>
          <a:srcRect l="19791" r="31259" b="2"/>
          <a:stretch/>
        </p:blipFill>
        <p:spPr>
          <a:xfrm>
            <a:off x="7467600" y="685800"/>
            <a:ext cx="4038600" cy="5486400"/>
          </a:xfrm>
          <a:prstGeom prst="rect">
            <a:avLst/>
          </a:prstGeom>
        </p:spPr>
      </p:pic>
    </p:spTree>
    <p:extLst>
      <p:ext uri="{BB962C8B-B14F-4D97-AF65-F5344CB8AC3E}">
        <p14:creationId xmlns:p14="http://schemas.microsoft.com/office/powerpoint/2010/main" val="3565741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5F84F-2AEE-490C-A1E7-ED9D681C9DE5}"/>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3300" kern="1200" cap="all" spc="300" baseline="0">
                <a:solidFill>
                  <a:schemeClr val="bg2"/>
                </a:solidFill>
                <a:latin typeface="+mj-lt"/>
                <a:ea typeface="+mj-ea"/>
                <a:cs typeface="+mj-cs"/>
              </a:rPr>
              <a:t>Any questions?</a:t>
            </a:r>
          </a:p>
        </p:txBody>
      </p:sp>
      <p:pic>
        <p:nvPicPr>
          <p:cNvPr id="4" name="Picture 4" descr="A picture containing indoor, person, computer, table&#10;&#10;Description automatically generated">
            <a:extLst>
              <a:ext uri="{FF2B5EF4-FFF2-40B4-BE49-F238E27FC236}">
                <a16:creationId xmlns:a16="http://schemas.microsoft.com/office/drawing/2014/main" id="{1C425488-A3FE-47BB-8454-D9AAC836F24F}"/>
              </a:ext>
            </a:extLst>
          </p:cNvPr>
          <p:cNvPicPr>
            <a:picLocks noGrp="1" noChangeAspect="1"/>
          </p:cNvPicPr>
          <p:nvPr>
            <p:ph idx="1"/>
          </p:nvPr>
        </p:nvPicPr>
        <p:blipFill>
          <a:blip r:embed="rId2"/>
          <a:stretch>
            <a:fillRect/>
          </a:stretch>
        </p:blipFill>
        <p:spPr>
          <a:xfrm>
            <a:off x="6627114" y="685801"/>
            <a:ext cx="3662171" cy="5486399"/>
          </a:xfrm>
          <a:prstGeom prst="rect">
            <a:avLst/>
          </a:prstGeom>
        </p:spPr>
      </p:pic>
    </p:spTree>
    <p:extLst>
      <p:ext uri="{BB962C8B-B14F-4D97-AF65-F5344CB8AC3E}">
        <p14:creationId xmlns:p14="http://schemas.microsoft.com/office/powerpoint/2010/main" val="4100596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E7FA9-9679-45FA-A548-ADB6193F2908}"/>
              </a:ext>
            </a:extLst>
          </p:cNvPr>
          <p:cNvSpPr>
            <a:spLocks noGrp="1"/>
          </p:cNvSpPr>
          <p:nvPr>
            <p:ph type="title"/>
          </p:nvPr>
        </p:nvSpPr>
        <p:spPr>
          <a:xfrm>
            <a:off x="1371600" y="1020728"/>
            <a:ext cx="9486900" cy="996061"/>
          </a:xfrm>
        </p:spPr>
        <p:txBody>
          <a:bodyPr anchor="b">
            <a:normAutofit/>
          </a:bodyPr>
          <a:lstStyle/>
          <a:p>
            <a:pPr algn="ctr"/>
            <a:r>
              <a:rPr lang="en-GB"/>
              <a:t>References</a:t>
            </a:r>
          </a:p>
        </p:txBody>
      </p:sp>
      <p:sp>
        <p:nvSpPr>
          <p:cNvPr id="3" name="Content Placeholder 2">
            <a:extLst>
              <a:ext uri="{FF2B5EF4-FFF2-40B4-BE49-F238E27FC236}">
                <a16:creationId xmlns:a16="http://schemas.microsoft.com/office/drawing/2014/main" id="{3E93FC25-A545-406F-AD3E-8EEB732F8BC2}"/>
              </a:ext>
            </a:extLst>
          </p:cNvPr>
          <p:cNvSpPr>
            <a:spLocks noGrp="1"/>
          </p:cNvSpPr>
          <p:nvPr>
            <p:ph idx="1"/>
          </p:nvPr>
        </p:nvSpPr>
        <p:spPr>
          <a:xfrm>
            <a:off x="1371600" y="2200940"/>
            <a:ext cx="9486901" cy="3577854"/>
          </a:xfrm>
        </p:spPr>
        <p:txBody>
          <a:bodyPr vert="horz" lIns="91440" tIns="45720" rIns="91440" bIns="45720" rtlCol="0">
            <a:normAutofit/>
          </a:bodyPr>
          <a:lstStyle/>
          <a:p>
            <a:pPr>
              <a:lnSpc>
                <a:spcPct val="90000"/>
              </a:lnSpc>
            </a:pPr>
            <a:r>
              <a:rPr lang="en-GB" sz="1100" i="1">
                <a:ea typeface="+mj-lt"/>
                <a:cs typeface="+mj-lt"/>
              </a:rPr>
              <a:t>Ashton, K., Bellis, M.,</a:t>
            </a:r>
            <a:r>
              <a:rPr lang="en-GB" sz="1100">
                <a:ea typeface="+mj-lt"/>
                <a:cs typeface="+mj-lt"/>
              </a:rPr>
              <a:t> </a:t>
            </a:r>
            <a:r>
              <a:rPr lang="en-GB" sz="1100" i="1">
                <a:ea typeface="+mj-lt"/>
                <a:cs typeface="+mj-lt"/>
              </a:rPr>
              <a:t>Hardcastle__,</a:t>
            </a:r>
            <a:r>
              <a:rPr lang="en-GB" sz="1100">
                <a:ea typeface="+mj-lt"/>
                <a:cs typeface="+mj-lt"/>
              </a:rPr>
              <a:t> </a:t>
            </a:r>
            <a:r>
              <a:rPr lang="en-GB" sz="1100" i="1">
                <a:ea typeface="+mj-lt"/>
                <a:cs typeface="+mj-lt"/>
              </a:rPr>
              <a:t>K.,</a:t>
            </a:r>
            <a:r>
              <a:rPr lang="en-GB" sz="1100">
                <a:ea typeface="+mj-lt"/>
                <a:cs typeface="+mj-lt"/>
              </a:rPr>
              <a:t> </a:t>
            </a:r>
            <a:r>
              <a:rPr lang="en-GB" sz="1100" i="1">
                <a:ea typeface="+mj-lt"/>
                <a:cs typeface="+mj-lt"/>
              </a:rPr>
              <a:t>Hughes__, K.,</a:t>
            </a:r>
            <a:r>
              <a:rPr lang="en-GB" sz="1100">
                <a:ea typeface="+mj-lt"/>
                <a:cs typeface="+mj-lt"/>
              </a:rPr>
              <a:t> </a:t>
            </a:r>
            <a:r>
              <a:rPr lang="en-GB" sz="1100" i="1">
                <a:ea typeface="+mj-lt"/>
                <a:cs typeface="+mj-lt"/>
              </a:rPr>
              <a:t>Mably__, S. &amp; Evans, M. (2016)</a:t>
            </a:r>
            <a:r>
              <a:rPr lang="en-GB" sz="1100">
                <a:ea typeface="+mj-lt"/>
                <a:cs typeface="+mj-lt"/>
              </a:rPr>
              <a:t> </a:t>
            </a:r>
            <a:r>
              <a:rPr lang="en-GB" sz="1100" i="1">
                <a:ea typeface="+mj-lt"/>
                <a:cs typeface="+mj-lt"/>
              </a:rPr>
              <a:t>Adverse Childhood Experiences and their association with Mental Well-being in the Welsh adult</a:t>
            </a:r>
            <a:r>
              <a:rPr lang="en-GB" sz="1100">
                <a:ea typeface="+mj-lt"/>
                <a:cs typeface="+mj-lt"/>
              </a:rPr>
              <a:t> </a:t>
            </a:r>
            <a:r>
              <a:rPr lang="en-GB" sz="1100" i="1">
                <a:ea typeface="+mj-lt"/>
                <a:cs typeface="+mj-lt"/>
              </a:rPr>
              <a:t>population. Public Health Wales NHS Trust</a:t>
            </a:r>
            <a:endParaRPr lang="en-GB" sz="1100"/>
          </a:p>
          <a:p>
            <a:pPr>
              <a:lnSpc>
                <a:spcPct val="90000"/>
              </a:lnSpc>
            </a:pPr>
            <a:r>
              <a:rPr lang="en-GB" sz="1100" i="1">
                <a:ea typeface="+mj-lt"/>
                <a:cs typeface="+mj-lt"/>
              </a:rPr>
              <a:t>Ashton, K., Bellis, M., Davies, A.,</a:t>
            </a:r>
            <a:r>
              <a:rPr lang="en-GB" sz="1100">
                <a:ea typeface="+mj-lt"/>
                <a:cs typeface="+mj-lt"/>
              </a:rPr>
              <a:t> </a:t>
            </a:r>
            <a:r>
              <a:rPr lang="en-GB" sz="1100" i="1">
                <a:ea typeface="+mj-lt"/>
                <a:cs typeface="+mj-lt"/>
              </a:rPr>
              <a:t>Hardcastle__, K. &amp;</a:t>
            </a:r>
            <a:r>
              <a:rPr lang="en-GB" sz="1100">
                <a:ea typeface="+mj-lt"/>
                <a:cs typeface="+mj-lt"/>
              </a:rPr>
              <a:t> </a:t>
            </a:r>
            <a:r>
              <a:rPr lang="en-GB" sz="1100" i="1" err="1">
                <a:ea typeface="+mj-lt"/>
                <a:cs typeface="+mj-lt"/>
              </a:rPr>
              <a:t>Hughes._K</a:t>
            </a:r>
            <a:r>
              <a:rPr lang="en-GB" sz="1100" i="1">
                <a:ea typeface="+mj-lt"/>
                <a:cs typeface="+mj-lt"/>
              </a:rPr>
              <a:t>. (2016) _Adverse Childhood Experiences and their association with chronic disease and health service use in the Welsh adult</a:t>
            </a:r>
            <a:r>
              <a:rPr lang="en-GB" sz="1100">
                <a:ea typeface="+mj-lt"/>
                <a:cs typeface="+mj-lt"/>
              </a:rPr>
              <a:t> </a:t>
            </a:r>
            <a:r>
              <a:rPr lang="en-GB" sz="1100" i="1">
                <a:ea typeface="+mj-lt"/>
                <a:cs typeface="+mj-lt"/>
              </a:rPr>
              <a:t>population. Public Health Wales NHS Trust</a:t>
            </a:r>
            <a:endParaRPr lang="en-GB" sz="1100"/>
          </a:p>
          <a:p>
            <a:pPr>
              <a:lnSpc>
                <a:spcPct val="90000"/>
              </a:lnSpc>
            </a:pPr>
            <a:r>
              <a:rPr lang="en-GB" sz="1100">
                <a:ea typeface="+mj-lt"/>
                <a:cs typeface="+mj-lt"/>
              </a:rPr>
              <a:t>Bellis, M., Ashton, K., Hughes, K., Ford, K., Bishop, J., &amp; </a:t>
            </a:r>
            <a:r>
              <a:rPr lang="en-GB" sz="1100" err="1">
                <a:ea typeface="+mj-lt"/>
                <a:cs typeface="+mj-lt"/>
              </a:rPr>
              <a:t>Paranjothy</a:t>
            </a:r>
            <a:r>
              <a:rPr lang="en-GB" sz="1100">
                <a:ea typeface="+mj-lt"/>
                <a:cs typeface="+mj-lt"/>
              </a:rPr>
              <a:t>, S (2015) Adverse Childhood Experiences and their impact on health-harming behaviours in the Welsh adult population : Alcohol Use, Drug Use, Violence, Sexual Behaviour, Incarceration, Smoking and Poor Diet. Public Health Wales NHS Trust </a:t>
            </a:r>
          </a:p>
          <a:p>
            <a:pPr>
              <a:lnSpc>
                <a:spcPct val="90000"/>
              </a:lnSpc>
            </a:pPr>
            <a:r>
              <a:rPr lang="en-GB" sz="1100"/>
              <a:t>Blodgett, C. and Lanigan, J. D. (2018) ‘The association between adverse childhood experience (ACE) and school success in elementary school children’, </a:t>
            </a:r>
            <a:r>
              <a:rPr lang="en-GB" sz="1100" i="1"/>
              <a:t>School Psychology Quarterly</a:t>
            </a:r>
            <a:r>
              <a:rPr lang="en-GB" sz="1100"/>
              <a:t>, 33(1), pp. 137–146. </a:t>
            </a:r>
            <a:r>
              <a:rPr lang="en-GB" sz="1100" err="1"/>
              <a:t>doi</a:t>
            </a:r>
            <a:r>
              <a:rPr lang="en-GB" sz="1100"/>
              <a:t>: 10.1037/spq0000256.supp (Supplemental).</a:t>
            </a:r>
          </a:p>
          <a:p>
            <a:pPr>
              <a:lnSpc>
                <a:spcPct val="90000"/>
              </a:lnSpc>
            </a:pPr>
            <a:r>
              <a:rPr lang="en-GB" sz="1100"/>
              <a:t>Blum, A. (2008) Shame and Guilt: Misconceptions and Controversies. A critical review of the literature. </a:t>
            </a:r>
            <a:r>
              <a:rPr lang="en-GB" sz="1100" i="1"/>
              <a:t>Traumatology</a:t>
            </a:r>
            <a:r>
              <a:rPr lang="en-GB" sz="1100"/>
              <a:t> </a:t>
            </a:r>
            <a:r>
              <a:rPr lang="en-GB" sz="1100" i="1"/>
              <a:t>14. </a:t>
            </a:r>
            <a:r>
              <a:rPr lang="en-GB" sz="1100"/>
              <a:t>91-102</a:t>
            </a:r>
          </a:p>
          <a:p>
            <a:pPr>
              <a:lnSpc>
                <a:spcPct val="90000"/>
              </a:lnSpc>
            </a:pPr>
            <a:r>
              <a:rPr lang="en-GB" sz="1100">
                <a:ea typeface="+mj-lt"/>
                <a:cs typeface="+mj-lt"/>
              </a:rPr>
              <a:t>Center on the Developing Child. Harvard University. (2020). Available at </a:t>
            </a:r>
            <a:r>
              <a:rPr lang="en-GB" sz="1100">
                <a:ea typeface="+mj-lt"/>
                <a:cs typeface="+mj-lt"/>
                <a:hlinkClick r:id="rId2"/>
              </a:rPr>
              <a:t>https://developingchild.harvard.edu/</a:t>
            </a:r>
            <a:r>
              <a:rPr lang="en-GB" sz="1100">
                <a:ea typeface="+mj-lt"/>
                <a:cs typeface="+mj-lt"/>
              </a:rPr>
              <a:t> (Accessed on November 1st 2020).</a:t>
            </a:r>
            <a:endParaRPr lang="en-GB" sz="1100"/>
          </a:p>
          <a:p>
            <a:pPr>
              <a:lnSpc>
                <a:spcPct val="90000"/>
              </a:lnSpc>
            </a:pPr>
            <a:r>
              <a:rPr lang="en-GB" sz="1100" err="1">
                <a:ea typeface="+mj-lt"/>
                <a:cs typeface="+mj-lt"/>
              </a:rPr>
              <a:t>Felitti</a:t>
            </a:r>
            <a:r>
              <a:rPr lang="en-GB" sz="1100">
                <a:ea typeface="+mj-lt"/>
                <a:cs typeface="+mj-lt"/>
              </a:rPr>
              <a:t>, V. J., Anda, R. F., Nordenberg, D., Williamson, D. F., Spitz, A. M., Edwards, V., Koss, M. P., &amp; Marks, J. S. (1998). Relationship of childhood abuse and household dysfunction to many of the leading causes of death in adults. The Adverse Childhood Experiences (ACE) Study. </a:t>
            </a:r>
            <a:r>
              <a:rPr lang="en-GB" sz="1100" i="1">
                <a:ea typeface="+mj-lt"/>
                <a:cs typeface="+mj-lt"/>
              </a:rPr>
              <a:t>American journal of preventive medicine</a:t>
            </a:r>
            <a:r>
              <a:rPr lang="en-GB" sz="1100">
                <a:ea typeface="+mj-lt"/>
                <a:cs typeface="+mj-lt"/>
              </a:rPr>
              <a:t>, </a:t>
            </a:r>
            <a:r>
              <a:rPr lang="en-GB" sz="1100" i="1">
                <a:ea typeface="+mj-lt"/>
                <a:cs typeface="+mj-lt"/>
              </a:rPr>
              <a:t>14</a:t>
            </a:r>
            <a:r>
              <a:rPr lang="en-GB" sz="1100">
                <a:ea typeface="+mj-lt"/>
                <a:cs typeface="+mj-lt"/>
              </a:rPr>
              <a:t>(4), 245–258. </a:t>
            </a:r>
            <a:r>
              <a:rPr lang="en-GB" sz="1100">
                <a:ea typeface="+mj-lt"/>
                <a:cs typeface="+mj-lt"/>
                <a:hlinkClick r:id="rId3"/>
              </a:rPr>
              <a:t>https://doi.org/10.1016/s0749-3797(98)00017-8</a:t>
            </a:r>
            <a:endParaRPr lang="en-GB" sz="1100"/>
          </a:p>
          <a:p>
            <a:pPr>
              <a:lnSpc>
                <a:spcPct val="90000"/>
              </a:lnSpc>
            </a:pPr>
            <a:r>
              <a:rPr lang="en-GB" sz="1100">
                <a:ea typeface="+mj-lt"/>
                <a:cs typeface="+mj-lt"/>
              </a:rPr>
              <a:t>Gilbert, P. (2003) Evolution, Social Roles, and the Differences in Shame and Guilt. Social research. 70 (4), 1205–1230.</a:t>
            </a:r>
          </a:p>
          <a:p>
            <a:pPr>
              <a:lnSpc>
                <a:spcPct val="90000"/>
              </a:lnSpc>
            </a:pPr>
            <a:r>
              <a:rPr lang="en-GB" sz="1100">
                <a:ea typeface="+mj-lt"/>
                <a:cs typeface="+mj-lt"/>
              </a:rPr>
              <a:t>Hughes, K</a:t>
            </a:r>
            <a:r>
              <a:rPr lang="en-GB" sz="1100">
                <a:ea typeface="+mj-lt"/>
                <a:cs typeface="+mj-lt"/>
                <a:hlinkClick r:id="rId4"/>
              </a:rPr>
              <a:t>, Ford, K</a:t>
            </a:r>
            <a:r>
              <a:rPr lang="en-GB" sz="1100">
                <a:ea typeface="+mj-lt"/>
                <a:cs typeface="+mj-lt"/>
              </a:rPr>
              <a:t>, Davies, A, </a:t>
            </a:r>
            <a:r>
              <a:rPr lang="en-GB" sz="1100" err="1">
                <a:ea typeface="+mj-lt"/>
                <a:cs typeface="+mj-lt"/>
              </a:rPr>
              <a:t>Homolova</a:t>
            </a:r>
            <a:r>
              <a:rPr lang="en-GB" sz="1100">
                <a:ea typeface="+mj-lt"/>
                <a:cs typeface="+mj-lt"/>
              </a:rPr>
              <a:t>, L </a:t>
            </a:r>
            <a:r>
              <a:rPr lang="en-GB" sz="1100">
                <a:ea typeface="+mj-lt"/>
                <a:cs typeface="+mj-lt"/>
                <a:hlinkClick r:id="rId5"/>
              </a:rPr>
              <a:t>&amp; Bellis, M</a:t>
            </a:r>
            <a:r>
              <a:rPr lang="en-GB" sz="1100">
                <a:ea typeface="+mj-lt"/>
                <a:cs typeface="+mj-lt"/>
              </a:rPr>
              <a:t> 2018, </a:t>
            </a:r>
            <a:r>
              <a:rPr lang="en-GB" sz="1100" i="1">
                <a:ea typeface="+mj-lt"/>
                <a:cs typeface="+mj-lt"/>
                <a:hlinkClick r:id="rId6"/>
              </a:rPr>
              <a:t>Sources of resilience and their moderating relationships with harms from adverse childhood experiences. Report 1: Mental illness</a:t>
            </a:r>
            <a:r>
              <a:rPr lang="en-GB" sz="1100">
                <a:ea typeface="+mj-lt"/>
                <a:cs typeface="+mj-lt"/>
              </a:rPr>
              <a:t>. Public Health Wales NHS Trust.</a:t>
            </a:r>
            <a:endParaRPr lang="en-GB" sz="1100"/>
          </a:p>
          <a:p>
            <a:pPr>
              <a:lnSpc>
                <a:spcPct val="90000"/>
              </a:lnSpc>
            </a:pPr>
            <a:endParaRPr lang="en-GB" sz="1100"/>
          </a:p>
          <a:p>
            <a:pPr>
              <a:lnSpc>
                <a:spcPct val="90000"/>
              </a:lnSpc>
            </a:pPr>
            <a:endParaRPr lang="en-GB" sz="1100"/>
          </a:p>
          <a:p>
            <a:pPr>
              <a:lnSpc>
                <a:spcPct val="90000"/>
              </a:lnSpc>
            </a:pPr>
            <a:endParaRPr lang="en-GB" sz="1100"/>
          </a:p>
        </p:txBody>
      </p:sp>
    </p:spTree>
    <p:extLst>
      <p:ext uri="{BB962C8B-B14F-4D97-AF65-F5344CB8AC3E}">
        <p14:creationId xmlns:p14="http://schemas.microsoft.com/office/powerpoint/2010/main" val="252566735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ssicFrameVTI">
  <a:themeElements>
    <a:clrScheme name="AnalogousFromLightSeedRightStep">
      <a:dk1>
        <a:srgbClr val="000000"/>
      </a:dk1>
      <a:lt1>
        <a:srgbClr val="FFFFFF"/>
      </a:lt1>
      <a:dk2>
        <a:srgbClr val="282441"/>
      </a:dk2>
      <a:lt2>
        <a:srgbClr val="E8E6E2"/>
      </a:lt2>
      <a:accent1>
        <a:srgbClr val="839BDA"/>
      </a:accent1>
      <a:accent2>
        <a:srgbClr val="7667D1"/>
      </a:accent2>
      <a:accent3>
        <a:srgbClr val="B383DA"/>
      </a:accent3>
      <a:accent4>
        <a:srgbClr val="CE67D1"/>
      </a:accent4>
      <a:accent5>
        <a:srgbClr val="DA83B8"/>
      </a:accent5>
      <a:accent6>
        <a:srgbClr val="D1677C"/>
      </a:accent6>
      <a:hlink>
        <a:srgbClr val="918158"/>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2646</Words>
  <Application>Microsoft Office PowerPoint</Application>
  <PresentationFormat>Widescreen</PresentationFormat>
  <Paragraphs>268</Paragraphs>
  <Slides>45</Slides>
  <Notes>30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45</vt:i4>
      </vt:variant>
    </vt:vector>
  </HeadingPairs>
  <TitlesOfParts>
    <vt:vector size="53" baseType="lpstr">
      <vt:lpstr>Arial</vt:lpstr>
      <vt:lpstr>Calibri</vt:lpstr>
      <vt:lpstr>Century Gothic</vt:lpstr>
      <vt:lpstr>Gill Sans MT</vt:lpstr>
      <vt:lpstr>Goudy Old Style</vt:lpstr>
      <vt:lpstr>Wingdings 2</vt:lpstr>
      <vt:lpstr>ClassicFrameVTI</vt:lpstr>
      <vt:lpstr>Quotable</vt:lpstr>
      <vt:lpstr>Mental Health and ACEs</vt:lpstr>
      <vt:lpstr>Client presenting issues</vt:lpstr>
      <vt:lpstr>What is at the core?</vt:lpstr>
      <vt:lpstr>Summary of ACEs</vt:lpstr>
      <vt:lpstr>Overview – What are ACEs?</vt:lpstr>
      <vt:lpstr>Types of Aces</vt:lpstr>
      <vt:lpstr>ACEs can include:</vt:lpstr>
      <vt:lpstr>  Adverse childhood experiences (ACEs)</vt:lpstr>
      <vt:lpstr>Impact of ACEs</vt:lpstr>
      <vt:lpstr>Impact of Aces on academic attainment</vt:lpstr>
      <vt:lpstr>Impact of ACEs on the child or adolescent</vt:lpstr>
      <vt:lpstr>Impact on cognitive functioning</vt:lpstr>
      <vt:lpstr>Impact on academic functioning</vt:lpstr>
      <vt:lpstr>Impact on socio-emotional-behavioural functioning</vt:lpstr>
      <vt:lpstr>Impact of ACEs in Wales</vt:lpstr>
      <vt:lpstr>Key information and understanding ACEs</vt:lpstr>
      <vt:lpstr>Preventing ACEs</vt:lpstr>
      <vt:lpstr>Attachment in early infancy</vt:lpstr>
      <vt:lpstr>Newborn attachment</vt:lpstr>
      <vt:lpstr>Early attachment</vt:lpstr>
      <vt:lpstr>Attachment figures – primary caregivers</vt:lpstr>
      <vt:lpstr>Attachment figures- insecure attachment</vt:lpstr>
      <vt:lpstr>ACEs and Toxic stress</vt:lpstr>
      <vt:lpstr>What is trauma?</vt:lpstr>
      <vt:lpstr>The impact of trauma</vt:lpstr>
      <vt:lpstr>Factors that can impact traumatic experiences</vt:lpstr>
      <vt:lpstr>Toxic stress</vt:lpstr>
      <vt:lpstr>The 3 stress response types</vt:lpstr>
      <vt:lpstr>Toxic stress</vt:lpstr>
      <vt:lpstr>The science of toxic stress</vt:lpstr>
      <vt:lpstr>Stress and cortisol levels</vt:lpstr>
      <vt:lpstr>shame</vt:lpstr>
      <vt:lpstr>Shame in the therapy room</vt:lpstr>
      <vt:lpstr>How does shame present?</vt:lpstr>
      <vt:lpstr>What are the causes of shame?</vt:lpstr>
      <vt:lpstr>Accessing and acknowledging the shame</vt:lpstr>
      <vt:lpstr>Blum (2008)</vt:lpstr>
      <vt:lpstr>Childhood relationships</vt:lpstr>
      <vt:lpstr>How can we help children to develop resilience?</vt:lpstr>
      <vt:lpstr>Learning to cope with difficulties</vt:lpstr>
      <vt:lpstr>Not all stress is harmful</vt:lpstr>
      <vt:lpstr>Resolution to client work</vt:lpstr>
      <vt:lpstr>summary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24</cp:revision>
  <dcterms:created xsi:type="dcterms:W3CDTF">2021-10-22T09:43:18Z</dcterms:created>
  <dcterms:modified xsi:type="dcterms:W3CDTF">2022-02-16T18:11:46Z</dcterms:modified>
</cp:coreProperties>
</file>