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87" r:id="rId6"/>
    <p:sldId id="388" r:id="rId7"/>
    <p:sldId id="414" r:id="rId8"/>
    <p:sldId id="415" r:id="rId9"/>
    <p:sldId id="416" r:id="rId10"/>
    <p:sldId id="449" r:id="rId11"/>
    <p:sldId id="417" r:id="rId12"/>
    <p:sldId id="418" r:id="rId13"/>
    <p:sldId id="419" r:id="rId14"/>
    <p:sldId id="420" r:id="rId15"/>
    <p:sldId id="421" r:id="rId16"/>
    <p:sldId id="422" r:id="rId17"/>
    <p:sldId id="391" r:id="rId18"/>
    <p:sldId id="423" r:id="rId19"/>
    <p:sldId id="451" r:id="rId20"/>
    <p:sldId id="424" r:id="rId21"/>
    <p:sldId id="427" r:id="rId22"/>
    <p:sldId id="426" r:id="rId23"/>
    <p:sldId id="428" r:id="rId24"/>
    <p:sldId id="430" r:id="rId25"/>
    <p:sldId id="431" r:id="rId26"/>
    <p:sldId id="432" r:id="rId27"/>
    <p:sldId id="434" r:id="rId28"/>
    <p:sldId id="435" r:id="rId29"/>
    <p:sldId id="437" r:id="rId30"/>
    <p:sldId id="438" r:id="rId31"/>
    <p:sldId id="440" r:id="rId32"/>
    <p:sldId id="445" r:id="rId33"/>
    <p:sldId id="441" r:id="rId34"/>
    <p:sldId id="443" r:id="rId35"/>
    <p:sldId id="446" r:id="rId36"/>
    <p:sldId id="444" r:id="rId37"/>
    <p:sldId id="279" r:id="rId38"/>
    <p:sldId id="44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0FF45-8049-4F87-998B-38166619CB65}" v="21" dt="2024-05-14T22:28:18.8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511660" y="4593016"/>
            <a:ext cx="626469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Organisational Structure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buFont typeface="Wingdings" panose="05000000000000000000" pitchFamily="2" charset="2"/>
              <a:buChar char="q"/>
            </a:pPr>
            <a:r>
              <a:rPr lang="en-GB" sz="4000" kern="100" dirty="0">
                <a:effectLst/>
                <a:latin typeface="Arial" panose="020B0604020202020204" pitchFamily="34" charset="0"/>
                <a:ea typeface="Aptos" panose="020B0004020202020204" pitchFamily="34" charset="0"/>
                <a:cs typeface="Arial" panose="020B0604020202020204" pitchFamily="34" charset="0"/>
              </a:rPr>
              <a:t>Overview of Organisational Structure</a:t>
            </a:r>
          </a:p>
          <a:p>
            <a:pPr>
              <a:lnSpc>
                <a:spcPct val="150000"/>
              </a:lnSpc>
              <a:spcBef>
                <a:spcPts val="0"/>
              </a:spcBef>
              <a:buFont typeface="Wingdings" panose="05000000000000000000" pitchFamily="2" charset="2"/>
              <a:buChar char="q"/>
            </a:pPr>
            <a:r>
              <a:rPr lang="en-GB" sz="4000" kern="100" dirty="0">
                <a:latin typeface="Arial" panose="020B0604020202020204" pitchFamily="34" charset="0"/>
                <a:ea typeface="Aptos" panose="020B0004020202020204" pitchFamily="34" charset="0"/>
                <a:cs typeface="Arial" panose="020B0604020202020204" pitchFamily="34" charset="0"/>
              </a:rPr>
              <a:t>Types of Organisational Structure</a:t>
            </a:r>
            <a:endParaRPr lang="en-GB" sz="4000" kern="100" dirty="0">
              <a:effectLst/>
              <a:latin typeface="Arial" panose="020B0604020202020204" pitchFamily="34" charset="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64141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71400"/>
            <a:ext cx="8229600" cy="1143000"/>
          </a:xfrm>
        </p:spPr>
        <p:txBody>
          <a:bodyPr>
            <a:normAutofit fontScale="90000"/>
          </a:bodyPr>
          <a:lstStyle/>
          <a:p>
            <a:r>
              <a:rPr lang="en-GB" b="1"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764704"/>
            <a:ext cx="8856984" cy="5544616"/>
          </a:xfrm>
        </p:spPr>
        <p:txBody>
          <a:bodyPr>
            <a:normAutofit fontScale="625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An organisation is a group of people working together to achieve a common goal.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Its objectives are established, functions are determined, personnel requirements are assessed, and resources are allocated.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The structural design is coordinated, and responsibilities are assigned.</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Organizational structure is a significant factor in organisational behaviour, and executives often struggle with centralising or decentralising functions.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However, organisational design encompasses more than just rearranging structure.</a:t>
            </a:r>
          </a:p>
        </p:txBody>
      </p:sp>
    </p:spTree>
    <p:extLst>
      <p:ext uri="{BB962C8B-B14F-4D97-AF65-F5344CB8AC3E}">
        <p14:creationId xmlns:p14="http://schemas.microsoft.com/office/powerpoint/2010/main" val="2372776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65246"/>
            <a:ext cx="8229600" cy="1143000"/>
          </a:xfrm>
        </p:spPr>
        <p:txBody>
          <a:bodyPr>
            <a:normAutofit/>
          </a:bodyPr>
          <a:lstStyle/>
          <a:p>
            <a:r>
              <a:rPr lang="en-GB" b="1"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836712"/>
            <a:ext cx="8435280" cy="4752528"/>
          </a:xfrm>
        </p:spPr>
        <p:txBody>
          <a:bodyPr>
            <a:norm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Definition:</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Organisational </a:t>
            </a:r>
            <a:r>
              <a:rPr lang="en-GB" sz="2000" i="1" kern="100" dirty="0">
                <a:effectLst/>
                <a:latin typeface="Arial" panose="020B0604020202020204" pitchFamily="34" charset="0"/>
                <a:ea typeface="Aptos" panose="020B0004020202020204" pitchFamily="34" charset="0"/>
                <a:cs typeface="Arial" panose="020B0604020202020204" pitchFamily="34" charset="0"/>
              </a:rPr>
              <a:t>structure</a:t>
            </a:r>
            <a:r>
              <a:rPr lang="en-GB" sz="2000" kern="100" dirty="0">
                <a:effectLst/>
                <a:latin typeface="Arial" panose="020B0604020202020204" pitchFamily="34" charset="0"/>
                <a:ea typeface="Aptos" panose="020B0004020202020204" pitchFamily="34" charset="0"/>
                <a:cs typeface="Arial" panose="020B0604020202020204" pitchFamily="34" charset="0"/>
              </a:rPr>
              <a:t> is the framework of reporting relationships in an organisation.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These relationships can usually be diagrammed in the form of an organisation chart.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organisation chart does not necessarily reflect actual reporting or decision-making relationships in an organisation, so we can make a distinction between the formal and the informal structure.  </a:t>
            </a:r>
          </a:p>
          <a:p>
            <a:endParaRPr lang="en-GB" dirty="0"/>
          </a:p>
          <a:p>
            <a:endParaRPr lang="en-GB" dirty="0"/>
          </a:p>
        </p:txBody>
      </p:sp>
    </p:spTree>
    <p:extLst>
      <p:ext uri="{BB962C8B-B14F-4D97-AF65-F5344CB8AC3E}">
        <p14:creationId xmlns:p14="http://schemas.microsoft.com/office/powerpoint/2010/main" val="1448202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22482" y="-243408"/>
            <a:ext cx="8229600" cy="1143000"/>
          </a:xfrm>
        </p:spPr>
        <p:txBody>
          <a:bodyPr>
            <a:normAutofit/>
          </a:bodyPr>
          <a:lstStyle/>
          <a:p>
            <a:r>
              <a:rPr lang="en-GB" b="1"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883223"/>
            <a:ext cx="8784976" cy="3917032"/>
          </a:xfrm>
        </p:spPr>
        <p:txBody>
          <a:bodyPr>
            <a:normAutofit fontScale="92500" lnSpcReduction="20000"/>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Organisational structure is a crucial aspect of organisational design, influencing the division of work and power dynamics within an organisation.</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It is likened to a skeleton, providing a framework for organising resources.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Organisational systems, such as recruitment, management development, reward, information processing, performance appraisal, purchasing, materials handling, and communication, work around the skeleton to produce movement and activity.</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The synergy between the structure and dynamic systems is critical for organisational success, and a structure that doesn't fit the organisation's strategy can compromise its effectiveness.</a:t>
            </a:r>
          </a:p>
        </p:txBody>
      </p:sp>
    </p:spTree>
    <p:extLst>
      <p:ext uri="{BB962C8B-B14F-4D97-AF65-F5344CB8AC3E}">
        <p14:creationId xmlns:p14="http://schemas.microsoft.com/office/powerpoint/2010/main" val="1010551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80528" y="0"/>
            <a:ext cx="8867328"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628800"/>
            <a:ext cx="8229600" cy="3917032"/>
          </a:xfrm>
        </p:spPr>
        <p:txBody>
          <a:bodyPr>
            <a:normAutofit/>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When one thinks about how to structure an organisation, either creating a new one or attempting to change an existing one, knowledge of a number of design principles helps to shed light on the problem.</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These principles include (but not exclusively) fit, differentiation and integration, technology, size, span of control (centralisation or decentralisation), staffing, unity of command, and line vs. staff. </a:t>
            </a:r>
          </a:p>
        </p:txBody>
      </p:sp>
    </p:spTree>
    <p:extLst>
      <p:ext uri="{BB962C8B-B14F-4D97-AF65-F5344CB8AC3E}">
        <p14:creationId xmlns:p14="http://schemas.microsoft.com/office/powerpoint/2010/main" val="220245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B257F2-3A0F-FB39-5E8E-AFA2F09DFC9D}"/>
              </a:ext>
            </a:extLst>
          </p:cNvPr>
          <p:cNvPicPr>
            <a:picLocks noChangeAspect="1"/>
          </p:cNvPicPr>
          <p:nvPr/>
        </p:nvPicPr>
        <p:blipFill>
          <a:blip r:embed="rId2"/>
          <a:stretch>
            <a:fillRect/>
          </a:stretch>
        </p:blipFill>
        <p:spPr>
          <a:xfrm>
            <a:off x="468000" y="188640"/>
            <a:ext cx="8208000" cy="5122165"/>
          </a:xfrm>
          <a:prstGeom prst="rect">
            <a:avLst/>
          </a:prstGeom>
          <a:ln>
            <a:solidFill>
              <a:srgbClr val="00B050"/>
            </a:solidFill>
          </a:ln>
        </p:spPr>
      </p:pic>
      <p:sp>
        <p:nvSpPr>
          <p:cNvPr id="6" name="TextBox 5">
            <a:extLst>
              <a:ext uri="{FF2B5EF4-FFF2-40B4-BE49-F238E27FC236}">
                <a16:creationId xmlns:a16="http://schemas.microsoft.com/office/drawing/2014/main" id="{6F45C5E0-920E-CE58-288C-24907A741538}"/>
              </a:ext>
            </a:extLst>
          </p:cNvPr>
          <p:cNvSpPr txBox="1"/>
          <p:nvPr/>
        </p:nvSpPr>
        <p:spPr>
          <a:xfrm>
            <a:off x="3707904" y="5318505"/>
            <a:ext cx="2232248"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646173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6916" y="0"/>
            <a:ext cx="9001000"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39931"/>
            <a:ext cx="8229600" cy="391703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Fit: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Fit or alignment is crucial in designing and modifying organisational structures, as structures that don't fit their environments or internal systems are less effective.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Misaligned organisations cause unnecessary tension and counter-effort, wasting time and energy.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Assessing alignment requires theoretical understanding, experience, and creativity</a:t>
            </a:r>
          </a:p>
          <a:p>
            <a:endParaRPr lang="en-GB" dirty="0"/>
          </a:p>
        </p:txBody>
      </p:sp>
    </p:spTree>
    <p:extLst>
      <p:ext uri="{BB962C8B-B14F-4D97-AF65-F5344CB8AC3E}">
        <p14:creationId xmlns:p14="http://schemas.microsoft.com/office/powerpoint/2010/main" val="2779690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05680" y="-15798"/>
            <a:ext cx="8686800"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80728"/>
            <a:ext cx="8784976" cy="5112568"/>
          </a:xfrm>
        </p:spPr>
        <p:txBody>
          <a:bodyPr>
            <a:normAutofit fontScale="55000" lnSpcReduction="20000"/>
          </a:bodyPr>
          <a:lstStyle/>
          <a:p>
            <a:pPr marL="0" indent="0">
              <a:lnSpc>
                <a:spcPct val="170000"/>
              </a:lnSpc>
              <a:spcBef>
                <a:spcPts val="0"/>
              </a:spcBef>
              <a:buNone/>
            </a:pPr>
            <a:r>
              <a:rPr lang="en-GB" sz="3100" b="1" dirty="0">
                <a:latin typeface="Arial" panose="020B0604020202020204" pitchFamily="34" charset="0"/>
                <a:cs typeface="Arial" panose="020B0604020202020204" pitchFamily="34" charset="0"/>
              </a:rPr>
              <a:t>2) Differentiation and Integration:</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Differentiation and integration are fundamental processes in organisational structure.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Differentiation involves breaking down work into components and assigning specialists to different parts of the organisation.</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 Integration involves coordinating these activities into a whole outcome.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High levels of differentiation can make it difficult for managers to integrate skills into products or services.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Integration problems include different backgrounds, interests, and communication issues.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Common integrative mechanisms include providing liaison roles, requiring interaction across groups, assigning joint responsibilities, creating task forces, improving information systems, and holding direct meetings.</a:t>
            </a:r>
          </a:p>
          <a:p>
            <a:endParaRPr lang="en-GB" dirty="0"/>
          </a:p>
        </p:txBody>
      </p:sp>
    </p:spTree>
    <p:extLst>
      <p:ext uri="{BB962C8B-B14F-4D97-AF65-F5344CB8AC3E}">
        <p14:creationId xmlns:p14="http://schemas.microsoft.com/office/powerpoint/2010/main" val="1619181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38336" y="90298"/>
            <a:ext cx="8867328"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268760"/>
            <a:ext cx="8229600" cy="3917032"/>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3) Technology</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type of technology used by a firm significantly influences its organisational structure, with batch technologies being structured differently than continuous process ones.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interdependent nature of these technologies, coupled with the information age, also shapes organisational structures.</a:t>
            </a:r>
          </a:p>
          <a:p>
            <a:endParaRPr lang="en-GB" dirty="0"/>
          </a:p>
        </p:txBody>
      </p:sp>
    </p:spTree>
    <p:extLst>
      <p:ext uri="{BB962C8B-B14F-4D97-AF65-F5344CB8AC3E}">
        <p14:creationId xmlns:p14="http://schemas.microsoft.com/office/powerpoint/2010/main" val="253026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80528" y="184866"/>
            <a:ext cx="9227368"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p:txBody>
          <a:bodyPr>
            <a:norm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4) Size:</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Differences in size of an organisation place differing demands on it.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Clearly it is easier to monitor and manage 25 people than 2,500.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Size, in and of itself and in conjunction with other variables, can shape an organisation’s structure.</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While size may not determine the organisational form most suited to meet the demands of the organisation, it must be taken into account.</a:t>
            </a: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49477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83162" y="2458"/>
            <a:ext cx="9073008"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38542" y="1143000"/>
            <a:ext cx="8229600" cy="4806280"/>
          </a:xfrm>
        </p:spPr>
        <p:txBody>
          <a:bodyPr>
            <a:normAutofit fontScale="62500" lnSpcReduction="20000"/>
          </a:bodyPr>
          <a:lstStyle/>
          <a:p>
            <a:pPr marL="0" indent="0">
              <a:lnSpc>
                <a:spcPct val="170000"/>
              </a:lnSpc>
              <a:spcBef>
                <a:spcPts val="0"/>
              </a:spcBef>
              <a:buNone/>
            </a:pPr>
            <a:r>
              <a:rPr lang="en-GB" sz="2900" b="1" dirty="0">
                <a:latin typeface="Arial" panose="020B0604020202020204" pitchFamily="34" charset="0"/>
                <a:cs typeface="Arial" panose="020B0604020202020204" pitchFamily="34" charset="0"/>
              </a:rPr>
              <a:t>5) Span of control:</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The span of control refers to the number of people reporting to a supervisor. Large spans of control suggest a flatter organisation, while narrower spans indicate a taller organisation.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The more subordinates an individual has, the more time and energy it takes to manage them effectively.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Decisions about span of control are influenced by leadership style and the degree of empowerment leaders desire to develop.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Leaders with a lower orientation to hierarchy may tolerate a wider span of control, while those with a stronger orientation may choose narrower spans.</a:t>
            </a: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2979100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15087" y="0"/>
            <a:ext cx="8903761" cy="1143000"/>
          </a:xfrm>
        </p:spPr>
        <p:txBody>
          <a:bodyPr>
            <a:normAutofit fontScale="90000"/>
          </a:bodyPr>
          <a:lstStyle/>
          <a:p>
            <a:r>
              <a:rPr lang="en-GB" b="1"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15087" y="1052736"/>
            <a:ext cx="8784976" cy="5166320"/>
          </a:xfrm>
        </p:spPr>
        <p:txBody>
          <a:bodyPr>
            <a:normAutofit fontScale="92500"/>
          </a:bodyPr>
          <a:lstStyle/>
          <a:p>
            <a:pPr marL="0" indent="0">
              <a:lnSpc>
                <a:spcPct val="160000"/>
              </a:lnSpc>
              <a:spcBef>
                <a:spcPts val="0"/>
              </a:spcBef>
              <a:buNone/>
            </a:pPr>
            <a:r>
              <a:rPr lang="en-GB" sz="1800" b="1" dirty="0">
                <a:latin typeface="Arial" panose="020B0604020202020204" pitchFamily="34" charset="0"/>
                <a:cs typeface="Arial" panose="020B0604020202020204" pitchFamily="34" charset="0"/>
              </a:rPr>
              <a:t>6) Staffing</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Organisational structure staffing is crucial, and wise leaders carefully assess individual talents and job demands.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If available individuals don't match job demands, senior managers may be more willing to make changes in the structure than personnel, both with associated costs.</a:t>
            </a:r>
          </a:p>
          <a:p>
            <a:pPr marL="0" indent="0">
              <a:lnSpc>
                <a:spcPct val="160000"/>
              </a:lnSpc>
              <a:spcBef>
                <a:spcPts val="0"/>
              </a:spcBef>
              <a:buNone/>
            </a:pPr>
            <a:endParaRPr lang="en-GB" sz="18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7) Unity of Command</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Early organisational theorists believed in one boss for every employee, influenced by Prussian army forms.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Today's organisations often require multiple bosses, considering the organisation's goals and members' abilities. Unity of authority is a design principle.</a:t>
            </a:r>
          </a:p>
          <a:p>
            <a:endParaRPr lang="en-GB" dirty="0"/>
          </a:p>
          <a:p>
            <a:endParaRPr lang="en-GB" dirty="0"/>
          </a:p>
        </p:txBody>
      </p:sp>
    </p:spTree>
    <p:extLst>
      <p:ext uri="{BB962C8B-B14F-4D97-AF65-F5344CB8AC3E}">
        <p14:creationId xmlns:p14="http://schemas.microsoft.com/office/powerpoint/2010/main" val="2366786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30815" y="265212"/>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6384" y="1484784"/>
            <a:ext cx="8638103" cy="4680520"/>
          </a:xfrm>
        </p:spPr>
        <p:txBody>
          <a:bodyPr>
            <a:normAutofit/>
          </a:bodyPr>
          <a:lstStyle/>
          <a:p>
            <a:pPr>
              <a:lnSpc>
                <a:spcPct val="150000"/>
              </a:lnSpc>
              <a:spcBef>
                <a:spcPts val="0"/>
              </a:spcBef>
              <a:buFont typeface="Wingdings" panose="05000000000000000000" pitchFamily="2" charset="2"/>
              <a:buChar char="Ø"/>
            </a:pPr>
            <a:r>
              <a:rPr lang="en-GB" sz="2400" dirty="0">
                <a:effectLst/>
                <a:latin typeface="Arial" panose="020B0604020202020204" pitchFamily="34" charset="0"/>
                <a:ea typeface="Aptos" panose="020B0004020202020204" pitchFamily="34" charset="0"/>
                <a:cs typeface="Arial" panose="020B0604020202020204" pitchFamily="34" charset="0"/>
              </a:rPr>
              <a:t>Organisational structures reveal much about the way senior management thinks about the nature and key activities of its business. </a:t>
            </a:r>
          </a:p>
          <a:p>
            <a:pPr>
              <a:lnSpc>
                <a:spcPct val="150000"/>
              </a:lnSpc>
              <a:spcBef>
                <a:spcPts val="0"/>
              </a:spcBef>
              <a:buFont typeface="Wingdings" panose="05000000000000000000" pitchFamily="2" charset="2"/>
              <a:buChar char="Ø"/>
            </a:pPr>
            <a:r>
              <a:rPr lang="en-US" sz="2400" b="0" dirty="0">
                <a:effectLst/>
                <a:latin typeface="Arial" panose="020B0604020202020204" pitchFamily="34" charset="0"/>
                <a:ea typeface="Times New Roman" panose="02020603050405020304" pitchFamily="18" charset="0"/>
                <a:cs typeface="Arial" panose="020B0604020202020204" pitchFamily="34" charset="0"/>
              </a:rPr>
              <a:t>Below we will describe each of these forms, present a typical </a:t>
            </a:r>
            <a:r>
              <a:rPr lang="en-US" sz="2400" b="0" dirty="0" err="1">
                <a:effectLst/>
                <a:latin typeface="Arial" panose="020B0604020202020204" pitchFamily="34" charset="0"/>
                <a:ea typeface="Times New Roman" panose="02020603050405020304" pitchFamily="18" charset="0"/>
                <a:cs typeface="Arial" panose="020B0604020202020204" pitchFamily="34" charset="0"/>
              </a:rPr>
              <a:t>organisational</a:t>
            </a:r>
            <a:r>
              <a:rPr lang="en-US" sz="2400" b="0" dirty="0">
                <a:effectLst/>
                <a:latin typeface="Arial" panose="020B0604020202020204" pitchFamily="34" charset="0"/>
                <a:ea typeface="Times New Roman" panose="02020603050405020304" pitchFamily="18" charset="0"/>
                <a:cs typeface="Arial" panose="020B0604020202020204" pitchFamily="34" charset="0"/>
              </a:rPr>
              <a:t> chart, and outline briefly some of their chief advantages and disadvantages.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554966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121" y="548680"/>
            <a:ext cx="8229600" cy="468052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DEPARTMENTALISATION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Grouping related functions into manageable units to achieve the objectives of the enterprise in the most efficient and effective manner is departmentalisation.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 variety of means can be utilised for this purpose.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primary forms of departmentalisation are by function, process, product, market, customer, geographic area, and even matrix (also called project organization).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In many organizations, a combination of these forms is used.</a:t>
            </a:r>
          </a:p>
          <a:p>
            <a:endParaRPr lang="en-GB" dirty="0"/>
          </a:p>
        </p:txBody>
      </p:sp>
    </p:spTree>
    <p:extLst>
      <p:ext uri="{BB962C8B-B14F-4D97-AF65-F5344CB8AC3E}">
        <p14:creationId xmlns:p14="http://schemas.microsoft.com/office/powerpoint/2010/main" val="167987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731AE6-C750-7894-E44E-6191F0DDB634}"/>
              </a:ext>
            </a:extLst>
          </p:cNvPr>
          <p:cNvPicPr>
            <a:picLocks noChangeAspect="1"/>
          </p:cNvPicPr>
          <p:nvPr/>
        </p:nvPicPr>
        <p:blipFill>
          <a:blip r:embed="rId2"/>
          <a:stretch>
            <a:fillRect/>
          </a:stretch>
        </p:blipFill>
        <p:spPr>
          <a:xfrm>
            <a:off x="395536" y="116632"/>
            <a:ext cx="8172000" cy="5197864"/>
          </a:xfrm>
          <a:prstGeom prst="rect">
            <a:avLst/>
          </a:prstGeom>
        </p:spPr>
      </p:pic>
    </p:spTree>
    <p:extLst>
      <p:ext uri="{BB962C8B-B14F-4D97-AF65-F5344CB8AC3E}">
        <p14:creationId xmlns:p14="http://schemas.microsoft.com/office/powerpoint/2010/main" val="1377144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33021" y="694523"/>
            <a:ext cx="8229600" cy="4680520"/>
          </a:xfrm>
        </p:spPr>
        <p:txBody>
          <a:bodyPr>
            <a:normAutofit/>
          </a:bodyPr>
          <a:lstStyle/>
          <a:p>
            <a:pPr marL="0" indent="0" algn="just">
              <a:lnSpc>
                <a:spcPct val="150000"/>
              </a:lnSpc>
              <a:spcBef>
                <a:spcPts val="0"/>
              </a:spcBef>
              <a:buNone/>
            </a:pPr>
            <a:r>
              <a:rPr lang="en-US" sz="1800" b="1" dirty="0">
                <a:effectLst/>
                <a:latin typeface="Arial" panose="020B0604020202020204" pitchFamily="34" charset="0"/>
                <a:ea typeface="Times New Roman" panose="02020603050405020304" pitchFamily="18" charset="0"/>
              </a:rPr>
              <a:t>1) Functional Structure</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rPr>
              <a:t>Functional structures divide work into various types, such as marketing, finance, production, and administration.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rPr>
              <a:t>These structures emphasize the strategic capabilities of various functional skills, with the melding of activities occurring at the senior level, known as general management, and are centralized in nature.</a:t>
            </a:r>
            <a:endParaRPr lang="en-GB" dirty="0"/>
          </a:p>
        </p:txBody>
      </p:sp>
      <p:graphicFrame>
        <p:nvGraphicFramePr>
          <p:cNvPr id="5" name="Object 4">
            <a:extLst>
              <a:ext uri="{FF2B5EF4-FFF2-40B4-BE49-F238E27FC236}">
                <a16:creationId xmlns:a16="http://schemas.microsoft.com/office/drawing/2014/main" id="{6026CB24-57FA-7D20-2144-7D252C70FCCF}"/>
              </a:ext>
            </a:extLst>
          </p:cNvPr>
          <p:cNvGraphicFramePr>
            <a:graphicFrameLocks noChangeAspect="1"/>
          </p:cNvGraphicFramePr>
          <p:nvPr>
            <p:extLst>
              <p:ext uri="{D42A27DB-BD31-4B8C-83A1-F6EECF244321}">
                <p14:modId xmlns:p14="http://schemas.microsoft.com/office/powerpoint/2010/main" val="3702794779"/>
              </p:ext>
            </p:extLst>
          </p:nvPr>
        </p:nvGraphicFramePr>
        <p:xfrm>
          <a:off x="2555776" y="3573016"/>
          <a:ext cx="5273675" cy="1828800"/>
        </p:xfrm>
        <a:graphic>
          <a:graphicData uri="http://schemas.openxmlformats.org/presentationml/2006/ole">
            <mc:AlternateContent xmlns:mc="http://schemas.openxmlformats.org/markup-compatibility/2006">
              <mc:Choice xmlns:v="urn:schemas-microsoft-com:vml" Requires="v">
                <p:oleObj name="Organization Chart" r:id="rId2" imgW="3657600" imgH="1222089" progId="OrgPlusWOPX.4">
                  <p:embed/>
                </p:oleObj>
              </mc:Choice>
              <mc:Fallback>
                <p:oleObj name="Organization Chart" r:id="rId2" imgW="3657600" imgH="1222089" progId="OrgPlusWOPX.4">
                  <p:embed/>
                  <p:pic>
                    <p:nvPicPr>
                      <p:cNvPr id="5" name="Object 4">
                        <a:extLst>
                          <a:ext uri="{FF2B5EF4-FFF2-40B4-BE49-F238E27FC236}">
                            <a16:creationId xmlns:a16="http://schemas.microsoft.com/office/drawing/2014/main" id="{6026CB24-57FA-7D20-2144-7D252C70FC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573016"/>
                        <a:ext cx="5273675" cy="1828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737834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31541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43936"/>
            <a:ext cx="8229600" cy="4104453"/>
          </a:xfrm>
        </p:spPr>
        <p:txBody>
          <a:bodyPr>
            <a:normAutofit fontScale="55000" lnSpcReduction="20000"/>
          </a:bodyPr>
          <a:lstStyle/>
          <a:p>
            <a:pPr marL="0" indent="0" algn="just">
              <a:lnSpc>
                <a:spcPct val="170000"/>
              </a:lnSpc>
              <a:spcBef>
                <a:spcPts val="0"/>
              </a:spcBef>
              <a:buNone/>
            </a:pPr>
            <a:r>
              <a:rPr lang="en-US" sz="3300" b="1" dirty="0">
                <a:effectLst/>
                <a:latin typeface="Arial" panose="020B0604020202020204" pitchFamily="34" charset="0"/>
                <a:ea typeface="Times New Roman" panose="02020603050405020304" pitchFamily="18" charset="0"/>
                <a:cs typeface="Arial" panose="020B0604020202020204" pitchFamily="34" charset="0"/>
              </a:rPr>
              <a:t>1) Functional Structure</a:t>
            </a:r>
          </a:p>
          <a:p>
            <a:pPr marL="0" indent="0" algn="just">
              <a:lnSpc>
                <a:spcPct val="170000"/>
              </a:lnSpc>
              <a:spcBef>
                <a:spcPts val="0"/>
              </a:spcBef>
              <a:buNone/>
            </a:pPr>
            <a:r>
              <a:rPr lang="en-GB" sz="33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Functional forms offer advantages such as expertise of functional specialists, coordination in delivering goods and services, hiring and retaining specialists, and simplicity in department assignments.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They avoid duplication of resources and allow economies of scale. Management's job is to integrate functions and ensure coordination.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Many smaller organisations begin with functional organisations and evolve into other types.</a:t>
            </a:r>
          </a:p>
          <a:p>
            <a:pPr algn="just">
              <a:lnSpc>
                <a:spcPct val="15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52599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692696"/>
            <a:ext cx="9036496" cy="4104453"/>
          </a:xfrm>
        </p:spPr>
        <p:txBody>
          <a:bodyPr>
            <a:normAutofit fontScale="55000" lnSpcReduction="20000"/>
          </a:bodyPr>
          <a:lstStyle/>
          <a:p>
            <a:pPr marL="0" indent="0" algn="just">
              <a:lnSpc>
                <a:spcPct val="170000"/>
              </a:lnSpc>
              <a:spcBef>
                <a:spcPts val="0"/>
              </a:spcBef>
              <a:buNone/>
            </a:pPr>
            <a:r>
              <a:rPr lang="en-US" sz="3300" b="1" dirty="0">
                <a:effectLst/>
                <a:latin typeface="Arial" panose="020B0604020202020204" pitchFamily="34" charset="0"/>
                <a:ea typeface="Times New Roman" panose="02020603050405020304" pitchFamily="18" charset="0"/>
                <a:cs typeface="Arial" panose="020B0604020202020204" pitchFamily="34" charset="0"/>
              </a:rPr>
              <a:t>1) Functional Structure</a:t>
            </a:r>
          </a:p>
          <a:p>
            <a:pPr marL="0" indent="0" algn="just">
              <a:lnSpc>
                <a:spcPct val="170000"/>
              </a:lnSpc>
              <a:spcBef>
                <a:spcPts val="0"/>
              </a:spcBef>
              <a:buNone/>
            </a:pPr>
            <a:r>
              <a:rPr lang="en-GB" sz="33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Functional forms can encourage empire-building and protect behaviour, making it difficult for managers to support their counterparts' objectives.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 can lead to bureaucratic quackery, losing sight of customers, and creating barriers to coordination and communication among functional units.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Additionally, functional forms may not support the early development of general management talent.</a:t>
            </a: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11856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07504" y="-19827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 y="643001"/>
            <a:ext cx="4644008" cy="4896543"/>
          </a:xfrm>
        </p:spPr>
        <p:txBody>
          <a:bodyPr>
            <a:normAutofit/>
          </a:bodyPr>
          <a:lstStyle/>
          <a:p>
            <a:pPr marL="0" indent="0" algn="just">
              <a:lnSpc>
                <a:spcPct val="150000"/>
              </a:lnSpc>
              <a:spcBef>
                <a:spcPts val="0"/>
              </a:spcBef>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2) Product</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Product managers in marketing or consumer goods firms manage product aspects, creating functional specialities.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They oversee marketing, sales, cost control, and quality, integrating specialists' efforts towards product goals.</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This hybrid of product and functional forms is common.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Object 4">
            <a:extLst>
              <a:ext uri="{FF2B5EF4-FFF2-40B4-BE49-F238E27FC236}">
                <a16:creationId xmlns:a16="http://schemas.microsoft.com/office/drawing/2014/main" id="{EC32E459-9205-1441-A13D-F204266883D2}"/>
              </a:ext>
            </a:extLst>
          </p:cNvPr>
          <p:cNvGraphicFramePr>
            <a:graphicFrameLocks noChangeAspect="1"/>
          </p:cNvGraphicFramePr>
          <p:nvPr>
            <p:extLst>
              <p:ext uri="{D42A27DB-BD31-4B8C-83A1-F6EECF244321}">
                <p14:modId xmlns:p14="http://schemas.microsoft.com/office/powerpoint/2010/main" val="2598794459"/>
              </p:ext>
            </p:extLst>
          </p:nvPr>
        </p:nvGraphicFramePr>
        <p:xfrm>
          <a:off x="4678157" y="1340768"/>
          <a:ext cx="4248000" cy="2438720"/>
        </p:xfrm>
        <a:graphic>
          <a:graphicData uri="http://schemas.openxmlformats.org/presentationml/2006/ole">
            <mc:AlternateContent xmlns:mc="http://schemas.openxmlformats.org/markup-compatibility/2006">
              <mc:Choice xmlns:v="urn:schemas-microsoft-com:vml" Requires="v">
                <p:oleObj name="Organization Chart" r:id="rId2" imgW="3657600" imgH="2475186" progId="OrgPlusWOPX.4">
                  <p:embed/>
                </p:oleObj>
              </mc:Choice>
              <mc:Fallback>
                <p:oleObj name="Organization Chart" r:id="rId2" imgW="3657600" imgH="2475186" progId="OrgPlusWOPX.4">
                  <p:embed/>
                  <p:pic>
                    <p:nvPicPr>
                      <p:cNvPr id="5" name="Object 4">
                        <a:extLst>
                          <a:ext uri="{FF2B5EF4-FFF2-40B4-BE49-F238E27FC236}">
                            <a16:creationId xmlns:a16="http://schemas.microsoft.com/office/drawing/2014/main" id="{EC32E459-9205-1441-A13D-F204266883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8157" y="1340768"/>
                        <a:ext cx="4248000" cy="243872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30633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00665" y="764704"/>
            <a:ext cx="8229600" cy="4896543"/>
          </a:xfrm>
        </p:spPr>
        <p:txBody>
          <a:bodyPr>
            <a:normAutofit fontScale="70000" lnSpcReduction="20000"/>
          </a:bodyPr>
          <a:lstStyle/>
          <a:p>
            <a:pPr marL="0" indent="0" algn="just">
              <a:lnSpc>
                <a:spcPct val="170000"/>
              </a:lnSpc>
              <a:spcBef>
                <a:spcPts val="0"/>
              </a:spcBef>
              <a:buNone/>
            </a:pPr>
            <a:r>
              <a:rPr lang="en-GB" sz="2600" b="1" dirty="0">
                <a:effectLst/>
                <a:latin typeface="Arial" panose="020B0604020202020204" pitchFamily="34" charset="0"/>
                <a:ea typeface="Times New Roman" panose="02020603050405020304" pitchFamily="18" charset="0"/>
                <a:cs typeface="Arial" panose="020B0604020202020204" pitchFamily="34" charset="0"/>
              </a:rPr>
              <a:t>2) Product Structure</a:t>
            </a:r>
          </a:p>
          <a:p>
            <a:pPr marL="0" indent="0" algn="just">
              <a:lnSpc>
                <a:spcPct val="170000"/>
              </a:lnSpc>
              <a:spcBef>
                <a:spcPts val="0"/>
              </a:spcBef>
              <a:buNone/>
            </a:pPr>
            <a:r>
              <a:rPr lang="en-GB" sz="26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The product form offers the advantages of a functional format while minimising disadvantages.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 It focuses on a single product, targeting specialised resources for demanding ones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This approach is more efficient but complex for smaller firms. It also trains general managers.</a:t>
            </a:r>
          </a:p>
          <a:p>
            <a:pPr algn="just">
              <a:lnSpc>
                <a:spcPct val="170000"/>
              </a:lnSpc>
              <a:spcBef>
                <a:spcPts val="0"/>
              </a:spcBef>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70000"/>
              </a:lnSpc>
              <a:spcBef>
                <a:spcPts val="0"/>
              </a:spcBef>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343244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764704"/>
            <a:ext cx="8229600" cy="4896543"/>
          </a:xfrm>
        </p:spPr>
        <p:txBody>
          <a:bodyPr>
            <a:normAutofit/>
          </a:bodyPr>
          <a:lstStyle/>
          <a:p>
            <a:pPr marL="0" indent="0" algn="just">
              <a:lnSpc>
                <a:spcPct val="150000"/>
              </a:lnSpc>
              <a:spcBef>
                <a:spcPts val="0"/>
              </a:spcBef>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2) Product Structure</a:t>
            </a:r>
          </a:p>
          <a:p>
            <a:pPr marL="0" indent="0" algn="just">
              <a:lnSpc>
                <a:spcPct val="150000"/>
              </a:lnSpc>
              <a:spcBef>
                <a:spcPts val="0"/>
              </a:spcBef>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product form has disadvantages, including higher costs due to duplication of resources, risk of inadequate skill development, tight corporate control, and communication barriers.</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With smaller, product-oriented departments, there's a risk of limited risk-taking, adaptability, and innovation. </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Tight product-line controls may limit innovation and adaptability.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08626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620688"/>
            <a:ext cx="8784976"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3) Customer structure</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Departmentalisation by customers is a strategy used by management to prioritise customer needs over product or production skills. </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This approach is increasingly prevalent in service-oriented societies and is underutilised in manufacturing.</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It is also used in sales departments to offer different terms to different customer segments, indicating sensitivity to their needs.</a:t>
            </a:r>
          </a:p>
          <a:p>
            <a:pPr algn="just">
              <a:lnSpc>
                <a:spcPct val="170000"/>
              </a:lnSpc>
              <a:spcBef>
                <a:spcPts val="0"/>
              </a:spcBef>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Object 3">
            <a:extLst>
              <a:ext uri="{FF2B5EF4-FFF2-40B4-BE49-F238E27FC236}">
                <a16:creationId xmlns:a16="http://schemas.microsoft.com/office/drawing/2014/main" id="{D4684609-8A94-51D1-3F03-272A93EE16B1}"/>
              </a:ext>
            </a:extLst>
          </p:cNvPr>
          <p:cNvGraphicFramePr>
            <a:graphicFrameLocks noChangeAspect="1"/>
          </p:cNvGraphicFramePr>
          <p:nvPr>
            <p:extLst>
              <p:ext uri="{D42A27DB-BD31-4B8C-83A1-F6EECF244321}">
                <p14:modId xmlns:p14="http://schemas.microsoft.com/office/powerpoint/2010/main" val="3484645401"/>
              </p:ext>
            </p:extLst>
          </p:nvPr>
        </p:nvGraphicFramePr>
        <p:xfrm>
          <a:off x="4067944" y="3178127"/>
          <a:ext cx="4670425" cy="2460625"/>
        </p:xfrm>
        <a:graphic>
          <a:graphicData uri="http://schemas.openxmlformats.org/presentationml/2006/ole">
            <mc:AlternateContent xmlns:mc="http://schemas.openxmlformats.org/markup-compatibility/2006">
              <mc:Choice xmlns:v="urn:schemas-microsoft-com:vml" Requires="v">
                <p:oleObj name="Organization Chart" r:id="rId2" imgW="3657600" imgH="2219569" progId="OrgPlusWOPX.4">
                  <p:embed/>
                </p:oleObj>
              </mc:Choice>
              <mc:Fallback>
                <p:oleObj name="Organization Chart" r:id="rId2" imgW="3657600" imgH="2219569" progId="OrgPlusWOPX.4">
                  <p:embed/>
                  <p:pic>
                    <p:nvPicPr>
                      <p:cNvPr id="4" name="Object 3">
                        <a:extLst>
                          <a:ext uri="{FF2B5EF4-FFF2-40B4-BE49-F238E27FC236}">
                            <a16:creationId xmlns:a16="http://schemas.microsoft.com/office/drawing/2014/main" id="{D4684609-8A94-51D1-3F03-272A93EE16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3178127"/>
                        <a:ext cx="4670425" cy="2460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41306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3) Customer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The customer form is very helpful in reminding management where the revenue comes from.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 Companies that are differentiated by customer type tend to be more sophisticated in understanding and meeting their customers’ needs.  </a:t>
            </a:r>
          </a:p>
          <a:p>
            <a:pPr marL="0" indent="0" algn="just">
              <a:lnSpc>
                <a:spcPct val="150000"/>
              </a:lnSpc>
              <a:spcBef>
                <a:spcPts val="0"/>
              </a:spcBef>
              <a:buNone/>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On the other hand, the customer form leads to pressure to meet the various customers’ demands, which leads to greater complexities in production or service scheduling and shorter production runs, which are expensive. </a:t>
            </a:r>
          </a:p>
          <a:p>
            <a:pPr algn="just">
              <a:lnSpc>
                <a:spcPct val="150000"/>
              </a:lnSpc>
              <a:spcBef>
                <a:spcPts val="0"/>
              </a:spcBef>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96101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07504" y="-251523"/>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522899"/>
            <a:ext cx="8229600"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4) Geographic Structure</a:t>
            </a:r>
          </a:p>
          <a:p>
            <a:pPr algn="just">
              <a:lnSpc>
                <a:spcPct val="150000"/>
              </a:lnSpc>
              <a:spcBef>
                <a:spcPts val="0"/>
              </a:spcBef>
              <a:buFont typeface="Wingdings" panose="05000000000000000000" pitchFamily="2" charset="2"/>
              <a:buChar char="Ø"/>
            </a:pPr>
            <a:r>
              <a:rPr lang="en-GB" sz="1800" dirty="0">
                <a:latin typeface="Arial" panose="020B0604020202020204" pitchFamily="34" charset="0"/>
                <a:ea typeface="Times New Roman" panose="02020603050405020304" pitchFamily="18" charset="0"/>
                <a:cs typeface="Arial" panose="020B0604020202020204" pitchFamily="34" charset="0"/>
              </a:rPr>
              <a:t>Geographic structure divides a firm's work by location, often due to product or service characteristics and transportation difficulties. </a:t>
            </a:r>
          </a:p>
          <a:p>
            <a:pPr algn="just">
              <a:lnSpc>
                <a:spcPct val="150000"/>
              </a:lnSpc>
              <a:spcBef>
                <a:spcPts val="0"/>
              </a:spcBef>
              <a:buFont typeface="Wingdings" panose="05000000000000000000" pitchFamily="2" charset="2"/>
              <a:buChar char="Ø"/>
            </a:pPr>
            <a:r>
              <a:rPr lang="en-GB" sz="1800" dirty="0">
                <a:latin typeface="Arial" panose="020B0604020202020204" pitchFamily="34" charset="0"/>
                <a:ea typeface="Times New Roman" panose="02020603050405020304" pitchFamily="18" charset="0"/>
                <a:cs typeface="Arial" panose="020B0604020202020204" pitchFamily="34" charset="0"/>
              </a:rPr>
              <a:t>Multinational companies balance centralised control with complexity of different environments, influenced by legal environment, cultural norms, and topography.</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Object 3">
            <a:extLst>
              <a:ext uri="{FF2B5EF4-FFF2-40B4-BE49-F238E27FC236}">
                <a16:creationId xmlns:a16="http://schemas.microsoft.com/office/drawing/2014/main" id="{B3B2E0C5-C04C-9AA5-9789-FFC921F2257B}"/>
              </a:ext>
            </a:extLst>
          </p:cNvPr>
          <p:cNvGraphicFramePr>
            <a:graphicFrameLocks noChangeAspect="1"/>
          </p:cNvGraphicFramePr>
          <p:nvPr>
            <p:extLst>
              <p:ext uri="{D42A27DB-BD31-4B8C-83A1-F6EECF244321}">
                <p14:modId xmlns:p14="http://schemas.microsoft.com/office/powerpoint/2010/main" val="2138017"/>
              </p:ext>
            </p:extLst>
          </p:nvPr>
        </p:nvGraphicFramePr>
        <p:xfrm>
          <a:off x="3617616" y="2971171"/>
          <a:ext cx="4320000" cy="2634238"/>
        </p:xfrm>
        <a:graphic>
          <a:graphicData uri="http://schemas.openxmlformats.org/presentationml/2006/ole">
            <mc:AlternateContent xmlns:mc="http://schemas.openxmlformats.org/markup-compatibility/2006">
              <mc:Choice xmlns:v="urn:schemas-microsoft-com:vml" Requires="v">
                <p:oleObj name="Organization Chart" r:id="rId2" imgW="3657600" imgH="2219569" progId="OrgPlusWOPX.4">
                  <p:embed/>
                </p:oleObj>
              </mc:Choice>
              <mc:Fallback>
                <p:oleObj name="Organization Chart" r:id="rId2" imgW="3657600" imgH="2219569" progId="OrgPlusWOPX.4">
                  <p:embed/>
                  <p:pic>
                    <p:nvPicPr>
                      <p:cNvPr id="4" name="Object 3">
                        <a:extLst>
                          <a:ext uri="{FF2B5EF4-FFF2-40B4-BE49-F238E27FC236}">
                            <a16:creationId xmlns:a16="http://schemas.microsoft.com/office/drawing/2014/main" id="{B3B2E0C5-C04C-9AA5-9789-FFC921F225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7616" y="2971171"/>
                        <a:ext cx="4320000" cy="26342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65219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31541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43249" y="692696"/>
            <a:ext cx="86868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4) Geographic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a:t>
            </a:r>
          </a:p>
          <a:p>
            <a:pPr marL="0" indent="0" algn="just">
              <a:lnSpc>
                <a:spcPct val="150000"/>
              </a:lnSpc>
              <a:spcBef>
                <a:spcPts val="0"/>
              </a:spcBef>
              <a:buNone/>
            </a:pPr>
            <a:r>
              <a:rPr lang="en-GB" sz="1800" dirty="0">
                <a:latin typeface="Arial" panose="020B0604020202020204" pitchFamily="34" charset="0"/>
                <a:cs typeface="Arial" panose="020B0604020202020204" pitchFamily="34" charset="0"/>
              </a:rPr>
              <a:t>Departmentalisation by geography enables organisations to focus on customer needs, minimise transportation costs, provide training for managerial personnel, and maintain proximity to clientele compared to national or worldwide functional forms.</a:t>
            </a:r>
          </a:p>
          <a:p>
            <a:pPr marL="0" indent="0" algn="just">
              <a:lnSpc>
                <a:spcPct val="150000"/>
              </a:lnSpc>
              <a:spcBef>
                <a:spcPts val="0"/>
              </a:spcBef>
              <a:buNone/>
            </a:pP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None/>
            </a:pPr>
            <a:r>
              <a:rPr lang="en-GB" sz="1800" b="1" dirty="0">
                <a:latin typeface="Arial" panose="020B0604020202020204" pitchFamily="34" charset="0"/>
                <a:cs typeface="Arial" panose="020B0604020202020204" pitchFamily="34" charset="0"/>
              </a:rPr>
              <a:t>Disadvantages</a:t>
            </a:r>
          </a:p>
          <a:p>
            <a:pPr marL="0" indent="0" algn="just">
              <a:lnSpc>
                <a:spcPct val="150000"/>
              </a:lnSpc>
              <a:spcBef>
                <a:spcPts val="0"/>
              </a:spcBef>
              <a:buNone/>
            </a:pPr>
            <a:r>
              <a:rPr lang="en-GB" sz="1800" dirty="0">
                <a:latin typeface="Arial" panose="020B0604020202020204" pitchFamily="34" charset="0"/>
                <a:cs typeface="Arial" panose="020B0604020202020204" pitchFamily="34" charset="0"/>
              </a:rPr>
              <a:t>Geographic boundaries in a firm can complicate business operations, hinder communication, and increase complexity in calculating returns on investment, setting financial goals, and accounting for business results.</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730985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8975" y="-243408"/>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35530" y="763999"/>
            <a:ext cx="4294245" cy="4896543"/>
          </a:xfrm>
        </p:spPr>
        <p:txBody>
          <a:bodyPr>
            <a:noAutofit/>
          </a:bodyPr>
          <a:lstStyle/>
          <a:p>
            <a:pPr marL="0" indent="0" algn="just">
              <a:lnSpc>
                <a:spcPct val="150000"/>
              </a:lnSpc>
              <a:spcBef>
                <a:spcPts val="0"/>
              </a:spcBef>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algn="just">
              <a:lnSpc>
                <a:spcPct val="150000"/>
              </a:lnSpc>
              <a:spcBef>
                <a:spcPts val="0"/>
              </a:spcBef>
              <a:buFont typeface="Wingdings" panose="05000000000000000000" pitchFamily="2" charset="2"/>
              <a:buChar char="Ø"/>
            </a:pPr>
            <a:r>
              <a:rPr lang="en-GB" sz="1900" dirty="0">
                <a:effectLst/>
                <a:latin typeface="Arial" panose="020B0604020202020204" pitchFamily="34" charset="0"/>
                <a:ea typeface="Times New Roman" panose="02020603050405020304" pitchFamily="18" charset="0"/>
                <a:cs typeface="Arial" panose="020B0604020202020204" pitchFamily="34" charset="0"/>
              </a:rPr>
              <a:t>The matrix structure, introduced in the aerospace industry, combines functional array and project managers to manage various project aspects. </a:t>
            </a:r>
          </a:p>
          <a:p>
            <a:pPr algn="just">
              <a:lnSpc>
                <a:spcPct val="150000"/>
              </a:lnSpc>
              <a:spcBef>
                <a:spcPts val="0"/>
              </a:spcBef>
              <a:buFont typeface="Wingdings" panose="05000000000000000000" pitchFamily="2" charset="2"/>
              <a:buChar char="Ø"/>
            </a:pPr>
            <a:r>
              <a:rPr lang="en-GB" sz="1900" dirty="0">
                <a:effectLst/>
                <a:latin typeface="Arial" panose="020B0604020202020204" pitchFamily="34" charset="0"/>
                <a:ea typeface="Times New Roman" panose="02020603050405020304" pitchFamily="18" charset="0"/>
                <a:cs typeface="Arial" panose="020B0604020202020204" pitchFamily="34" charset="0"/>
              </a:rPr>
              <a:t>It requires special management skills like trust, communication, negotiation, teamwork, and attention to detail, focusing on project efficiency.</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06C24DE2-7716-6E66-E55B-E18B3AC12451}"/>
              </a:ext>
            </a:extLst>
          </p:cNvPr>
          <p:cNvPicPr>
            <a:picLocks noChangeAspect="1"/>
          </p:cNvPicPr>
          <p:nvPr/>
        </p:nvPicPr>
        <p:blipFill rotWithShape="1">
          <a:blip r:embed="rId2"/>
          <a:srcRect l="4390" t="4930" r="10009"/>
          <a:stretch/>
        </p:blipFill>
        <p:spPr>
          <a:xfrm>
            <a:off x="4561922" y="1556792"/>
            <a:ext cx="4464000" cy="3310959"/>
          </a:xfrm>
          <a:prstGeom prst="rect">
            <a:avLst/>
          </a:prstGeom>
        </p:spPr>
      </p:pic>
    </p:spTree>
    <p:extLst>
      <p:ext uri="{BB962C8B-B14F-4D97-AF65-F5344CB8AC3E}">
        <p14:creationId xmlns:p14="http://schemas.microsoft.com/office/powerpoint/2010/main" val="25264513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94928" y="692696"/>
            <a:ext cx="82296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a:t>
            </a:r>
          </a:p>
          <a:p>
            <a:pPr marL="0" indent="0" algn="just">
              <a:lnSpc>
                <a:spcPct val="150000"/>
              </a:lnSpc>
              <a:spcBef>
                <a:spcPts val="0"/>
              </a:spcBef>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matrix form is useful for complex tasks like weapon system design, relocation, and corporate acquisitions due to its "loose" structure, aiding problem-solving in limited resources and uncertain projects.</a:t>
            </a:r>
          </a:p>
          <a:p>
            <a:pPr algn="just">
              <a:lnSpc>
                <a:spcPct val="150000"/>
              </a:lnSpc>
              <a:spcBef>
                <a:spcPts val="0"/>
              </a:spcBef>
            </a:pP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689802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19827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620688"/>
            <a:ext cx="86868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marL="0" indent="0" algn="just">
              <a:lnSpc>
                <a:spcPct val="150000"/>
              </a:lnSpc>
              <a:spcBef>
                <a:spcPts val="0"/>
              </a:spcBef>
              <a:buNone/>
            </a:pPr>
            <a:r>
              <a:rPr lang="en-GB" sz="1800" b="1" dirty="0">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The disadvantages to the matrix structure include the reality that the maintenance of the two management hierarchies is expensive.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Further, the “matrixed” employee typically has two or more “bosses” and must determine whom to listen to when.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This often creates confusion and ambiguity in the system, which can be debilitating.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Again, the expense of training and maintaining this highly interpersonal skill-dependent form is significant if not prohibitive.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Many managers steeped in the more traditional forms simply cannot give up assumptions about “one-person, one-boss” or the line-of-authority principle and are unable to function in a matrix structure.</a:t>
            </a:r>
            <a:endParaRPr lang="en-GB" sz="17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77116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96277" y="-306287"/>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87302" y="566767"/>
            <a:ext cx="8856698"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50000"/>
              </a:lnSpc>
              <a:spcBef>
                <a:spcPts val="0"/>
              </a:spcBef>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Hybrid organizational structures combine features of multiple forms, such as functional/product and geographic/customer, achieving benefits but also posing disadvantages.</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Object 4">
            <a:extLst>
              <a:ext uri="{FF2B5EF4-FFF2-40B4-BE49-F238E27FC236}">
                <a16:creationId xmlns:a16="http://schemas.microsoft.com/office/drawing/2014/main" id="{57539CD0-92A1-CED4-2068-8755D342E073}"/>
              </a:ext>
            </a:extLst>
          </p:cNvPr>
          <p:cNvGraphicFramePr>
            <a:graphicFrameLocks noChangeAspect="1"/>
          </p:cNvGraphicFramePr>
          <p:nvPr>
            <p:extLst>
              <p:ext uri="{D42A27DB-BD31-4B8C-83A1-F6EECF244321}">
                <p14:modId xmlns:p14="http://schemas.microsoft.com/office/powerpoint/2010/main" val="1917478526"/>
              </p:ext>
            </p:extLst>
          </p:nvPr>
        </p:nvGraphicFramePr>
        <p:xfrm>
          <a:off x="2987823" y="1988830"/>
          <a:ext cx="5112000" cy="3657759"/>
        </p:xfrm>
        <a:graphic>
          <a:graphicData uri="http://schemas.openxmlformats.org/presentationml/2006/ole">
            <mc:AlternateContent xmlns:mc="http://schemas.openxmlformats.org/markup-compatibility/2006">
              <mc:Choice xmlns:v="urn:schemas-microsoft-com:vml" Requires="v">
                <p:oleObj name="Organization Chart" r:id="rId2" imgW="3657600" imgH="2526296" progId="OrgPlusWOPX.4">
                  <p:embed/>
                </p:oleObj>
              </mc:Choice>
              <mc:Fallback>
                <p:oleObj name="Organization Chart" r:id="rId2" imgW="3657600" imgH="2526296" progId="OrgPlusWOPX.4">
                  <p:embed/>
                  <p:pic>
                    <p:nvPicPr>
                      <p:cNvPr id="5" name="Object 4">
                        <a:extLst>
                          <a:ext uri="{FF2B5EF4-FFF2-40B4-BE49-F238E27FC236}">
                            <a16:creationId xmlns:a16="http://schemas.microsoft.com/office/drawing/2014/main" id="{57539CD0-92A1-CED4-2068-8755D342E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3" y="1988830"/>
                        <a:ext cx="5112000" cy="365775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891198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95310" y="692696"/>
            <a:ext cx="8720090" cy="4896543"/>
          </a:xfrm>
        </p:spPr>
        <p:txBody>
          <a:bodyPr>
            <a:normAutofit fontScale="47500" lnSpcReduction="20000"/>
          </a:bodyPr>
          <a:lstStyle/>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Hybrids provide the means for adapting an organisation’s structure to the demands of the environment, current staffing characteristics, and other design constraints like in-place systems and historical momentum. </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The options are almost limitless, yet most organisations tend to revolve around one or more of the seven previously outlined.</a:t>
            </a:r>
          </a:p>
          <a:p>
            <a:pPr algn="just">
              <a:lnSpc>
                <a:spcPct val="170000"/>
              </a:lnSpc>
              <a:spcBef>
                <a:spcPts val="0"/>
              </a:spcBef>
            </a:pPr>
            <a:endParaRPr lang="en-GB" sz="33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56211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fontScale="90000"/>
          </a:bodyPr>
          <a:lstStyle/>
          <a:p>
            <a:r>
              <a:rPr lang="en-GB" b="1"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95310" y="692696"/>
            <a:ext cx="8720090" cy="4896543"/>
          </a:xfrm>
        </p:spPr>
        <p:txBody>
          <a:bodyPr>
            <a:normAutofit fontScale="47500" lnSpcReduction="20000"/>
          </a:bodyPr>
          <a:lstStyle/>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70000"/>
              </a:lnSpc>
              <a:spcBef>
                <a:spcPts val="0"/>
              </a:spcBef>
              <a:buNone/>
            </a:pPr>
            <a:r>
              <a:rPr lang="en-GB" sz="4500" b="1" dirty="0">
                <a:latin typeface="Arial" panose="020B0604020202020204" pitchFamily="34" charset="0"/>
                <a:ea typeface="Times New Roman" panose="02020603050405020304" pitchFamily="18" charset="0"/>
                <a:cs typeface="Arial" panose="020B0604020202020204" pitchFamily="34" charset="0"/>
              </a:rPr>
              <a:t>D</a:t>
            </a:r>
            <a:r>
              <a:rPr lang="en-GB" sz="4500" b="1" dirty="0">
                <a:effectLst/>
                <a:latin typeface="Arial" panose="020B0604020202020204" pitchFamily="34" charset="0"/>
                <a:ea typeface="Times New Roman" panose="02020603050405020304" pitchFamily="18" charset="0"/>
                <a:cs typeface="Arial" panose="020B0604020202020204" pitchFamily="34" charset="0"/>
              </a:rPr>
              <a:t>isadvantages</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Hybrids can be confusing.</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Managers and employees, people in general actually, usually prefer to reduce uncertainty, and the more complex an organisation is the more ambiguous is the experience of each individual manager. </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In that confusion about who’s-doing-what-and-reporting-to-whom-about-what, people working in hybrids can become frustrated and disillusioned.</a:t>
            </a:r>
          </a:p>
          <a:p>
            <a:pPr algn="just">
              <a:lnSpc>
                <a:spcPct val="170000"/>
              </a:lnSpc>
              <a:spcBef>
                <a:spcPts val="0"/>
              </a:spcBef>
            </a:pPr>
            <a:endParaRPr lang="en-GB" sz="33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45530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a:bodyPr>
          <a:lstStyle/>
          <a:p>
            <a:r>
              <a:rPr lang="en-GB" b="1" dirty="0"/>
              <a:t>Conclusion</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26518" y="476672"/>
            <a:ext cx="8807896" cy="5544615"/>
          </a:xfrm>
        </p:spPr>
        <p:txBody>
          <a:bodyPr>
            <a:normAutofit fontScale="55000" lnSpcReduction="20000"/>
          </a:bodyPr>
          <a:lstStyle/>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Organisational structure is crucial for an effective organisation's functioning and efficiency.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However, there is no clear-cut structure for any situation.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Managers should consider factors like fit, differentiation, integration, technology, size, span of control, and line authority when designing organisational structures.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 The Information Age organisations are evolving into new forms, with "infocracies" distributing decision-making power to those with access to both customers and information databases.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The new Information Age organisations will evolve through the creativity of their leaders and their thinking about organisations.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Organising for the Future suggests creating high-involvement organisations where employees' collective creativity can be unleashed. </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968660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5C500-ED82-9CFF-5112-4713C6499A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48E773-73E6-7079-E5C0-0254AF05E6F7}"/>
              </a:ext>
            </a:extLst>
          </p:cNvPr>
          <p:cNvSpPr>
            <a:spLocks noGrp="1"/>
          </p:cNvSpPr>
          <p:nvPr>
            <p:ph type="title"/>
          </p:nvPr>
        </p:nvSpPr>
        <p:spPr>
          <a:xfrm>
            <a:off x="228600" y="-315416"/>
            <a:ext cx="8686800" cy="1143000"/>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1CD3AF8E-8CBE-6AE7-196B-7D6C03CB5EA4}"/>
              </a:ext>
            </a:extLst>
          </p:cNvPr>
          <p:cNvSpPr>
            <a:spLocks noGrp="1"/>
          </p:cNvSpPr>
          <p:nvPr>
            <p:ph idx="1"/>
          </p:nvPr>
        </p:nvSpPr>
        <p:spPr>
          <a:xfrm>
            <a:off x="126518" y="476672"/>
            <a:ext cx="8807896" cy="5544615"/>
          </a:xfrm>
        </p:spPr>
        <p:txBody>
          <a:bodyPr>
            <a:normAutofit fontScale="77500" lnSpcReduction="20000"/>
          </a:bodyPr>
          <a:lstStyle/>
          <a:p>
            <a:pPr>
              <a:lnSpc>
                <a:spcPct val="150000"/>
              </a:lnSpc>
              <a:spcBef>
                <a:spcPts val="0"/>
              </a:spcBef>
              <a:buFont typeface="Wingdings" panose="05000000000000000000" pitchFamily="2" charset="2"/>
              <a:buChar char="§"/>
            </a:pPr>
            <a:r>
              <a:rPr lang="en-GB" sz="3600" dirty="0">
                <a:latin typeface="Arial" panose="020B0604020202020204" pitchFamily="34" charset="0"/>
                <a:cs typeface="Arial" panose="020B0604020202020204" pitchFamily="34" charset="0"/>
              </a:rPr>
              <a:t>Mullins, L. J. (2019) (12th Ed.) Management &amp; Organisational Behaviour. Pearson.</a:t>
            </a:r>
          </a:p>
          <a:p>
            <a:pPr>
              <a:lnSpc>
                <a:spcPct val="150000"/>
              </a:lnSpc>
              <a:spcBef>
                <a:spcPts val="0"/>
              </a:spcBef>
              <a:buFont typeface="Wingdings" panose="05000000000000000000" pitchFamily="2" charset="2"/>
              <a:buChar char="§"/>
            </a:pPr>
            <a:r>
              <a:rPr lang="en-GB" sz="3600" dirty="0">
                <a:latin typeface="Arial" panose="020B0604020202020204" pitchFamily="34" charset="0"/>
                <a:cs typeface="Arial" panose="020B0604020202020204" pitchFamily="34" charset="0"/>
              </a:rPr>
              <a:t>Chaffey, D. &amp; Smith, P. R. (2017) (5th Ed.) Digital Marketing Excellence: Planning, Optimizing and Integrating Online Marketing. Routledge.</a:t>
            </a:r>
          </a:p>
          <a:p>
            <a:pPr>
              <a:lnSpc>
                <a:spcPct val="150000"/>
              </a:lnSpc>
              <a:spcBef>
                <a:spcPts val="0"/>
              </a:spcBef>
              <a:buFont typeface="Wingdings" panose="05000000000000000000" pitchFamily="2" charset="2"/>
              <a:buChar char="§"/>
            </a:pPr>
            <a:r>
              <a:rPr lang="en-GB" sz="3600" dirty="0">
                <a:latin typeface="Arial" panose="020B0604020202020204" pitchFamily="34" charset="0"/>
                <a:cs typeface="Arial" panose="020B0604020202020204" pitchFamily="34" charset="0"/>
              </a:rPr>
              <a:t>Piccoli, G. &amp; </a:t>
            </a:r>
            <a:r>
              <a:rPr lang="en-GB" sz="3600" dirty="0" err="1">
                <a:latin typeface="Arial" panose="020B0604020202020204" pitchFamily="34" charset="0"/>
                <a:cs typeface="Arial" panose="020B0604020202020204" pitchFamily="34" charset="0"/>
              </a:rPr>
              <a:t>Pigni</a:t>
            </a:r>
            <a:r>
              <a:rPr lang="en-GB" sz="3600" dirty="0">
                <a:latin typeface="Arial" panose="020B0604020202020204" pitchFamily="34" charset="0"/>
                <a:cs typeface="Arial" panose="020B0604020202020204" pitchFamily="34" charset="0"/>
              </a:rPr>
              <a:t>, F. (2016) (3rd Ed.) Information Systems for Managers: Text and Cases. Hoboken. Prospect Press.</a:t>
            </a:r>
          </a:p>
          <a:p>
            <a:pPr algn="just">
              <a:lnSpc>
                <a:spcPct val="170000"/>
              </a:lnSpc>
              <a:spcBef>
                <a:spcPts val="0"/>
              </a:spcBef>
              <a:buFont typeface="Wingdings" panose="05000000000000000000" pitchFamily="2" charset="2"/>
              <a:buChar char="Ø"/>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6E3BCB79-089D-F373-F988-300CDD5A3795}"/>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3136245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2231</Words>
  <Application>Microsoft Office PowerPoint</Application>
  <PresentationFormat>On-screen Show (4:3)</PresentationFormat>
  <Paragraphs>182</Paragraphs>
  <Slides>35</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4" baseType="lpstr">
      <vt:lpstr>Aptos</vt:lpstr>
      <vt:lpstr>Arial</vt:lpstr>
      <vt:lpstr>Calibri</vt:lpstr>
      <vt:lpstr>Lato</vt:lpstr>
      <vt:lpstr>Myriad Pro</vt:lpstr>
      <vt:lpstr>Open Sans</vt:lpstr>
      <vt:lpstr>Wingdings</vt:lpstr>
      <vt:lpstr>20140311PresentationUWTSDTemplate</vt:lpstr>
      <vt:lpstr>Organization Chart</vt:lpstr>
      <vt:lpstr>BSc (Hons) Cloud Computing</vt:lpstr>
      <vt:lpstr>Objectives</vt:lpstr>
      <vt:lpstr>ORGANISATIONAL STRUCTURE</vt:lpstr>
      <vt:lpstr>Organisational Structure</vt:lpstr>
      <vt:lpstr>Organisational Structure</vt:lpstr>
      <vt:lpstr>Important Consideration Affecting Organisational Structure</vt:lpstr>
      <vt:lpstr>PowerPoint Presentation</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TYPES OF ORGANISATIONAL STRUCTURE</vt:lpstr>
      <vt:lpstr>Types Of Organisational Structure</vt:lpstr>
      <vt:lpstr>PowerPoint Presentation</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41</cp:revision>
  <dcterms:created xsi:type="dcterms:W3CDTF">2015-04-14T15:21:28Z</dcterms:created>
  <dcterms:modified xsi:type="dcterms:W3CDTF">2025-08-27T12:47:52Z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