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1" r:id="rId10"/>
    <p:sldId id="272" r:id="rId11"/>
    <p:sldId id="273" r:id="rId12"/>
    <p:sldId id="265" r:id="rId13"/>
    <p:sldId id="266" r:id="rId14"/>
    <p:sldId id="267" r:id="rId15"/>
    <p:sldId id="274" r:id="rId16"/>
    <p:sldId id="268" r:id="rId17"/>
    <p:sldId id="269" r:id="rId18"/>
    <p:sldId id="270" r:id="rId19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30" y="45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24A9F8-7B21-492E-B62C-BAD3C995EDC5}" type="doc">
      <dgm:prSet loTypeId="urn:microsoft.com/office/officeart/2005/8/layout/hProcess7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365B0D6D-C138-41E2-850B-F98FB24AC532}">
      <dgm:prSet phldrT="[Text]"/>
      <dgm:spPr/>
      <dgm:t>
        <a:bodyPr/>
        <a:lstStyle/>
        <a:p>
          <a:r>
            <a:rPr lang="en-GB" dirty="0"/>
            <a:t>Political factor</a:t>
          </a:r>
        </a:p>
      </dgm:t>
    </dgm:pt>
    <dgm:pt modelId="{E400B9AF-3F83-46DF-BABA-DFA173F0FCDC}" type="parTrans" cxnId="{21592967-60ED-40A3-AE2F-940EDB0C433B}">
      <dgm:prSet/>
      <dgm:spPr/>
      <dgm:t>
        <a:bodyPr/>
        <a:lstStyle/>
        <a:p>
          <a:endParaRPr lang="en-GB"/>
        </a:p>
      </dgm:t>
    </dgm:pt>
    <dgm:pt modelId="{2A688EA2-BD5E-4D97-97F0-B3B65BD983C8}" type="sibTrans" cxnId="{21592967-60ED-40A3-AE2F-940EDB0C433B}">
      <dgm:prSet/>
      <dgm:spPr/>
      <dgm:t>
        <a:bodyPr/>
        <a:lstStyle/>
        <a:p>
          <a:endParaRPr lang="en-GB"/>
        </a:p>
      </dgm:t>
    </dgm:pt>
    <dgm:pt modelId="{2BCBA5D6-325C-4CE8-BD61-D60FFB7AE862}">
      <dgm:prSet phldrT="[Text]"/>
      <dgm:spPr/>
      <dgm:t>
        <a:bodyPr/>
        <a:lstStyle/>
        <a:p>
          <a:r>
            <a:rPr lang="en-GB" dirty="0"/>
            <a:t>Increase in minimum wage The National Living Wage (NLW) will rise to £12.71 from 1 April 2026, an increase of 50 pence or 4.1 %. (YouGov, 2026) </a:t>
          </a:r>
        </a:p>
      </dgm:t>
    </dgm:pt>
    <dgm:pt modelId="{35054451-E342-4C18-B059-359883E6EC33}" type="parTrans" cxnId="{F7952743-E9C4-40A0-B1A9-D047F93649E1}">
      <dgm:prSet/>
      <dgm:spPr/>
      <dgm:t>
        <a:bodyPr/>
        <a:lstStyle/>
        <a:p>
          <a:endParaRPr lang="en-GB"/>
        </a:p>
      </dgm:t>
    </dgm:pt>
    <dgm:pt modelId="{200CF791-14BF-4D0B-935F-5CD15057D766}" type="sibTrans" cxnId="{F7952743-E9C4-40A0-B1A9-D047F93649E1}">
      <dgm:prSet/>
      <dgm:spPr/>
      <dgm:t>
        <a:bodyPr/>
        <a:lstStyle/>
        <a:p>
          <a:endParaRPr lang="en-GB"/>
        </a:p>
      </dgm:t>
    </dgm:pt>
    <dgm:pt modelId="{C1664C04-B85D-419C-9AA3-99B4F4BE9C0A}">
      <dgm:prSet phldrT="[Text]"/>
      <dgm:spPr/>
      <dgm:t>
        <a:bodyPr/>
        <a:lstStyle/>
        <a:p>
          <a:r>
            <a:rPr lang="en-GB" dirty="0"/>
            <a:t>Impact on Company </a:t>
          </a:r>
        </a:p>
      </dgm:t>
    </dgm:pt>
    <dgm:pt modelId="{1A605356-0BF4-4A7C-AAC2-3A58D95A4EE4}" type="parTrans" cxnId="{87322E6C-2D5B-4A55-BD09-834AB5860CCE}">
      <dgm:prSet/>
      <dgm:spPr/>
      <dgm:t>
        <a:bodyPr/>
        <a:lstStyle/>
        <a:p>
          <a:endParaRPr lang="en-GB"/>
        </a:p>
      </dgm:t>
    </dgm:pt>
    <dgm:pt modelId="{C0BF49EA-F969-4B55-BEBC-524C91D6D6DE}" type="sibTrans" cxnId="{87322E6C-2D5B-4A55-BD09-834AB5860CCE}">
      <dgm:prSet/>
      <dgm:spPr/>
      <dgm:t>
        <a:bodyPr/>
        <a:lstStyle/>
        <a:p>
          <a:endParaRPr lang="en-GB"/>
        </a:p>
      </dgm:t>
    </dgm:pt>
    <dgm:pt modelId="{138FB25E-4D40-4FAC-AECF-67C755080E5B}">
      <dgm:prSet phldrT="[Text]"/>
      <dgm:spPr/>
      <dgm:t>
        <a:bodyPr/>
        <a:lstStyle/>
        <a:p>
          <a:pPr>
            <a:buClr>
              <a:schemeClr val="hlink"/>
            </a:buClr>
            <a:buSzPct val="70000"/>
            <a:buFont typeface="Wingdings" pitchFamily="2" charset="2"/>
            <a:buNone/>
          </a:pPr>
          <a:r>
            <a:rPr kumimoji="0" lang="en-US" b="0" i="0" u="none" strike="noStrike" cap="none" normalizeH="0" baseline="0" dirty="0">
              <a:ln/>
              <a:effectLst/>
              <a:latin typeface="+mn-lt"/>
            </a:rPr>
            <a:t>Could be a cost increase within a company ‘staffing cost.’</a:t>
          </a:r>
          <a:endParaRPr lang="en-GB" dirty="0"/>
        </a:p>
      </dgm:t>
    </dgm:pt>
    <dgm:pt modelId="{ED4830B5-01BB-4229-A5B2-A4E549C22D32}" type="parTrans" cxnId="{AD5DD312-CE38-4893-A166-634C5066EE91}">
      <dgm:prSet/>
      <dgm:spPr/>
      <dgm:t>
        <a:bodyPr/>
        <a:lstStyle/>
        <a:p>
          <a:endParaRPr lang="en-GB"/>
        </a:p>
      </dgm:t>
    </dgm:pt>
    <dgm:pt modelId="{0CEAC7EA-6B19-427A-B703-89B77C16A855}" type="sibTrans" cxnId="{AD5DD312-CE38-4893-A166-634C5066EE91}">
      <dgm:prSet/>
      <dgm:spPr/>
      <dgm:t>
        <a:bodyPr/>
        <a:lstStyle/>
        <a:p>
          <a:endParaRPr lang="en-GB"/>
        </a:p>
      </dgm:t>
    </dgm:pt>
    <dgm:pt modelId="{9CD12A9C-7C2D-44E9-9D5B-CDA5F19BAD5E}">
      <dgm:prSet/>
      <dgm:spPr/>
      <dgm:t>
        <a:bodyPr/>
        <a:lstStyle/>
        <a:p>
          <a:r>
            <a:rPr kumimoji="0" lang="en-US" b="1" i="0" u="sng" strike="noStrike" cap="none" normalizeH="0" baseline="0">
              <a:ln/>
              <a:effectLst/>
              <a:latin typeface="+mn-lt"/>
            </a:rPr>
            <a:t>OR</a:t>
          </a:r>
          <a:endParaRPr kumimoji="0" lang="en-US" b="1" i="0" u="sng" strike="noStrike" cap="none" normalizeH="0" baseline="0" dirty="0">
            <a:ln/>
            <a:effectLst/>
            <a:latin typeface="+mn-lt"/>
          </a:endParaRPr>
        </a:p>
      </dgm:t>
    </dgm:pt>
    <dgm:pt modelId="{D0D54534-734C-493B-AC16-AAC609541C1C}" type="parTrans" cxnId="{1F9E5EA3-2967-402D-9DDE-ED791B035BD6}">
      <dgm:prSet/>
      <dgm:spPr/>
      <dgm:t>
        <a:bodyPr/>
        <a:lstStyle/>
        <a:p>
          <a:endParaRPr lang="en-GB"/>
        </a:p>
      </dgm:t>
    </dgm:pt>
    <dgm:pt modelId="{97EE54DD-C210-41D6-883D-4DACF07E6CDF}" type="sibTrans" cxnId="{1F9E5EA3-2967-402D-9DDE-ED791B035BD6}">
      <dgm:prSet/>
      <dgm:spPr/>
      <dgm:t>
        <a:bodyPr/>
        <a:lstStyle/>
        <a:p>
          <a:endParaRPr lang="en-GB"/>
        </a:p>
      </dgm:t>
    </dgm:pt>
    <dgm:pt modelId="{103BBF41-9898-46A2-9B02-A8F04522A06C}">
      <dgm:prSet/>
      <dgm:spPr/>
      <dgm:t>
        <a:bodyPr/>
        <a:lstStyle/>
        <a:p>
          <a:r>
            <a:rPr kumimoji="0" lang="en-US" b="0" i="0" u="none" strike="noStrike" cap="none" normalizeH="0" baseline="0" dirty="0">
              <a:ln/>
              <a:effectLst/>
              <a:latin typeface="+mn-lt"/>
            </a:rPr>
            <a:t>Could mean that a company is in a better position than competitors as it already pays above living wage and competitors don’t.</a:t>
          </a:r>
        </a:p>
      </dgm:t>
    </dgm:pt>
    <dgm:pt modelId="{94077BFA-A83D-4004-86E4-CCF4A34B2EFF}" type="parTrans" cxnId="{E95BB3C3-1537-440E-97EB-F42CAAA436F2}">
      <dgm:prSet/>
      <dgm:spPr/>
      <dgm:t>
        <a:bodyPr/>
        <a:lstStyle/>
        <a:p>
          <a:endParaRPr lang="en-GB"/>
        </a:p>
      </dgm:t>
    </dgm:pt>
    <dgm:pt modelId="{A93BC672-AB2B-4638-8092-1F4E22709A82}" type="sibTrans" cxnId="{E95BB3C3-1537-440E-97EB-F42CAAA436F2}">
      <dgm:prSet/>
      <dgm:spPr/>
      <dgm:t>
        <a:bodyPr/>
        <a:lstStyle/>
        <a:p>
          <a:endParaRPr lang="en-GB"/>
        </a:p>
      </dgm:t>
    </dgm:pt>
    <dgm:pt modelId="{468EDDD9-7551-4E35-BAC5-C6E62B2EE8F4}" type="pres">
      <dgm:prSet presAssocID="{D324A9F8-7B21-492E-B62C-BAD3C995EDC5}" presName="Name0" presStyleCnt="0">
        <dgm:presLayoutVars>
          <dgm:dir/>
          <dgm:animLvl val="lvl"/>
          <dgm:resizeHandles val="exact"/>
        </dgm:presLayoutVars>
      </dgm:prSet>
      <dgm:spPr/>
    </dgm:pt>
    <dgm:pt modelId="{2739F751-8FE3-4428-BD3B-13E1E4EE41B3}" type="pres">
      <dgm:prSet presAssocID="{365B0D6D-C138-41E2-850B-F98FB24AC532}" presName="compositeNode" presStyleCnt="0">
        <dgm:presLayoutVars>
          <dgm:bulletEnabled val="1"/>
        </dgm:presLayoutVars>
      </dgm:prSet>
      <dgm:spPr/>
    </dgm:pt>
    <dgm:pt modelId="{9191DA14-28D9-4EE5-BBB3-42CC8C7B2504}" type="pres">
      <dgm:prSet presAssocID="{365B0D6D-C138-41E2-850B-F98FB24AC532}" presName="bgRect" presStyleLbl="node1" presStyleIdx="0" presStyleCnt="2"/>
      <dgm:spPr/>
    </dgm:pt>
    <dgm:pt modelId="{7C9637B2-236C-44D1-937D-B3703FA953D9}" type="pres">
      <dgm:prSet presAssocID="{365B0D6D-C138-41E2-850B-F98FB24AC532}" presName="parentNode" presStyleLbl="node1" presStyleIdx="0" presStyleCnt="2">
        <dgm:presLayoutVars>
          <dgm:chMax val="0"/>
          <dgm:bulletEnabled val="1"/>
        </dgm:presLayoutVars>
      </dgm:prSet>
      <dgm:spPr/>
    </dgm:pt>
    <dgm:pt modelId="{ACB8E0C7-DAB6-43D0-92EC-8C2D8E18A6FB}" type="pres">
      <dgm:prSet presAssocID="{365B0D6D-C138-41E2-850B-F98FB24AC532}" presName="childNode" presStyleLbl="node1" presStyleIdx="0" presStyleCnt="2">
        <dgm:presLayoutVars>
          <dgm:bulletEnabled val="1"/>
        </dgm:presLayoutVars>
      </dgm:prSet>
      <dgm:spPr/>
    </dgm:pt>
    <dgm:pt modelId="{7ED013A1-C273-4269-BD08-54411F465DB9}" type="pres">
      <dgm:prSet presAssocID="{2A688EA2-BD5E-4D97-97F0-B3B65BD983C8}" presName="hSp" presStyleCnt="0"/>
      <dgm:spPr/>
    </dgm:pt>
    <dgm:pt modelId="{CFF94EF7-07DA-4994-ABA8-96B2C3954E04}" type="pres">
      <dgm:prSet presAssocID="{2A688EA2-BD5E-4D97-97F0-B3B65BD983C8}" presName="vProcSp" presStyleCnt="0"/>
      <dgm:spPr/>
    </dgm:pt>
    <dgm:pt modelId="{63C0020A-744B-4F0B-B07B-D48CACB66CDC}" type="pres">
      <dgm:prSet presAssocID="{2A688EA2-BD5E-4D97-97F0-B3B65BD983C8}" presName="vSp1" presStyleCnt="0"/>
      <dgm:spPr/>
    </dgm:pt>
    <dgm:pt modelId="{589DF912-F4B9-49B4-8725-A6AFF16D6206}" type="pres">
      <dgm:prSet presAssocID="{2A688EA2-BD5E-4D97-97F0-B3B65BD983C8}" presName="simulatedConn" presStyleLbl="solidFgAcc1" presStyleIdx="0" presStyleCnt="1"/>
      <dgm:spPr/>
    </dgm:pt>
    <dgm:pt modelId="{C9F99220-3B7D-4ADE-97E0-00FF4F15A012}" type="pres">
      <dgm:prSet presAssocID="{2A688EA2-BD5E-4D97-97F0-B3B65BD983C8}" presName="vSp2" presStyleCnt="0"/>
      <dgm:spPr/>
    </dgm:pt>
    <dgm:pt modelId="{467E055F-4791-4078-A418-215A72C5BC7E}" type="pres">
      <dgm:prSet presAssocID="{2A688EA2-BD5E-4D97-97F0-B3B65BD983C8}" presName="sibTrans" presStyleCnt="0"/>
      <dgm:spPr/>
    </dgm:pt>
    <dgm:pt modelId="{92BD5B5C-D1BC-41C3-87E1-95722D3022C6}" type="pres">
      <dgm:prSet presAssocID="{C1664C04-B85D-419C-9AA3-99B4F4BE9C0A}" presName="compositeNode" presStyleCnt="0">
        <dgm:presLayoutVars>
          <dgm:bulletEnabled val="1"/>
        </dgm:presLayoutVars>
      </dgm:prSet>
      <dgm:spPr/>
    </dgm:pt>
    <dgm:pt modelId="{82DEF7C6-D979-4EC5-9C47-0CB018E638CD}" type="pres">
      <dgm:prSet presAssocID="{C1664C04-B85D-419C-9AA3-99B4F4BE9C0A}" presName="bgRect" presStyleLbl="node1" presStyleIdx="1" presStyleCnt="2" custLinFactNeighborX="-196" custLinFactNeighborY="428"/>
      <dgm:spPr/>
    </dgm:pt>
    <dgm:pt modelId="{50804AD5-9065-49B4-B9EB-A40EF8890BF4}" type="pres">
      <dgm:prSet presAssocID="{C1664C04-B85D-419C-9AA3-99B4F4BE9C0A}" presName="parentNode" presStyleLbl="node1" presStyleIdx="1" presStyleCnt="2">
        <dgm:presLayoutVars>
          <dgm:chMax val="0"/>
          <dgm:bulletEnabled val="1"/>
        </dgm:presLayoutVars>
      </dgm:prSet>
      <dgm:spPr/>
    </dgm:pt>
    <dgm:pt modelId="{1140DE09-0231-4514-A47C-81AEB1315DC4}" type="pres">
      <dgm:prSet presAssocID="{C1664C04-B85D-419C-9AA3-99B4F4BE9C0A}" presName="childNode" presStyleLbl="node1" presStyleIdx="1" presStyleCnt="2">
        <dgm:presLayoutVars>
          <dgm:bulletEnabled val="1"/>
        </dgm:presLayoutVars>
      </dgm:prSet>
      <dgm:spPr/>
    </dgm:pt>
  </dgm:ptLst>
  <dgm:cxnLst>
    <dgm:cxn modelId="{6E031903-47F6-4232-A4FE-01691770D2C0}" type="presOf" srcId="{365B0D6D-C138-41E2-850B-F98FB24AC532}" destId="{7C9637B2-236C-44D1-937D-B3703FA953D9}" srcOrd="1" destOrd="0" presId="urn:microsoft.com/office/officeart/2005/8/layout/hProcess7"/>
    <dgm:cxn modelId="{4CA69E0A-71CD-44FF-8314-C8E01C30B4F0}" type="presOf" srcId="{365B0D6D-C138-41E2-850B-F98FB24AC532}" destId="{9191DA14-28D9-4EE5-BBB3-42CC8C7B2504}" srcOrd="0" destOrd="0" presId="urn:microsoft.com/office/officeart/2005/8/layout/hProcess7"/>
    <dgm:cxn modelId="{AD5DD312-CE38-4893-A166-634C5066EE91}" srcId="{C1664C04-B85D-419C-9AA3-99B4F4BE9C0A}" destId="{138FB25E-4D40-4FAC-AECF-67C755080E5B}" srcOrd="0" destOrd="0" parTransId="{ED4830B5-01BB-4229-A5B2-A4E549C22D32}" sibTransId="{0CEAC7EA-6B19-427A-B703-89B77C16A855}"/>
    <dgm:cxn modelId="{17DCC630-1FB2-4B72-ACDB-3D50ECE9D6A1}" type="presOf" srcId="{103BBF41-9898-46A2-9B02-A8F04522A06C}" destId="{1140DE09-0231-4514-A47C-81AEB1315DC4}" srcOrd="0" destOrd="2" presId="urn:microsoft.com/office/officeart/2005/8/layout/hProcess7"/>
    <dgm:cxn modelId="{F7952743-E9C4-40A0-B1A9-D047F93649E1}" srcId="{365B0D6D-C138-41E2-850B-F98FB24AC532}" destId="{2BCBA5D6-325C-4CE8-BD61-D60FFB7AE862}" srcOrd="0" destOrd="0" parTransId="{35054451-E342-4C18-B059-359883E6EC33}" sibTransId="{200CF791-14BF-4D0B-935F-5CD15057D766}"/>
    <dgm:cxn modelId="{21592967-60ED-40A3-AE2F-940EDB0C433B}" srcId="{D324A9F8-7B21-492E-B62C-BAD3C995EDC5}" destId="{365B0D6D-C138-41E2-850B-F98FB24AC532}" srcOrd="0" destOrd="0" parTransId="{E400B9AF-3F83-46DF-BABA-DFA173F0FCDC}" sibTransId="{2A688EA2-BD5E-4D97-97F0-B3B65BD983C8}"/>
    <dgm:cxn modelId="{87322E6C-2D5B-4A55-BD09-834AB5860CCE}" srcId="{D324A9F8-7B21-492E-B62C-BAD3C995EDC5}" destId="{C1664C04-B85D-419C-9AA3-99B4F4BE9C0A}" srcOrd="1" destOrd="0" parTransId="{1A605356-0BF4-4A7C-AAC2-3A58D95A4EE4}" sibTransId="{C0BF49EA-F969-4B55-BEBC-524C91D6D6DE}"/>
    <dgm:cxn modelId="{903C1B54-932A-41FD-A678-AE546CC4F275}" type="presOf" srcId="{D324A9F8-7B21-492E-B62C-BAD3C995EDC5}" destId="{468EDDD9-7551-4E35-BAC5-C6E62B2EE8F4}" srcOrd="0" destOrd="0" presId="urn:microsoft.com/office/officeart/2005/8/layout/hProcess7"/>
    <dgm:cxn modelId="{14818557-B762-406C-8BBE-E5555305A60B}" type="presOf" srcId="{2BCBA5D6-325C-4CE8-BD61-D60FFB7AE862}" destId="{ACB8E0C7-DAB6-43D0-92EC-8C2D8E18A6FB}" srcOrd="0" destOrd="0" presId="urn:microsoft.com/office/officeart/2005/8/layout/hProcess7"/>
    <dgm:cxn modelId="{C8D7407C-BE08-497F-BD7E-85464DC51499}" type="presOf" srcId="{C1664C04-B85D-419C-9AA3-99B4F4BE9C0A}" destId="{82DEF7C6-D979-4EC5-9C47-0CB018E638CD}" srcOrd="0" destOrd="0" presId="urn:microsoft.com/office/officeart/2005/8/layout/hProcess7"/>
    <dgm:cxn modelId="{990D6F97-FFBE-4E1A-97D4-E71A9CC2EF61}" type="presOf" srcId="{138FB25E-4D40-4FAC-AECF-67C755080E5B}" destId="{1140DE09-0231-4514-A47C-81AEB1315DC4}" srcOrd="0" destOrd="0" presId="urn:microsoft.com/office/officeart/2005/8/layout/hProcess7"/>
    <dgm:cxn modelId="{8CFBF09A-CC55-4FAE-9AA9-F4AAEC0454FC}" type="presOf" srcId="{9CD12A9C-7C2D-44E9-9D5B-CDA5F19BAD5E}" destId="{1140DE09-0231-4514-A47C-81AEB1315DC4}" srcOrd="0" destOrd="1" presId="urn:microsoft.com/office/officeart/2005/8/layout/hProcess7"/>
    <dgm:cxn modelId="{ECB58A9D-4781-44A0-BC18-AFF57F80982E}" type="presOf" srcId="{C1664C04-B85D-419C-9AA3-99B4F4BE9C0A}" destId="{50804AD5-9065-49B4-B9EB-A40EF8890BF4}" srcOrd="1" destOrd="0" presId="urn:microsoft.com/office/officeart/2005/8/layout/hProcess7"/>
    <dgm:cxn modelId="{1F9E5EA3-2967-402D-9DDE-ED791B035BD6}" srcId="{C1664C04-B85D-419C-9AA3-99B4F4BE9C0A}" destId="{9CD12A9C-7C2D-44E9-9D5B-CDA5F19BAD5E}" srcOrd="1" destOrd="0" parTransId="{D0D54534-734C-493B-AC16-AAC609541C1C}" sibTransId="{97EE54DD-C210-41D6-883D-4DACF07E6CDF}"/>
    <dgm:cxn modelId="{E95BB3C3-1537-440E-97EB-F42CAAA436F2}" srcId="{C1664C04-B85D-419C-9AA3-99B4F4BE9C0A}" destId="{103BBF41-9898-46A2-9B02-A8F04522A06C}" srcOrd="2" destOrd="0" parTransId="{94077BFA-A83D-4004-86E4-CCF4A34B2EFF}" sibTransId="{A93BC672-AB2B-4638-8092-1F4E22709A82}"/>
    <dgm:cxn modelId="{93F21EB3-AE94-4422-A057-6D3C86AD6B74}" type="presParOf" srcId="{468EDDD9-7551-4E35-BAC5-C6E62B2EE8F4}" destId="{2739F751-8FE3-4428-BD3B-13E1E4EE41B3}" srcOrd="0" destOrd="0" presId="urn:microsoft.com/office/officeart/2005/8/layout/hProcess7"/>
    <dgm:cxn modelId="{06265E9A-5592-4B3A-B243-F4ED874F054B}" type="presParOf" srcId="{2739F751-8FE3-4428-BD3B-13E1E4EE41B3}" destId="{9191DA14-28D9-4EE5-BBB3-42CC8C7B2504}" srcOrd="0" destOrd="0" presId="urn:microsoft.com/office/officeart/2005/8/layout/hProcess7"/>
    <dgm:cxn modelId="{D3295BCC-C983-4540-9B97-5739FD3EBA29}" type="presParOf" srcId="{2739F751-8FE3-4428-BD3B-13E1E4EE41B3}" destId="{7C9637B2-236C-44D1-937D-B3703FA953D9}" srcOrd="1" destOrd="0" presId="urn:microsoft.com/office/officeart/2005/8/layout/hProcess7"/>
    <dgm:cxn modelId="{EDBDAE81-A936-42F4-B755-A938F2F0828D}" type="presParOf" srcId="{2739F751-8FE3-4428-BD3B-13E1E4EE41B3}" destId="{ACB8E0C7-DAB6-43D0-92EC-8C2D8E18A6FB}" srcOrd="2" destOrd="0" presId="urn:microsoft.com/office/officeart/2005/8/layout/hProcess7"/>
    <dgm:cxn modelId="{24E89A8E-B9EF-4DD7-B647-14081280DCF1}" type="presParOf" srcId="{468EDDD9-7551-4E35-BAC5-C6E62B2EE8F4}" destId="{7ED013A1-C273-4269-BD08-54411F465DB9}" srcOrd="1" destOrd="0" presId="urn:microsoft.com/office/officeart/2005/8/layout/hProcess7"/>
    <dgm:cxn modelId="{13C73BBC-2852-428C-9E00-8085128C47B2}" type="presParOf" srcId="{468EDDD9-7551-4E35-BAC5-C6E62B2EE8F4}" destId="{CFF94EF7-07DA-4994-ABA8-96B2C3954E04}" srcOrd="2" destOrd="0" presId="urn:microsoft.com/office/officeart/2005/8/layout/hProcess7"/>
    <dgm:cxn modelId="{8AF08861-32D7-4697-BFB7-5D5ACD748F7C}" type="presParOf" srcId="{CFF94EF7-07DA-4994-ABA8-96B2C3954E04}" destId="{63C0020A-744B-4F0B-B07B-D48CACB66CDC}" srcOrd="0" destOrd="0" presId="urn:microsoft.com/office/officeart/2005/8/layout/hProcess7"/>
    <dgm:cxn modelId="{94BD0E19-3CE5-4B40-AE82-56B7987A5B28}" type="presParOf" srcId="{CFF94EF7-07DA-4994-ABA8-96B2C3954E04}" destId="{589DF912-F4B9-49B4-8725-A6AFF16D6206}" srcOrd="1" destOrd="0" presId="urn:microsoft.com/office/officeart/2005/8/layout/hProcess7"/>
    <dgm:cxn modelId="{3F90AD40-9F7F-4ED2-A0D2-A6059D1B2DE2}" type="presParOf" srcId="{CFF94EF7-07DA-4994-ABA8-96B2C3954E04}" destId="{C9F99220-3B7D-4ADE-97E0-00FF4F15A012}" srcOrd="2" destOrd="0" presId="urn:microsoft.com/office/officeart/2005/8/layout/hProcess7"/>
    <dgm:cxn modelId="{DCD3035A-75EB-46F8-9124-05C74AF8750A}" type="presParOf" srcId="{468EDDD9-7551-4E35-BAC5-C6E62B2EE8F4}" destId="{467E055F-4791-4078-A418-215A72C5BC7E}" srcOrd="3" destOrd="0" presId="urn:microsoft.com/office/officeart/2005/8/layout/hProcess7"/>
    <dgm:cxn modelId="{C8813D24-A468-4E87-AE72-07E20DAB66A8}" type="presParOf" srcId="{468EDDD9-7551-4E35-BAC5-C6E62B2EE8F4}" destId="{92BD5B5C-D1BC-41C3-87E1-95722D3022C6}" srcOrd="4" destOrd="0" presId="urn:microsoft.com/office/officeart/2005/8/layout/hProcess7"/>
    <dgm:cxn modelId="{BDF7B20A-3519-480F-ACAD-7993BE0DE68E}" type="presParOf" srcId="{92BD5B5C-D1BC-41C3-87E1-95722D3022C6}" destId="{82DEF7C6-D979-4EC5-9C47-0CB018E638CD}" srcOrd="0" destOrd="0" presId="urn:microsoft.com/office/officeart/2005/8/layout/hProcess7"/>
    <dgm:cxn modelId="{AACD7CC0-BAED-463F-BB1D-881885928C9E}" type="presParOf" srcId="{92BD5B5C-D1BC-41C3-87E1-95722D3022C6}" destId="{50804AD5-9065-49B4-B9EB-A40EF8890BF4}" srcOrd="1" destOrd="0" presId="urn:microsoft.com/office/officeart/2005/8/layout/hProcess7"/>
    <dgm:cxn modelId="{A80A8E03-77B8-4038-B771-BE26F5E977A7}" type="presParOf" srcId="{92BD5B5C-D1BC-41C3-87E1-95722D3022C6}" destId="{1140DE09-0231-4514-A47C-81AEB1315DC4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24A9F8-7B21-492E-B62C-BAD3C995EDC5}" type="doc">
      <dgm:prSet loTypeId="urn:microsoft.com/office/officeart/2005/8/layout/hProcess7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365B0D6D-C138-41E2-850B-F98FB24AC532}">
      <dgm:prSet phldrT="[Text]"/>
      <dgm:spPr/>
      <dgm:t>
        <a:bodyPr/>
        <a:lstStyle/>
        <a:p>
          <a:r>
            <a:rPr lang="en-GB" dirty="0"/>
            <a:t>Political factor</a:t>
          </a:r>
        </a:p>
      </dgm:t>
    </dgm:pt>
    <dgm:pt modelId="{E400B9AF-3F83-46DF-BABA-DFA173F0FCDC}" type="parTrans" cxnId="{21592967-60ED-40A3-AE2F-940EDB0C433B}">
      <dgm:prSet/>
      <dgm:spPr/>
      <dgm:t>
        <a:bodyPr/>
        <a:lstStyle/>
        <a:p>
          <a:endParaRPr lang="en-GB"/>
        </a:p>
      </dgm:t>
    </dgm:pt>
    <dgm:pt modelId="{2A688EA2-BD5E-4D97-97F0-B3B65BD983C8}" type="sibTrans" cxnId="{21592967-60ED-40A3-AE2F-940EDB0C433B}">
      <dgm:prSet/>
      <dgm:spPr/>
      <dgm:t>
        <a:bodyPr/>
        <a:lstStyle/>
        <a:p>
          <a:endParaRPr lang="en-GB"/>
        </a:p>
      </dgm:t>
    </dgm:pt>
    <dgm:pt modelId="{2BCBA5D6-325C-4CE8-BD61-D60FFB7AE862}">
      <dgm:prSet phldrT="[Text]"/>
      <dgm:spPr/>
      <dgm:t>
        <a:bodyPr/>
        <a:lstStyle/>
        <a:p>
          <a:r>
            <a:rPr lang="en-GB" dirty="0"/>
            <a:t>Increase in minimum wage The National Living Wage (NLW) will rise to £12.71 from 1 April 2026, an increase of 50 pence or 4.1 %. (YouGov, 2026) </a:t>
          </a:r>
        </a:p>
      </dgm:t>
    </dgm:pt>
    <dgm:pt modelId="{35054451-E342-4C18-B059-359883E6EC33}" type="parTrans" cxnId="{F7952743-E9C4-40A0-B1A9-D047F93649E1}">
      <dgm:prSet/>
      <dgm:spPr/>
      <dgm:t>
        <a:bodyPr/>
        <a:lstStyle/>
        <a:p>
          <a:endParaRPr lang="en-GB"/>
        </a:p>
      </dgm:t>
    </dgm:pt>
    <dgm:pt modelId="{200CF791-14BF-4D0B-935F-5CD15057D766}" type="sibTrans" cxnId="{F7952743-E9C4-40A0-B1A9-D047F93649E1}">
      <dgm:prSet/>
      <dgm:spPr/>
      <dgm:t>
        <a:bodyPr/>
        <a:lstStyle/>
        <a:p>
          <a:endParaRPr lang="en-GB"/>
        </a:p>
      </dgm:t>
    </dgm:pt>
    <dgm:pt modelId="{C1664C04-B85D-419C-9AA3-99B4F4BE9C0A}">
      <dgm:prSet phldrT="[Text]"/>
      <dgm:spPr/>
      <dgm:t>
        <a:bodyPr/>
        <a:lstStyle/>
        <a:p>
          <a:r>
            <a:rPr lang="en-GB" dirty="0"/>
            <a:t>Impact on Company </a:t>
          </a:r>
        </a:p>
      </dgm:t>
    </dgm:pt>
    <dgm:pt modelId="{1A605356-0BF4-4A7C-AAC2-3A58D95A4EE4}" type="parTrans" cxnId="{87322E6C-2D5B-4A55-BD09-834AB5860CCE}">
      <dgm:prSet/>
      <dgm:spPr/>
      <dgm:t>
        <a:bodyPr/>
        <a:lstStyle/>
        <a:p>
          <a:endParaRPr lang="en-GB"/>
        </a:p>
      </dgm:t>
    </dgm:pt>
    <dgm:pt modelId="{C0BF49EA-F969-4B55-BEBC-524C91D6D6DE}" type="sibTrans" cxnId="{87322E6C-2D5B-4A55-BD09-834AB5860CCE}">
      <dgm:prSet/>
      <dgm:spPr/>
      <dgm:t>
        <a:bodyPr/>
        <a:lstStyle/>
        <a:p>
          <a:endParaRPr lang="en-GB"/>
        </a:p>
      </dgm:t>
    </dgm:pt>
    <dgm:pt modelId="{138FB25E-4D40-4FAC-AECF-67C755080E5B}">
      <dgm:prSet phldrT="[Text]"/>
      <dgm:spPr/>
      <dgm:t>
        <a:bodyPr/>
        <a:lstStyle/>
        <a:p>
          <a:pPr>
            <a:buClr>
              <a:schemeClr val="hlink"/>
            </a:buClr>
            <a:buSzPct val="70000"/>
            <a:buFont typeface="Wingdings" pitchFamily="2" charset="2"/>
            <a:buNone/>
          </a:pPr>
          <a:r>
            <a:rPr kumimoji="0" lang="en-US" b="0" i="0" u="none" strike="noStrike" cap="none" normalizeH="0" baseline="0" dirty="0">
              <a:ln/>
              <a:effectLst/>
              <a:latin typeface="+mn-lt"/>
            </a:rPr>
            <a:t>Could be a cost increase within a company ‘staffing cost.’</a:t>
          </a:r>
          <a:endParaRPr lang="en-GB" dirty="0"/>
        </a:p>
      </dgm:t>
    </dgm:pt>
    <dgm:pt modelId="{ED4830B5-01BB-4229-A5B2-A4E549C22D32}" type="parTrans" cxnId="{AD5DD312-CE38-4893-A166-634C5066EE91}">
      <dgm:prSet/>
      <dgm:spPr/>
      <dgm:t>
        <a:bodyPr/>
        <a:lstStyle/>
        <a:p>
          <a:endParaRPr lang="en-GB"/>
        </a:p>
      </dgm:t>
    </dgm:pt>
    <dgm:pt modelId="{0CEAC7EA-6B19-427A-B703-89B77C16A855}" type="sibTrans" cxnId="{AD5DD312-CE38-4893-A166-634C5066EE91}">
      <dgm:prSet/>
      <dgm:spPr/>
      <dgm:t>
        <a:bodyPr/>
        <a:lstStyle/>
        <a:p>
          <a:endParaRPr lang="en-GB"/>
        </a:p>
      </dgm:t>
    </dgm:pt>
    <dgm:pt modelId="{9CD12A9C-7C2D-44E9-9D5B-CDA5F19BAD5E}">
      <dgm:prSet/>
      <dgm:spPr/>
      <dgm:t>
        <a:bodyPr/>
        <a:lstStyle/>
        <a:p>
          <a:r>
            <a:rPr kumimoji="0" lang="en-US" b="1" i="0" u="sng" strike="noStrike" cap="none" normalizeH="0" baseline="0">
              <a:ln/>
              <a:effectLst/>
              <a:latin typeface="+mn-lt"/>
            </a:rPr>
            <a:t>OR</a:t>
          </a:r>
          <a:endParaRPr kumimoji="0" lang="en-US" b="1" i="0" u="sng" strike="noStrike" cap="none" normalizeH="0" baseline="0" dirty="0">
            <a:ln/>
            <a:effectLst/>
            <a:latin typeface="+mn-lt"/>
          </a:endParaRPr>
        </a:p>
      </dgm:t>
    </dgm:pt>
    <dgm:pt modelId="{D0D54534-734C-493B-AC16-AAC609541C1C}" type="parTrans" cxnId="{1F9E5EA3-2967-402D-9DDE-ED791B035BD6}">
      <dgm:prSet/>
      <dgm:spPr/>
      <dgm:t>
        <a:bodyPr/>
        <a:lstStyle/>
        <a:p>
          <a:endParaRPr lang="en-GB"/>
        </a:p>
      </dgm:t>
    </dgm:pt>
    <dgm:pt modelId="{97EE54DD-C210-41D6-883D-4DACF07E6CDF}" type="sibTrans" cxnId="{1F9E5EA3-2967-402D-9DDE-ED791B035BD6}">
      <dgm:prSet/>
      <dgm:spPr/>
      <dgm:t>
        <a:bodyPr/>
        <a:lstStyle/>
        <a:p>
          <a:endParaRPr lang="en-GB"/>
        </a:p>
      </dgm:t>
    </dgm:pt>
    <dgm:pt modelId="{103BBF41-9898-46A2-9B02-A8F04522A06C}">
      <dgm:prSet/>
      <dgm:spPr/>
      <dgm:t>
        <a:bodyPr/>
        <a:lstStyle/>
        <a:p>
          <a:r>
            <a:rPr kumimoji="0" lang="en-US" b="0" i="0" u="none" strike="noStrike" cap="none" normalizeH="0" baseline="0" dirty="0">
              <a:ln/>
              <a:effectLst/>
              <a:latin typeface="+mn-lt"/>
            </a:rPr>
            <a:t>Could mean that a company is in a better position than competitors as it already pays above living wage and competitors don’t.</a:t>
          </a:r>
        </a:p>
      </dgm:t>
    </dgm:pt>
    <dgm:pt modelId="{94077BFA-A83D-4004-86E4-CCF4A34B2EFF}" type="parTrans" cxnId="{E95BB3C3-1537-440E-97EB-F42CAAA436F2}">
      <dgm:prSet/>
      <dgm:spPr/>
      <dgm:t>
        <a:bodyPr/>
        <a:lstStyle/>
        <a:p>
          <a:endParaRPr lang="en-GB"/>
        </a:p>
      </dgm:t>
    </dgm:pt>
    <dgm:pt modelId="{A93BC672-AB2B-4638-8092-1F4E22709A82}" type="sibTrans" cxnId="{E95BB3C3-1537-440E-97EB-F42CAAA436F2}">
      <dgm:prSet/>
      <dgm:spPr/>
      <dgm:t>
        <a:bodyPr/>
        <a:lstStyle/>
        <a:p>
          <a:endParaRPr lang="en-GB"/>
        </a:p>
      </dgm:t>
    </dgm:pt>
    <dgm:pt modelId="{468EDDD9-7551-4E35-BAC5-C6E62B2EE8F4}" type="pres">
      <dgm:prSet presAssocID="{D324A9F8-7B21-492E-B62C-BAD3C995EDC5}" presName="Name0" presStyleCnt="0">
        <dgm:presLayoutVars>
          <dgm:dir/>
          <dgm:animLvl val="lvl"/>
          <dgm:resizeHandles val="exact"/>
        </dgm:presLayoutVars>
      </dgm:prSet>
      <dgm:spPr/>
    </dgm:pt>
    <dgm:pt modelId="{2739F751-8FE3-4428-BD3B-13E1E4EE41B3}" type="pres">
      <dgm:prSet presAssocID="{365B0D6D-C138-41E2-850B-F98FB24AC532}" presName="compositeNode" presStyleCnt="0">
        <dgm:presLayoutVars>
          <dgm:bulletEnabled val="1"/>
        </dgm:presLayoutVars>
      </dgm:prSet>
      <dgm:spPr/>
    </dgm:pt>
    <dgm:pt modelId="{9191DA14-28D9-4EE5-BBB3-42CC8C7B2504}" type="pres">
      <dgm:prSet presAssocID="{365B0D6D-C138-41E2-850B-F98FB24AC532}" presName="bgRect" presStyleLbl="node1" presStyleIdx="0" presStyleCnt="2"/>
      <dgm:spPr/>
    </dgm:pt>
    <dgm:pt modelId="{7C9637B2-236C-44D1-937D-B3703FA953D9}" type="pres">
      <dgm:prSet presAssocID="{365B0D6D-C138-41E2-850B-F98FB24AC532}" presName="parentNode" presStyleLbl="node1" presStyleIdx="0" presStyleCnt="2">
        <dgm:presLayoutVars>
          <dgm:chMax val="0"/>
          <dgm:bulletEnabled val="1"/>
        </dgm:presLayoutVars>
      </dgm:prSet>
      <dgm:spPr/>
    </dgm:pt>
    <dgm:pt modelId="{ACB8E0C7-DAB6-43D0-92EC-8C2D8E18A6FB}" type="pres">
      <dgm:prSet presAssocID="{365B0D6D-C138-41E2-850B-F98FB24AC532}" presName="childNode" presStyleLbl="node1" presStyleIdx="0" presStyleCnt="2">
        <dgm:presLayoutVars>
          <dgm:bulletEnabled val="1"/>
        </dgm:presLayoutVars>
      </dgm:prSet>
      <dgm:spPr/>
    </dgm:pt>
    <dgm:pt modelId="{7ED013A1-C273-4269-BD08-54411F465DB9}" type="pres">
      <dgm:prSet presAssocID="{2A688EA2-BD5E-4D97-97F0-B3B65BD983C8}" presName="hSp" presStyleCnt="0"/>
      <dgm:spPr/>
    </dgm:pt>
    <dgm:pt modelId="{CFF94EF7-07DA-4994-ABA8-96B2C3954E04}" type="pres">
      <dgm:prSet presAssocID="{2A688EA2-BD5E-4D97-97F0-B3B65BD983C8}" presName="vProcSp" presStyleCnt="0"/>
      <dgm:spPr/>
    </dgm:pt>
    <dgm:pt modelId="{63C0020A-744B-4F0B-B07B-D48CACB66CDC}" type="pres">
      <dgm:prSet presAssocID="{2A688EA2-BD5E-4D97-97F0-B3B65BD983C8}" presName="vSp1" presStyleCnt="0"/>
      <dgm:spPr/>
    </dgm:pt>
    <dgm:pt modelId="{589DF912-F4B9-49B4-8725-A6AFF16D6206}" type="pres">
      <dgm:prSet presAssocID="{2A688EA2-BD5E-4D97-97F0-B3B65BD983C8}" presName="simulatedConn" presStyleLbl="solidFgAcc1" presStyleIdx="0" presStyleCnt="1"/>
      <dgm:spPr/>
    </dgm:pt>
    <dgm:pt modelId="{C9F99220-3B7D-4ADE-97E0-00FF4F15A012}" type="pres">
      <dgm:prSet presAssocID="{2A688EA2-BD5E-4D97-97F0-B3B65BD983C8}" presName="vSp2" presStyleCnt="0"/>
      <dgm:spPr/>
    </dgm:pt>
    <dgm:pt modelId="{467E055F-4791-4078-A418-215A72C5BC7E}" type="pres">
      <dgm:prSet presAssocID="{2A688EA2-BD5E-4D97-97F0-B3B65BD983C8}" presName="sibTrans" presStyleCnt="0"/>
      <dgm:spPr/>
    </dgm:pt>
    <dgm:pt modelId="{92BD5B5C-D1BC-41C3-87E1-95722D3022C6}" type="pres">
      <dgm:prSet presAssocID="{C1664C04-B85D-419C-9AA3-99B4F4BE9C0A}" presName="compositeNode" presStyleCnt="0">
        <dgm:presLayoutVars>
          <dgm:bulletEnabled val="1"/>
        </dgm:presLayoutVars>
      </dgm:prSet>
      <dgm:spPr/>
    </dgm:pt>
    <dgm:pt modelId="{82DEF7C6-D979-4EC5-9C47-0CB018E638CD}" type="pres">
      <dgm:prSet presAssocID="{C1664C04-B85D-419C-9AA3-99B4F4BE9C0A}" presName="bgRect" presStyleLbl="node1" presStyleIdx="1" presStyleCnt="2" custLinFactNeighborX="-196" custLinFactNeighborY="428"/>
      <dgm:spPr/>
    </dgm:pt>
    <dgm:pt modelId="{50804AD5-9065-49B4-B9EB-A40EF8890BF4}" type="pres">
      <dgm:prSet presAssocID="{C1664C04-B85D-419C-9AA3-99B4F4BE9C0A}" presName="parentNode" presStyleLbl="node1" presStyleIdx="1" presStyleCnt="2">
        <dgm:presLayoutVars>
          <dgm:chMax val="0"/>
          <dgm:bulletEnabled val="1"/>
        </dgm:presLayoutVars>
      </dgm:prSet>
      <dgm:spPr/>
    </dgm:pt>
    <dgm:pt modelId="{1140DE09-0231-4514-A47C-81AEB1315DC4}" type="pres">
      <dgm:prSet presAssocID="{C1664C04-B85D-419C-9AA3-99B4F4BE9C0A}" presName="childNode" presStyleLbl="node1" presStyleIdx="1" presStyleCnt="2">
        <dgm:presLayoutVars>
          <dgm:bulletEnabled val="1"/>
        </dgm:presLayoutVars>
      </dgm:prSet>
      <dgm:spPr/>
    </dgm:pt>
  </dgm:ptLst>
  <dgm:cxnLst>
    <dgm:cxn modelId="{6E031903-47F6-4232-A4FE-01691770D2C0}" type="presOf" srcId="{365B0D6D-C138-41E2-850B-F98FB24AC532}" destId="{7C9637B2-236C-44D1-937D-B3703FA953D9}" srcOrd="1" destOrd="0" presId="urn:microsoft.com/office/officeart/2005/8/layout/hProcess7"/>
    <dgm:cxn modelId="{4CA69E0A-71CD-44FF-8314-C8E01C30B4F0}" type="presOf" srcId="{365B0D6D-C138-41E2-850B-F98FB24AC532}" destId="{9191DA14-28D9-4EE5-BBB3-42CC8C7B2504}" srcOrd="0" destOrd="0" presId="urn:microsoft.com/office/officeart/2005/8/layout/hProcess7"/>
    <dgm:cxn modelId="{AD5DD312-CE38-4893-A166-634C5066EE91}" srcId="{C1664C04-B85D-419C-9AA3-99B4F4BE9C0A}" destId="{138FB25E-4D40-4FAC-AECF-67C755080E5B}" srcOrd="0" destOrd="0" parTransId="{ED4830B5-01BB-4229-A5B2-A4E549C22D32}" sibTransId="{0CEAC7EA-6B19-427A-B703-89B77C16A855}"/>
    <dgm:cxn modelId="{17DCC630-1FB2-4B72-ACDB-3D50ECE9D6A1}" type="presOf" srcId="{103BBF41-9898-46A2-9B02-A8F04522A06C}" destId="{1140DE09-0231-4514-A47C-81AEB1315DC4}" srcOrd="0" destOrd="2" presId="urn:microsoft.com/office/officeart/2005/8/layout/hProcess7"/>
    <dgm:cxn modelId="{F7952743-E9C4-40A0-B1A9-D047F93649E1}" srcId="{365B0D6D-C138-41E2-850B-F98FB24AC532}" destId="{2BCBA5D6-325C-4CE8-BD61-D60FFB7AE862}" srcOrd="0" destOrd="0" parTransId="{35054451-E342-4C18-B059-359883E6EC33}" sibTransId="{200CF791-14BF-4D0B-935F-5CD15057D766}"/>
    <dgm:cxn modelId="{21592967-60ED-40A3-AE2F-940EDB0C433B}" srcId="{D324A9F8-7B21-492E-B62C-BAD3C995EDC5}" destId="{365B0D6D-C138-41E2-850B-F98FB24AC532}" srcOrd="0" destOrd="0" parTransId="{E400B9AF-3F83-46DF-BABA-DFA173F0FCDC}" sibTransId="{2A688EA2-BD5E-4D97-97F0-B3B65BD983C8}"/>
    <dgm:cxn modelId="{87322E6C-2D5B-4A55-BD09-834AB5860CCE}" srcId="{D324A9F8-7B21-492E-B62C-BAD3C995EDC5}" destId="{C1664C04-B85D-419C-9AA3-99B4F4BE9C0A}" srcOrd="1" destOrd="0" parTransId="{1A605356-0BF4-4A7C-AAC2-3A58D95A4EE4}" sibTransId="{C0BF49EA-F969-4B55-BEBC-524C91D6D6DE}"/>
    <dgm:cxn modelId="{903C1B54-932A-41FD-A678-AE546CC4F275}" type="presOf" srcId="{D324A9F8-7B21-492E-B62C-BAD3C995EDC5}" destId="{468EDDD9-7551-4E35-BAC5-C6E62B2EE8F4}" srcOrd="0" destOrd="0" presId="urn:microsoft.com/office/officeart/2005/8/layout/hProcess7"/>
    <dgm:cxn modelId="{14818557-B762-406C-8BBE-E5555305A60B}" type="presOf" srcId="{2BCBA5D6-325C-4CE8-BD61-D60FFB7AE862}" destId="{ACB8E0C7-DAB6-43D0-92EC-8C2D8E18A6FB}" srcOrd="0" destOrd="0" presId="urn:microsoft.com/office/officeart/2005/8/layout/hProcess7"/>
    <dgm:cxn modelId="{C8D7407C-BE08-497F-BD7E-85464DC51499}" type="presOf" srcId="{C1664C04-B85D-419C-9AA3-99B4F4BE9C0A}" destId="{82DEF7C6-D979-4EC5-9C47-0CB018E638CD}" srcOrd="0" destOrd="0" presId="urn:microsoft.com/office/officeart/2005/8/layout/hProcess7"/>
    <dgm:cxn modelId="{990D6F97-FFBE-4E1A-97D4-E71A9CC2EF61}" type="presOf" srcId="{138FB25E-4D40-4FAC-AECF-67C755080E5B}" destId="{1140DE09-0231-4514-A47C-81AEB1315DC4}" srcOrd="0" destOrd="0" presId="urn:microsoft.com/office/officeart/2005/8/layout/hProcess7"/>
    <dgm:cxn modelId="{8CFBF09A-CC55-4FAE-9AA9-F4AAEC0454FC}" type="presOf" srcId="{9CD12A9C-7C2D-44E9-9D5B-CDA5F19BAD5E}" destId="{1140DE09-0231-4514-A47C-81AEB1315DC4}" srcOrd="0" destOrd="1" presId="urn:microsoft.com/office/officeart/2005/8/layout/hProcess7"/>
    <dgm:cxn modelId="{ECB58A9D-4781-44A0-BC18-AFF57F80982E}" type="presOf" srcId="{C1664C04-B85D-419C-9AA3-99B4F4BE9C0A}" destId="{50804AD5-9065-49B4-B9EB-A40EF8890BF4}" srcOrd="1" destOrd="0" presId="urn:microsoft.com/office/officeart/2005/8/layout/hProcess7"/>
    <dgm:cxn modelId="{1F9E5EA3-2967-402D-9DDE-ED791B035BD6}" srcId="{C1664C04-B85D-419C-9AA3-99B4F4BE9C0A}" destId="{9CD12A9C-7C2D-44E9-9D5B-CDA5F19BAD5E}" srcOrd="1" destOrd="0" parTransId="{D0D54534-734C-493B-AC16-AAC609541C1C}" sibTransId="{97EE54DD-C210-41D6-883D-4DACF07E6CDF}"/>
    <dgm:cxn modelId="{E95BB3C3-1537-440E-97EB-F42CAAA436F2}" srcId="{C1664C04-B85D-419C-9AA3-99B4F4BE9C0A}" destId="{103BBF41-9898-46A2-9B02-A8F04522A06C}" srcOrd="2" destOrd="0" parTransId="{94077BFA-A83D-4004-86E4-CCF4A34B2EFF}" sibTransId="{A93BC672-AB2B-4638-8092-1F4E22709A82}"/>
    <dgm:cxn modelId="{93F21EB3-AE94-4422-A057-6D3C86AD6B74}" type="presParOf" srcId="{468EDDD9-7551-4E35-BAC5-C6E62B2EE8F4}" destId="{2739F751-8FE3-4428-BD3B-13E1E4EE41B3}" srcOrd="0" destOrd="0" presId="urn:microsoft.com/office/officeart/2005/8/layout/hProcess7"/>
    <dgm:cxn modelId="{06265E9A-5592-4B3A-B243-F4ED874F054B}" type="presParOf" srcId="{2739F751-8FE3-4428-BD3B-13E1E4EE41B3}" destId="{9191DA14-28D9-4EE5-BBB3-42CC8C7B2504}" srcOrd="0" destOrd="0" presId="urn:microsoft.com/office/officeart/2005/8/layout/hProcess7"/>
    <dgm:cxn modelId="{D3295BCC-C983-4540-9B97-5739FD3EBA29}" type="presParOf" srcId="{2739F751-8FE3-4428-BD3B-13E1E4EE41B3}" destId="{7C9637B2-236C-44D1-937D-B3703FA953D9}" srcOrd="1" destOrd="0" presId="urn:microsoft.com/office/officeart/2005/8/layout/hProcess7"/>
    <dgm:cxn modelId="{EDBDAE81-A936-42F4-B755-A938F2F0828D}" type="presParOf" srcId="{2739F751-8FE3-4428-BD3B-13E1E4EE41B3}" destId="{ACB8E0C7-DAB6-43D0-92EC-8C2D8E18A6FB}" srcOrd="2" destOrd="0" presId="urn:microsoft.com/office/officeart/2005/8/layout/hProcess7"/>
    <dgm:cxn modelId="{24E89A8E-B9EF-4DD7-B647-14081280DCF1}" type="presParOf" srcId="{468EDDD9-7551-4E35-BAC5-C6E62B2EE8F4}" destId="{7ED013A1-C273-4269-BD08-54411F465DB9}" srcOrd="1" destOrd="0" presId="urn:microsoft.com/office/officeart/2005/8/layout/hProcess7"/>
    <dgm:cxn modelId="{13C73BBC-2852-428C-9E00-8085128C47B2}" type="presParOf" srcId="{468EDDD9-7551-4E35-BAC5-C6E62B2EE8F4}" destId="{CFF94EF7-07DA-4994-ABA8-96B2C3954E04}" srcOrd="2" destOrd="0" presId="urn:microsoft.com/office/officeart/2005/8/layout/hProcess7"/>
    <dgm:cxn modelId="{8AF08861-32D7-4697-BFB7-5D5ACD748F7C}" type="presParOf" srcId="{CFF94EF7-07DA-4994-ABA8-96B2C3954E04}" destId="{63C0020A-744B-4F0B-B07B-D48CACB66CDC}" srcOrd="0" destOrd="0" presId="urn:microsoft.com/office/officeart/2005/8/layout/hProcess7"/>
    <dgm:cxn modelId="{94BD0E19-3CE5-4B40-AE82-56B7987A5B28}" type="presParOf" srcId="{CFF94EF7-07DA-4994-ABA8-96B2C3954E04}" destId="{589DF912-F4B9-49B4-8725-A6AFF16D6206}" srcOrd="1" destOrd="0" presId="urn:microsoft.com/office/officeart/2005/8/layout/hProcess7"/>
    <dgm:cxn modelId="{3F90AD40-9F7F-4ED2-A0D2-A6059D1B2DE2}" type="presParOf" srcId="{CFF94EF7-07DA-4994-ABA8-96B2C3954E04}" destId="{C9F99220-3B7D-4ADE-97E0-00FF4F15A012}" srcOrd="2" destOrd="0" presId="urn:microsoft.com/office/officeart/2005/8/layout/hProcess7"/>
    <dgm:cxn modelId="{DCD3035A-75EB-46F8-9124-05C74AF8750A}" type="presParOf" srcId="{468EDDD9-7551-4E35-BAC5-C6E62B2EE8F4}" destId="{467E055F-4791-4078-A418-215A72C5BC7E}" srcOrd="3" destOrd="0" presId="urn:microsoft.com/office/officeart/2005/8/layout/hProcess7"/>
    <dgm:cxn modelId="{C8813D24-A468-4E87-AE72-07E20DAB66A8}" type="presParOf" srcId="{468EDDD9-7551-4E35-BAC5-C6E62B2EE8F4}" destId="{92BD5B5C-D1BC-41C3-87E1-95722D3022C6}" srcOrd="4" destOrd="0" presId="urn:microsoft.com/office/officeart/2005/8/layout/hProcess7"/>
    <dgm:cxn modelId="{BDF7B20A-3519-480F-ACAD-7993BE0DE68E}" type="presParOf" srcId="{92BD5B5C-D1BC-41C3-87E1-95722D3022C6}" destId="{82DEF7C6-D979-4EC5-9C47-0CB018E638CD}" srcOrd="0" destOrd="0" presId="urn:microsoft.com/office/officeart/2005/8/layout/hProcess7"/>
    <dgm:cxn modelId="{AACD7CC0-BAED-463F-BB1D-881885928C9E}" type="presParOf" srcId="{92BD5B5C-D1BC-41C3-87E1-95722D3022C6}" destId="{50804AD5-9065-49B4-B9EB-A40EF8890BF4}" srcOrd="1" destOrd="0" presId="urn:microsoft.com/office/officeart/2005/8/layout/hProcess7"/>
    <dgm:cxn modelId="{A80A8E03-77B8-4038-B771-BE26F5E977A7}" type="presParOf" srcId="{92BD5B5C-D1BC-41C3-87E1-95722D3022C6}" destId="{1140DE09-0231-4514-A47C-81AEB1315DC4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91DA14-28D9-4EE5-BBB3-42CC8C7B2504}">
      <dsp:nvSpPr>
        <dsp:cNvPr id="0" name=""/>
        <dsp:cNvSpPr/>
      </dsp:nvSpPr>
      <dsp:spPr>
        <a:xfrm>
          <a:off x="764" y="71083"/>
          <a:ext cx="1946374" cy="2335649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75565" bIns="0" numCol="1" spcCol="1270" anchor="t" anchorCtr="0">
          <a:noAutofit/>
        </a:bodyPr>
        <a:lstStyle/>
        <a:p>
          <a:pPr marL="0" lvl="0" indent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Political factor</a:t>
          </a:r>
        </a:p>
      </dsp:txBody>
      <dsp:txXfrm rot="16200000">
        <a:off x="-762214" y="834062"/>
        <a:ext cx="1915232" cy="389274"/>
      </dsp:txXfrm>
    </dsp:sp>
    <dsp:sp modelId="{ACB8E0C7-DAB6-43D0-92EC-8C2D8E18A6FB}">
      <dsp:nvSpPr>
        <dsp:cNvPr id="0" name=""/>
        <dsp:cNvSpPr/>
      </dsp:nvSpPr>
      <dsp:spPr>
        <a:xfrm>
          <a:off x="390039" y="71083"/>
          <a:ext cx="1450048" cy="233564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Increase in minimum wage The National Living Wage (NLW) will rise to £12.71 from 1 April 2026, an increase of 50 pence or 4.1 %. (YouGov, 2026) </a:t>
          </a:r>
        </a:p>
      </dsp:txBody>
      <dsp:txXfrm>
        <a:off x="390039" y="71083"/>
        <a:ext cx="1450048" cy="2335649"/>
      </dsp:txXfrm>
    </dsp:sp>
    <dsp:sp modelId="{82DEF7C6-D979-4EC5-9C47-0CB018E638CD}">
      <dsp:nvSpPr>
        <dsp:cNvPr id="0" name=""/>
        <dsp:cNvSpPr/>
      </dsp:nvSpPr>
      <dsp:spPr>
        <a:xfrm>
          <a:off x="2011446" y="81080"/>
          <a:ext cx="1946374" cy="2335649"/>
        </a:xfrm>
        <a:prstGeom prst="roundRect">
          <a:avLst>
            <a:gd name="adj" fmla="val 5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75565" bIns="0" numCol="1" spcCol="1270" anchor="t" anchorCtr="0">
          <a:noAutofit/>
        </a:bodyPr>
        <a:lstStyle/>
        <a:p>
          <a:pPr marL="0" lvl="0" indent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Impact on Company </a:t>
          </a:r>
        </a:p>
      </dsp:txBody>
      <dsp:txXfrm rot="16200000">
        <a:off x="1248467" y="844059"/>
        <a:ext cx="1915232" cy="389274"/>
      </dsp:txXfrm>
    </dsp:sp>
    <dsp:sp modelId="{589DF912-F4B9-49B4-8725-A6AFF16D6206}">
      <dsp:nvSpPr>
        <dsp:cNvPr id="0" name=""/>
        <dsp:cNvSpPr/>
      </dsp:nvSpPr>
      <dsp:spPr>
        <a:xfrm rot="5400000">
          <a:off x="1853335" y="1927783"/>
          <a:ext cx="343316" cy="291956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40DE09-0231-4514-A47C-81AEB1315DC4}">
      <dsp:nvSpPr>
        <dsp:cNvPr id="0" name=""/>
        <dsp:cNvSpPr/>
      </dsp:nvSpPr>
      <dsp:spPr>
        <a:xfrm>
          <a:off x="2400721" y="81080"/>
          <a:ext cx="1450048" cy="233564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hlink"/>
            </a:buClr>
            <a:buSzPct val="70000"/>
            <a:buFont typeface="Wingdings" pitchFamily="2" charset="2"/>
            <a:buNone/>
          </a:pPr>
          <a:r>
            <a:rPr kumimoji="0" lang="en-US" sz="1200" b="0" i="0" u="none" strike="noStrike" kern="1200" cap="none" normalizeH="0" baseline="0" dirty="0">
              <a:ln/>
              <a:effectLst/>
              <a:latin typeface="+mn-lt"/>
            </a:rPr>
            <a:t>Could be a cost increase within a company ‘staffing cost.’</a:t>
          </a:r>
          <a:endParaRPr lang="en-GB" sz="1200" kern="1200" dirty="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1200" b="1" i="0" u="sng" strike="noStrike" kern="1200" cap="none" normalizeH="0" baseline="0">
              <a:ln/>
              <a:effectLst/>
              <a:latin typeface="+mn-lt"/>
            </a:rPr>
            <a:t>OR</a:t>
          </a:r>
          <a:endParaRPr kumimoji="0" lang="en-US" sz="1200" b="1" i="0" u="sng" strike="noStrike" kern="1200" cap="none" normalizeH="0" baseline="0" dirty="0">
            <a:ln/>
            <a:effectLst/>
            <a:latin typeface="+mn-lt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1200" b="0" i="0" u="none" strike="noStrike" kern="1200" cap="none" normalizeH="0" baseline="0" dirty="0">
              <a:ln/>
              <a:effectLst/>
              <a:latin typeface="+mn-lt"/>
            </a:rPr>
            <a:t>Could mean that a company is in a better position than competitors as it already pays above living wage and competitors don’t.</a:t>
          </a:r>
        </a:p>
      </dsp:txBody>
      <dsp:txXfrm>
        <a:off x="2400721" y="81080"/>
        <a:ext cx="1450048" cy="23356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91DA14-28D9-4EE5-BBB3-42CC8C7B2504}">
      <dsp:nvSpPr>
        <dsp:cNvPr id="0" name=""/>
        <dsp:cNvSpPr/>
      </dsp:nvSpPr>
      <dsp:spPr>
        <a:xfrm>
          <a:off x="764" y="71083"/>
          <a:ext cx="1946374" cy="2335649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75565" bIns="0" numCol="1" spcCol="1270" anchor="t" anchorCtr="0">
          <a:noAutofit/>
        </a:bodyPr>
        <a:lstStyle/>
        <a:p>
          <a:pPr marL="0" lvl="0" indent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Political factor</a:t>
          </a:r>
        </a:p>
      </dsp:txBody>
      <dsp:txXfrm rot="16200000">
        <a:off x="-762214" y="834062"/>
        <a:ext cx="1915232" cy="389274"/>
      </dsp:txXfrm>
    </dsp:sp>
    <dsp:sp modelId="{ACB8E0C7-DAB6-43D0-92EC-8C2D8E18A6FB}">
      <dsp:nvSpPr>
        <dsp:cNvPr id="0" name=""/>
        <dsp:cNvSpPr/>
      </dsp:nvSpPr>
      <dsp:spPr>
        <a:xfrm>
          <a:off x="390039" y="71083"/>
          <a:ext cx="1450048" cy="233564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Increase in minimum wage The National Living Wage (NLW) will rise to £12.71 from 1 April 2026, an increase of 50 pence or 4.1 %. (YouGov, 2026) </a:t>
          </a:r>
        </a:p>
      </dsp:txBody>
      <dsp:txXfrm>
        <a:off x="390039" y="71083"/>
        <a:ext cx="1450048" cy="2335649"/>
      </dsp:txXfrm>
    </dsp:sp>
    <dsp:sp modelId="{82DEF7C6-D979-4EC5-9C47-0CB018E638CD}">
      <dsp:nvSpPr>
        <dsp:cNvPr id="0" name=""/>
        <dsp:cNvSpPr/>
      </dsp:nvSpPr>
      <dsp:spPr>
        <a:xfrm>
          <a:off x="2011446" y="81080"/>
          <a:ext cx="1946374" cy="2335649"/>
        </a:xfrm>
        <a:prstGeom prst="roundRect">
          <a:avLst>
            <a:gd name="adj" fmla="val 5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75565" bIns="0" numCol="1" spcCol="1270" anchor="t" anchorCtr="0">
          <a:noAutofit/>
        </a:bodyPr>
        <a:lstStyle/>
        <a:p>
          <a:pPr marL="0" lvl="0" indent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Impact on Company </a:t>
          </a:r>
        </a:p>
      </dsp:txBody>
      <dsp:txXfrm rot="16200000">
        <a:off x="1248467" y="844059"/>
        <a:ext cx="1915232" cy="389274"/>
      </dsp:txXfrm>
    </dsp:sp>
    <dsp:sp modelId="{589DF912-F4B9-49B4-8725-A6AFF16D6206}">
      <dsp:nvSpPr>
        <dsp:cNvPr id="0" name=""/>
        <dsp:cNvSpPr/>
      </dsp:nvSpPr>
      <dsp:spPr>
        <a:xfrm rot="5400000">
          <a:off x="1853335" y="1927783"/>
          <a:ext cx="343316" cy="291956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40DE09-0231-4514-A47C-81AEB1315DC4}">
      <dsp:nvSpPr>
        <dsp:cNvPr id="0" name=""/>
        <dsp:cNvSpPr/>
      </dsp:nvSpPr>
      <dsp:spPr>
        <a:xfrm>
          <a:off x="2400721" y="81080"/>
          <a:ext cx="1450048" cy="233564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hlink"/>
            </a:buClr>
            <a:buSzPct val="70000"/>
            <a:buFont typeface="Wingdings" pitchFamily="2" charset="2"/>
            <a:buNone/>
          </a:pPr>
          <a:r>
            <a:rPr kumimoji="0" lang="en-US" sz="1200" b="0" i="0" u="none" strike="noStrike" kern="1200" cap="none" normalizeH="0" baseline="0" dirty="0">
              <a:ln/>
              <a:effectLst/>
              <a:latin typeface="+mn-lt"/>
            </a:rPr>
            <a:t>Could be a cost increase within a company ‘staffing cost.’</a:t>
          </a:r>
          <a:endParaRPr lang="en-GB" sz="1200" kern="1200" dirty="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1200" b="1" i="0" u="sng" strike="noStrike" kern="1200" cap="none" normalizeH="0" baseline="0">
              <a:ln/>
              <a:effectLst/>
              <a:latin typeface="+mn-lt"/>
            </a:rPr>
            <a:t>OR</a:t>
          </a:r>
          <a:endParaRPr kumimoji="0" lang="en-US" sz="1200" b="1" i="0" u="sng" strike="noStrike" kern="1200" cap="none" normalizeH="0" baseline="0" dirty="0">
            <a:ln/>
            <a:effectLst/>
            <a:latin typeface="+mn-lt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1200" b="0" i="0" u="none" strike="noStrike" kern="1200" cap="none" normalizeH="0" baseline="0" dirty="0">
              <a:ln/>
              <a:effectLst/>
              <a:latin typeface="+mn-lt"/>
            </a:rPr>
            <a:t>Could mean that a company is in a better position than competitors as it already pays above living wage and competitors don’t.</a:t>
          </a:r>
        </a:p>
      </dsp:txBody>
      <dsp:txXfrm>
        <a:off x="2400721" y="81080"/>
        <a:ext cx="1450048" cy="23356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54226" y="515238"/>
            <a:ext cx="6635546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0869" y="1550035"/>
            <a:ext cx="7610475" cy="3390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mLvizyDFLQ4?feature=oembed" TargetMode="Externa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pd.org/uk/knowledge/factsheets/pestle-analysis-factsheet/#%3A~%3Atext%3DA%20PESTLE%20analysis%20studies%20the%2Cmanagers%20in%20strategic%20decision%20making" TargetMode="External"/><Relationship Id="rId2" Type="http://schemas.openxmlformats.org/officeDocument/2006/relationships/hyperlink" Target="https://www.cipd.org/uk/knowledge/factsheets/swot-analysis-factsheet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i.org/10.1108/IJLSS-10-2017-011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322275" y="1371726"/>
            <a:ext cx="846582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757295" marR="5080" indent="-3745229">
              <a:lnSpc>
                <a:spcPct val="100000"/>
              </a:lnSpc>
              <a:spcBef>
                <a:spcPts val="105"/>
              </a:spcBef>
            </a:pPr>
            <a:r>
              <a:rPr sz="3200" b="0" i="1" dirty="0">
                <a:solidFill>
                  <a:srgbClr val="FFFFFF"/>
                </a:solidFill>
                <a:latin typeface="Arial"/>
                <a:cs typeface="Arial"/>
              </a:rPr>
              <a:t>Certificate</a:t>
            </a:r>
            <a:r>
              <a:rPr sz="3200" b="0" i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0" i="1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3200" b="0" i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0" i="1" dirty="0">
                <a:solidFill>
                  <a:srgbClr val="FFFFFF"/>
                </a:solidFill>
                <a:latin typeface="Arial"/>
                <a:cs typeface="Arial"/>
              </a:rPr>
              <a:t>Higher</a:t>
            </a:r>
            <a:r>
              <a:rPr sz="3200" b="0" i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0" i="1" dirty="0">
                <a:solidFill>
                  <a:srgbClr val="FFFFFF"/>
                </a:solidFill>
                <a:latin typeface="Arial"/>
                <a:cs typeface="Arial"/>
              </a:rPr>
              <a:t>Education</a:t>
            </a:r>
            <a:r>
              <a:rPr sz="3200" b="0" i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0" i="1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3200" b="0" i="1" spc="-10" dirty="0">
                <a:solidFill>
                  <a:srgbClr val="FFFFFF"/>
                </a:solidFill>
                <a:latin typeface="Arial"/>
                <a:cs typeface="Arial"/>
              </a:rPr>
              <a:t> Employability Skills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4735" y="2955417"/>
            <a:ext cx="719709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77720" marR="5080" indent="-2065655">
              <a:lnSpc>
                <a:spcPct val="100000"/>
              </a:lnSpc>
              <a:spcBef>
                <a:spcPts val="95"/>
              </a:spcBef>
            </a:pPr>
            <a:r>
              <a:rPr sz="4000" i="1" dirty="0">
                <a:solidFill>
                  <a:srgbClr val="FFFFFF"/>
                </a:solidFill>
                <a:latin typeface="Arial"/>
                <a:cs typeface="Arial"/>
              </a:rPr>
              <a:t>Problem</a:t>
            </a:r>
            <a:r>
              <a:rPr sz="4000" i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000" i="1" dirty="0">
                <a:solidFill>
                  <a:srgbClr val="FFFFFF"/>
                </a:solidFill>
                <a:latin typeface="Arial"/>
                <a:cs typeface="Arial"/>
              </a:rPr>
              <a:t>Solving</a:t>
            </a:r>
            <a:r>
              <a:rPr sz="4000" i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000" i="1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4000" i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000" i="1" spc="-10" dirty="0">
                <a:solidFill>
                  <a:srgbClr val="FFFFFF"/>
                </a:solidFill>
                <a:latin typeface="Arial"/>
                <a:cs typeface="Arial"/>
              </a:rPr>
              <a:t>Innovation (BMSW4014)</a:t>
            </a:r>
            <a:endParaRPr sz="4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Root</a:t>
            </a:r>
            <a:r>
              <a:rPr spc="-110" dirty="0"/>
              <a:t> </a:t>
            </a:r>
            <a:r>
              <a:rPr dirty="0"/>
              <a:t>Cause</a:t>
            </a:r>
            <a:r>
              <a:rPr spc="-240" dirty="0"/>
              <a:t> </a:t>
            </a:r>
            <a:r>
              <a:rPr dirty="0"/>
              <a:t>Analysis</a:t>
            </a:r>
            <a:r>
              <a:rPr spc="-90" dirty="0"/>
              <a:t> </a:t>
            </a:r>
            <a:r>
              <a:rPr spc="-10" dirty="0"/>
              <a:t>(RCA)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58469" y="1370543"/>
            <a:ext cx="7499350" cy="408622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385"/>
              </a:spcBef>
              <a:buChar char="•"/>
              <a:tabLst>
                <a:tab pos="354965" algn="l"/>
              </a:tabLst>
            </a:pPr>
            <a:r>
              <a:rPr sz="2400" spc="-10" dirty="0">
                <a:latin typeface="Arial"/>
                <a:cs typeface="Arial"/>
              </a:rPr>
              <a:t>Tracing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problem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its’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origin.</a:t>
            </a:r>
            <a:endParaRPr sz="2400">
              <a:latin typeface="Arial"/>
              <a:cs typeface="Arial"/>
            </a:endParaRPr>
          </a:p>
          <a:p>
            <a:pPr marL="354965" indent="-342265">
              <a:lnSpc>
                <a:spcPts val="2735"/>
              </a:lnSpc>
              <a:spcBef>
                <a:spcPts val="285"/>
              </a:spcBef>
              <a:buChar char="•"/>
              <a:tabLst>
                <a:tab pos="354965" algn="l"/>
              </a:tabLst>
            </a:pPr>
            <a:r>
              <a:rPr sz="2400" dirty="0">
                <a:latin typeface="Arial"/>
                <a:cs typeface="Arial"/>
              </a:rPr>
              <a:t>Allows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you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get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true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source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problem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and</a:t>
            </a:r>
            <a:endParaRPr sz="2400">
              <a:latin typeface="Arial"/>
              <a:cs typeface="Arial"/>
            </a:endParaRPr>
          </a:p>
          <a:p>
            <a:pPr marL="355600">
              <a:lnSpc>
                <a:spcPts val="2735"/>
              </a:lnSpc>
            </a:pPr>
            <a:r>
              <a:rPr sz="2400" dirty="0">
                <a:latin typeface="Arial"/>
                <a:cs typeface="Arial"/>
              </a:rPr>
              <a:t>stop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it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its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tracks.</a:t>
            </a:r>
            <a:endParaRPr sz="24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</a:tabLst>
            </a:pPr>
            <a:r>
              <a:rPr sz="2400" dirty="0">
                <a:latin typeface="Arial"/>
                <a:cs typeface="Arial"/>
              </a:rPr>
              <a:t>More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effective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than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simply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remedying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symptoms.</a:t>
            </a:r>
            <a:endParaRPr sz="24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</a:tabLst>
            </a:pPr>
            <a:r>
              <a:rPr sz="2400" dirty="0">
                <a:latin typeface="Arial"/>
                <a:cs typeface="Arial"/>
              </a:rPr>
              <a:t>Can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prevent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an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issue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from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occurring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again.</a:t>
            </a:r>
            <a:endParaRPr sz="2400">
              <a:latin typeface="Arial"/>
              <a:cs typeface="Arial"/>
            </a:endParaRPr>
          </a:p>
          <a:p>
            <a:pPr marL="354965" indent="-342265">
              <a:lnSpc>
                <a:spcPts val="2740"/>
              </a:lnSpc>
              <a:spcBef>
                <a:spcPts val="285"/>
              </a:spcBef>
              <a:buChar char="•"/>
              <a:tabLst>
                <a:tab pos="354965" algn="l"/>
              </a:tabLst>
            </a:pPr>
            <a:r>
              <a:rPr sz="2400" dirty="0">
                <a:latin typeface="Arial"/>
                <a:cs typeface="Arial"/>
              </a:rPr>
              <a:t>Causes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will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usually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include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physical,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human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or</a:t>
            </a:r>
            <a:endParaRPr sz="2400">
              <a:latin typeface="Arial"/>
              <a:cs typeface="Arial"/>
            </a:endParaRPr>
          </a:p>
          <a:p>
            <a:pPr marL="355600">
              <a:lnSpc>
                <a:spcPts val="2740"/>
              </a:lnSpc>
            </a:pPr>
            <a:r>
              <a:rPr sz="2400" spc="-10" dirty="0">
                <a:latin typeface="Arial"/>
                <a:cs typeface="Arial"/>
              </a:rPr>
              <a:t>organisational.</a:t>
            </a:r>
            <a:endParaRPr sz="2400">
              <a:latin typeface="Arial"/>
              <a:cs typeface="Arial"/>
            </a:endParaRPr>
          </a:p>
          <a:p>
            <a:pPr marL="355600" marR="219710" indent="-342900">
              <a:lnSpc>
                <a:spcPct val="90000"/>
              </a:lnSpc>
              <a:spcBef>
                <a:spcPts val="575"/>
              </a:spcBef>
              <a:buChar char="•"/>
              <a:tabLst>
                <a:tab pos="355600" algn="l"/>
              </a:tabLst>
            </a:pPr>
            <a:r>
              <a:rPr sz="2400" spc="-45" dirty="0">
                <a:latin typeface="Arial"/>
                <a:cs typeface="Arial"/>
              </a:rPr>
              <a:t>Tools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can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help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identify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any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internal weaknesses/problems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an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organisation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may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have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in </a:t>
            </a:r>
            <a:r>
              <a:rPr sz="2400" dirty="0">
                <a:latin typeface="Arial"/>
                <a:cs typeface="Arial"/>
              </a:rPr>
              <a:t>meeting</a:t>
            </a:r>
            <a:r>
              <a:rPr sz="2400" spc="-1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specific</a:t>
            </a:r>
            <a:r>
              <a:rPr sz="2400" spc="-10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opportunities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or</a:t>
            </a:r>
            <a:r>
              <a:rPr sz="2400" spc="-1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nullifying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these opportunities.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Root</a:t>
            </a:r>
            <a:r>
              <a:rPr spc="-110" dirty="0"/>
              <a:t> </a:t>
            </a:r>
            <a:r>
              <a:rPr dirty="0"/>
              <a:t>Cause</a:t>
            </a:r>
            <a:r>
              <a:rPr spc="-240" dirty="0"/>
              <a:t> </a:t>
            </a:r>
            <a:r>
              <a:rPr dirty="0"/>
              <a:t>Analysis</a:t>
            </a:r>
            <a:r>
              <a:rPr spc="-90" dirty="0"/>
              <a:t> </a:t>
            </a:r>
            <a:r>
              <a:rPr spc="-10" dirty="0"/>
              <a:t>(RCA)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57834" y="1719198"/>
            <a:ext cx="6896734" cy="3386761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24765" indent="257175">
              <a:lnSpc>
                <a:spcPct val="100600"/>
              </a:lnSpc>
              <a:spcBef>
                <a:spcPts val="85"/>
              </a:spcBef>
              <a:buAutoNum type="arabicPeriod"/>
              <a:tabLst>
                <a:tab pos="269875" algn="l"/>
              </a:tabLst>
            </a:pPr>
            <a:r>
              <a:rPr sz="1800" b="1" dirty="0">
                <a:latin typeface="Ebrima"/>
                <a:cs typeface="Ebrima"/>
              </a:rPr>
              <a:t>Physical</a:t>
            </a:r>
            <a:r>
              <a:rPr sz="1800" b="1" spc="-50" dirty="0">
                <a:latin typeface="Ebrima"/>
                <a:cs typeface="Ebrima"/>
              </a:rPr>
              <a:t> </a:t>
            </a:r>
            <a:r>
              <a:rPr sz="1800" b="1" dirty="0">
                <a:latin typeface="Ebrima"/>
                <a:cs typeface="Ebrima"/>
              </a:rPr>
              <a:t>causes</a:t>
            </a:r>
            <a:r>
              <a:rPr sz="1800" b="1" spc="-5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–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Tangible,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material</a:t>
            </a:r>
            <a:r>
              <a:rPr sz="1800" spc="-1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items</a:t>
            </a:r>
            <a:r>
              <a:rPr sz="1800" spc="-3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failed</a:t>
            </a:r>
            <a:r>
              <a:rPr sz="1800" spc="-1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in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some</a:t>
            </a:r>
            <a:r>
              <a:rPr sz="1800" spc="-4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way</a:t>
            </a:r>
            <a:r>
              <a:rPr sz="1800" spc="-30" dirty="0">
                <a:latin typeface="Ebrima"/>
                <a:cs typeface="Ebrima"/>
              </a:rPr>
              <a:t> </a:t>
            </a:r>
            <a:r>
              <a:rPr sz="1800" spc="-20" dirty="0">
                <a:latin typeface="Ebrima"/>
                <a:cs typeface="Ebrima"/>
              </a:rPr>
              <a:t>(for </a:t>
            </a:r>
            <a:r>
              <a:rPr sz="1800" dirty="0">
                <a:latin typeface="Ebrima"/>
                <a:cs typeface="Ebrima"/>
              </a:rPr>
              <a:t>example,</a:t>
            </a:r>
            <a:r>
              <a:rPr sz="1800" spc="-3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a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car's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brakes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stopped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spc="-10" dirty="0">
                <a:latin typeface="Ebrima"/>
                <a:cs typeface="Ebrima"/>
              </a:rPr>
              <a:t>working).</a:t>
            </a:r>
            <a:endParaRPr lang="en-GB" sz="1800" spc="-10" dirty="0">
              <a:latin typeface="Ebrima"/>
              <a:cs typeface="Ebrima"/>
            </a:endParaRPr>
          </a:p>
          <a:p>
            <a:pPr marL="12700" marR="24765">
              <a:lnSpc>
                <a:spcPct val="100600"/>
              </a:lnSpc>
              <a:spcBef>
                <a:spcPts val="85"/>
              </a:spcBef>
              <a:tabLst>
                <a:tab pos="269875" algn="l"/>
              </a:tabLst>
            </a:pPr>
            <a:endParaRPr sz="1800" dirty="0">
              <a:latin typeface="Ebrima"/>
              <a:cs typeface="Ebrima"/>
            </a:endParaRPr>
          </a:p>
          <a:p>
            <a:pPr marL="12700" marR="5715" indent="257175">
              <a:lnSpc>
                <a:spcPts val="2170"/>
              </a:lnSpc>
              <a:spcBef>
                <a:spcPts val="55"/>
              </a:spcBef>
              <a:buAutoNum type="arabicPeriod"/>
              <a:tabLst>
                <a:tab pos="269875" algn="l"/>
              </a:tabLst>
            </a:pPr>
            <a:r>
              <a:rPr sz="1800" b="1" dirty="0">
                <a:latin typeface="Ebrima"/>
                <a:cs typeface="Ebrima"/>
              </a:rPr>
              <a:t>Human</a:t>
            </a:r>
            <a:r>
              <a:rPr sz="1800" b="1" spc="-30" dirty="0">
                <a:latin typeface="Ebrima"/>
                <a:cs typeface="Ebrima"/>
              </a:rPr>
              <a:t> </a:t>
            </a:r>
            <a:r>
              <a:rPr sz="1800" b="1" dirty="0">
                <a:latin typeface="Ebrima"/>
                <a:cs typeface="Ebrima"/>
              </a:rPr>
              <a:t>causes</a:t>
            </a:r>
            <a:r>
              <a:rPr sz="1800" b="1" spc="-4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–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People</a:t>
            </a:r>
            <a:r>
              <a:rPr sz="1800" spc="-2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did</a:t>
            </a:r>
            <a:r>
              <a:rPr sz="1800" spc="-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something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wrong,</a:t>
            </a:r>
            <a:r>
              <a:rPr sz="1800" spc="-2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or</a:t>
            </a:r>
            <a:r>
              <a:rPr sz="1800" spc="-3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did</a:t>
            </a:r>
            <a:r>
              <a:rPr sz="1800" spc="-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not</a:t>
            </a:r>
            <a:r>
              <a:rPr sz="1800" spc="-25" dirty="0">
                <a:latin typeface="Ebrima"/>
                <a:cs typeface="Ebrima"/>
              </a:rPr>
              <a:t> do </a:t>
            </a:r>
            <a:r>
              <a:rPr sz="1800" dirty="0">
                <a:latin typeface="Ebrima"/>
                <a:cs typeface="Ebrima"/>
              </a:rPr>
              <a:t>something</a:t>
            </a:r>
            <a:r>
              <a:rPr sz="1800" spc="-4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that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was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needed.</a:t>
            </a:r>
            <a:r>
              <a:rPr sz="1800" spc="-2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Human</a:t>
            </a:r>
            <a:r>
              <a:rPr sz="1800" spc="-4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causes</a:t>
            </a:r>
            <a:r>
              <a:rPr sz="1800" spc="-3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typically lead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to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spc="-10" dirty="0">
                <a:latin typeface="Ebrima"/>
                <a:cs typeface="Ebrima"/>
              </a:rPr>
              <a:t>physical</a:t>
            </a:r>
            <a:endParaRPr sz="1800" dirty="0">
              <a:latin typeface="Ebrima"/>
              <a:cs typeface="Ebrima"/>
            </a:endParaRPr>
          </a:p>
          <a:p>
            <a:pPr marL="12700">
              <a:lnSpc>
                <a:spcPts val="2090"/>
              </a:lnSpc>
            </a:pPr>
            <a:r>
              <a:rPr sz="1800" dirty="0">
                <a:latin typeface="Ebrima"/>
                <a:cs typeface="Ebrima"/>
              </a:rPr>
              <a:t>causes</a:t>
            </a:r>
            <a:r>
              <a:rPr sz="1800" spc="-5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(for</a:t>
            </a:r>
            <a:r>
              <a:rPr sz="1800" spc="-5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example,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no</a:t>
            </a:r>
            <a:r>
              <a:rPr sz="1800" spc="-3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one</a:t>
            </a:r>
            <a:r>
              <a:rPr sz="1800" spc="-6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filled</a:t>
            </a:r>
            <a:r>
              <a:rPr sz="1800" spc="-1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the</a:t>
            </a:r>
            <a:r>
              <a:rPr sz="1800" spc="-4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brake</a:t>
            </a:r>
            <a:r>
              <a:rPr sz="1800" spc="-2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fluid,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which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led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to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spc="-25" dirty="0">
                <a:latin typeface="Ebrima"/>
                <a:cs typeface="Ebrima"/>
              </a:rPr>
              <a:t>the</a:t>
            </a:r>
            <a:endParaRPr sz="1800" dirty="0">
              <a:latin typeface="Ebrima"/>
              <a:cs typeface="Ebrima"/>
            </a:endParaRPr>
          </a:p>
          <a:p>
            <a:pPr marL="12700">
              <a:lnSpc>
                <a:spcPts val="2155"/>
              </a:lnSpc>
            </a:pPr>
            <a:r>
              <a:rPr sz="1800" dirty="0">
                <a:latin typeface="Ebrima"/>
                <a:cs typeface="Ebrima"/>
              </a:rPr>
              <a:t>brakes</a:t>
            </a:r>
            <a:r>
              <a:rPr sz="1800" spc="-85" dirty="0">
                <a:latin typeface="Ebrima"/>
                <a:cs typeface="Ebrima"/>
              </a:rPr>
              <a:t> </a:t>
            </a:r>
            <a:r>
              <a:rPr sz="1800" spc="-10" dirty="0">
                <a:latin typeface="Ebrima"/>
                <a:cs typeface="Ebrima"/>
              </a:rPr>
              <a:t>failing)</a:t>
            </a:r>
            <a:r>
              <a:rPr lang="en-GB" sz="1800" spc="-10" dirty="0">
                <a:latin typeface="Ebrima"/>
                <a:cs typeface="Ebrima"/>
              </a:rPr>
              <a:t> human causes may also include intentional sabotage</a:t>
            </a:r>
            <a:r>
              <a:rPr lang="en-GB" spc="-10" dirty="0">
                <a:latin typeface="Ebrima"/>
                <a:cs typeface="Ebrima"/>
              </a:rPr>
              <a:t>.</a:t>
            </a:r>
          </a:p>
          <a:p>
            <a:pPr marL="12700">
              <a:lnSpc>
                <a:spcPts val="2155"/>
              </a:lnSpc>
            </a:pPr>
            <a:endParaRPr sz="1800" dirty="0">
              <a:latin typeface="Ebrima"/>
              <a:cs typeface="Ebrima"/>
            </a:endParaRPr>
          </a:p>
          <a:p>
            <a:pPr marL="269875" indent="-257175">
              <a:lnSpc>
                <a:spcPts val="2155"/>
              </a:lnSpc>
              <a:buAutoNum type="arabicPeriod" startAt="3"/>
              <a:tabLst>
                <a:tab pos="269875" algn="l"/>
              </a:tabLst>
            </a:pPr>
            <a:r>
              <a:rPr sz="1800" b="1" dirty="0">
                <a:latin typeface="Ebrima"/>
                <a:cs typeface="Ebrima"/>
              </a:rPr>
              <a:t>Organisational</a:t>
            </a:r>
            <a:r>
              <a:rPr sz="1800" b="1" spc="-55" dirty="0">
                <a:latin typeface="Ebrima"/>
                <a:cs typeface="Ebrima"/>
              </a:rPr>
              <a:t> </a:t>
            </a:r>
            <a:r>
              <a:rPr sz="1800" b="1" dirty="0">
                <a:latin typeface="Ebrima"/>
                <a:cs typeface="Ebrima"/>
              </a:rPr>
              <a:t>causes</a:t>
            </a:r>
            <a:r>
              <a:rPr sz="1800" b="1" spc="-6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–</a:t>
            </a:r>
            <a:r>
              <a:rPr sz="1800" spc="-3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A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system,</a:t>
            </a:r>
            <a:r>
              <a:rPr sz="1800" spc="-5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process</a:t>
            </a:r>
            <a:r>
              <a:rPr sz="1800" spc="-2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or</a:t>
            </a:r>
            <a:r>
              <a:rPr sz="1800" spc="-4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policy</a:t>
            </a:r>
            <a:r>
              <a:rPr sz="1800" spc="-2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that</a:t>
            </a:r>
            <a:r>
              <a:rPr sz="1800" spc="-40" dirty="0">
                <a:latin typeface="Ebrima"/>
                <a:cs typeface="Ebrima"/>
              </a:rPr>
              <a:t> </a:t>
            </a:r>
            <a:r>
              <a:rPr sz="1800" spc="-10" dirty="0">
                <a:latin typeface="Ebrima"/>
                <a:cs typeface="Ebrima"/>
              </a:rPr>
              <a:t>people</a:t>
            </a:r>
            <a:endParaRPr sz="1800" dirty="0">
              <a:latin typeface="Ebrima"/>
              <a:cs typeface="Ebrima"/>
            </a:endParaRPr>
          </a:p>
          <a:p>
            <a:pPr marL="12700" marR="5080">
              <a:lnSpc>
                <a:spcPct val="100000"/>
              </a:lnSpc>
              <a:spcBef>
                <a:spcPts val="10"/>
              </a:spcBef>
            </a:pPr>
            <a:r>
              <a:rPr sz="1800" dirty="0">
                <a:latin typeface="Ebrima"/>
                <a:cs typeface="Ebrima"/>
              </a:rPr>
              <a:t>use</a:t>
            </a:r>
            <a:r>
              <a:rPr sz="1800" spc="-4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to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make</a:t>
            </a:r>
            <a:r>
              <a:rPr sz="1800" spc="-1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decisions</a:t>
            </a:r>
            <a:r>
              <a:rPr sz="1800" spc="-1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or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do</a:t>
            </a:r>
            <a:r>
              <a:rPr sz="1800" spc="-2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their</a:t>
            </a:r>
            <a:r>
              <a:rPr sz="1800" spc="-4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work</a:t>
            </a:r>
            <a:r>
              <a:rPr sz="1800" spc="-1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is</a:t>
            </a:r>
            <a:r>
              <a:rPr sz="1800" spc="-2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faulty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(for</a:t>
            </a:r>
            <a:r>
              <a:rPr sz="1800" spc="-4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example,</a:t>
            </a:r>
            <a:r>
              <a:rPr sz="1800" spc="-2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no</a:t>
            </a:r>
            <a:r>
              <a:rPr sz="1800" spc="-40" dirty="0">
                <a:latin typeface="Ebrima"/>
                <a:cs typeface="Ebrima"/>
              </a:rPr>
              <a:t> </a:t>
            </a:r>
            <a:r>
              <a:rPr sz="1800" spc="-25" dirty="0">
                <a:latin typeface="Ebrima"/>
                <a:cs typeface="Ebrima"/>
              </a:rPr>
              <a:t>one </a:t>
            </a:r>
            <a:r>
              <a:rPr sz="1800" dirty="0">
                <a:latin typeface="Ebrima"/>
                <a:cs typeface="Ebrima"/>
              </a:rPr>
              <a:t>person</a:t>
            </a:r>
            <a:r>
              <a:rPr sz="1800" spc="-4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was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responsible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for</a:t>
            </a:r>
            <a:r>
              <a:rPr sz="1800" spc="-4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vehicle</a:t>
            </a:r>
            <a:r>
              <a:rPr sz="1800" spc="-2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maintenance,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and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spc="-10" dirty="0">
                <a:latin typeface="Ebrima"/>
                <a:cs typeface="Ebrima"/>
              </a:rPr>
              <a:t>everyone </a:t>
            </a:r>
            <a:r>
              <a:rPr sz="1800" dirty="0">
                <a:latin typeface="Ebrima"/>
                <a:cs typeface="Ebrima"/>
              </a:rPr>
              <a:t>assumed</a:t>
            </a:r>
            <a:r>
              <a:rPr sz="1800" spc="-4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someone</a:t>
            </a:r>
            <a:r>
              <a:rPr sz="1800" spc="-5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else</a:t>
            </a:r>
            <a:r>
              <a:rPr sz="1800" spc="-3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had</a:t>
            </a:r>
            <a:r>
              <a:rPr sz="1800" spc="-40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filled</a:t>
            </a:r>
            <a:r>
              <a:rPr sz="1800" spc="-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the</a:t>
            </a:r>
            <a:r>
              <a:rPr sz="1800" spc="-35" dirty="0">
                <a:latin typeface="Ebrima"/>
                <a:cs typeface="Ebrima"/>
              </a:rPr>
              <a:t> </a:t>
            </a:r>
            <a:r>
              <a:rPr sz="1800" dirty="0">
                <a:latin typeface="Ebrima"/>
                <a:cs typeface="Ebrima"/>
              </a:rPr>
              <a:t>brake</a:t>
            </a:r>
            <a:r>
              <a:rPr sz="1800" spc="-15" dirty="0">
                <a:latin typeface="Ebrima"/>
                <a:cs typeface="Ebrima"/>
              </a:rPr>
              <a:t> </a:t>
            </a:r>
            <a:r>
              <a:rPr sz="1800" spc="-10" dirty="0">
                <a:latin typeface="Ebrima"/>
                <a:cs typeface="Ebrima"/>
              </a:rPr>
              <a:t>fluid).</a:t>
            </a:r>
            <a:endParaRPr lang="en-GB" sz="1800" spc="-10" dirty="0">
              <a:latin typeface="Ebrima"/>
              <a:cs typeface="Ebrim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101938" y="228600"/>
            <a:ext cx="7127774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7025">
              <a:lnSpc>
                <a:spcPct val="100000"/>
              </a:lnSpc>
              <a:spcBef>
                <a:spcPts val="95"/>
              </a:spcBef>
            </a:pPr>
            <a:r>
              <a:rPr dirty="0"/>
              <a:t>5</a:t>
            </a:r>
            <a:r>
              <a:rPr spc="-90" dirty="0"/>
              <a:t> </a:t>
            </a:r>
            <a:r>
              <a:rPr dirty="0"/>
              <a:t>Why</a:t>
            </a:r>
            <a:r>
              <a:rPr lang="en-GB" dirty="0"/>
              <a:t>’s</a:t>
            </a:r>
            <a:r>
              <a:rPr spc="-85" dirty="0"/>
              <a:t> </a:t>
            </a:r>
            <a:r>
              <a:rPr dirty="0"/>
              <a:t>general</a:t>
            </a:r>
            <a:r>
              <a:rPr spc="-70" dirty="0"/>
              <a:t> </a:t>
            </a:r>
            <a:r>
              <a:rPr spc="-10" dirty="0"/>
              <a:t>principles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8600" y="1376298"/>
            <a:ext cx="8610599" cy="3698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dirty="0">
                <a:latin typeface="Arial"/>
                <a:cs typeface="Arial"/>
              </a:rPr>
              <a:t>Gangidi</a:t>
            </a:r>
            <a:r>
              <a:rPr sz="2200" spc="-7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(2019)</a:t>
            </a:r>
            <a:r>
              <a:rPr sz="2200" spc="-6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confirmed</a:t>
            </a:r>
            <a:r>
              <a:rPr sz="2200" spc="-6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the</a:t>
            </a:r>
            <a:r>
              <a:rPr sz="2200" spc="-80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following: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25"/>
              </a:spcBef>
            </a:pPr>
            <a:endParaRPr sz="2200" dirty="0">
              <a:latin typeface="Arial"/>
              <a:cs typeface="Arial"/>
            </a:endParaRPr>
          </a:p>
          <a:p>
            <a:pPr marL="85725" marR="5080" indent="-1905" algn="ctr">
              <a:lnSpc>
                <a:spcPts val="2110"/>
              </a:lnSpc>
            </a:pPr>
            <a:r>
              <a:rPr sz="2200" dirty="0">
                <a:latin typeface="Arial"/>
                <a:cs typeface="Arial"/>
              </a:rPr>
              <a:t>“Defining</a:t>
            </a:r>
            <a:r>
              <a:rPr sz="2200" spc="-6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good</a:t>
            </a:r>
            <a:r>
              <a:rPr sz="2200" spc="-6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problem</a:t>
            </a:r>
            <a:r>
              <a:rPr sz="2200" spc="-4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statement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is</a:t>
            </a:r>
            <a:r>
              <a:rPr sz="2200" spc="-6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the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first</a:t>
            </a:r>
            <a:r>
              <a:rPr sz="2200" spc="-6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step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spc="-25" dirty="0">
                <a:latin typeface="Arial"/>
                <a:cs typeface="Arial"/>
              </a:rPr>
              <a:t>in </a:t>
            </a:r>
            <a:r>
              <a:rPr sz="2200" dirty="0">
                <a:latin typeface="Arial"/>
                <a:cs typeface="Arial"/>
              </a:rPr>
              <a:t>structuring</a:t>
            </a:r>
            <a:r>
              <a:rPr sz="2200" spc="-7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the</a:t>
            </a:r>
            <a:r>
              <a:rPr sz="2200" spc="-4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5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Whys.</a:t>
            </a:r>
            <a:r>
              <a:rPr sz="2200" spc="-14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</a:t>
            </a:r>
            <a:r>
              <a:rPr sz="2200" spc="-15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good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5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Whys</a:t>
            </a:r>
            <a:r>
              <a:rPr sz="2200" spc="-4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cannot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be</a:t>
            </a:r>
            <a:r>
              <a:rPr sz="2200" spc="-4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effective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spc="-25" dirty="0">
                <a:latin typeface="Arial"/>
                <a:cs typeface="Arial"/>
              </a:rPr>
              <a:t>if </a:t>
            </a:r>
            <a:r>
              <a:rPr sz="2200" dirty="0">
                <a:latin typeface="Arial"/>
                <a:cs typeface="Arial"/>
              </a:rPr>
              <a:t>the</a:t>
            </a:r>
            <a:r>
              <a:rPr sz="2200" spc="-6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problem</a:t>
            </a:r>
            <a:r>
              <a:rPr sz="2200" spc="-3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statement</a:t>
            </a:r>
            <a:r>
              <a:rPr sz="2200" spc="-4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is</a:t>
            </a:r>
            <a:r>
              <a:rPr sz="2200" spc="-6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unclear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to</a:t>
            </a:r>
            <a:r>
              <a:rPr sz="2200" spc="-6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begin</a:t>
            </a:r>
            <a:r>
              <a:rPr sz="2200" spc="-6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with.</a:t>
            </a:r>
            <a:r>
              <a:rPr sz="2200" spc="-8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The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problem </a:t>
            </a:r>
            <a:r>
              <a:rPr sz="2200" dirty="0">
                <a:latin typeface="Arial"/>
                <a:cs typeface="Arial"/>
              </a:rPr>
              <a:t>statement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must</a:t>
            </a:r>
            <a:r>
              <a:rPr sz="2200" spc="-4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contain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an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object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and</a:t>
            </a:r>
            <a:r>
              <a:rPr sz="2200" spc="-6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deviation.</a:t>
            </a:r>
            <a:r>
              <a:rPr sz="2200" spc="-145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Adding </a:t>
            </a:r>
            <a:r>
              <a:rPr sz="2200" dirty="0">
                <a:latin typeface="Arial"/>
                <a:cs typeface="Arial"/>
              </a:rPr>
              <a:t>cause</a:t>
            </a:r>
            <a:r>
              <a:rPr sz="2200" spc="-8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into</a:t>
            </a:r>
            <a:r>
              <a:rPr sz="2200" spc="-8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the</a:t>
            </a:r>
            <a:r>
              <a:rPr sz="2200" spc="-6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problem</a:t>
            </a:r>
            <a:r>
              <a:rPr sz="2200" spc="-6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statement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including</a:t>
            </a:r>
            <a:r>
              <a:rPr sz="2200" spc="-7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overly</a:t>
            </a:r>
            <a:r>
              <a:rPr sz="2200" spc="-75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complex </a:t>
            </a:r>
            <a:r>
              <a:rPr sz="2200" dirty="0">
                <a:latin typeface="Arial"/>
                <a:cs typeface="Arial"/>
              </a:rPr>
              <a:t>problem</a:t>
            </a:r>
            <a:r>
              <a:rPr sz="2200" spc="-6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statements</a:t>
            </a:r>
            <a:r>
              <a:rPr sz="2200" spc="-6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must</a:t>
            </a:r>
            <a:r>
              <a:rPr sz="2200" spc="-6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be</a:t>
            </a:r>
            <a:r>
              <a:rPr sz="2200" spc="-75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avoided.”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65"/>
              </a:spcBef>
            </a:pPr>
            <a:endParaRPr lang="en-GB" sz="2200" dirty="0">
              <a:latin typeface="Arial"/>
              <a:cs typeface="Arial"/>
            </a:endParaRPr>
          </a:p>
          <a:p>
            <a:pPr marL="12700" marR="848360">
              <a:lnSpc>
                <a:spcPct val="80000"/>
              </a:lnSpc>
              <a:spcBef>
                <a:spcPts val="5"/>
              </a:spcBef>
            </a:pPr>
            <a:r>
              <a:rPr lang="en-GB" sz="2200" i="1" dirty="0">
                <a:latin typeface="Arial"/>
                <a:cs typeface="Arial"/>
              </a:rPr>
              <a:t>Bad</a:t>
            </a:r>
            <a:r>
              <a:rPr lang="en-GB" sz="2200" dirty="0">
                <a:latin typeface="Arial"/>
                <a:cs typeface="Arial"/>
              </a:rPr>
              <a:t>:</a:t>
            </a:r>
            <a:r>
              <a:rPr lang="en-GB" sz="2200" spc="-55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Car</a:t>
            </a:r>
            <a:r>
              <a:rPr lang="en-GB" sz="2200" spc="-35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broke</a:t>
            </a:r>
            <a:r>
              <a:rPr lang="en-GB" sz="2200" spc="-4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down</a:t>
            </a:r>
            <a:r>
              <a:rPr lang="en-GB" sz="2200" spc="-4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because</a:t>
            </a:r>
            <a:r>
              <a:rPr lang="en-GB" sz="2200" spc="-5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it</a:t>
            </a:r>
            <a:r>
              <a:rPr lang="en-GB" sz="2200" spc="-5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had</a:t>
            </a:r>
            <a:r>
              <a:rPr lang="en-GB" sz="2200" spc="-55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an</a:t>
            </a:r>
            <a:r>
              <a:rPr lang="en-GB" sz="2200" spc="-5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engine</a:t>
            </a:r>
            <a:r>
              <a:rPr lang="en-GB" sz="2200" spc="-50" dirty="0">
                <a:latin typeface="Arial"/>
                <a:cs typeface="Arial"/>
              </a:rPr>
              <a:t> </a:t>
            </a:r>
            <a:r>
              <a:rPr lang="en-GB" sz="2200" spc="-10" dirty="0">
                <a:latin typeface="Arial"/>
                <a:cs typeface="Arial"/>
              </a:rPr>
              <a:t>failure </a:t>
            </a:r>
            <a:r>
              <a:rPr lang="en-GB" sz="2200" dirty="0">
                <a:latin typeface="Arial"/>
                <a:cs typeface="Arial"/>
              </a:rPr>
              <a:t>(engine</a:t>
            </a:r>
            <a:r>
              <a:rPr lang="en-GB" sz="2200" spc="-4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failure</a:t>
            </a:r>
            <a:r>
              <a:rPr lang="en-GB" sz="2200" spc="-6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is</a:t>
            </a:r>
            <a:r>
              <a:rPr lang="en-GB" sz="2200" spc="-6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referring</a:t>
            </a:r>
            <a:r>
              <a:rPr lang="en-GB" sz="2200" spc="-4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to</a:t>
            </a:r>
            <a:r>
              <a:rPr lang="en-GB" sz="2200" spc="-4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a</a:t>
            </a:r>
            <a:r>
              <a:rPr lang="en-GB" sz="2200" spc="-60" dirty="0">
                <a:latin typeface="Arial"/>
                <a:cs typeface="Arial"/>
              </a:rPr>
              <a:t> </a:t>
            </a:r>
            <a:r>
              <a:rPr lang="en-GB" sz="2200" spc="-10" dirty="0">
                <a:latin typeface="Arial"/>
                <a:cs typeface="Arial"/>
              </a:rPr>
              <a:t>cause).</a:t>
            </a:r>
            <a:endParaRPr lang="en-GB" sz="2200" dirty="0">
              <a:latin typeface="Arial"/>
              <a:cs typeface="Arial"/>
            </a:endParaRPr>
          </a:p>
          <a:p>
            <a:pPr marL="12700">
              <a:lnSpc>
                <a:spcPts val="2375"/>
              </a:lnSpc>
            </a:pPr>
            <a:r>
              <a:rPr lang="en-GB" sz="2200" i="1" dirty="0">
                <a:latin typeface="Arial"/>
                <a:cs typeface="Arial"/>
              </a:rPr>
              <a:t>Good</a:t>
            </a:r>
            <a:r>
              <a:rPr lang="en-GB" sz="2200" dirty="0">
                <a:latin typeface="Arial"/>
                <a:cs typeface="Arial"/>
              </a:rPr>
              <a:t>:</a:t>
            </a:r>
            <a:r>
              <a:rPr lang="en-GB" sz="2200" spc="-55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Car</a:t>
            </a:r>
            <a:r>
              <a:rPr lang="en-GB" sz="2200" spc="-55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broke</a:t>
            </a:r>
            <a:r>
              <a:rPr lang="en-GB" sz="2200" spc="-6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down</a:t>
            </a:r>
            <a:r>
              <a:rPr lang="en-GB" sz="2200" spc="-5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(object</a:t>
            </a:r>
            <a:r>
              <a:rPr lang="en-GB" sz="2200" spc="-65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and</a:t>
            </a:r>
            <a:r>
              <a:rPr lang="en-GB" sz="2200" spc="-65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deviation</a:t>
            </a:r>
            <a:r>
              <a:rPr lang="en-GB" sz="2200" spc="-50" dirty="0">
                <a:latin typeface="Arial"/>
                <a:cs typeface="Arial"/>
              </a:rPr>
              <a:t> </a:t>
            </a:r>
            <a:r>
              <a:rPr lang="en-GB" sz="2200" dirty="0">
                <a:latin typeface="Arial"/>
                <a:cs typeface="Arial"/>
              </a:rPr>
              <a:t>are</a:t>
            </a:r>
            <a:r>
              <a:rPr lang="en-GB" sz="2200" spc="-65" dirty="0">
                <a:latin typeface="Arial"/>
                <a:cs typeface="Arial"/>
              </a:rPr>
              <a:t> </a:t>
            </a:r>
            <a:r>
              <a:rPr lang="en-GB" sz="2200" spc="-10" dirty="0">
                <a:latin typeface="Arial"/>
                <a:cs typeface="Arial"/>
              </a:rPr>
              <a:t>concisely</a:t>
            </a:r>
            <a:endParaRPr lang="en-GB" sz="2200" dirty="0">
              <a:latin typeface="Arial"/>
              <a:cs typeface="Arial"/>
            </a:endParaRPr>
          </a:p>
          <a:p>
            <a:pPr marL="12700">
              <a:lnSpc>
                <a:spcPts val="2375"/>
              </a:lnSpc>
            </a:pPr>
            <a:r>
              <a:rPr lang="en-GB" sz="2200" spc="-10" dirty="0">
                <a:latin typeface="Arial"/>
                <a:cs typeface="Arial"/>
              </a:rPr>
              <a:t>listed).</a:t>
            </a:r>
            <a:endParaRPr lang="en-GB" sz="2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777646" y="210438"/>
            <a:ext cx="758761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82850" marR="5080" indent="-2470785">
              <a:lnSpc>
                <a:spcPct val="100000"/>
              </a:lnSpc>
              <a:spcBef>
                <a:spcPts val="95"/>
              </a:spcBef>
            </a:pPr>
            <a:r>
              <a:rPr dirty="0"/>
              <a:t>Possible</a:t>
            </a:r>
            <a:r>
              <a:rPr spc="-90" dirty="0"/>
              <a:t> </a:t>
            </a:r>
            <a:r>
              <a:rPr dirty="0"/>
              <a:t>barriers</a:t>
            </a:r>
            <a:r>
              <a:rPr spc="-65" dirty="0"/>
              <a:t> </a:t>
            </a:r>
            <a:r>
              <a:rPr dirty="0"/>
              <a:t>to</a:t>
            </a:r>
            <a:r>
              <a:rPr spc="-85" dirty="0"/>
              <a:t> </a:t>
            </a:r>
            <a:r>
              <a:rPr dirty="0"/>
              <a:t>using</a:t>
            </a:r>
            <a:r>
              <a:rPr spc="-95" dirty="0"/>
              <a:t> </a:t>
            </a:r>
            <a:r>
              <a:rPr dirty="0"/>
              <a:t>the</a:t>
            </a:r>
            <a:r>
              <a:rPr spc="-75" dirty="0"/>
              <a:t> </a:t>
            </a:r>
            <a:r>
              <a:rPr spc="-50" dirty="0"/>
              <a:t>5 </a:t>
            </a:r>
            <a:r>
              <a:rPr dirty="0"/>
              <a:t>why</a:t>
            </a:r>
            <a:r>
              <a:rPr spc="-85" dirty="0"/>
              <a:t> </a:t>
            </a:r>
            <a:r>
              <a:rPr spc="-10" dirty="0"/>
              <a:t>model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0977"/>
            <a:ext cx="4432935" cy="30511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End</a:t>
            </a:r>
            <a:r>
              <a:rPr sz="3200" spc="-2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up</a:t>
            </a:r>
            <a:r>
              <a:rPr sz="3200" spc="-2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with</a:t>
            </a:r>
            <a:r>
              <a:rPr sz="3200" spc="-10" dirty="0">
                <a:latin typeface="Arial"/>
                <a:cs typeface="Arial"/>
              </a:rPr>
              <a:t> </a:t>
            </a:r>
            <a:r>
              <a:rPr sz="3200" spc="-50" dirty="0">
                <a:latin typeface="Arial"/>
                <a:cs typeface="Arial"/>
              </a:rPr>
              <a:t>a </a:t>
            </a:r>
            <a:r>
              <a:rPr sz="3200" dirty="0">
                <a:latin typeface="Arial"/>
                <a:cs typeface="Arial"/>
              </a:rPr>
              <a:t>symptom</a:t>
            </a:r>
            <a:r>
              <a:rPr sz="3200" spc="-4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rather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than</a:t>
            </a:r>
            <a:r>
              <a:rPr sz="3200" spc="-10" dirty="0">
                <a:latin typeface="Arial"/>
                <a:cs typeface="Arial"/>
              </a:rPr>
              <a:t> </a:t>
            </a:r>
            <a:r>
              <a:rPr sz="3200" spc="-50" dirty="0">
                <a:latin typeface="Arial"/>
                <a:cs typeface="Arial"/>
              </a:rPr>
              <a:t>a </a:t>
            </a:r>
            <a:r>
              <a:rPr sz="3200" dirty="0">
                <a:latin typeface="Arial"/>
                <a:cs typeface="Arial"/>
              </a:rPr>
              <a:t>root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cause.</a:t>
            </a:r>
            <a:endParaRPr sz="3200" dirty="0">
              <a:latin typeface="Arial"/>
              <a:cs typeface="Arial"/>
            </a:endParaRPr>
          </a:p>
          <a:p>
            <a:pPr marL="355600" marR="884555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Focus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on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one</a:t>
            </a:r>
            <a:r>
              <a:rPr sz="3200" spc="-30" dirty="0">
                <a:latin typeface="Arial"/>
                <a:cs typeface="Arial"/>
              </a:rPr>
              <a:t> </a:t>
            </a:r>
            <a:r>
              <a:rPr sz="3200" spc="-20" dirty="0">
                <a:latin typeface="Arial"/>
                <a:cs typeface="Arial"/>
              </a:rPr>
              <a:t>link </a:t>
            </a:r>
            <a:r>
              <a:rPr sz="3200" dirty="0">
                <a:latin typeface="Arial"/>
                <a:cs typeface="Arial"/>
              </a:rPr>
              <a:t>rather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than</a:t>
            </a:r>
            <a:r>
              <a:rPr sz="3200" spc="-3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other </a:t>
            </a:r>
            <a:r>
              <a:rPr sz="3200" dirty="0">
                <a:latin typeface="Arial"/>
                <a:cs typeface="Arial"/>
              </a:rPr>
              <a:t>viable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causes.</a:t>
            </a:r>
            <a:endParaRPr sz="3200" dirty="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63667" y="1735835"/>
            <a:ext cx="3723132" cy="29946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27965">
              <a:lnSpc>
                <a:spcPct val="100000"/>
              </a:lnSpc>
              <a:spcBef>
                <a:spcPts val="95"/>
              </a:spcBef>
            </a:pPr>
            <a:r>
              <a:rPr dirty="0"/>
              <a:t>Cause</a:t>
            </a:r>
            <a:r>
              <a:rPr spc="-70" dirty="0"/>
              <a:t> </a:t>
            </a:r>
            <a:r>
              <a:rPr dirty="0"/>
              <a:t>and</a:t>
            </a:r>
            <a:r>
              <a:rPr spc="-95" dirty="0"/>
              <a:t> </a:t>
            </a:r>
            <a:r>
              <a:rPr dirty="0"/>
              <a:t>effect</a:t>
            </a:r>
            <a:r>
              <a:rPr spc="-55" dirty="0"/>
              <a:t> </a:t>
            </a:r>
            <a:r>
              <a:rPr spc="-10" dirty="0"/>
              <a:t>diagram</a:t>
            </a: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00400" y="5351846"/>
            <a:ext cx="2252804" cy="1276350"/>
          </a:xfrm>
          <a:prstGeom prst="rect">
            <a:avLst/>
          </a:prstGeom>
        </p:spPr>
      </p:pic>
      <p:pic>
        <p:nvPicPr>
          <p:cNvPr id="4" name="Online Media 3" title="How to create cause-and-effect diagrams">
            <a:hlinkClick r:id="" action="ppaction://media"/>
            <a:extLst>
              <a:ext uri="{FF2B5EF4-FFF2-40B4-BE49-F238E27FC236}">
                <a16:creationId xmlns:a16="http://schemas.microsoft.com/office/drawing/2014/main" id="{649504E0-1B6E-2CBB-7E70-A9B640148F5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914400" y="1276350"/>
            <a:ext cx="6975372" cy="3941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254227" y="152400"/>
            <a:ext cx="6635546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066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Categories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8200" y="1143000"/>
            <a:ext cx="7332345" cy="3757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These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categories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may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differ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according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nature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of </a:t>
            </a:r>
            <a:r>
              <a:rPr sz="2400" dirty="0">
                <a:latin typeface="Arial"/>
                <a:cs typeface="Arial"/>
              </a:rPr>
              <a:t>an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organisation,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however,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most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used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categories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of </a:t>
            </a:r>
            <a:r>
              <a:rPr sz="2400" dirty="0">
                <a:latin typeface="Arial"/>
                <a:cs typeface="Arial"/>
              </a:rPr>
              <a:t>causes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are:</a:t>
            </a:r>
            <a:endParaRPr sz="24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sz="2400" spc="-10" dirty="0">
                <a:latin typeface="Arial"/>
                <a:cs typeface="Arial"/>
              </a:rPr>
              <a:t>Methods</a:t>
            </a:r>
            <a:endParaRPr sz="24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</a:tabLst>
            </a:pPr>
            <a:r>
              <a:rPr sz="2400" spc="-10" dirty="0">
                <a:latin typeface="Arial"/>
                <a:cs typeface="Arial"/>
              </a:rPr>
              <a:t>Machines</a:t>
            </a:r>
            <a:endParaRPr sz="24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sz="2400" spc="-10" dirty="0">
                <a:latin typeface="Arial"/>
                <a:cs typeface="Arial"/>
              </a:rPr>
              <a:t>Materials</a:t>
            </a:r>
            <a:endParaRPr sz="24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sz="2400" spc="-10" dirty="0">
                <a:latin typeface="Arial"/>
                <a:cs typeface="Arial"/>
              </a:rPr>
              <a:t>Measurement</a:t>
            </a:r>
            <a:endParaRPr sz="24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</a:tabLst>
            </a:pPr>
            <a:r>
              <a:rPr sz="2400" spc="-10" dirty="0">
                <a:latin typeface="Arial"/>
                <a:cs typeface="Arial"/>
              </a:rPr>
              <a:t>People</a:t>
            </a:r>
            <a:endParaRPr sz="24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sz="2400" spc="-10" dirty="0">
                <a:latin typeface="Arial"/>
                <a:cs typeface="Arial"/>
              </a:rPr>
              <a:t>Environment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23720">
              <a:lnSpc>
                <a:spcPct val="100000"/>
              </a:lnSpc>
              <a:spcBef>
                <a:spcPts val="95"/>
              </a:spcBef>
            </a:pPr>
            <a:r>
              <a:rPr dirty="0"/>
              <a:t>The</a:t>
            </a:r>
            <a:r>
              <a:rPr spc="-15" dirty="0"/>
              <a:t> </a:t>
            </a:r>
            <a:r>
              <a:rPr spc="-10" dirty="0"/>
              <a:t>process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8120" y="1443354"/>
            <a:ext cx="5716905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Char char="•"/>
              <a:tabLst>
                <a:tab pos="299085" algn="l"/>
              </a:tabLst>
            </a:pPr>
            <a:r>
              <a:rPr sz="2400" dirty="0">
                <a:latin typeface="Arial"/>
                <a:cs typeface="Arial"/>
              </a:rPr>
              <a:t>Agree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on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problem.</a:t>
            </a:r>
            <a:endParaRPr sz="2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sz="2400" dirty="0">
                <a:latin typeface="Arial"/>
                <a:cs typeface="Arial"/>
              </a:rPr>
              <a:t>Agree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on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major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categories.</a:t>
            </a:r>
            <a:endParaRPr sz="2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sz="2400" dirty="0">
                <a:latin typeface="Arial"/>
                <a:cs typeface="Arial"/>
              </a:rPr>
              <a:t>Brainstorm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all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possible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causes.</a:t>
            </a:r>
            <a:endParaRPr sz="24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sz="2400" dirty="0">
                <a:latin typeface="Arial"/>
                <a:cs typeface="Arial"/>
              </a:rPr>
              <a:t>Ask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why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again.</a:t>
            </a:r>
            <a:endParaRPr sz="2400">
              <a:latin typeface="Arial"/>
              <a:cs typeface="Arial"/>
            </a:endParaRPr>
          </a:p>
          <a:p>
            <a:pPr marL="299085" marR="5080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sz="2400" dirty="0">
                <a:latin typeface="Arial"/>
                <a:cs typeface="Arial"/>
              </a:rPr>
              <a:t>Continue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ask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why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generate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deeper levels.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604F3-7635-77DB-D437-634110A32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did it ‘</a:t>
            </a:r>
            <a:r>
              <a:rPr lang="en-GB" dirty="0" err="1"/>
              <a:t>App’en</a:t>
            </a:r>
            <a:r>
              <a:rPr lang="en-GB" dirty="0"/>
              <a:t>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DFF5BE-18A1-EE40-0498-27D6B62FD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0869" y="1550035"/>
            <a:ext cx="7610475" cy="246221"/>
          </a:xfrm>
        </p:spPr>
        <p:txBody>
          <a:bodyPr/>
          <a:lstStyle/>
          <a:p>
            <a:r>
              <a:rPr lang="en-GB" dirty="0"/>
              <a:t>Read the case study and find the root cause.. </a:t>
            </a:r>
          </a:p>
        </p:txBody>
      </p:sp>
    </p:spTree>
    <p:extLst>
      <p:ext uri="{BB962C8B-B14F-4D97-AF65-F5344CB8AC3E}">
        <p14:creationId xmlns:p14="http://schemas.microsoft.com/office/powerpoint/2010/main" val="35908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CEBF85-3004-1D1E-8BC9-6E77F88BA6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4801" y="152400"/>
            <a:ext cx="4648200" cy="6401753"/>
          </a:xfrm>
        </p:spPr>
        <p:txBody>
          <a:bodyPr/>
          <a:lstStyle/>
          <a:p>
            <a:r>
              <a:rPr lang="en-GB" b="1" dirty="0"/>
              <a:t>1. Compressed QA Testing</a:t>
            </a:r>
          </a:p>
          <a:p>
            <a:r>
              <a:rPr lang="en-GB" dirty="0"/>
              <a:t>Testing reduced from 5 days to 2 days </a:t>
            </a:r>
          </a:p>
          <a:p>
            <a:r>
              <a:rPr lang="en-GB" dirty="0"/>
              <a:t>Intermittent bug flagged but not fully investigated</a:t>
            </a:r>
          </a:p>
          <a:p>
            <a:endParaRPr lang="en-GB" dirty="0"/>
          </a:p>
          <a:p>
            <a:r>
              <a:rPr lang="en-GB" b="1" dirty="0"/>
              <a:t>2. Traffic Spike from Marketing Campaign</a:t>
            </a:r>
          </a:p>
          <a:p>
            <a:r>
              <a:rPr lang="en-GB" dirty="0"/>
              <a:t>3× normal traffic </a:t>
            </a:r>
          </a:p>
          <a:p>
            <a:r>
              <a:rPr lang="en-GB" dirty="0"/>
              <a:t>Campaign launched at same time as feature</a:t>
            </a:r>
          </a:p>
          <a:p>
            <a:endParaRPr lang="en-GB" dirty="0"/>
          </a:p>
          <a:p>
            <a:r>
              <a:rPr lang="en-GB" b="1" dirty="0"/>
              <a:t>3. CPU Spike at 8:55 AM</a:t>
            </a:r>
          </a:p>
          <a:p>
            <a:r>
              <a:rPr lang="en-GB" dirty="0"/>
              <a:t>Happens right after deployment </a:t>
            </a:r>
          </a:p>
          <a:p>
            <a:r>
              <a:rPr lang="en-GB" dirty="0"/>
              <a:t>No hardware failure</a:t>
            </a:r>
          </a:p>
          <a:p>
            <a:endParaRPr lang="en-GB" dirty="0"/>
          </a:p>
          <a:p>
            <a:r>
              <a:rPr lang="en-GB" b="1" dirty="0"/>
              <a:t>4. Senior Developer Absence</a:t>
            </a:r>
          </a:p>
          <a:p>
            <a:r>
              <a:rPr lang="en-GB" dirty="0"/>
              <a:t>Key knowledge missing </a:t>
            </a:r>
          </a:p>
          <a:p>
            <a:r>
              <a:rPr lang="en-GB" dirty="0"/>
              <a:t>Last-minute changes handled by someone else</a:t>
            </a:r>
          </a:p>
          <a:p>
            <a:endParaRPr lang="en-GB" dirty="0"/>
          </a:p>
          <a:p>
            <a:r>
              <a:rPr lang="en-GB" b="1" dirty="0"/>
              <a:t>5. Weak Communication &amp; No Clear Go/No-Go Decision</a:t>
            </a:r>
          </a:p>
          <a:p>
            <a:r>
              <a:rPr lang="en-GB" dirty="0"/>
              <a:t>Email-based coordination with delays </a:t>
            </a:r>
          </a:p>
          <a:p>
            <a:r>
              <a:rPr lang="en-GB" dirty="0"/>
              <a:t>Marketing launched before QA sign-off </a:t>
            </a:r>
          </a:p>
          <a:p>
            <a:r>
              <a:rPr lang="en-GB" dirty="0"/>
              <a:t>No one explicitly stopped the release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3529003-539C-FFAA-A651-D55868FBEC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609600"/>
            <a:ext cx="3657600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Why did the app fail?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It couldn’t handle user requests properly under load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Why couldn’t it handle load?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new feature caused performance issues at scale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Why weren’t these issues identified?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Testing was shortened and didn’t simulate real traffic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Why was testing shortened?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Pressure to meet launch deadline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Why was the launch allowed despite risks?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Poor cross-team communication and no strict release approval process </a:t>
            </a:r>
          </a:p>
        </p:txBody>
      </p:sp>
    </p:spTree>
    <p:extLst>
      <p:ext uri="{BB962C8B-B14F-4D97-AF65-F5344CB8AC3E}">
        <p14:creationId xmlns:p14="http://schemas.microsoft.com/office/powerpoint/2010/main" val="3067157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90875C-69DC-282E-F2BD-AA40D010F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6762" y="4724400"/>
            <a:ext cx="7610475" cy="984885"/>
          </a:xfrm>
        </p:spPr>
        <p:txBody>
          <a:bodyPr/>
          <a:lstStyle/>
          <a:p>
            <a:r>
              <a:rPr lang="en-GB" dirty="0"/>
              <a:t>The failure was caused by </a:t>
            </a:r>
            <a:r>
              <a:rPr lang="en-GB" b="1" dirty="0"/>
              <a:t>organisational and process weaknesses</a:t>
            </a:r>
            <a:r>
              <a:rPr lang="en-GB" dirty="0"/>
              <a:t>, specifically inadequate testing under realistic conditions, combined with poor communication and lack of a controlled release decision process.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0302EA-AF94-9AC9-C268-6D49F3931510}"/>
              </a:ext>
            </a:extLst>
          </p:cNvPr>
          <p:cNvSpPr txBox="1"/>
          <p:nvPr/>
        </p:nvSpPr>
        <p:spPr>
          <a:xfrm>
            <a:off x="71437" y="838200"/>
            <a:ext cx="8686800" cy="34681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24765" indent="257175">
              <a:lnSpc>
                <a:spcPct val="100600"/>
              </a:lnSpc>
              <a:spcBef>
                <a:spcPts val="85"/>
              </a:spcBef>
              <a:buAutoNum type="arabicPeriod"/>
              <a:tabLst>
                <a:tab pos="269875" algn="l"/>
              </a:tabLst>
            </a:pPr>
            <a:r>
              <a:rPr lang="en-GB" sz="1800" b="1" dirty="0">
                <a:latin typeface="Ebrima"/>
                <a:cs typeface="Ebrima"/>
              </a:rPr>
              <a:t>Physical</a:t>
            </a:r>
            <a:r>
              <a:rPr lang="en-GB" sz="1800" b="1" spc="-50" dirty="0">
                <a:latin typeface="Ebrima"/>
                <a:cs typeface="Ebrima"/>
              </a:rPr>
              <a:t> </a:t>
            </a:r>
            <a:r>
              <a:rPr lang="en-GB" sz="1800" b="1" dirty="0">
                <a:latin typeface="Ebrima"/>
                <a:cs typeface="Ebrima"/>
              </a:rPr>
              <a:t>causes</a:t>
            </a:r>
            <a:r>
              <a:rPr lang="en-GB" sz="1800" b="1" spc="-5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–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Tangible,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material</a:t>
            </a:r>
            <a:r>
              <a:rPr lang="en-GB" sz="1800" spc="-1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items</a:t>
            </a:r>
            <a:r>
              <a:rPr lang="en-GB" sz="1800" spc="-3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failed</a:t>
            </a:r>
            <a:r>
              <a:rPr lang="en-GB" sz="1800" spc="-1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in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some</a:t>
            </a:r>
            <a:r>
              <a:rPr lang="en-GB" sz="1800" spc="-4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way</a:t>
            </a:r>
            <a:r>
              <a:rPr lang="en-GB" sz="1800" spc="-30" dirty="0">
                <a:latin typeface="Ebrima"/>
                <a:cs typeface="Ebrima"/>
              </a:rPr>
              <a:t> </a:t>
            </a:r>
            <a:r>
              <a:rPr lang="en-GB" sz="1800" spc="-20" dirty="0">
                <a:latin typeface="Ebrima"/>
                <a:cs typeface="Ebrima"/>
              </a:rPr>
              <a:t>(for </a:t>
            </a:r>
            <a:r>
              <a:rPr lang="en-GB" sz="1800" dirty="0">
                <a:latin typeface="Ebrima"/>
                <a:cs typeface="Ebrima"/>
              </a:rPr>
              <a:t>example,</a:t>
            </a:r>
            <a:r>
              <a:rPr lang="en-GB" sz="1800" spc="-3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a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car's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brakes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stopped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spc="-10" dirty="0">
                <a:latin typeface="Ebrima"/>
                <a:cs typeface="Ebrima"/>
              </a:rPr>
              <a:t>working).</a:t>
            </a:r>
          </a:p>
          <a:p>
            <a:pPr marL="12700" marR="24765">
              <a:lnSpc>
                <a:spcPct val="100600"/>
              </a:lnSpc>
              <a:spcBef>
                <a:spcPts val="85"/>
              </a:spcBef>
              <a:tabLst>
                <a:tab pos="269875" algn="l"/>
              </a:tabLst>
            </a:pPr>
            <a:endParaRPr lang="en-GB" sz="1800" dirty="0">
              <a:latin typeface="Ebrima"/>
              <a:cs typeface="Ebrima"/>
            </a:endParaRPr>
          </a:p>
          <a:p>
            <a:pPr marL="12700" marR="5715" indent="257175">
              <a:lnSpc>
                <a:spcPts val="2170"/>
              </a:lnSpc>
              <a:spcBef>
                <a:spcPts val="55"/>
              </a:spcBef>
              <a:buAutoNum type="arabicPeriod"/>
              <a:tabLst>
                <a:tab pos="269875" algn="l"/>
              </a:tabLst>
            </a:pPr>
            <a:r>
              <a:rPr lang="en-GB" sz="1800" b="1" dirty="0">
                <a:latin typeface="Ebrima"/>
                <a:cs typeface="Ebrima"/>
              </a:rPr>
              <a:t>Human</a:t>
            </a:r>
            <a:r>
              <a:rPr lang="en-GB" sz="1800" b="1" spc="-30" dirty="0">
                <a:latin typeface="Ebrima"/>
                <a:cs typeface="Ebrima"/>
              </a:rPr>
              <a:t> </a:t>
            </a:r>
            <a:r>
              <a:rPr lang="en-GB" sz="1800" b="1" dirty="0">
                <a:latin typeface="Ebrima"/>
                <a:cs typeface="Ebrima"/>
              </a:rPr>
              <a:t>causes</a:t>
            </a:r>
            <a:r>
              <a:rPr lang="en-GB" sz="1800" b="1" spc="-4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–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People</a:t>
            </a:r>
            <a:r>
              <a:rPr lang="en-GB" sz="1800" spc="-2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did</a:t>
            </a:r>
            <a:r>
              <a:rPr lang="en-GB" sz="1800" spc="-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something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wrong,</a:t>
            </a:r>
            <a:r>
              <a:rPr lang="en-GB" sz="1800" spc="-2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or</a:t>
            </a:r>
            <a:r>
              <a:rPr lang="en-GB" sz="1800" spc="-3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did</a:t>
            </a:r>
            <a:r>
              <a:rPr lang="en-GB" sz="1800" spc="-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not</a:t>
            </a:r>
            <a:r>
              <a:rPr lang="en-GB" sz="1800" spc="-25" dirty="0">
                <a:latin typeface="Ebrima"/>
                <a:cs typeface="Ebrima"/>
              </a:rPr>
              <a:t> do </a:t>
            </a:r>
            <a:r>
              <a:rPr lang="en-GB" sz="1800" dirty="0">
                <a:latin typeface="Ebrima"/>
                <a:cs typeface="Ebrima"/>
              </a:rPr>
              <a:t>something</a:t>
            </a:r>
            <a:r>
              <a:rPr lang="en-GB" sz="1800" spc="-4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that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was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needed.</a:t>
            </a:r>
            <a:r>
              <a:rPr lang="en-GB" sz="1800" spc="-2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Human</a:t>
            </a:r>
            <a:r>
              <a:rPr lang="en-GB" sz="1800" spc="-4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causes</a:t>
            </a:r>
            <a:r>
              <a:rPr lang="en-GB" sz="1800" spc="-3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typically lead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to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spc="-10" dirty="0">
                <a:latin typeface="Ebrima"/>
                <a:cs typeface="Ebrima"/>
              </a:rPr>
              <a:t>physical</a:t>
            </a:r>
            <a:endParaRPr lang="en-GB" sz="1800" dirty="0">
              <a:latin typeface="Ebrima"/>
              <a:cs typeface="Ebrima"/>
            </a:endParaRPr>
          </a:p>
          <a:p>
            <a:pPr marL="12700">
              <a:lnSpc>
                <a:spcPts val="2090"/>
              </a:lnSpc>
            </a:pPr>
            <a:r>
              <a:rPr lang="en-GB" sz="1800" dirty="0">
                <a:latin typeface="Ebrima"/>
                <a:cs typeface="Ebrima"/>
              </a:rPr>
              <a:t>causes</a:t>
            </a:r>
            <a:r>
              <a:rPr lang="en-GB" sz="1800" spc="-5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(for</a:t>
            </a:r>
            <a:r>
              <a:rPr lang="en-GB" sz="1800" spc="-5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example,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no</a:t>
            </a:r>
            <a:r>
              <a:rPr lang="en-GB" sz="1800" spc="-3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one</a:t>
            </a:r>
            <a:r>
              <a:rPr lang="en-GB" sz="1800" spc="-6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filled</a:t>
            </a:r>
            <a:r>
              <a:rPr lang="en-GB" sz="1800" spc="-1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the</a:t>
            </a:r>
            <a:r>
              <a:rPr lang="en-GB" sz="1800" spc="-4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brake</a:t>
            </a:r>
            <a:r>
              <a:rPr lang="en-GB" sz="1800" spc="-2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fluid,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which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led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to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spc="-25" dirty="0">
                <a:latin typeface="Ebrima"/>
                <a:cs typeface="Ebrima"/>
              </a:rPr>
              <a:t>the</a:t>
            </a:r>
            <a:endParaRPr lang="en-GB" sz="1800" dirty="0">
              <a:latin typeface="Ebrima"/>
              <a:cs typeface="Ebrima"/>
            </a:endParaRPr>
          </a:p>
          <a:p>
            <a:pPr marL="12700">
              <a:lnSpc>
                <a:spcPts val="2155"/>
              </a:lnSpc>
            </a:pPr>
            <a:r>
              <a:rPr lang="en-GB" sz="1800" dirty="0">
                <a:latin typeface="Ebrima"/>
                <a:cs typeface="Ebrima"/>
              </a:rPr>
              <a:t>brakes</a:t>
            </a:r>
            <a:r>
              <a:rPr lang="en-GB" sz="1800" spc="-85" dirty="0">
                <a:latin typeface="Ebrima"/>
                <a:cs typeface="Ebrima"/>
              </a:rPr>
              <a:t> </a:t>
            </a:r>
            <a:r>
              <a:rPr lang="en-GB" sz="1800" spc="-10" dirty="0">
                <a:latin typeface="Ebrima"/>
                <a:cs typeface="Ebrima"/>
              </a:rPr>
              <a:t>failing) human causes may also include intentional sabotage</a:t>
            </a:r>
            <a:r>
              <a:rPr lang="en-GB" spc="-10" dirty="0">
                <a:latin typeface="Ebrima"/>
                <a:cs typeface="Ebrima"/>
              </a:rPr>
              <a:t>.</a:t>
            </a:r>
          </a:p>
          <a:p>
            <a:pPr marL="12700">
              <a:lnSpc>
                <a:spcPts val="2155"/>
              </a:lnSpc>
            </a:pPr>
            <a:endParaRPr lang="en-GB" sz="1800" dirty="0">
              <a:latin typeface="Ebrima"/>
              <a:cs typeface="Ebrima"/>
            </a:endParaRPr>
          </a:p>
          <a:p>
            <a:pPr marL="269875" indent="-257175">
              <a:lnSpc>
                <a:spcPts val="2155"/>
              </a:lnSpc>
              <a:buAutoNum type="arabicPeriod" startAt="3"/>
              <a:tabLst>
                <a:tab pos="269875" algn="l"/>
              </a:tabLst>
            </a:pPr>
            <a:r>
              <a:rPr lang="en-GB" sz="1800" b="1" dirty="0">
                <a:latin typeface="Ebrima"/>
                <a:cs typeface="Ebrima"/>
              </a:rPr>
              <a:t>Organisational</a:t>
            </a:r>
            <a:r>
              <a:rPr lang="en-GB" sz="1800" b="1" spc="-55" dirty="0">
                <a:latin typeface="Ebrima"/>
                <a:cs typeface="Ebrima"/>
              </a:rPr>
              <a:t> </a:t>
            </a:r>
            <a:r>
              <a:rPr lang="en-GB" sz="1800" b="1" dirty="0">
                <a:latin typeface="Ebrima"/>
                <a:cs typeface="Ebrima"/>
              </a:rPr>
              <a:t>causes</a:t>
            </a:r>
            <a:r>
              <a:rPr lang="en-GB" sz="1800" b="1" spc="-6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–</a:t>
            </a:r>
            <a:r>
              <a:rPr lang="en-GB" sz="1800" spc="-3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A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system,</a:t>
            </a:r>
            <a:r>
              <a:rPr lang="en-GB" sz="1800" spc="-5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process</a:t>
            </a:r>
            <a:r>
              <a:rPr lang="en-GB" sz="1800" spc="-2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or</a:t>
            </a:r>
            <a:r>
              <a:rPr lang="en-GB" sz="1800" spc="-4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policy</a:t>
            </a:r>
            <a:r>
              <a:rPr lang="en-GB" sz="1800" spc="-2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that</a:t>
            </a:r>
            <a:r>
              <a:rPr lang="en-GB" sz="1800" spc="-40" dirty="0">
                <a:latin typeface="Ebrima"/>
                <a:cs typeface="Ebrima"/>
              </a:rPr>
              <a:t> </a:t>
            </a:r>
            <a:r>
              <a:rPr lang="en-GB" sz="1800" spc="-10" dirty="0">
                <a:latin typeface="Ebrima"/>
                <a:cs typeface="Ebrima"/>
              </a:rPr>
              <a:t>people</a:t>
            </a:r>
            <a:endParaRPr lang="en-GB" sz="1800" dirty="0">
              <a:latin typeface="Ebrima"/>
              <a:cs typeface="Ebrima"/>
            </a:endParaRPr>
          </a:p>
          <a:p>
            <a:pPr marL="12700" marR="5080">
              <a:lnSpc>
                <a:spcPct val="100000"/>
              </a:lnSpc>
              <a:spcBef>
                <a:spcPts val="10"/>
              </a:spcBef>
            </a:pPr>
            <a:r>
              <a:rPr lang="en-GB" sz="1800" dirty="0">
                <a:latin typeface="Ebrima"/>
                <a:cs typeface="Ebrima"/>
              </a:rPr>
              <a:t>use</a:t>
            </a:r>
            <a:r>
              <a:rPr lang="en-GB" sz="1800" spc="-4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to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make</a:t>
            </a:r>
            <a:r>
              <a:rPr lang="en-GB" sz="1800" spc="-1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decisions</a:t>
            </a:r>
            <a:r>
              <a:rPr lang="en-GB" sz="1800" spc="-1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or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do</a:t>
            </a:r>
            <a:r>
              <a:rPr lang="en-GB" sz="1800" spc="-2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their</a:t>
            </a:r>
            <a:r>
              <a:rPr lang="en-GB" sz="1800" spc="-4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work</a:t>
            </a:r>
            <a:r>
              <a:rPr lang="en-GB" sz="1800" spc="-1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is</a:t>
            </a:r>
            <a:r>
              <a:rPr lang="en-GB" sz="1800" spc="-2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faulty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(for</a:t>
            </a:r>
            <a:r>
              <a:rPr lang="en-GB" sz="1800" spc="-4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example,</a:t>
            </a:r>
            <a:r>
              <a:rPr lang="en-GB" sz="1800" spc="-2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no</a:t>
            </a:r>
            <a:r>
              <a:rPr lang="en-GB" sz="1800" spc="-40" dirty="0">
                <a:latin typeface="Ebrima"/>
                <a:cs typeface="Ebrima"/>
              </a:rPr>
              <a:t> </a:t>
            </a:r>
            <a:r>
              <a:rPr lang="en-GB" sz="1800" spc="-25" dirty="0">
                <a:latin typeface="Ebrima"/>
                <a:cs typeface="Ebrima"/>
              </a:rPr>
              <a:t>one </a:t>
            </a:r>
            <a:r>
              <a:rPr lang="en-GB" sz="1800" dirty="0">
                <a:latin typeface="Ebrima"/>
                <a:cs typeface="Ebrima"/>
              </a:rPr>
              <a:t>person</a:t>
            </a:r>
            <a:r>
              <a:rPr lang="en-GB" sz="1800" spc="-4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was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responsible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for</a:t>
            </a:r>
            <a:r>
              <a:rPr lang="en-GB" sz="1800" spc="-4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vehicle</a:t>
            </a:r>
            <a:r>
              <a:rPr lang="en-GB" sz="1800" spc="-2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maintenance,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and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spc="-10" dirty="0">
                <a:latin typeface="Ebrima"/>
                <a:cs typeface="Ebrima"/>
              </a:rPr>
              <a:t>everyone </a:t>
            </a:r>
            <a:r>
              <a:rPr lang="en-GB" sz="1800" dirty="0">
                <a:latin typeface="Ebrima"/>
                <a:cs typeface="Ebrima"/>
              </a:rPr>
              <a:t>assumed</a:t>
            </a:r>
            <a:r>
              <a:rPr lang="en-GB" sz="1800" spc="-4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someone</a:t>
            </a:r>
            <a:r>
              <a:rPr lang="en-GB" sz="1800" spc="-5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else</a:t>
            </a:r>
            <a:r>
              <a:rPr lang="en-GB" sz="1800" spc="-3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had</a:t>
            </a:r>
            <a:r>
              <a:rPr lang="en-GB" sz="1800" spc="-40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filled</a:t>
            </a:r>
            <a:r>
              <a:rPr lang="en-GB" sz="1800" spc="-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the</a:t>
            </a:r>
            <a:r>
              <a:rPr lang="en-GB" sz="1800" spc="-35" dirty="0">
                <a:latin typeface="Ebrima"/>
                <a:cs typeface="Ebrima"/>
              </a:rPr>
              <a:t> </a:t>
            </a:r>
            <a:r>
              <a:rPr lang="en-GB" sz="1800" dirty="0">
                <a:latin typeface="Ebrima"/>
                <a:cs typeface="Ebrima"/>
              </a:rPr>
              <a:t>brake</a:t>
            </a:r>
            <a:r>
              <a:rPr lang="en-GB" sz="1800" spc="-15" dirty="0">
                <a:latin typeface="Ebrima"/>
                <a:cs typeface="Ebrima"/>
              </a:rPr>
              <a:t> </a:t>
            </a:r>
            <a:r>
              <a:rPr lang="en-GB" sz="1800" spc="-10" dirty="0">
                <a:latin typeface="Ebrima"/>
                <a:cs typeface="Ebrima"/>
              </a:rPr>
              <a:t>fluid).</a:t>
            </a:r>
          </a:p>
        </p:txBody>
      </p:sp>
    </p:spTree>
    <p:extLst>
      <p:ext uri="{BB962C8B-B14F-4D97-AF65-F5344CB8AC3E}">
        <p14:creationId xmlns:p14="http://schemas.microsoft.com/office/powerpoint/2010/main" val="2687264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094333" y="469137"/>
            <a:ext cx="68484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SWOT</a:t>
            </a:r>
            <a:r>
              <a:rPr spc="-55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dirty="0"/>
              <a:t>PESTLE</a:t>
            </a:r>
            <a:r>
              <a:rPr spc="-50" dirty="0"/>
              <a:t> </a:t>
            </a:r>
            <a:r>
              <a:rPr spc="-10" dirty="0"/>
              <a:t>analysis</a:t>
            </a:r>
          </a:p>
        </p:txBody>
      </p:sp>
      <p:pic>
        <p:nvPicPr>
          <p:cNvPr id="3" name="object 3" descr="A colorful squares with white text  Description automatically generated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55" y="2119883"/>
            <a:ext cx="3014472" cy="1726692"/>
          </a:xfrm>
          <a:prstGeom prst="rect">
            <a:avLst/>
          </a:prstGeom>
        </p:spPr>
      </p:pic>
      <p:pic>
        <p:nvPicPr>
          <p:cNvPr id="4" name="object 4" descr="A diagram of pestle analysis  Description automatically generated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18532" y="1906523"/>
            <a:ext cx="3015995" cy="22707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673476" y="469137"/>
            <a:ext cx="369252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SWOT</a:t>
            </a:r>
            <a:r>
              <a:rPr spc="-125" dirty="0"/>
              <a:t> </a:t>
            </a:r>
            <a:r>
              <a:rPr spc="-10" dirty="0"/>
              <a:t>analysis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58469" y="1443354"/>
            <a:ext cx="7547609" cy="39770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7305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Strengths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–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Internal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factors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that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give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organisation </a:t>
            </a:r>
            <a:r>
              <a:rPr sz="2400" dirty="0">
                <a:latin typeface="Arial"/>
                <a:cs typeface="Arial"/>
              </a:rPr>
              <a:t>a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competitive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advantage.</a:t>
            </a:r>
            <a:endParaRPr sz="2400" dirty="0">
              <a:latin typeface="Arial"/>
              <a:cs typeface="Arial"/>
            </a:endParaRPr>
          </a:p>
          <a:p>
            <a:pPr marL="355600" marR="117475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5600" algn="l"/>
              </a:tabLst>
            </a:pPr>
            <a:r>
              <a:rPr sz="2400" spc="-10" dirty="0">
                <a:latin typeface="Arial"/>
                <a:cs typeface="Arial"/>
              </a:rPr>
              <a:t>Weaknesses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–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Internal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factors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that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place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the </a:t>
            </a:r>
            <a:r>
              <a:rPr sz="2400" dirty="0">
                <a:latin typeface="Arial"/>
                <a:cs typeface="Arial"/>
              </a:rPr>
              <a:t>organisation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at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disadvantage.</a:t>
            </a:r>
            <a:endParaRPr sz="2400" dirty="0">
              <a:latin typeface="Arial"/>
              <a:cs typeface="Arial"/>
            </a:endParaRPr>
          </a:p>
          <a:p>
            <a:pPr marL="355600" marR="7112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Opportunities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–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External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factors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that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organisation </a:t>
            </a:r>
            <a:r>
              <a:rPr sz="2400" dirty="0">
                <a:latin typeface="Arial"/>
                <a:cs typeface="Arial"/>
              </a:rPr>
              <a:t>could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utilise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its’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advantage.</a:t>
            </a:r>
            <a:endParaRPr sz="240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Threats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–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External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factors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that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could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pose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challenges </a:t>
            </a:r>
            <a:r>
              <a:rPr sz="2400" dirty="0">
                <a:latin typeface="Arial"/>
                <a:cs typeface="Arial"/>
              </a:rPr>
              <a:t>or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risks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organisation.</a:t>
            </a:r>
            <a:endParaRPr sz="2400" dirty="0">
              <a:latin typeface="Arial"/>
              <a:cs typeface="Arial"/>
            </a:endParaRPr>
          </a:p>
          <a:p>
            <a:pPr marL="355600" marR="253365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SWOT</a:t>
            </a:r>
            <a:r>
              <a:rPr sz="2400" spc="-1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analysis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is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typically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more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focused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on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the </a:t>
            </a:r>
            <a:r>
              <a:rPr sz="2400" dirty="0">
                <a:latin typeface="Arial"/>
                <a:cs typeface="Arial"/>
              </a:rPr>
              <a:t>immediate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internal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environment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10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organisation.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438400" y="152400"/>
            <a:ext cx="4637152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GB" spc="-10" dirty="0"/>
              <a:t>STEEPLE </a:t>
            </a:r>
            <a:r>
              <a:rPr spc="-10" dirty="0"/>
              <a:t>analysis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800" y="990600"/>
            <a:ext cx="7520940" cy="373243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210"/>
              </a:spcBef>
              <a:buChar char="•"/>
              <a:tabLst>
                <a:tab pos="354965" algn="l"/>
              </a:tabLst>
            </a:pPr>
            <a:r>
              <a:rPr lang="en-GB" sz="2000" dirty="0">
                <a:latin typeface="Arial"/>
                <a:cs typeface="Arial"/>
              </a:rPr>
              <a:t>Social</a:t>
            </a:r>
            <a:r>
              <a:rPr lang="en-GB" sz="2000" spc="-3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–</a:t>
            </a:r>
            <a:r>
              <a:rPr lang="en-GB" sz="2000" spc="-3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Societal</a:t>
            </a:r>
            <a:r>
              <a:rPr lang="en-GB" sz="2000" spc="-5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and</a:t>
            </a:r>
            <a:r>
              <a:rPr lang="en-GB" sz="2000" spc="-4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cultural</a:t>
            </a:r>
            <a:r>
              <a:rPr lang="en-GB" sz="2000" spc="-5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factors</a:t>
            </a:r>
            <a:r>
              <a:rPr lang="en-GB" sz="2000" spc="-6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affecting</a:t>
            </a:r>
            <a:r>
              <a:rPr lang="en-GB" sz="2000" spc="-6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the</a:t>
            </a:r>
            <a:r>
              <a:rPr lang="en-GB" sz="2000" spc="-45" dirty="0">
                <a:latin typeface="Arial"/>
                <a:cs typeface="Arial"/>
              </a:rPr>
              <a:t> </a:t>
            </a:r>
            <a:r>
              <a:rPr lang="en-GB" sz="2000" spc="-10" dirty="0">
                <a:latin typeface="Arial"/>
                <a:cs typeface="Arial"/>
              </a:rPr>
              <a:t>organisation.</a:t>
            </a:r>
            <a:endParaRPr lang="en-GB" sz="2000" dirty="0">
              <a:latin typeface="Arial"/>
              <a:cs typeface="Arial"/>
            </a:endParaRPr>
          </a:p>
          <a:p>
            <a:pPr marL="354965" indent="-342265">
              <a:lnSpc>
                <a:spcPts val="2280"/>
              </a:lnSpc>
              <a:spcBef>
                <a:spcPts val="240"/>
              </a:spcBef>
              <a:buChar char="•"/>
              <a:tabLst>
                <a:tab pos="354965" algn="l"/>
              </a:tabLst>
            </a:pPr>
            <a:r>
              <a:rPr lang="en-GB" sz="2000" spc="-20" dirty="0">
                <a:latin typeface="Arial"/>
                <a:cs typeface="Arial"/>
              </a:rPr>
              <a:t>Technological</a:t>
            </a:r>
            <a:r>
              <a:rPr lang="en-GB" sz="2000" spc="-3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–</a:t>
            </a:r>
            <a:r>
              <a:rPr lang="en-GB" sz="2000" spc="-5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The</a:t>
            </a:r>
            <a:r>
              <a:rPr lang="en-GB" sz="2000" spc="-2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impact</a:t>
            </a:r>
            <a:r>
              <a:rPr lang="en-GB" sz="2000" spc="-3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of</a:t>
            </a:r>
            <a:r>
              <a:rPr lang="en-GB" sz="2000" spc="-2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technology</a:t>
            </a:r>
            <a:r>
              <a:rPr lang="en-GB" sz="2000" spc="-4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on</a:t>
            </a:r>
            <a:r>
              <a:rPr lang="en-GB" sz="2000" spc="-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the</a:t>
            </a:r>
            <a:r>
              <a:rPr lang="en-GB" sz="2000" spc="-2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industry</a:t>
            </a:r>
            <a:r>
              <a:rPr lang="en-GB" sz="2000" spc="-40" dirty="0">
                <a:latin typeface="Arial"/>
                <a:cs typeface="Arial"/>
              </a:rPr>
              <a:t> </a:t>
            </a:r>
            <a:r>
              <a:rPr lang="en-GB" sz="2000" spc="-25" dirty="0">
                <a:latin typeface="Arial"/>
                <a:cs typeface="Arial"/>
              </a:rPr>
              <a:t>and</a:t>
            </a:r>
            <a:endParaRPr lang="en-GB" sz="2000" dirty="0">
              <a:latin typeface="Arial"/>
              <a:cs typeface="Arial"/>
            </a:endParaRPr>
          </a:p>
          <a:p>
            <a:pPr marL="355600">
              <a:lnSpc>
                <a:spcPts val="2280"/>
              </a:lnSpc>
            </a:pPr>
            <a:r>
              <a:rPr lang="en-GB" sz="2000" spc="-10" dirty="0">
                <a:latin typeface="Arial"/>
                <a:cs typeface="Arial"/>
              </a:rPr>
              <a:t>organisation.</a:t>
            </a:r>
            <a:endParaRPr lang="en-GB" sz="2000" dirty="0">
              <a:latin typeface="Arial"/>
              <a:cs typeface="Arial"/>
            </a:endParaRPr>
          </a:p>
          <a:p>
            <a:pPr marL="354965" indent="-342265">
              <a:lnSpc>
                <a:spcPts val="2280"/>
              </a:lnSpc>
              <a:spcBef>
                <a:spcPts val="105"/>
              </a:spcBef>
              <a:buFontTx/>
              <a:buChar char="•"/>
              <a:tabLst>
                <a:tab pos="354965" algn="l"/>
              </a:tabLst>
            </a:pPr>
            <a:r>
              <a:rPr lang="en-GB" sz="2000" dirty="0">
                <a:latin typeface="Arial"/>
                <a:cs typeface="Arial"/>
              </a:rPr>
              <a:t>Environmental</a:t>
            </a:r>
            <a:r>
              <a:rPr lang="en-GB" sz="2000" spc="-5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–</a:t>
            </a:r>
            <a:r>
              <a:rPr lang="en-GB" sz="2000" spc="-2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Environmental</a:t>
            </a:r>
            <a:r>
              <a:rPr lang="en-GB" sz="2000" spc="-5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factors,</a:t>
            </a:r>
            <a:r>
              <a:rPr lang="en-GB" sz="2000" spc="-6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such</a:t>
            </a:r>
            <a:r>
              <a:rPr lang="en-GB" sz="2000" spc="-4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as</a:t>
            </a:r>
            <a:r>
              <a:rPr lang="en-GB" sz="2000" spc="-3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climate</a:t>
            </a:r>
            <a:r>
              <a:rPr lang="en-GB" sz="2000" spc="-30" dirty="0">
                <a:latin typeface="Arial"/>
                <a:cs typeface="Arial"/>
              </a:rPr>
              <a:t> </a:t>
            </a:r>
            <a:r>
              <a:rPr lang="en-GB" sz="2000" spc="-10" dirty="0">
                <a:latin typeface="Arial"/>
                <a:cs typeface="Arial"/>
              </a:rPr>
              <a:t>change </a:t>
            </a:r>
            <a:r>
              <a:rPr lang="en-GB" sz="2000" dirty="0">
                <a:latin typeface="Arial"/>
                <a:cs typeface="Arial"/>
              </a:rPr>
              <a:t>and</a:t>
            </a:r>
            <a:r>
              <a:rPr lang="en-GB" sz="2000" spc="-35" dirty="0">
                <a:latin typeface="Arial"/>
                <a:cs typeface="Arial"/>
              </a:rPr>
              <a:t> </a:t>
            </a:r>
            <a:r>
              <a:rPr lang="en-GB" sz="2000" spc="-10" dirty="0">
                <a:latin typeface="Arial"/>
                <a:cs typeface="Arial"/>
              </a:rPr>
              <a:t>sustainability.</a:t>
            </a:r>
            <a:endParaRPr lang="en-GB" sz="2000" dirty="0">
              <a:latin typeface="Arial"/>
              <a:cs typeface="Arial"/>
            </a:endParaRPr>
          </a:p>
          <a:p>
            <a:pPr marL="354965" indent="-342265">
              <a:lnSpc>
                <a:spcPts val="2280"/>
              </a:lnSpc>
              <a:spcBef>
                <a:spcPts val="105"/>
              </a:spcBef>
              <a:buFontTx/>
              <a:buChar char="•"/>
              <a:tabLst>
                <a:tab pos="354965" algn="l"/>
              </a:tabLst>
            </a:pPr>
            <a:r>
              <a:rPr lang="en-GB" sz="2000" dirty="0">
                <a:latin typeface="Arial"/>
                <a:cs typeface="Arial"/>
              </a:rPr>
              <a:t>Economic</a:t>
            </a:r>
            <a:r>
              <a:rPr lang="en-GB" sz="2000" spc="-3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–</a:t>
            </a:r>
            <a:r>
              <a:rPr lang="en-GB" sz="2000" spc="-1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Economic</a:t>
            </a:r>
            <a:r>
              <a:rPr lang="en-GB" sz="2000" spc="-3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conditions,</a:t>
            </a:r>
            <a:r>
              <a:rPr lang="en-GB" sz="2000" spc="-4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trends</a:t>
            </a:r>
            <a:r>
              <a:rPr lang="en-GB" sz="2000" spc="-45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and</a:t>
            </a:r>
            <a:r>
              <a:rPr lang="en-GB" sz="2000" spc="-2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influences</a:t>
            </a:r>
            <a:r>
              <a:rPr lang="en-GB" sz="2000" spc="-30" dirty="0">
                <a:latin typeface="Arial"/>
                <a:cs typeface="Arial"/>
              </a:rPr>
              <a:t> </a:t>
            </a:r>
            <a:r>
              <a:rPr lang="en-GB" sz="2000" dirty="0">
                <a:latin typeface="Arial"/>
                <a:cs typeface="Arial"/>
              </a:rPr>
              <a:t>on</a:t>
            </a:r>
            <a:r>
              <a:rPr lang="en-GB" sz="2000" spc="-20" dirty="0">
                <a:latin typeface="Arial"/>
                <a:cs typeface="Arial"/>
              </a:rPr>
              <a:t> </a:t>
            </a:r>
            <a:r>
              <a:rPr lang="en-GB" sz="2000" spc="-25" dirty="0">
                <a:latin typeface="Arial"/>
                <a:cs typeface="Arial"/>
              </a:rPr>
              <a:t>the </a:t>
            </a:r>
            <a:r>
              <a:rPr lang="en-GB" sz="2000" spc="-10" dirty="0">
                <a:latin typeface="Arial"/>
                <a:cs typeface="Arial"/>
              </a:rPr>
              <a:t>organisation.</a:t>
            </a:r>
            <a:endParaRPr lang="en-GB" sz="2000" dirty="0">
              <a:latin typeface="Arial"/>
              <a:cs typeface="Arial"/>
            </a:endParaRPr>
          </a:p>
          <a:p>
            <a:pPr marL="354965" indent="-342265">
              <a:lnSpc>
                <a:spcPts val="2280"/>
              </a:lnSpc>
              <a:spcBef>
                <a:spcPts val="105"/>
              </a:spcBef>
              <a:buChar char="•"/>
              <a:tabLst>
                <a:tab pos="354965" algn="l"/>
              </a:tabLst>
            </a:pPr>
            <a:r>
              <a:rPr sz="2000" dirty="0">
                <a:latin typeface="Arial"/>
                <a:cs typeface="Arial"/>
              </a:rPr>
              <a:t>Political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Factors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related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government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policies,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stability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and</a:t>
            </a:r>
            <a:endParaRPr sz="2000" dirty="0">
              <a:latin typeface="Arial"/>
              <a:cs typeface="Arial"/>
            </a:endParaRPr>
          </a:p>
          <a:p>
            <a:pPr marL="355600">
              <a:lnSpc>
                <a:spcPts val="2280"/>
              </a:lnSpc>
            </a:pPr>
            <a:r>
              <a:rPr sz="2000" dirty="0">
                <a:latin typeface="Arial"/>
                <a:cs typeface="Arial"/>
              </a:rPr>
              <a:t>political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influences.</a:t>
            </a:r>
            <a:endParaRPr sz="200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240"/>
              </a:spcBef>
              <a:buChar char="•"/>
              <a:tabLst>
                <a:tab pos="354965" algn="l"/>
              </a:tabLst>
            </a:pPr>
            <a:r>
              <a:rPr sz="2000" dirty="0">
                <a:latin typeface="Arial"/>
                <a:cs typeface="Arial"/>
              </a:rPr>
              <a:t>Legal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Legal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factors,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regulations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compliance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issues.</a:t>
            </a:r>
            <a:endParaRPr lang="en-GB" sz="2000" spc="-10" dirty="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240"/>
              </a:spcBef>
              <a:buChar char="•"/>
              <a:tabLst>
                <a:tab pos="354965" algn="l"/>
              </a:tabLst>
            </a:pPr>
            <a:r>
              <a:rPr lang="en-GB" sz="2000" spc="-10" dirty="0">
                <a:latin typeface="Arial"/>
                <a:cs typeface="Arial"/>
              </a:rPr>
              <a:t>Ethical - W</a:t>
            </a:r>
            <a:r>
              <a:rPr lang="en-GB" sz="2000" dirty="0"/>
              <a:t>hat is good, bad, right, or wrong.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ts val="2280"/>
              </a:lnSpc>
              <a:spcBef>
                <a:spcPts val="204"/>
              </a:spcBef>
              <a:tabLst>
                <a:tab pos="354965" algn="l"/>
              </a:tabLst>
            </a:pPr>
            <a:endParaRPr sz="2000" dirty="0">
              <a:latin typeface="Arial"/>
              <a:cs typeface="Arial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4F9FD99-5329-5C6E-B6BE-D0344FB7B6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8156338"/>
              </p:ext>
            </p:extLst>
          </p:nvPr>
        </p:nvGraphicFramePr>
        <p:xfrm>
          <a:off x="2775776" y="4370375"/>
          <a:ext cx="3962400" cy="2477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7DEA8-6C8B-C226-E16E-AFB0BE2FF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STEEPLE Practice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53CB7F-319F-4B05-D58A-233617D3A0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1" y="1524000"/>
            <a:ext cx="7996236" cy="2954655"/>
          </a:xfrm>
        </p:spPr>
        <p:txBody>
          <a:bodyPr/>
          <a:lstStyle/>
          <a:p>
            <a:r>
              <a:rPr lang="en-GB" dirty="0"/>
              <a:t>In groups – Apply a STEEPLE analysis to either –</a:t>
            </a:r>
          </a:p>
          <a:p>
            <a:endParaRPr lang="en-GB" dirty="0"/>
          </a:p>
          <a:p>
            <a:r>
              <a:rPr lang="en-GB" dirty="0"/>
              <a:t>The fossil fuel automotive industry </a:t>
            </a:r>
          </a:p>
          <a:p>
            <a:r>
              <a:rPr lang="en-GB" dirty="0"/>
              <a:t>The EV industry</a:t>
            </a:r>
          </a:p>
          <a:p>
            <a:r>
              <a:rPr lang="en-GB" dirty="0"/>
              <a:t>Higer Education industry</a:t>
            </a:r>
          </a:p>
          <a:p>
            <a:r>
              <a:rPr lang="en-GB" dirty="0"/>
              <a:t>The Music industry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You have 20 mins – do not simply make a list of factors, identify the factor and provide evidence </a:t>
            </a:r>
            <a:r>
              <a:rPr lang="en-GB" dirty="0" err="1"/>
              <a:t>e.g</a:t>
            </a:r>
            <a:r>
              <a:rPr lang="en-GB" dirty="0"/>
              <a:t> news articles etc and then propose the effects of the factor and how this will effect the industry.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01A4234-99B1-BC4F-A27C-12E11875F2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8170952"/>
              </p:ext>
            </p:extLst>
          </p:nvPr>
        </p:nvGraphicFramePr>
        <p:xfrm>
          <a:off x="5029200" y="1147467"/>
          <a:ext cx="3962400" cy="2477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2656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61694">
              <a:lnSpc>
                <a:spcPct val="100000"/>
              </a:lnSpc>
              <a:spcBef>
                <a:spcPts val="95"/>
              </a:spcBef>
            </a:pPr>
            <a:r>
              <a:rPr dirty="0"/>
              <a:t>Assessment</a:t>
            </a:r>
            <a:r>
              <a:rPr spc="-105" dirty="0"/>
              <a:t> </a:t>
            </a:r>
            <a:r>
              <a:rPr dirty="0"/>
              <a:t>1</a:t>
            </a:r>
            <a:r>
              <a:rPr spc="-140" dirty="0"/>
              <a:t> </a:t>
            </a:r>
            <a:r>
              <a:rPr spc="-10" dirty="0"/>
              <a:t>recap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47369" y="1595754"/>
            <a:ext cx="7522845" cy="29187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Time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lang="en-GB" sz="2400" spc="-85" dirty="0">
                <a:latin typeface="Arial"/>
                <a:cs typeface="Arial"/>
              </a:rPr>
              <a:t>set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your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groups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and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start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planning!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70"/>
              </a:spcBef>
            </a:pPr>
            <a:endParaRPr sz="2400" dirty="0">
              <a:latin typeface="Arial"/>
              <a:cs typeface="Arial"/>
            </a:endParaRPr>
          </a:p>
          <a:p>
            <a:pPr marL="76200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Arial"/>
                <a:cs typeface="Arial"/>
              </a:rPr>
              <a:t>Consider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following:</a:t>
            </a:r>
            <a:endParaRPr sz="2400" dirty="0">
              <a:latin typeface="Arial"/>
              <a:cs typeface="Arial"/>
            </a:endParaRPr>
          </a:p>
          <a:p>
            <a:pPr marL="419100" marR="113664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419100" algn="l"/>
              </a:tabLst>
            </a:pPr>
            <a:r>
              <a:rPr sz="2400" dirty="0">
                <a:latin typeface="Arial"/>
                <a:cs typeface="Arial"/>
              </a:rPr>
              <a:t>How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will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you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communicate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with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each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other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between lectures?</a:t>
            </a:r>
            <a:endParaRPr sz="2400" dirty="0">
              <a:latin typeface="Arial"/>
              <a:cs typeface="Arial"/>
            </a:endParaRPr>
          </a:p>
          <a:p>
            <a:pPr marL="419100" marR="708025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419100" algn="l"/>
              </a:tabLst>
            </a:pPr>
            <a:r>
              <a:rPr sz="2400" dirty="0">
                <a:latin typeface="Arial"/>
                <a:cs typeface="Arial"/>
              </a:rPr>
              <a:t>Which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parts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presentation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will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each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you </a:t>
            </a:r>
            <a:r>
              <a:rPr sz="2400" spc="-10" dirty="0">
                <a:latin typeface="Arial"/>
                <a:cs typeface="Arial"/>
              </a:rPr>
              <a:t>cover?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78815">
              <a:lnSpc>
                <a:spcPct val="100000"/>
              </a:lnSpc>
              <a:spcBef>
                <a:spcPts val="95"/>
              </a:spcBef>
            </a:pPr>
            <a:r>
              <a:rPr dirty="0"/>
              <a:t>Referencing</a:t>
            </a:r>
            <a:r>
              <a:rPr spc="-220" dirty="0"/>
              <a:t> </a:t>
            </a:r>
            <a:r>
              <a:rPr spc="-10" dirty="0"/>
              <a:t>refresher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10869" y="1522348"/>
            <a:ext cx="7190131" cy="1343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1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Referencing</a:t>
            </a:r>
            <a:r>
              <a:rPr sz="2400" spc="-10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handbook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through</a:t>
            </a:r>
            <a:r>
              <a:rPr sz="2400" spc="-12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Moodle. </a:t>
            </a:r>
            <a:r>
              <a:rPr sz="2400" dirty="0">
                <a:latin typeface="Arial"/>
                <a:cs typeface="Arial"/>
              </a:rPr>
              <a:t>Report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example.</a:t>
            </a:r>
            <a:endParaRPr sz="24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2400" dirty="0">
                <a:latin typeface="Arial"/>
                <a:cs typeface="Arial"/>
              </a:rPr>
              <a:t>Referencing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activity.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50085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References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 marR="424815">
              <a:lnSpc>
                <a:spcPct val="80000"/>
              </a:lnSpc>
              <a:spcBef>
                <a:spcPts val="480"/>
              </a:spcBef>
            </a:pPr>
            <a:r>
              <a:rPr dirty="0"/>
              <a:t>CIPD</a:t>
            </a:r>
            <a:r>
              <a:rPr spc="-45" dirty="0"/>
              <a:t> </a:t>
            </a:r>
            <a:r>
              <a:rPr dirty="0"/>
              <a:t>(2024a) </a:t>
            </a:r>
            <a:r>
              <a:rPr i="1" dirty="0">
                <a:latin typeface="Arial"/>
                <a:cs typeface="Arial"/>
              </a:rPr>
              <a:t>SWOT</a:t>
            </a:r>
            <a:r>
              <a:rPr i="1" spc="-30" dirty="0">
                <a:latin typeface="Arial"/>
                <a:cs typeface="Arial"/>
              </a:rPr>
              <a:t> </a:t>
            </a:r>
            <a:r>
              <a:rPr i="1" spc="-10" dirty="0">
                <a:latin typeface="Arial"/>
                <a:cs typeface="Arial"/>
              </a:rPr>
              <a:t>analysis</a:t>
            </a:r>
            <a:r>
              <a:rPr spc="-10" dirty="0"/>
              <a:t>.</a:t>
            </a:r>
            <a:r>
              <a:rPr spc="-125" dirty="0"/>
              <a:t> </a:t>
            </a:r>
            <a:r>
              <a:rPr dirty="0"/>
              <a:t>Available</a:t>
            </a:r>
            <a:r>
              <a:rPr spc="-55" dirty="0"/>
              <a:t> </a:t>
            </a:r>
            <a:r>
              <a:rPr dirty="0"/>
              <a:t>at:</a:t>
            </a:r>
            <a:r>
              <a:rPr spc="5" dirty="0"/>
              <a:t>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SWOT</a:t>
            </a:r>
            <a:r>
              <a:rPr u="sng" spc="-4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analysis</a:t>
            </a:r>
            <a:r>
              <a:rPr u="sng" spc="-3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|</a:t>
            </a:r>
            <a:r>
              <a:rPr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Factsheets</a:t>
            </a:r>
            <a:r>
              <a:rPr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|</a:t>
            </a:r>
            <a:r>
              <a:rPr u="sng" spc="-2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 CIPD</a:t>
            </a:r>
            <a:r>
              <a:rPr u="none" spc="-20" dirty="0">
                <a:solidFill>
                  <a:srgbClr val="0000FF"/>
                </a:solidFill>
              </a:rPr>
              <a:t> </a:t>
            </a:r>
            <a:r>
              <a:rPr u="none" dirty="0"/>
              <a:t>(Accessed:</a:t>
            </a:r>
            <a:r>
              <a:rPr u="none" spc="-45" dirty="0"/>
              <a:t> </a:t>
            </a:r>
            <a:r>
              <a:rPr u="none" dirty="0"/>
              <a:t>2</a:t>
            </a:r>
            <a:r>
              <a:rPr u="none" spc="-40" dirty="0"/>
              <a:t> </a:t>
            </a:r>
            <a:r>
              <a:rPr u="none" dirty="0"/>
              <a:t>Oct</a:t>
            </a:r>
            <a:r>
              <a:rPr u="none" spc="-15" dirty="0"/>
              <a:t> </a:t>
            </a:r>
            <a:r>
              <a:rPr u="none" spc="-10" dirty="0"/>
              <a:t>2024).</a:t>
            </a: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u="none" spc="-10" dirty="0"/>
          </a:p>
          <a:p>
            <a:pPr marL="12700" marR="5080" algn="just">
              <a:lnSpc>
                <a:spcPct val="80000"/>
              </a:lnSpc>
            </a:pPr>
            <a:r>
              <a:rPr dirty="0"/>
              <a:t>CIPD</a:t>
            </a:r>
            <a:r>
              <a:rPr spc="-35" dirty="0"/>
              <a:t> </a:t>
            </a:r>
            <a:r>
              <a:rPr dirty="0"/>
              <a:t>(2024b)</a:t>
            </a:r>
            <a:r>
              <a:rPr spc="-5" dirty="0"/>
              <a:t> </a:t>
            </a:r>
            <a:r>
              <a:rPr i="1" dirty="0">
                <a:latin typeface="Arial"/>
                <a:cs typeface="Arial"/>
              </a:rPr>
              <a:t>PESTLE</a:t>
            </a:r>
            <a:r>
              <a:rPr i="1" spc="-3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analysis.</a:t>
            </a:r>
            <a:r>
              <a:rPr i="1" spc="-40" dirty="0">
                <a:latin typeface="Arial"/>
                <a:cs typeface="Arial"/>
              </a:rPr>
              <a:t> </a:t>
            </a:r>
            <a:r>
              <a:rPr dirty="0"/>
              <a:t>Available</a:t>
            </a:r>
            <a:r>
              <a:rPr spc="-50" dirty="0"/>
              <a:t> </a:t>
            </a:r>
            <a:r>
              <a:rPr dirty="0"/>
              <a:t>at:</a:t>
            </a:r>
            <a:r>
              <a:rPr spc="-10" dirty="0"/>
              <a:t>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PESTLE</a:t>
            </a:r>
            <a:r>
              <a:rPr u="sng" spc="-3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analysis</a:t>
            </a:r>
            <a:r>
              <a:rPr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|</a:t>
            </a:r>
            <a:r>
              <a:rPr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CIPD</a:t>
            </a:r>
            <a:r>
              <a:rPr u="none" spc="-20" dirty="0">
                <a:solidFill>
                  <a:srgbClr val="0000FF"/>
                </a:solidFill>
              </a:rPr>
              <a:t> </a:t>
            </a:r>
            <a:r>
              <a:rPr u="none" dirty="0"/>
              <a:t>(Accessed:</a:t>
            </a:r>
            <a:r>
              <a:rPr u="none" spc="-30" dirty="0"/>
              <a:t> </a:t>
            </a:r>
            <a:r>
              <a:rPr u="none" spc="-50" dirty="0"/>
              <a:t>2 </a:t>
            </a:r>
            <a:r>
              <a:rPr u="none" dirty="0"/>
              <a:t>Oct</a:t>
            </a:r>
            <a:r>
              <a:rPr u="none" spc="-20" dirty="0"/>
              <a:t> </a:t>
            </a:r>
            <a:r>
              <a:rPr u="none" spc="-10" dirty="0"/>
              <a:t>2024).</a:t>
            </a: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u="none" spc="-10" dirty="0"/>
          </a:p>
          <a:p>
            <a:pPr marL="12700" algn="just">
              <a:lnSpc>
                <a:spcPct val="100000"/>
              </a:lnSpc>
            </a:pPr>
            <a:r>
              <a:rPr dirty="0"/>
              <a:t>De</a:t>
            </a:r>
            <a:r>
              <a:rPr spc="-30" dirty="0"/>
              <a:t> </a:t>
            </a:r>
            <a:r>
              <a:rPr dirty="0"/>
              <a:t>Bono,</a:t>
            </a:r>
            <a:r>
              <a:rPr spc="-20" dirty="0"/>
              <a:t> </a:t>
            </a:r>
            <a:r>
              <a:rPr dirty="0"/>
              <a:t>E.</a:t>
            </a:r>
            <a:r>
              <a:rPr spc="-30" dirty="0"/>
              <a:t> </a:t>
            </a:r>
            <a:r>
              <a:rPr dirty="0"/>
              <a:t>(2000) </a:t>
            </a:r>
            <a:r>
              <a:rPr i="1" dirty="0">
                <a:latin typeface="Arial"/>
                <a:cs typeface="Arial"/>
              </a:rPr>
              <a:t>Six</a:t>
            </a:r>
            <a:r>
              <a:rPr i="1" spc="-3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thinking</a:t>
            </a:r>
            <a:r>
              <a:rPr i="1" spc="-3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hats</a:t>
            </a:r>
            <a:r>
              <a:rPr dirty="0"/>
              <a:t>.</a:t>
            </a:r>
            <a:r>
              <a:rPr spc="-15" dirty="0"/>
              <a:t> </a:t>
            </a:r>
            <a:r>
              <a:rPr dirty="0"/>
              <a:t>London:</a:t>
            </a:r>
            <a:r>
              <a:rPr spc="-15" dirty="0"/>
              <a:t> </a:t>
            </a:r>
            <a:r>
              <a:rPr spc="-10" dirty="0"/>
              <a:t>Penguin.</a:t>
            </a:r>
          </a:p>
          <a:p>
            <a:pPr>
              <a:lnSpc>
                <a:spcPct val="100000"/>
              </a:lnSpc>
              <a:spcBef>
                <a:spcPts val="459"/>
              </a:spcBef>
            </a:pPr>
            <a:endParaRPr spc="-10" dirty="0"/>
          </a:p>
          <a:p>
            <a:pPr marL="12700" marR="78740" algn="just">
              <a:lnSpc>
                <a:spcPct val="80100"/>
              </a:lnSpc>
            </a:pPr>
            <a:r>
              <a:rPr dirty="0"/>
              <a:t>Denniss,</a:t>
            </a:r>
            <a:r>
              <a:rPr spc="-40" dirty="0"/>
              <a:t> </a:t>
            </a:r>
            <a:r>
              <a:rPr dirty="0"/>
              <a:t>S.</a:t>
            </a:r>
            <a:r>
              <a:rPr spc="-10" dirty="0"/>
              <a:t> (2017)</a:t>
            </a:r>
            <a:r>
              <a:rPr spc="-95" dirty="0"/>
              <a:t> </a:t>
            </a:r>
            <a:r>
              <a:rPr dirty="0"/>
              <a:t>A</a:t>
            </a:r>
            <a:r>
              <a:rPr spc="-105" dirty="0"/>
              <a:t> </a:t>
            </a:r>
            <a:r>
              <a:rPr dirty="0"/>
              <a:t>case</a:t>
            </a:r>
            <a:r>
              <a:rPr spc="-25" dirty="0"/>
              <a:t> </a:t>
            </a:r>
            <a:r>
              <a:rPr dirty="0"/>
              <a:t>study:</a:t>
            </a:r>
            <a:r>
              <a:rPr spc="-5" dirty="0"/>
              <a:t> </a:t>
            </a:r>
            <a:r>
              <a:rPr dirty="0"/>
              <a:t>the</a:t>
            </a:r>
            <a:r>
              <a:rPr spc="-15" dirty="0"/>
              <a:t> </a:t>
            </a:r>
            <a:r>
              <a:rPr dirty="0"/>
              <a:t>benefits</a:t>
            </a:r>
            <a:r>
              <a:rPr spc="-10" dirty="0"/>
              <a:t> </a:t>
            </a:r>
            <a:r>
              <a:rPr dirty="0"/>
              <a:t>and</a:t>
            </a:r>
            <a:r>
              <a:rPr spc="-25" dirty="0"/>
              <a:t> </a:t>
            </a:r>
            <a:r>
              <a:rPr dirty="0"/>
              <a:t>challenges</a:t>
            </a:r>
            <a:r>
              <a:rPr spc="-45" dirty="0"/>
              <a:t> </a:t>
            </a:r>
            <a:r>
              <a:rPr dirty="0"/>
              <a:t>of</a:t>
            </a:r>
            <a:r>
              <a:rPr spc="-20" dirty="0"/>
              <a:t> </a:t>
            </a:r>
            <a:r>
              <a:rPr dirty="0"/>
              <a:t>root cause</a:t>
            </a:r>
            <a:r>
              <a:rPr spc="-30" dirty="0"/>
              <a:t> </a:t>
            </a:r>
            <a:r>
              <a:rPr spc="-10" dirty="0"/>
              <a:t>analysis </a:t>
            </a:r>
            <a:r>
              <a:rPr dirty="0"/>
              <a:t>presented</a:t>
            </a:r>
            <a:r>
              <a:rPr spc="-45" dirty="0"/>
              <a:t> </a:t>
            </a:r>
            <a:r>
              <a:rPr dirty="0"/>
              <a:t>through</a:t>
            </a:r>
            <a:r>
              <a:rPr spc="-35" dirty="0"/>
              <a:t> </a:t>
            </a:r>
            <a:r>
              <a:rPr dirty="0"/>
              <a:t>a</a:t>
            </a:r>
            <a:r>
              <a:rPr spc="-55" dirty="0"/>
              <a:t> </a:t>
            </a:r>
            <a:r>
              <a:rPr dirty="0"/>
              <a:t>real</a:t>
            </a:r>
            <a:r>
              <a:rPr spc="-40" dirty="0"/>
              <a:t> </a:t>
            </a:r>
            <a:r>
              <a:rPr dirty="0"/>
              <a:t>world</a:t>
            </a:r>
            <a:r>
              <a:rPr spc="-40" dirty="0"/>
              <a:t> </a:t>
            </a:r>
            <a:r>
              <a:rPr dirty="0"/>
              <a:t>example</a:t>
            </a:r>
            <a:r>
              <a:rPr spc="-55" dirty="0"/>
              <a:t> </a:t>
            </a:r>
            <a:r>
              <a:rPr dirty="0"/>
              <a:t>from</a:t>
            </a:r>
            <a:r>
              <a:rPr spc="-25" dirty="0"/>
              <a:t> </a:t>
            </a:r>
            <a:r>
              <a:rPr dirty="0"/>
              <a:t>the</a:t>
            </a:r>
            <a:r>
              <a:rPr spc="-45" dirty="0"/>
              <a:t> </a:t>
            </a:r>
            <a:r>
              <a:rPr dirty="0"/>
              <a:t>rail</a:t>
            </a:r>
            <a:r>
              <a:rPr spc="-60" dirty="0"/>
              <a:t> </a:t>
            </a:r>
            <a:r>
              <a:rPr spc="-10" dirty="0"/>
              <a:t>industry,</a:t>
            </a:r>
            <a:r>
              <a:rPr spc="-20" dirty="0"/>
              <a:t> </a:t>
            </a:r>
            <a:r>
              <a:rPr dirty="0"/>
              <a:t>Safety</a:t>
            </a:r>
            <a:r>
              <a:rPr spc="-40" dirty="0"/>
              <a:t> </a:t>
            </a:r>
            <a:r>
              <a:rPr dirty="0"/>
              <a:t>and</a:t>
            </a:r>
            <a:r>
              <a:rPr spc="-55" dirty="0"/>
              <a:t> </a:t>
            </a:r>
            <a:r>
              <a:rPr spc="-10" dirty="0"/>
              <a:t>Reliability, </a:t>
            </a:r>
            <a:r>
              <a:rPr dirty="0"/>
              <a:t>37:4,</a:t>
            </a:r>
            <a:r>
              <a:rPr spc="-20" dirty="0"/>
              <a:t> 197-</a:t>
            </a:r>
            <a:r>
              <a:rPr dirty="0"/>
              <a:t>216,</a:t>
            </a:r>
            <a:r>
              <a:rPr spc="-5" dirty="0"/>
              <a:t> </a:t>
            </a:r>
            <a:r>
              <a:rPr dirty="0"/>
              <a:t>DOI:</a:t>
            </a:r>
            <a:r>
              <a:rPr spc="-10" dirty="0"/>
              <a:t> 10.1080/09617353.2018.147118.</a:t>
            </a:r>
          </a:p>
          <a:p>
            <a:pPr>
              <a:lnSpc>
                <a:spcPct val="100000"/>
              </a:lnSpc>
              <a:spcBef>
                <a:spcPts val="450"/>
              </a:spcBef>
            </a:pPr>
            <a:endParaRPr spc="-10" dirty="0"/>
          </a:p>
          <a:p>
            <a:pPr marL="12700" marR="137795" algn="just">
              <a:lnSpc>
                <a:spcPts val="1540"/>
              </a:lnSpc>
            </a:pPr>
            <a:r>
              <a:rPr dirty="0"/>
              <a:t>Gangidi,</a:t>
            </a:r>
            <a:r>
              <a:rPr spc="-45" dirty="0"/>
              <a:t> </a:t>
            </a:r>
            <a:r>
              <a:rPr spc="-90" dirty="0"/>
              <a:t>P.</a:t>
            </a:r>
            <a:r>
              <a:rPr spc="-20" dirty="0"/>
              <a:t> </a:t>
            </a:r>
            <a:r>
              <a:rPr dirty="0"/>
              <a:t>(2019)</a:t>
            </a:r>
            <a:r>
              <a:rPr spc="-20" dirty="0"/>
              <a:t> </a:t>
            </a:r>
            <a:r>
              <a:rPr dirty="0"/>
              <a:t>“A</a:t>
            </a:r>
            <a:r>
              <a:rPr spc="-114" dirty="0"/>
              <a:t> </a:t>
            </a:r>
            <a:r>
              <a:rPr dirty="0"/>
              <a:t>systematic</a:t>
            </a:r>
            <a:r>
              <a:rPr spc="-10" dirty="0"/>
              <a:t> </a:t>
            </a:r>
            <a:r>
              <a:rPr dirty="0"/>
              <a:t>approach</a:t>
            </a:r>
            <a:r>
              <a:rPr spc="-35" dirty="0"/>
              <a:t> </a:t>
            </a:r>
            <a:r>
              <a:rPr dirty="0"/>
              <a:t>to</a:t>
            </a:r>
            <a:r>
              <a:rPr spc="-25" dirty="0"/>
              <a:t> </a:t>
            </a:r>
            <a:r>
              <a:rPr dirty="0"/>
              <a:t>root</a:t>
            </a:r>
            <a:r>
              <a:rPr spc="-15" dirty="0"/>
              <a:t> </a:t>
            </a:r>
            <a:r>
              <a:rPr dirty="0"/>
              <a:t>cause</a:t>
            </a:r>
            <a:r>
              <a:rPr spc="-35" dirty="0"/>
              <a:t> </a:t>
            </a:r>
            <a:r>
              <a:rPr dirty="0"/>
              <a:t>analysis</a:t>
            </a:r>
            <a:r>
              <a:rPr spc="-35" dirty="0"/>
              <a:t> </a:t>
            </a:r>
            <a:r>
              <a:rPr dirty="0"/>
              <a:t>using</a:t>
            </a:r>
            <a:r>
              <a:rPr spc="-45" dirty="0"/>
              <a:t> </a:t>
            </a:r>
            <a:r>
              <a:rPr dirty="0"/>
              <a:t>3</a:t>
            </a:r>
            <a:r>
              <a:rPr spc="-5" dirty="0"/>
              <a:t> </a:t>
            </a:r>
            <a:r>
              <a:rPr dirty="0"/>
              <a:t>×</a:t>
            </a:r>
            <a:r>
              <a:rPr spc="-20" dirty="0"/>
              <a:t> </a:t>
            </a:r>
            <a:r>
              <a:rPr dirty="0"/>
              <a:t>5</a:t>
            </a:r>
            <a:r>
              <a:rPr spc="-35" dirty="0"/>
              <a:t> </a:t>
            </a:r>
            <a:r>
              <a:rPr spc="-10" dirty="0"/>
              <a:t>why’s </a:t>
            </a:r>
            <a:r>
              <a:rPr dirty="0"/>
              <a:t>technique,”</a:t>
            </a:r>
            <a:r>
              <a:rPr spc="-25" dirty="0"/>
              <a:t> </a:t>
            </a:r>
            <a:r>
              <a:rPr i="1" dirty="0">
                <a:latin typeface="Arial"/>
                <a:cs typeface="Arial"/>
              </a:rPr>
              <a:t>International</a:t>
            </a:r>
            <a:r>
              <a:rPr i="1" spc="-1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journal</a:t>
            </a:r>
            <a:r>
              <a:rPr i="1" spc="-4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of</a:t>
            </a:r>
            <a:r>
              <a:rPr i="1" spc="-2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lean</a:t>
            </a:r>
            <a:r>
              <a:rPr i="1" spc="-3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six</a:t>
            </a:r>
            <a:r>
              <a:rPr i="1" spc="-4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sigma</a:t>
            </a:r>
            <a:r>
              <a:rPr dirty="0"/>
              <a:t>,</a:t>
            </a:r>
            <a:r>
              <a:rPr spc="-20" dirty="0"/>
              <a:t> </a:t>
            </a:r>
            <a:r>
              <a:rPr dirty="0"/>
              <a:t>10(1),</a:t>
            </a:r>
            <a:r>
              <a:rPr spc="-15" dirty="0"/>
              <a:t> </a:t>
            </a:r>
            <a:r>
              <a:rPr dirty="0"/>
              <a:t>pp.</a:t>
            </a:r>
            <a:r>
              <a:rPr spc="-20" dirty="0"/>
              <a:t> </a:t>
            </a:r>
            <a:r>
              <a:rPr spc="-10" dirty="0"/>
              <a:t>295–</a:t>
            </a:r>
            <a:r>
              <a:rPr dirty="0"/>
              <a:t>310.</a:t>
            </a:r>
            <a:r>
              <a:rPr spc="-95" dirty="0"/>
              <a:t> </a:t>
            </a:r>
            <a:r>
              <a:rPr dirty="0"/>
              <a:t>Available</a:t>
            </a:r>
            <a:r>
              <a:rPr spc="-65" dirty="0"/>
              <a:t> </a:t>
            </a:r>
            <a:r>
              <a:rPr spc="-25" dirty="0"/>
              <a:t>at: </a:t>
            </a:r>
            <a:r>
              <a:rPr spc="-20" dirty="0">
                <a:hlinkClick r:id="rId4"/>
              </a:rPr>
              <a:t>https://doi.org/10.1108/IJLSS-10-2017-</a:t>
            </a:r>
            <a:r>
              <a:rPr spc="-10" dirty="0">
                <a:hlinkClick r:id="rId4"/>
              </a:rPr>
              <a:t>0114.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1318</Words>
  <Application>Microsoft Office PowerPoint</Application>
  <PresentationFormat>On-screen Show (4:3)</PresentationFormat>
  <Paragraphs>144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Ebrima</vt:lpstr>
      <vt:lpstr>Wingdings</vt:lpstr>
      <vt:lpstr>Office Theme</vt:lpstr>
      <vt:lpstr>Certificate of Higher Education in Employability Skills</vt:lpstr>
      <vt:lpstr>Root Cause Analysis (RCA)</vt:lpstr>
      <vt:lpstr>Root Cause Analysis (RCA)</vt:lpstr>
      <vt:lpstr>5 Why’s general principles</vt:lpstr>
      <vt:lpstr>Possible barriers to using the 5 why model</vt:lpstr>
      <vt:lpstr>Cause and effect diagram</vt:lpstr>
      <vt:lpstr>Categories</vt:lpstr>
      <vt:lpstr>The process</vt:lpstr>
      <vt:lpstr>Why did it ‘App’en?</vt:lpstr>
      <vt:lpstr>PowerPoint Presentation</vt:lpstr>
      <vt:lpstr>PowerPoint Presentation</vt:lpstr>
      <vt:lpstr>SWOT and PESTLE analysis</vt:lpstr>
      <vt:lpstr>SWOT analysis</vt:lpstr>
      <vt:lpstr>STEEPLE analysis</vt:lpstr>
      <vt:lpstr>STEEPLE Practice</vt:lpstr>
      <vt:lpstr>Assessment 1 recap</vt:lpstr>
      <vt:lpstr>Referencing refresher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CertHE Skills for the Workplace Module: BMSK4004</dc:title>
  <dc:creator>Christopher Wilkin</dc:creator>
  <cp:lastModifiedBy>Christopher Wilkin</cp:lastModifiedBy>
  <cp:revision>4</cp:revision>
  <dcterms:created xsi:type="dcterms:W3CDTF">2026-05-05T08:07:46Z</dcterms:created>
  <dcterms:modified xsi:type="dcterms:W3CDTF">2026-05-08T09:53:21Z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2024-11-21T00:00:00Z</vt:filetime>
  </property>
  <property fmtid="{D5CDD505-2E9C-101B-9397-08002B2CF9AE}" pid="3" name="LastSaved">
    <vt:filetime>2026-05-05T00:00:00Z</vt:filetime>
  </property>
</Properties>
</file>