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  <p:sldMasterId id="2147483775" r:id="rId2"/>
    <p:sldMasterId id="2147483787" r:id="rId3"/>
  </p:sldMasterIdLst>
  <p:sldIdLst>
    <p:sldId id="275" r:id="rId4"/>
    <p:sldId id="276" r:id="rId5"/>
    <p:sldId id="269" r:id="rId6"/>
    <p:sldId id="258" r:id="rId7"/>
    <p:sldId id="277" r:id="rId8"/>
    <p:sldId id="278" r:id="rId9"/>
    <p:sldId id="263" r:id="rId10"/>
    <p:sldId id="279" r:id="rId11"/>
    <p:sldId id="280" r:id="rId12"/>
    <p:sldId id="262" r:id="rId13"/>
    <p:sldId id="260" r:id="rId14"/>
    <p:sldId id="270" r:id="rId15"/>
    <p:sldId id="264" r:id="rId16"/>
    <p:sldId id="266" r:id="rId17"/>
    <p:sldId id="268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5F3A"/>
    <a:srgbClr val="4D5775"/>
    <a:srgbClr val="F4A804"/>
    <a:srgbClr val="C4C6A0"/>
    <a:srgbClr val="9D9D9B"/>
    <a:srgbClr val="FFFFFF"/>
    <a:srgbClr val="61ACFF"/>
    <a:srgbClr val="047AFB"/>
    <a:srgbClr val="FFFECA"/>
    <a:srgbClr val="2126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59" autoAdjust="0"/>
    <p:restoredTop sz="93969" autoAdjust="0"/>
  </p:normalViewPr>
  <p:slideViewPr>
    <p:cSldViewPr snapToGrid="0">
      <p:cViewPr varScale="1">
        <p:scale>
          <a:sx n="64" d="100"/>
          <a:sy n="64" d="100"/>
        </p:scale>
        <p:origin x="9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1C1F-AA94-4C23-5FDE-6B3461E7C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0C513-CABC-79BF-51E9-2BA27A4B0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67701-A56A-EA13-34FC-2D1B3E827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AD707-0EA4-F182-FB10-C22C42873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5719D-9306-3E55-A6C0-F54860ED6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527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ED1C1-6B5F-6F47-43AA-8C0EA7D5D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380B2-887F-8449-9344-B86EE9828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52ADC-D9F3-7B23-5361-1E78E4D85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F1073-1973-0CB2-C814-403749544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6821C-2467-8019-D85C-36488B6C2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830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6E6AE-D862-DAA5-AE8F-3E4F2D401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08808C-CEC4-60BF-DF76-366FA3172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3A7D0-75EC-1A2A-70BF-783351A3E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5F65F-0A21-F1A9-5C00-1C12131B2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4C6EC-1E77-DB2F-0C2E-D057588DD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496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9AC53-F86D-3399-9324-9216670A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B4759-7E8D-86D5-0FED-28154E4884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254600-6DCF-F3D3-8584-61C634BF28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2F2D19-7CDA-D8E7-856D-29D0B11B9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99964E-25F0-8D77-860D-8480A472F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5F0FA1-ADE5-4F8B-D611-5153DD8BC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1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CAAF-4A76-A4DF-1AB9-000A06D74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7E9B-FBFA-0123-215C-B90F56C35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4A266C-0F07-D642-45B7-2BABB3530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F7EB82-EFC3-154F-B8B6-C942F28A37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374B91-8B37-F336-380C-FD70E0BC24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2DE9B2-0EC1-0DAF-2FF1-5F43B668D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11/15/2023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87E7D0-1413-A25B-8CAA-A15E9EAF1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9CB91B-48F5-CDFA-1518-322EC46E5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793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D5CFD-2A48-5EA5-1E6C-5E409C9AE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9A23D9-3219-B742-DC57-94391E92D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11/15/2023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AC1312-9D71-6B0A-A38E-2F70E4A70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F6949-4A3E-0BCD-5688-FCBEFD44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04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82F5B1-B98A-DB9A-45C2-750DF073A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11/15/2023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DE3A6B-1CA7-8158-45D3-16A972DE8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3FD78-D03E-5777-4D0C-27A4B4C88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34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82FC2-8848-D9E9-BE48-E385206DB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4DFD3-B517-6E66-AC7D-5584A38E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1A6312-FA0D-8710-004C-F6AF439DC6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31154E-0880-2369-AA51-2A0202E82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E2E9DE-69C1-7EFC-B9B0-87A6EA383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E3A21-9AFB-2149-A152-9EDA43428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212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9B8D-141F-5738-735E-970F555DA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B1901B-467F-6B29-6976-65339D59A7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0B4122-3785-CB76-773E-237C55F26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63720-2422-54DC-27D7-59352776E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96E8A-F1B2-DC6F-DB5D-F225C4C64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27040-2F27-85A4-27E3-53CE4BF50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58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5510-DFF5-FE60-1975-ED46EEB2B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9FFCF-A23F-93CF-DAAC-7F6F443BD1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C8F5F-96AD-8E6B-A3E2-D1C5F1307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A1C85-E4BC-7787-867D-EB08D5BE2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64E54-EB3D-4088-5C9D-D99FEE27C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46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3530D1-0DAD-9BF4-21FD-F21D86C85C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C41E0E-F4E7-F0C8-E9B1-15CBE5E84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CCF00-D929-2B6D-FACC-FFF13DA5E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0468B-CA13-9507-4DEF-75B542F80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01813-287A-C557-F44C-472E2A23C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680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30F8-801E-12A1-59D1-0CF66F5CAA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F837B3-E251-A1C4-3477-5CE6314829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25120-6DBD-F9C5-1076-EFCE4BADE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6315A-1DEB-1DDA-7BFD-0612BB65C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13AB4-6D83-A644-10B5-ABB4C885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72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64B14-001F-4F5B-B529-2C0B7A46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0C25E-E9F1-7D88-42D4-08B82084D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067B1-0320-5731-FE3A-96F0214D8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D40C8-A24A-07B8-B672-80933B170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6A9BF-7D6C-0E83-D7DD-2924177A1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950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8832B-448D-2E58-A1EE-5E7697FEF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286A6-6BE5-BAB4-57B5-E2B506FF4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9950A-8E58-07E1-484E-68687E272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A0C4A-8A78-CB3F-7CFF-BF3B5E639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016CC-5E86-81B1-743C-16B2F0E57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47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AD10C-AE38-6231-86CC-80D9DA698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80486-138A-8780-7804-A307B3D790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DFDBE-5461-0867-D02A-F7D577FB5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E18ED-A2AF-74A0-2ADF-9387667C9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7A16C-0C6D-AE7B-3F7A-E652FCF7E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D5B80F-48F7-ACCD-B157-8A74D884C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773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28E8-AC05-5EC8-44C2-538664583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A986A-ACD1-84EF-79AE-83B57EFE2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7D3847-81FD-B951-93ED-52586113F2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D57D9-0A7F-4701-DD5F-36FF4ECC0F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603352-13A6-B13C-1BA9-3044A8CF99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D4530A-F25A-2BA4-C4FB-6742D928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C74679-94F9-0AEC-3094-BCE4030C2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7528BB-9E43-A462-531C-31BB40947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2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15D8D-8938-B585-0049-2D4425544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48196A-54C9-B97D-7B1F-3C3BC3200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E01A99-BAE2-1957-AE57-5E67F9BD7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C2DC9-72DB-F32B-FEA9-FD32DE065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34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4F100-ED45-28B5-499F-FCD64797C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44F8C-12E5-F003-B20D-BE5BE37B1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A6D6E-1159-413D-42E3-1BF5811DA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89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DB7E8-F808-85BF-66CB-781A4933C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0850B-1D4E-8F58-60D9-C06F951CB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05DB5-1910-4A23-8C4C-1C26EEC06A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BA2634-20A0-7A2D-4816-58FA1898E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E8CF0-1D13-D808-B3D8-5A1EDBD8D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3ECDB-1DE5-4FC9-5FE7-37B05148A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369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74C9-0AB3-BFC3-0885-E48FB0330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A83952-8399-ED8E-ECB1-95EA2D46A4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02305-B61C-C6DB-3A89-210A2642E6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30A78A-2B61-4793-A115-173E2ED24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8503-62D3-5FA2-168B-9D892F782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F87D20-5A7E-4669-CEC2-E02CE846F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6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BC22A-4923-2FF2-9E1F-B02F31C63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AB78D-016E-41C3-A6F2-A1A714E78A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C1060-E5E7-5AD2-48E1-BBB6036F2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9B5FA-161A-0A39-B32E-DE6B62BD1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6ABD8-9BC1-9D55-E745-E50C61AE6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61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4731D-81F9-7388-8FA8-283E2A1864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FA47B3-6859-20EB-DC8E-E5C47BBDD9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75649-9B51-FEE7-D0FF-0885A4D7C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A050C-0D77-1CAB-932C-B88F6DC02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DB86C-D28E-AE5A-726E-F7778FCF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022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30F8-801E-12A1-59D1-0CF66F5CAA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F837B3-E251-A1C4-3477-5CE6314829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25120-6DBD-F9C5-1076-EFCE4BADE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6315A-1DEB-1DDA-7BFD-0612BB65C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13AB4-6D83-A644-10B5-ABB4C885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053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64B14-001F-4F5B-B529-2C0B7A46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0C25E-E9F1-7D88-42D4-08B82084D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067B1-0320-5731-FE3A-96F0214D8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D40C8-A24A-07B8-B672-80933B170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6A9BF-7D6C-0E83-D7DD-2924177A1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920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8832B-448D-2E58-A1EE-5E7697FEF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286A6-6BE5-BAB4-57B5-E2B506FF4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9950A-8E58-07E1-484E-68687E272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A0C4A-8A78-CB3F-7CFF-BF3B5E639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016CC-5E86-81B1-743C-16B2F0E57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0810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AD10C-AE38-6231-86CC-80D9DA698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80486-138A-8780-7804-A307B3D790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DFDBE-5461-0867-D02A-F7D577FB5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E18ED-A2AF-74A0-2ADF-9387667C9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7A16C-0C6D-AE7B-3F7A-E652FCF7E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D5B80F-48F7-ACCD-B157-8A74D884C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8143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28E8-AC05-5EC8-44C2-538664583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A986A-ACD1-84EF-79AE-83B57EFE2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7D3847-81FD-B951-93ED-52586113F2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D57D9-0A7F-4701-DD5F-36FF4ECC0F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603352-13A6-B13C-1BA9-3044A8CF99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D4530A-F25A-2BA4-C4FB-6742D928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C74679-94F9-0AEC-3094-BCE4030C2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7528BB-9E43-A462-531C-31BB40947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898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15D8D-8938-B585-0049-2D4425544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48196A-54C9-B97D-7B1F-3C3BC3200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E01A99-BAE2-1957-AE57-5E67F9BD7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C2DC9-72DB-F32B-FEA9-FD32DE065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850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4F100-ED45-28B5-499F-FCD64797C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44F8C-12E5-F003-B20D-BE5BE37B1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A6D6E-1159-413D-42E3-1BF5811DA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687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DB7E8-F808-85BF-66CB-781A4933C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0850B-1D4E-8F58-60D9-C06F951CB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05DB5-1910-4A23-8C4C-1C26EEC06A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BA2634-20A0-7A2D-4816-58FA1898E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E8CF0-1D13-D808-B3D8-5A1EDBD8D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3ECDB-1DE5-4FC9-5FE7-37B05148A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127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74C9-0AB3-BFC3-0885-E48FB0330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A83952-8399-ED8E-ECB1-95EA2D46A4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02305-B61C-C6DB-3A89-210A2642E6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30A78A-2B61-4793-A115-173E2ED24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8503-62D3-5FA2-168B-9D892F782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F87D20-5A7E-4669-CEC2-E02CE846F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494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BC22A-4923-2FF2-9E1F-B02F31C63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AB78D-016E-41C3-A6F2-A1A714E78A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C1060-E5E7-5AD2-48E1-BBB6036F2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9B5FA-161A-0A39-B32E-DE6B62BD1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6ABD8-9BC1-9D55-E745-E50C61AE6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16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4731D-81F9-7388-8FA8-283E2A1864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FA47B3-6859-20EB-DC8E-E5C47BBDD9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75649-9B51-FEE7-D0FF-0885A4D7C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A050C-0D77-1CAB-932C-B88F6DC02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DB86C-D28E-AE5A-726E-F7778FCF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555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29012F-B8D6-C7CE-1C73-BF3229901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49A3A-D04C-19F1-819C-EBF010D5D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2837E-EF9B-7AF3-78E6-7C544FA348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29369-56D3-9BD8-F8C6-1A626926DE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97CB5-D0DE-0ED9-1488-5950569E57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555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E79C40-AA31-09D9-1BBA-8B490CDA3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795A0-89BE-5D64-6DA5-82CCCD50AB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74DBA7-2A61-127A-B8AD-B35950B95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8862A-5811-D340-E9D6-9AD1084995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5AD38-FE3C-F35A-D705-FDCB6F9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16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E79C40-AA31-09D9-1BBA-8B490CDA3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795A0-89BE-5D64-6DA5-82CCCD50AB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74DBA7-2A61-127A-B8AD-B35950B95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42F34-DDE2-4585-8C65-901E2B1E159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8862A-5811-D340-E9D6-9AD1084995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5AD38-FE3C-F35A-D705-FDCB6F9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D41B9-178F-4DE2-8E25-0A5CF70C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872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soldiers in armor holding flags&#10;&#10;Description automatically generated">
            <a:extLst>
              <a:ext uri="{FF2B5EF4-FFF2-40B4-BE49-F238E27FC236}">
                <a16:creationId xmlns:a16="http://schemas.microsoft.com/office/drawing/2014/main" id="{7FBF3E06-F228-3B96-C1E6-5987776DF8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4" r="2107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5FB557-E887-6684-E75D-244354BFA2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  <a:latin typeface="Amasis MT Pro Light" panose="020F0502020204030204" pitchFamily="18" charset="0"/>
              </a:rPr>
              <a:t>Was the Longbow the Decisive Weapon at the Battle of Agincourt?</a:t>
            </a:r>
            <a:endParaRPr lang="en-GB" sz="5200" dirty="0">
              <a:solidFill>
                <a:srgbClr val="FFFFFF"/>
              </a:solidFill>
              <a:latin typeface="Amasis MT Pro Light" panose="020F05020202040302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80A0D-F9E5-4485-0AEB-77DC1EAE0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1906968- Thomas A Harwood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4A4FE-98F6-09B5-5599-1605FCE47225}"/>
              </a:ext>
            </a:extLst>
          </p:cNvPr>
          <p:cNvSpPr txBox="1"/>
          <p:nvPr/>
        </p:nvSpPr>
        <p:spPr>
          <a:xfrm>
            <a:off x="11739247" y="0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3699319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the united kingdom&#10;&#10;Description automatically generated">
            <a:extLst>
              <a:ext uri="{FF2B5EF4-FFF2-40B4-BE49-F238E27FC236}">
                <a16:creationId xmlns:a16="http://schemas.microsoft.com/office/drawing/2014/main" id="{B76B2ACB-27C9-E3D6-F1BB-4D52F9E0082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3" y="0"/>
            <a:ext cx="12192000" cy="68580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D69F89B-1AD1-645B-00E7-B9880CD0144F}"/>
              </a:ext>
            </a:extLst>
          </p:cNvPr>
          <p:cNvSpPr txBox="1">
            <a:spLocks/>
          </p:cNvSpPr>
          <p:nvPr/>
        </p:nvSpPr>
        <p:spPr>
          <a:xfrm>
            <a:off x="5638798" y="4404735"/>
            <a:ext cx="551410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Large French–Burgundian Army</a:t>
            </a:r>
          </a:p>
          <a:p>
            <a:r>
              <a:rPr lang="en-GB" dirty="0"/>
              <a:t>25,000 Total Soldiers</a:t>
            </a:r>
          </a:p>
          <a:p>
            <a:r>
              <a:rPr lang="en-GB" dirty="0"/>
              <a:t>17,000 Men-at-arms</a:t>
            </a:r>
          </a:p>
          <a:p>
            <a:r>
              <a:rPr lang="en-GB" dirty="0"/>
              <a:t>8000 Crossbow Archers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84078E-1547-AFE6-D35F-95279C97A5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5828" y="128967"/>
            <a:ext cx="4456562" cy="4450466"/>
          </a:xfrm>
          <a:prstGeom prst="rect">
            <a:avLst/>
          </a:prstGeom>
        </p:spPr>
      </p:pic>
      <p:sp>
        <p:nvSpPr>
          <p:cNvPr id="8" name="Star: 5 Points 7">
            <a:extLst>
              <a:ext uri="{FF2B5EF4-FFF2-40B4-BE49-F238E27FC236}">
                <a16:creationId xmlns:a16="http://schemas.microsoft.com/office/drawing/2014/main" id="{F8A59420-ECE2-D5BF-A2F9-E30D0F71D92D}"/>
              </a:ext>
            </a:extLst>
          </p:cNvPr>
          <p:cNvSpPr/>
          <p:nvPr/>
        </p:nvSpPr>
        <p:spPr>
          <a:xfrm>
            <a:off x="8160326" y="2826327"/>
            <a:ext cx="235527" cy="235527"/>
          </a:xfrm>
          <a:prstGeom prst="star5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06D8876-5617-94DD-59C7-60CCCC77D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53" y="2826327"/>
            <a:ext cx="1163783" cy="6026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Agincourt,</a:t>
            </a:r>
            <a:br>
              <a:rPr lang="en-GB" sz="1800" dirty="0"/>
            </a:br>
            <a:r>
              <a:rPr lang="en-GB" sz="1800" dirty="0"/>
              <a:t>1415 AD</a:t>
            </a:r>
          </a:p>
        </p:txBody>
      </p:sp>
    </p:spTree>
    <p:extLst>
      <p:ext uri="{BB962C8B-B14F-4D97-AF65-F5344CB8AC3E}">
        <p14:creationId xmlns:p14="http://schemas.microsoft.com/office/powerpoint/2010/main" val="355235896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07AC1A04-3F75-563C-A886-8CD618A6168C}"/>
              </a:ext>
            </a:extLst>
          </p:cNvPr>
          <p:cNvGrpSpPr/>
          <p:nvPr/>
        </p:nvGrpSpPr>
        <p:grpSpPr>
          <a:xfrm>
            <a:off x="0" y="-2"/>
            <a:ext cx="12192000" cy="6858000"/>
            <a:chOff x="838200" y="0"/>
            <a:chExt cx="10065558" cy="6858000"/>
          </a:xfrm>
        </p:grpSpPr>
        <p:pic>
          <p:nvPicPr>
            <p:cNvPr id="9" name="Picture 8" descr="A map of a battle&#10;&#10;Description automatically generated">
              <a:extLst>
                <a:ext uri="{FF2B5EF4-FFF2-40B4-BE49-F238E27FC236}">
                  <a16:creationId xmlns:a16="http://schemas.microsoft.com/office/drawing/2014/main" id="{E0D0EE47-3366-386D-6087-07098395ABA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2441979" y="-1603779"/>
              <a:ext cx="6858000" cy="10065558"/>
            </a:xfrm>
            <a:prstGeom prst="rect">
              <a:avLst/>
            </a:prstGeom>
          </p:spPr>
        </p:pic>
        <p:pic>
          <p:nvPicPr>
            <p:cNvPr id="11" name="Picture 10" descr="A list of words on a white background&#10;&#10;Description automatically generated">
              <a:extLst>
                <a:ext uri="{FF2B5EF4-FFF2-40B4-BE49-F238E27FC236}">
                  <a16:creationId xmlns:a16="http://schemas.microsoft.com/office/drawing/2014/main" id="{202014D6-04F5-86E7-7B8E-91F42F71F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Blu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8802" y="392834"/>
              <a:ext cx="2798225" cy="172786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36C463-A7BF-6EC3-F0D4-8C3F075E2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7008" y="2766217"/>
            <a:ext cx="4216879" cy="1325563"/>
          </a:xfrm>
        </p:spPr>
        <p:txBody>
          <a:bodyPr/>
          <a:lstStyle/>
          <a:p>
            <a:r>
              <a:rPr lang="en-GB" dirty="0"/>
              <a:t>Battlefield Set-up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4F3E2F-BB8F-05D8-A5AB-A532585C7C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5"/>
            <a:ext cx="12192000" cy="685799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6C9D129-5BD2-7CA9-F587-487AAB7F2AB5}"/>
              </a:ext>
            </a:extLst>
          </p:cNvPr>
          <p:cNvSpPr/>
          <p:nvPr/>
        </p:nvSpPr>
        <p:spPr>
          <a:xfrm rot="1521614">
            <a:off x="6014311" y="2363908"/>
            <a:ext cx="1192611" cy="274320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62CFD0-4918-6B8C-7707-6B2C33089C56}"/>
              </a:ext>
            </a:extLst>
          </p:cNvPr>
          <p:cNvSpPr txBox="1"/>
          <p:nvPr/>
        </p:nvSpPr>
        <p:spPr>
          <a:xfrm>
            <a:off x="11283434" y="5876144"/>
            <a:ext cx="453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9476759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8 -0.00324 L -0.23646 -0.0780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27" y="-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66C76E-8744-F69F-C8B7-1C90609C4BB3}"/>
              </a:ext>
            </a:extLst>
          </p:cNvPr>
          <p:cNvSpPr/>
          <p:nvPr/>
        </p:nvSpPr>
        <p:spPr>
          <a:xfrm>
            <a:off x="393895" y="2194560"/>
            <a:ext cx="6576747" cy="4318781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</a:rPr>
              <a:t>The English Longbow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11" y="2245641"/>
            <a:ext cx="6546575" cy="6111908"/>
          </a:xfrm>
        </p:spPr>
        <p:txBody>
          <a:bodyPr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  <a:ea typeface="Cambria" panose="02040503050406030204" pitchFamily="18" charset="0"/>
              </a:rPr>
              <a:t>Draw weight of 120 pounds </a:t>
            </a:r>
          </a:p>
          <a:p>
            <a:r>
              <a:rPr lang="en-GB" dirty="0">
                <a:latin typeface="Amasis MT Pro Light" panose="02040304050005020304" pitchFamily="18" charset="0"/>
                <a:ea typeface="Cambria" panose="02040503050406030204" pitchFamily="18" charset="0"/>
              </a:rPr>
              <a:t>Range &gt;107 metres </a:t>
            </a:r>
          </a:p>
          <a:p>
            <a:r>
              <a:rPr lang="en-GB" dirty="0">
                <a:latin typeface="Amasis MT Pro Light" panose="02040304050005020304" pitchFamily="18" charset="0"/>
                <a:ea typeface="Cambria" panose="02040503050406030204" pitchFamily="18" charset="0"/>
              </a:rPr>
              <a:t>Crafted out of straight grain Yew wood</a:t>
            </a:r>
            <a:r>
              <a:rPr lang="en-GB" sz="1800" dirty="0">
                <a:latin typeface="Amasis MT Pro Light" panose="02040304050005020304" pitchFamily="18" charset="0"/>
                <a:ea typeface="Cambria" panose="02040503050406030204" pitchFamily="18" charset="0"/>
              </a:rPr>
              <a:t> [3]</a:t>
            </a:r>
          </a:p>
          <a:p>
            <a:r>
              <a:rPr lang="en-GB" dirty="0">
                <a:latin typeface="Amasis MT Pro Light" panose="02040304050005020304" pitchFamily="18" charset="0"/>
                <a:ea typeface="Cambria" panose="02040503050406030204" pitchFamily="18" charset="0"/>
              </a:rPr>
              <a:t>Strings soaked in oil to improve the durability </a:t>
            </a:r>
          </a:p>
          <a:p>
            <a:r>
              <a:rPr lang="en-GB" dirty="0">
                <a:latin typeface="Amasis MT Pro Light" panose="02040304050005020304" pitchFamily="18" charset="0"/>
                <a:ea typeface="Cambria" panose="02040503050406030204" pitchFamily="18" charset="0"/>
              </a:rPr>
              <a:t>Fire rate 15 arrows per minute (Experienced Archer</a:t>
            </a:r>
            <a:r>
              <a:rPr lang="en-GB" dirty="0">
                <a:latin typeface="Amasis MT Pro Light" panose="02040304050005020304" pitchFamily="18" charset="0"/>
              </a:rPr>
              <a:t>) </a:t>
            </a:r>
            <a:r>
              <a:rPr lang="en-GB" sz="1800" dirty="0">
                <a:latin typeface="Amasis MT Pro Light" panose="02040304050005020304" pitchFamily="18" charset="0"/>
              </a:rPr>
              <a:t>[3]</a:t>
            </a:r>
            <a:endParaRPr lang="en-GB" dirty="0">
              <a:latin typeface="Amasis MT Pro Light" panose="020403040500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ng bow with a white background&#10;&#10;Description automatically generated">
            <a:extLst>
              <a:ext uri="{FF2B5EF4-FFF2-40B4-BE49-F238E27FC236}">
                <a16:creationId xmlns:a16="http://schemas.microsoft.com/office/drawing/2014/main" id="{C69CAEBE-CD59-41F1-0B68-BCFFF3088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1073" y="842824"/>
            <a:ext cx="3438428" cy="51670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57A7AE8-6DC9-94DE-240A-272244F44648}"/>
              </a:ext>
            </a:extLst>
          </p:cNvPr>
          <p:cNvSpPr/>
          <p:nvPr/>
        </p:nvSpPr>
        <p:spPr>
          <a:xfrm flipV="1">
            <a:off x="865140" y="831221"/>
            <a:ext cx="1624843" cy="82126"/>
          </a:xfrm>
          <a:prstGeom prst="rect">
            <a:avLst/>
          </a:prstGeom>
          <a:solidFill>
            <a:srgbClr val="FCE6A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494E04-A3B2-F61B-E5B4-F8EB5414F36F}"/>
              </a:ext>
            </a:extLst>
          </p:cNvPr>
          <p:cNvSpPr txBox="1"/>
          <p:nvPr/>
        </p:nvSpPr>
        <p:spPr>
          <a:xfrm>
            <a:off x="11019796" y="5640529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524680944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66C76E-8744-F69F-C8B7-1C90609C4BB3}"/>
              </a:ext>
            </a:extLst>
          </p:cNvPr>
          <p:cNvSpPr/>
          <p:nvPr/>
        </p:nvSpPr>
        <p:spPr>
          <a:xfrm>
            <a:off x="393895" y="2194560"/>
            <a:ext cx="6576747" cy="4318781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</a:rPr>
              <a:t>The Bodkin Arrow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7A7AE8-6DC9-94DE-240A-272244F44648}"/>
              </a:ext>
            </a:extLst>
          </p:cNvPr>
          <p:cNvSpPr/>
          <p:nvPr/>
        </p:nvSpPr>
        <p:spPr>
          <a:xfrm flipV="1">
            <a:off x="865140" y="831221"/>
            <a:ext cx="1624843" cy="82126"/>
          </a:xfrm>
          <a:prstGeom prst="rect">
            <a:avLst/>
          </a:prstGeom>
          <a:solidFill>
            <a:srgbClr val="21262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8A5714-29D6-E5E9-D0EC-67A75302E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8351" y="1078771"/>
            <a:ext cx="3743382" cy="470045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674E242-E845-9454-AF49-BDCDB950D2B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0599" y="2356681"/>
            <a:ext cx="6383338" cy="6111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Preferred arrow in the early 15</a:t>
            </a:r>
            <a:r>
              <a:rPr kumimoji="0" lang="en-GB" sz="26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th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 century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Slender profile with small impact surface area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Manufactured from steel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600" dirty="0">
                <a:solidFill>
                  <a:prstClr val="black"/>
                </a:solidFill>
                <a:latin typeface="Amasis MT Pro Light" panose="02040304050005020304" pitchFamily="18" charset="0"/>
              </a:rPr>
              <a:t>C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rafted by smelting Iron ore with animal bones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[3]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In modern testing, &lt;12.5mm depth of penetration (vs. Medieval Plate Armour)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[6]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masis MT Pro Light" panose="020403040500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B8231A-E28E-FF55-62E3-FA9CC4E3D419}"/>
              </a:ext>
            </a:extLst>
          </p:cNvPr>
          <p:cNvSpPr txBox="1"/>
          <p:nvPr/>
        </p:nvSpPr>
        <p:spPr>
          <a:xfrm>
            <a:off x="11212028" y="5412618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319454866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66C76E-8744-F69F-C8B7-1C90609C4BB3}"/>
              </a:ext>
            </a:extLst>
          </p:cNvPr>
          <p:cNvSpPr/>
          <p:nvPr/>
        </p:nvSpPr>
        <p:spPr>
          <a:xfrm>
            <a:off x="393895" y="1985210"/>
            <a:ext cx="6576747" cy="4666685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</a:rPr>
              <a:t>French Armour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7A7AE8-6DC9-94DE-240A-272244F44648}"/>
              </a:ext>
            </a:extLst>
          </p:cNvPr>
          <p:cNvSpPr/>
          <p:nvPr/>
        </p:nvSpPr>
        <p:spPr>
          <a:xfrm flipV="1">
            <a:off x="865140" y="831221"/>
            <a:ext cx="1624843" cy="82126"/>
          </a:xfrm>
          <a:prstGeom prst="rect">
            <a:avLst/>
          </a:prstGeom>
          <a:solidFill>
            <a:srgbClr val="9D9D9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674E242-E845-9454-AF49-BDCDB950D2B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3895" y="2111432"/>
            <a:ext cx="6383338" cy="6111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Varies soldier to soldier depending on their level of wealth or status within the country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Highest-ranking soldiers would have worn </a:t>
            </a:r>
            <a:r>
              <a:rPr kumimoji="0" lang="en-GB" sz="26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armour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 that gave total protection to its wielder[1]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Metalogical analysis of 15th century French armour concluded a varying level of craftsmanship and material quality across multiple samples [8]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masis MT Pro Light" panose="02040304050005020304" pitchFamily="18" charset="0"/>
              </a:rPr>
              <a:t>Full armour sets were heavy and restrict the vision of its wielder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A59F70-02F4-953B-18C6-B362EBE18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1226" y="1138265"/>
            <a:ext cx="4277631" cy="45177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7FEDE9-5696-9F92-6404-D411D869AEBE}"/>
              </a:ext>
            </a:extLst>
          </p:cNvPr>
          <p:cNvSpPr txBox="1"/>
          <p:nvPr/>
        </p:nvSpPr>
        <p:spPr>
          <a:xfrm>
            <a:off x="6359980" y="2539448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AEE11-CAC8-9376-24EA-F6BB467ACFD2}"/>
              </a:ext>
            </a:extLst>
          </p:cNvPr>
          <p:cNvSpPr txBox="1"/>
          <p:nvPr/>
        </p:nvSpPr>
        <p:spPr>
          <a:xfrm>
            <a:off x="11479152" y="5286684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332998372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80778C-D96F-3E8B-80B2-BAC62B59AE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56" y="746625"/>
            <a:ext cx="3539827" cy="3365475"/>
          </a:xfrm>
          <a:prstGeom prst="rect">
            <a:avLst/>
          </a:prstGeom>
        </p:spPr>
      </p:pic>
      <p:sp>
        <p:nvSpPr>
          <p:cNvPr id="20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115" y="5218269"/>
            <a:ext cx="8943998" cy="8567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masis MT Pro Light" panose="02040304050005020304" pitchFamily="18" charset="0"/>
              </a:rPr>
              <a:t>V limit Calculation for Low Bow </a:t>
            </a:r>
          </a:p>
        </p:txBody>
      </p:sp>
      <p:pic>
        <p:nvPicPr>
          <p:cNvPr id="11" name="Picture 10" descr="A math equations and numbers&#10;&#10;Description automatically generated with medium confidence">
            <a:extLst>
              <a:ext uri="{FF2B5EF4-FFF2-40B4-BE49-F238E27FC236}">
                <a16:creationId xmlns:a16="http://schemas.microsoft.com/office/drawing/2014/main" id="{075C4D5A-EC0B-C6F9-BA8D-025F839708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7" t="3161"/>
          <a:stretch/>
        </p:blipFill>
        <p:spPr>
          <a:xfrm>
            <a:off x="8135755" y="1682761"/>
            <a:ext cx="3398111" cy="1937825"/>
          </a:xfrm>
          <a:prstGeom prst="rect">
            <a:avLst/>
          </a:prstGeom>
        </p:spPr>
      </p:pic>
      <p:pic>
        <p:nvPicPr>
          <p:cNvPr id="9" name="Picture 8" descr="A close-up of a math problem&#10;&#10;Description automatically generated">
            <a:extLst>
              <a:ext uri="{FF2B5EF4-FFF2-40B4-BE49-F238E27FC236}">
                <a16:creationId xmlns:a16="http://schemas.microsoft.com/office/drawing/2014/main" id="{421BA313-155D-1E76-C29C-9E8EE10C7D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812" y="1007471"/>
            <a:ext cx="1734708" cy="284378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0909D0E-9F16-79E2-C4EC-F2751B35FB31}"/>
              </a:ext>
            </a:extLst>
          </p:cNvPr>
          <p:cNvSpPr/>
          <p:nvPr/>
        </p:nvSpPr>
        <p:spPr>
          <a:xfrm flipV="1">
            <a:off x="1511150" y="5266533"/>
            <a:ext cx="1624843" cy="82126"/>
          </a:xfrm>
          <a:prstGeom prst="rect">
            <a:avLst/>
          </a:prstGeom>
          <a:solidFill>
            <a:srgbClr val="61AC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2CAA4B-3E72-B946-BE75-AD1F853E51A1}"/>
              </a:ext>
            </a:extLst>
          </p:cNvPr>
          <p:cNvSpPr txBox="1"/>
          <p:nvPr/>
        </p:nvSpPr>
        <p:spPr>
          <a:xfrm>
            <a:off x="3839769" y="3742769"/>
            <a:ext cx="44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[9]</a:t>
            </a:r>
          </a:p>
        </p:txBody>
      </p:sp>
    </p:spTree>
    <p:extLst>
      <p:ext uri="{BB962C8B-B14F-4D97-AF65-F5344CB8AC3E}">
        <p14:creationId xmlns:p14="http://schemas.microsoft.com/office/powerpoint/2010/main" val="83799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66C76E-8744-F69F-C8B7-1C90609C4BB3}"/>
              </a:ext>
            </a:extLst>
          </p:cNvPr>
          <p:cNvSpPr/>
          <p:nvPr/>
        </p:nvSpPr>
        <p:spPr>
          <a:xfrm>
            <a:off x="393895" y="3214255"/>
            <a:ext cx="6576747" cy="3299086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</a:rPr>
              <a:t>Number of Arrows Fired Calculation (Unlimited)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95" y="3428999"/>
            <a:ext cx="6383214" cy="4909243"/>
          </a:xfrm>
        </p:spPr>
        <p:txBody>
          <a:bodyPr>
            <a:normAutofit/>
          </a:bodyPr>
          <a:lstStyle/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Approx. 5000 English longbow Archers </a:t>
            </a:r>
          </a:p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Firing at an estimate 15 arrows per minute</a:t>
            </a:r>
            <a:r>
              <a:rPr lang="en-US" sz="1800" dirty="0">
                <a:latin typeface="Amasis MT Pro Light" panose="02040304050005020304" pitchFamily="18" charset="0"/>
                <a:ea typeface="Cambria" panose="02040503050406030204" pitchFamily="18" charset="0"/>
              </a:rPr>
              <a:t>[3] </a:t>
            </a:r>
          </a:p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4-6 minutes estimated for the French first charge to reach English front line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7A7AE8-6DC9-94DE-240A-272244F44648}"/>
              </a:ext>
            </a:extLst>
          </p:cNvPr>
          <p:cNvSpPr/>
          <p:nvPr/>
        </p:nvSpPr>
        <p:spPr>
          <a:xfrm flipV="1">
            <a:off x="865140" y="831221"/>
            <a:ext cx="1624843" cy="82126"/>
          </a:xfrm>
          <a:prstGeom prst="rect">
            <a:avLst/>
          </a:prstGeom>
          <a:solidFill>
            <a:srgbClr val="FCE6A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math equations on a white board&#10;&#10;Description automatically generated">
            <a:extLst>
              <a:ext uri="{FF2B5EF4-FFF2-40B4-BE49-F238E27FC236}">
                <a16:creationId xmlns:a16="http://schemas.microsoft.com/office/drawing/2014/main" id="{70514829-89A5-B5D8-0CDB-49A4B1F85C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230" y="913347"/>
            <a:ext cx="3895623" cy="2630626"/>
          </a:xfrm>
          <a:prstGeom prst="rect">
            <a:avLst/>
          </a:prstGeom>
        </p:spPr>
      </p:pic>
      <p:pic>
        <p:nvPicPr>
          <p:cNvPr id="12" name="Picture 11" descr="A group of blue writing on a white background&#10;&#10;Description automatically generated">
            <a:extLst>
              <a:ext uri="{FF2B5EF4-FFF2-40B4-BE49-F238E27FC236}">
                <a16:creationId xmlns:a16="http://schemas.microsoft.com/office/drawing/2014/main" id="{808ED01C-837F-1059-41E8-49922AEAB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229" y="4489812"/>
            <a:ext cx="3895623" cy="142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65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66C76E-8744-F69F-C8B7-1C90609C4BB3}"/>
              </a:ext>
            </a:extLst>
          </p:cNvPr>
          <p:cNvSpPr/>
          <p:nvPr/>
        </p:nvSpPr>
        <p:spPr>
          <a:xfrm>
            <a:off x="393895" y="3214255"/>
            <a:ext cx="6576747" cy="3299086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Light" panose="02040304050005020304" pitchFamily="18" charset="0"/>
              </a:rPr>
              <a:t>Number of Arrows Fired Calculation (Limited)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95" y="3428999"/>
            <a:ext cx="6383214" cy="4909243"/>
          </a:xfrm>
        </p:spPr>
        <p:txBody>
          <a:bodyPr>
            <a:normAutofit/>
          </a:bodyPr>
          <a:lstStyle/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Approx. 5000 English longbow Archers </a:t>
            </a:r>
          </a:p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Firing at an estimate 5 arrows per minute </a:t>
            </a:r>
          </a:p>
          <a:p>
            <a:r>
              <a:rPr lang="en-US" dirty="0">
                <a:latin typeface="Amasis MT Pro Light" panose="02040304050005020304" pitchFamily="18" charset="0"/>
                <a:ea typeface="Cambria" panose="02040503050406030204" pitchFamily="18" charset="0"/>
              </a:rPr>
              <a:t>4-6 minutes estimated for the French first charge to reach English front line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7A7AE8-6DC9-94DE-240A-272244F44648}"/>
              </a:ext>
            </a:extLst>
          </p:cNvPr>
          <p:cNvSpPr/>
          <p:nvPr/>
        </p:nvSpPr>
        <p:spPr>
          <a:xfrm flipV="1">
            <a:off x="865140" y="831221"/>
            <a:ext cx="1624843" cy="82126"/>
          </a:xfrm>
          <a:prstGeom prst="rect">
            <a:avLst/>
          </a:prstGeom>
          <a:solidFill>
            <a:srgbClr val="FCE6A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Blue writing on a white surface&#10;&#10;Description automatically generated">
            <a:extLst>
              <a:ext uri="{FF2B5EF4-FFF2-40B4-BE49-F238E27FC236}">
                <a16:creationId xmlns:a16="http://schemas.microsoft.com/office/drawing/2014/main" id="{30A7B4D4-BE03-E8D7-AEE9-5CE28AEDC5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529" y="4175400"/>
            <a:ext cx="3828620" cy="13767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98D70E1-B185-79C3-C019-7409F2F78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5529" y="908096"/>
            <a:ext cx="3828620" cy="2597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3338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782" y="934327"/>
            <a:ext cx="9268436" cy="105827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masis MT Pro Light" panose="02040304050005020304" pitchFamily="18" charset="0"/>
              </a:rPr>
              <a:t>Mathematically Modelling of the Battle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Amasis MT Pro Light" panose="02040304050005020304" pitchFamily="18" charset="0"/>
              </a:rPr>
              <a:t>Modern Continuum theory model with crowd interaction</a:t>
            </a:r>
            <a:r>
              <a:rPr lang="en-GB" sz="1900" dirty="0">
                <a:latin typeface="Amasis MT Pro Light" panose="02040304050005020304" pitchFamily="18" charset="0"/>
              </a:rPr>
              <a:t>[10]</a:t>
            </a:r>
          </a:p>
          <a:p>
            <a:endParaRPr lang="en-GB" sz="2400" dirty="0">
              <a:latin typeface="Amasis MT Pro Light" panose="02040304050005020304" pitchFamily="18" charset="0"/>
            </a:endParaRPr>
          </a:p>
          <a:p>
            <a:r>
              <a:rPr lang="en-GB" sz="2400" dirty="0">
                <a:latin typeface="Amasis MT Pro Light" panose="02040304050005020304" pitchFamily="18" charset="0"/>
              </a:rPr>
              <a:t>The results that were inconsistent with the modern account of the battle, yet match historic accounts of the battle</a:t>
            </a:r>
          </a:p>
          <a:p>
            <a:endParaRPr lang="en-GB" sz="2400" dirty="0">
              <a:latin typeface="Amasis MT Pro Light" panose="02040304050005020304" pitchFamily="18" charset="0"/>
            </a:endParaRPr>
          </a:p>
          <a:p>
            <a:r>
              <a:rPr lang="en-GB" sz="2400" dirty="0">
                <a:latin typeface="Amasis MT Pro Light" panose="02040304050005020304" pitchFamily="18" charset="0"/>
              </a:rPr>
              <a:t>“</a:t>
            </a:r>
            <a:r>
              <a:rPr lang="en-US" sz="2400" dirty="0">
                <a:latin typeface="Amasis MT Pro Light" panose="02040304050005020304" pitchFamily="18" charset="0"/>
              </a:rPr>
              <a:t>It appears that the battlefront was indeed unstable…the French men-at-arms succeeded in pushing the English men-at-arms back in certain locations…only to be surrounded and slaughtered</a:t>
            </a:r>
            <a:r>
              <a:rPr lang="en-US" sz="1900" dirty="0">
                <a:latin typeface="Amasis MT Pro Light" panose="02040304050005020304" pitchFamily="18" charset="0"/>
              </a:rPr>
              <a:t>”[10] </a:t>
            </a:r>
            <a:endParaRPr lang="en-GB" sz="1900" dirty="0">
              <a:latin typeface="Amasis MT Pro Light" panose="020403040500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BC1E2A-AB8A-B25F-7260-3C26CD832F10}"/>
              </a:ext>
            </a:extLst>
          </p:cNvPr>
          <p:cNvSpPr/>
          <p:nvPr/>
        </p:nvSpPr>
        <p:spPr>
          <a:xfrm flipV="1">
            <a:off x="1682559" y="954254"/>
            <a:ext cx="1624843" cy="82126"/>
          </a:xfrm>
          <a:prstGeom prst="rect">
            <a:avLst/>
          </a:prstGeom>
          <a:solidFill>
            <a:srgbClr val="9D9D9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6983612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men in armor with arrows and arrows&#10;&#10;Description automatically generated">
            <a:extLst>
              <a:ext uri="{FF2B5EF4-FFF2-40B4-BE49-F238E27FC236}">
                <a16:creationId xmlns:a16="http://schemas.microsoft.com/office/drawing/2014/main" id="{434E5295-649C-D310-0D74-950E0A0A3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2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dirty="0">
                <a:latin typeface="Amasis MT Pro Light" panose="02040304050005020304" pitchFamily="18" charset="0"/>
              </a:rPr>
              <a:t>The French Mistake </a:t>
            </a:r>
            <a:endParaRPr lang="en-GB" dirty="0">
              <a:latin typeface="Amasis MT Pro Light" panose="020403040500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708" y="2405172"/>
            <a:ext cx="4619171" cy="3742762"/>
          </a:xfrm>
        </p:spPr>
        <p:txBody>
          <a:bodyPr>
            <a:normAutofit/>
          </a:bodyPr>
          <a:lstStyle/>
          <a:p>
            <a:r>
              <a:rPr lang="en-GB" sz="1900" dirty="0">
                <a:latin typeface="Amasis MT Pro Light" panose="02040304050005020304" pitchFamily="18" charset="0"/>
              </a:rPr>
              <a:t>The first French charge was provoked into an early attacked by the English advances</a:t>
            </a:r>
          </a:p>
          <a:p>
            <a:r>
              <a:rPr lang="en-GB" sz="1900" dirty="0">
                <a:latin typeface="Amasis MT Pro Light" panose="02040304050005020304" pitchFamily="18" charset="0"/>
              </a:rPr>
              <a:t>Initiated prior to the French Leaders agreeing on a battleplan</a:t>
            </a:r>
          </a:p>
          <a:p>
            <a:r>
              <a:rPr lang="en-GB" sz="1900" dirty="0">
                <a:latin typeface="Amasis MT Pro Light" panose="02040304050005020304" pitchFamily="18" charset="0"/>
              </a:rPr>
              <a:t>The charge was halted and forced to retreat due to the defensive tactics  of English </a:t>
            </a:r>
          </a:p>
          <a:p>
            <a:r>
              <a:rPr lang="en-GB" sz="1900" dirty="0">
                <a:latin typeface="Amasis MT Pro Light" panose="02040304050005020304" pitchFamily="18" charset="0"/>
              </a:rPr>
              <a:t> Overcrowding of the battlefield </a:t>
            </a:r>
          </a:p>
          <a:p>
            <a:r>
              <a:rPr lang="en-GB" sz="1900" dirty="0">
                <a:latin typeface="Amasis MT Pro Light" panose="02040304050005020304" pitchFamily="18" charset="0"/>
              </a:rPr>
              <a:t>Thousands of French Soldiers knee deep in Mud, heavily armoured with no organisation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C0DDB2-86E0-649C-FBC2-A0C2CA2A8AD8}"/>
              </a:ext>
            </a:extLst>
          </p:cNvPr>
          <p:cNvSpPr/>
          <p:nvPr/>
        </p:nvSpPr>
        <p:spPr>
          <a:xfrm flipV="1">
            <a:off x="924437" y="510909"/>
            <a:ext cx="1624843" cy="82126"/>
          </a:xfrm>
          <a:prstGeom prst="rect">
            <a:avLst/>
          </a:prstGeom>
          <a:solidFill>
            <a:srgbClr val="F4A80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9E9EF9-CC88-D5D0-9EEE-54AECEF61C1B}"/>
              </a:ext>
            </a:extLst>
          </p:cNvPr>
          <p:cNvSpPr txBox="1"/>
          <p:nvPr/>
        </p:nvSpPr>
        <p:spPr>
          <a:xfrm>
            <a:off x="11606360" y="141577"/>
            <a:ext cx="582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[11]</a:t>
            </a:r>
          </a:p>
        </p:txBody>
      </p:sp>
    </p:spTree>
    <p:extLst>
      <p:ext uri="{BB962C8B-B14F-4D97-AF65-F5344CB8AC3E}">
        <p14:creationId xmlns:p14="http://schemas.microsoft.com/office/powerpoint/2010/main" val="2176196639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40D4131-75A7-4DA5-6BF2-994D51176C30}"/>
              </a:ext>
            </a:extLst>
          </p:cNvPr>
          <p:cNvSpPr/>
          <p:nvPr/>
        </p:nvSpPr>
        <p:spPr>
          <a:xfrm>
            <a:off x="630590" y="2672862"/>
            <a:ext cx="6340052" cy="3492977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masis MT Pro Light" panose="02040304050005020304" pitchFamily="18" charset="0"/>
              </a:rPr>
              <a:t>The Archers Agility </a:t>
            </a:r>
            <a:endParaRPr lang="en-GB" dirty="0">
              <a:latin typeface="Amasis MT Pro Light" panose="02040304050005020304" pitchFamily="18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6208642" cy="3602935"/>
          </a:xfrm>
        </p:spPr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600" dirty="0">
                <a:latin typeface="Amasis MT Pro Light" panose="02040304050005020304" pitchFamily="18" charset="0"/>
              </a:rPr>
              <a:t>After unleashing tens of thousands of arrows at the disorientated French soldiers</a:t>
            </a:r>
          </a:p>
          <a:p>
            <a:r>
              <a:rPr lang="en-GB" sz="2600" dirty="0">
                <a:latin typeface="Amasis MT Pro Light" panose="02040304050005020304" pitchFamily="18" charset="0"/>
              </a:rPr>
              <a:t>The arrows reserves were spent</a:t>
            </a:r>
          </a:p>
          <a:p>
            <a:r>
              <a:rPr lang="en-GB" sz="2600" dirty="0">
                <a:latin typeface="Amasis MT Pro Light" panose="02040304050005020304" pitchFamily="18" charset="0"/>
              </a:rPr>
              <a:t>English archers descended on the muddy battlefield with small combat weapons i.e. hatchets or daggers</a:t>
            </a:r>
          </a:p>
          <a:p>
            <a:r>
              <a:rPr lang="en-GB" sz="2600" dirty="0">
                <a:latin typeface="Amasis MT Pro Light" panose="02040304050005020304" pitchFamily="18" charset="0"/>
              </a:rPr>
              <a:t>Lightly armoured the archers were too quick and agile </a:t>
            </a:r>
          </a:p>
          <a:p>
            <a:r>
              <a:rPr lang="en-GB" sz="2600" dirty="0">
                <a:latin typeface="Amasis MT Pro Light" panose="02040304050005020304" pitchFamily="18" charset="0"/>
              </a:rPr>
              <a:t>Taking out the French men-at-arms at a 3:1 ratio</a:t>
            </a:r>
          </a:p>
          <a:p>
            <a:endParaRPr lang="en-GB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1E4FCE-2CD4-7FF0-DF6E-F4FE8A2B52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778"/>
          <a:stretch/>
        </p:blipFill>
        <p:spPr>
          <a:xfrm>
            <a:off x="8018673" y="1002790"/>
            <a:ext cx="3542737" cy="485241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1C82220-292C-D62A-9461-912A82861432}"/>
              </a:ext>
            </a:extLst>
          </p:cNvPr>
          <p:cNvSpPr/>
          <p:nvPr/>
        </p:nvSpPr>
        <p:spPr>
          <a:xfrm flipV="1">
            <a:off x="865140" y="830083"/>
            <a:ext cx="1624843" cy="82126"/>
          </a:xfrm>
          <a:prstGeom prst="rect">
            <a:avLst/>
          </a:prstGeom>
          <a:solidFill>
            <a:srgbClr val="4D577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CC9BB9-A1C4-FF0B-84D2-965EE4073ACB}"/>
              </a:ext>
            </a:extLst>
          </p:cNvPr>
          <p:cNvSpPr txBox="1"/>
          <p:nvPr/>
        </p:nvSpPr>
        <p:spPr>
          <a:xfrm>
            <a:off x="11002818" y="5484890"/>
            <a:ext cx="582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[12]</a:t>
            </a:r>
          </a:p>
        </p:txBody>
      </p:sp>
    </p:spTree>
    <p:extLst>
      <p:ext uri="{BB962C8B-B14F-4D97-AF65-F5344CB8AC3E}">
        <p14:creationId xmlns:p14="http://schemas.microsoft.com/office/powerpoint/2010/main" val="3504794236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782" y="704227"/>
            <a:ext cx="9268436" cy="128921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Longbow or Bodkin Arrow Decisive?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masis MT Pro Light" panose="02040304050005020304" pitchFamily="18" charset="0"/>
              </a:rPr>
              <a:t>From the previous calculations the English fired an estimated 6+ arrows per French soldier that charged during the battle </a:t>
            </a:r>
          </a:p>
          <a:p>
            <a:r>
              <a:rPr lang="en-GB" sz="2400" dirty="0">
                <a:latin typeface="Amasis MT Pro Light" panose="02040304050005020304" pitchFamily="18" charset="0"/>
              </a:rPr>
              <a:t>Despite this the French had minimal causalities from these arrows</a:t>
            </a:r>
          </a:p>
          <a:p>
            <a:r>
              <a:rPr lang="en-GB" sz="2400" dirty="0">
                <a:latin typeface="Amasis MT Pro Light" panose="02040304050005020304" pitchFamily="18" charset="0"/>
              </a:rPr>
              <a:t>Suggesting, either low quality arrows or incompetent archers </a:t>
            </a:r>
          </a:p>
          <a:p>
            <a:r>
              <a:rPr lang="en-GB" sz="2400" dirty="0">
                <a:latin typeface="Amasis MT Pro Light" panose="02040304050005020304" pitchFamily="18" charset="0"/>
              </a:rPr>
              <a:t>Either way, the Longbow wasn’t the decisive factor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4148072-9C31-3AFC-1C52-EBC665ED8328}"/>
              </a:ext>
            </a:extLst>
          </p:cNvPr>
          <p:cNvSpPr/>
          <p:nvPr/>
        </p:nvSpPr>
        <p:spPr>
          <a:xfrm flipV="1">
            <a:off x="5283578" y="1776232"/>
            <a:ext cx="1624843" cy="82126"/>
          </a:xfrm>
          <a:prstGeom prst="rect">
            <a:avLst/>
          </a:prstGeom>
          <a:solidFill>
            <a:srgbClr val="F05F3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2455725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 Component was Decisive?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9B7F31-1965-20DC-4E36-5547B0DA6FC3}"/>
              </a:ext>
            </a:extLst>
          </p:cNvPr>
          <p:cNvSpPr/>
          <p:nvPr/>
        </p:nvSpPr>
        <p:spPr>
          <a:xfrm>
            <a:off x="838200" y="2398626"/>
            <a:ext cx="5022273" cy="3492977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FC486-4570-2CD6-FA34-EC85D6DA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122" y="2951018"/>
            <a:ext cx="5158427" cy="3302759"/>
          </a:xfrm>
        </p:spPr>
        <p:txBody>
          <a:bodyPr vert="horz" lIns="91440" tIns="45720" rIns="91440" bIns="45720" rtlCol="0">
            <a:normAutofit/>
          </a:bodyPr>
          <a:lstStyle/>
          <a:p>
            <a:pPr lvl="1"/>
            <a:r>
              <a:rPr lang="en-US" sz="2800" dirty="0">
                <a:solidFill>
                  <a:srgbClr val="C00000"/>
                </a:solidFill>
                <a:latin typeface="Amasis MT Pro Light" panose="02040304050005020304" pitchFamily="18" charset="0"/>
              </a:rPr>
              <a:t>No singular decisive component</a:t>
            </a:r>
          </a:p>
          <a:p>
            <a:pPr lvl="1"/>
            <a:r>
              <a:rPr lang="en-US" sz="2800" dirty="0">
                <a:solidFill>
                  <a:srgbClr val="C00000"/>
                </a:solidFill>
                <a:latin typeface="Amasis MT Pro Light" panose="02040304050005020304" pitchFamily="18" charset="0"/>
              </a:rPr>
              <a:t>A combination of components and factors is more likely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F8DCEA-F927-40F3-9363-4C7A11014B73}"/>
              </a:ext>
            </a:extLst>
          </p:cNvPr>
          <p:cNvSpPr txBox="1"/>
          <p:nvPr/>
        </p:nvSpPr>
        <p:spPr>
          <a:xfrm>
            <a:off x="6189154" y="2398626"/>
            <a:ext cx="5164645" cy="3730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i="1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7259698-EC34-E436-E6CC-BC868E562397}"/>
              </a:ext>
            </a:extLst>
          </p:cNvPr>
          <p:cNvGrpSpPr/>
          <p:nvPr/>
        </p:nvGrpSpPr>
        <p:grpSpPr>
          <a:xfrm>
            <a:off x="6189154" y="2398626"/>
            <a:ext cx="5158427" cy="3732250"/>
            <a:chOff x="6189154" y="2398626"/>
            <a:chExt cx="5158427" cy="373225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090D16B-5E04-68A3-B684-989F3B225AA9}"/>
                </a:ext>
              </a:extLst>
            </p:cNvPr>
            <p:cNvSpPr/>
            <p:nvPr/>
          </p:nvSpPr>
          <p:spPr>
            <a:xfrm>
              <a:off x="6189154" y="2398626"/>
              <a:ext cx="4866773" cy="3492977"/>
            </a:xfrm>
            <a:prstGeom prst="rect">
              <a:avLst/>
            </a:prstGeom>
            <a:solidFill>
              <a:srgbClr val="F7F7F7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Content Placeholder 2">
              <a:extLst>
                <a:ext uri="{FF2B5EF4-FFF2-40B4-BE49-F238E27FC236}">
                  <a16:creationId xmlns:a16="http://schemas.microsoft.com/office/drawing/2014/main" id="{CE17576D-F65E-9491-B5EA-ED8E48BFB8DA}"/>
                </a:ext>
              </a:extLst>
            </p:cNvPr>
            <p:cNvSpPr txBox="1">
              <a:spLocks/>
            </p:cNvSpPr>
            <p:nvPr/>
          </p:nvSpPr>
          <p:spPr>
            <a:xfrm>
              <a:off x="6189154" y="2951018"/>
              <a:ext cx="5158427" cy="317985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>
                <a:buFont typeface="Wingdings" panose="05000000000000000000" pitchFamily="2" charset="2"/>
                <a:buChar char="Ø"/>
              </a:pPr>
              <a:r>
                <a:rPr lang="en-US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The French men-at-arms’ over confidence </a:t>
              </a:r>
            </a:p>
            <a:p>
              <a:pPr lvl="1">
                <a:buFont typeface="Wingdings" panose="05000000000000000000" pitchFamily="2" charset="2"/>
                <a:buChar char="Ø"/>
              </a:pPr>
              <a:r>
                <a:rPr lang="en-US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Their disregard for the English Tactics </a:t>
              </a:r>
            </a:p>
            <a:p>
              <a:pPr lvl="1">
                <a:buFont typeface="Wingdings" panose="05000000000000000000" pitchFamily="2" charset="2"/>
                <a:buChar char="Ø"/>
              </a:pPr>
              <a:r>
                <a:rPr lang="en-US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The agility and brutality of the archers</a:t>
              </a:r>
            </a:p>
            <a:p>
              <a:pPr lvl="1">
                <a:buFont typeface="Wingdings" panose="05000000000000000000" pitchFamily="2" charset="2"/>
                <a:buChar char="Ø"/>
              </a:pPr>
              <a:r>
                <a:rPr lang="en-US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 </a:t>
              </a:r>
              <a:r>
                <a:rPr lang="en-GB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Catalysed</a:t>
              </a:r>
              <a:r>
                <a:rPr lang="en-US" dirty="0">
                  <a:solidFill>
                    <a:srgbClr val="92D050"/>
                  </a:solidFill>
                  <a:latin typeface="Amasis MT Pro Light" panose="02040304050005020304" pitchFamily="18" charset="0"/>
                </a:rPr>
                <a:t> by the muddy and unstable conditions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628F91D-2BA4-D4C7-1FBC-8C37C3EE8ECA}"/>
                </a:ext>
              </a:extLst>
            </p:cNvPr>
            <p:cNvSpPr txBox="1"/>
            <p:nvPr/>
          </p:nvSpPr>
          <p:spPr>
            <a:xfrm>
              <a:off x="6189154" y="2398626"/>
              <a:ext cx="4866773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000" i="1" dirty="0">
                  <a:latin typeface="Amasis MT Pro Light" panose="02040304050005020304" pitchFamily="18" charset="0"/>
                </a:rPr>
                <a:t>Significant Factors </a:t>
              </a:r>
            </a:p>
            <a:p>
              <a:endParaRPr lang="en-GB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D98F411-F114-FE95-665A-ED2C7E28FBE5}"/>
              </a:ext>
            </a:extLst>
          </p:cNvPr>
          <p:cNvSpPr txBox="1"/>
          <p:nvPr/>
        </p:nvSpPr>
        <p:spPr>
          <a:xfrm>
            <a:off x="844419" y="2395439"/>
            <a:ext cx="486677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i="1" dirty="0">
                <a:latin typeface="Amasis MT Pro Light" panose="02040304050005020304" pitchFamily="18" charset="0"/>
              </a:rPr>
              <a:t>War is Complex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642004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3F2C7-573C-0D2D-C07D-A28FBB509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368" y="268143"/>
            <a:ext cx="10515600" cy="1325563"/>
          </a:xfrm>
        </p:spPr>
        <p:txBody>
          <a:bodyPr/>
          <a:lstStyle/>
          <a:p>
            <a:r>
              <a:rPr lang="en-GB" dirty="0">
                <a:latin typeface="Amasis MT Pro Light" panose="02040304050005020304" pitchFamily="18" charset="0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C758EF-6947-21B3-A772-AFAA00FB7238}"/>
              </a:ext>
            </a:extLst>
          </p:cNvPr>
          <p:cNvSpPr/>
          <p:nvPr/>
        </p:nvSpPr>
        <p:spPr>
          <a:xfrm flipV="1">
            <a:off x="1057941" y="473905"/>
            <a:ext cx="1624843" cy="8212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9EED83B7-9424-9D28-385A-FD1AEC416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4570" y="1378879"/>
            <a:ext cx="9048545" cy="5351810"/>
          </a:xfrm>
        </p:spPr>
      </p:pic>
    </p:spTree>
    <p:extLst>
      <p:ext uri="{BB962C8B-B14F-4D97-AF65-F5344CB8AC3E}">
        <p14:creationId xmlns:p14="http://schemas.microsoft.com/office/powerpoint/2010/main" val="374849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soldiers in armor holding flags&#10;&#10;Description automatically generated">
            <a:extLst>
              <a:ext uri="{FF2B5EF4-FFF2-40B4-BE49-F238E27FC236}">
                <a16:creationId xmlns:a16="http://schemas.microsoft.com/office/drawing/2014/main" id="{7FBF3E06-F228-3B96-C1E6-5987776DF8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4" r="2107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5FB557-E887-6684-E75D-244354BFA2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  <a:latin typeface="Amasis MT Pro Light" panose="020F0502020204030204" pitchFamily="18" charset="0"/>
              </a:rPr>
              <a:t>Thank you for Listening </a:t>
            </a:r>
            <a:endParaRPr lang="en-GB" sz="5200" dirty="0">
              <a:solidFill>
                <a:srgbClr val="FFFFFF"/>
              </a:solidFill>
              <a:latin typeface="Amasis MT Pro Light" panose="020F05020202040302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80A0D-F9E5-4485-0AEB-77DC1EAE0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Any Question?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269E9EF9-CC88-D5D0-9EEE-54AECEF61C1B}"/>
              </a:ext>
            </a:extLst>
          </p:cNvPr>
          <p:cNvSpPr txBox="1"/>
          <p:nvPr/>
        </p:nvSpPr>
        <p:spPr>
          <a:xfrm>
            <a:off x="11729330" y="44970"/>
            <a:ext cx="462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91890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Custom 12">
      <a:dk1>
        <a:sysClr val="windowText" lastClr="000000"/>
      </a:dk1>
      <a:lt1>
        <a:sysClr val="window" lastClr="FFFFFF"/>
      </a:lt1>
      <a:dk2>
        <a:srgbClr val="44546A"/>
      </a:dk2>
      <a:lt2>
        <a:srgbClr val="FF0000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843</TotalTime>
  <Words>605</Words>
  <Application>Microsoft Office PowerPoint</Application>
  <PresentationFormat>Widescreen</PresentationFormat>
  <Paragraphs>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Amasis MT Pro Light</vt:lpstr>
      <vt:lpstr>Arial</vt:lpstr>
      <vt:lpstr>Calibri</vt:lpstr>
      <vt:lpstr>Calibri Light</vt:lpstr>
      <vt:lpstr>Cambria</vt:lpstr>
      <vt:lpstr>Wingdings</vt:lpstr>
      <vt:lpstr>Office Theme</vt:lpstr>
      <vt:lpstr>1_Office Theme</vt:lpstr>
      <vt:lpstr>2_Office Theme</vt:lpstr>
      <vt:lpstr>Was the Longbow the Decisive Weapon at the Battle of Agincourt?</vt:lpstr>
      <vt:lpstr>PowerPoint Presentation</vt:lpstr>
      <vt:lpstr>Battlefield Set-up</vt:lpstr>
      <vt:lpstr>The English Longbow </vt:lpstr>
      <vt:lpstr>The Bodkin Arrow </vt:lpstr>
      <vt:lpstr>French Armour</vt:lpstr>
      <vt:lpstr>V limit Calculation for Low Bow </vt:lpstr>
      <vt:lpstr>Number of Arrows Fired Calculation (Unlimited)</vt:lpstr>
      <vt:lpstr>Number of Arrows Fired Calculation (Limited)</vt:lpstr>
      <vt:lpstr>Mathematically Modelling of the Battle </vt:lpstr>
      <vt:lpstr>The French Mistake </vt:lpstr>
      <vt:lpstr>The Archers Agility </vt:lpstr>
      <vt:lpstr>The Longbow or Bodkin Arrow Decisive?</vt:lpstr>
      <vt:lpstr>Which Component was Decisive? </vt:lpstr>
      <vt:lpstr>References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the Longbow the Decisive Weapon at the Battle of Agincourt?</dc:title>
  <dc:creator>Thomas Harwood (1906968)</dc:creator>
  <cp:lastModifiedBy>Thomas Harwood (1906968)</cp:lastModifiedBy>
  <cp:revision>14</cp:revision>
  <dcterms:created xsi:type="dcterms:W3CDTF">2023-11-13T20:31:02Z</dcterms:created>
  <dcterms:modified xsi:type="dcterms:W3CDTF">2023-11-15T14:02:38Z</dcterms:modified>
</cp:coreProperties>
</file>