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 id="2147483701" r:id="rId2"/>
  </p:sldMasterIdLst>
  <p:notesMasterIdLst>
    <p:notesMasterId r:id="rId19"/>
  </p:notesMasterIdLst>
  <p:sldIdLst>
    <p:sldId id="292" r:id="rId3"/>
    <p:sldId id="273" r:id="rId4"/>
    <p:sldId id="278" r:id="rId5"/>
    <p:sldId id="279" r:id="rId6"/>
    <p:sldId id="280" r:id="rId7"/>
    <p:sldId id="258" r:id="rId8"/>
    <p:sldId id="281" r:id="rId9"/>
    <p:sldId id="259" r:id="rId10"/>
    <p:sldId id="282" r:id="rId11"/>
    <p:sldId id="260" r:id="rId12"/>
    <p:sldId id="261" r:id="rId13"/>
    <p:sldId id="283" r:id="rId14"/>
    <p:sldId id="289" r:id="rId15"/>
    <p:sldId id="262" r:id="rId16"/>
    <p:sldId id="291" r:id="rId17"/>
    <p:sldId id="287"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65452" autoAdjust="0"/>
  </p:normalViewPr>
  <p:slideViewPr>
    <p:cSldViewPr snapToGrid="0">
      <p:cViewPr varScale="1">
        <p:scale>
          <a:sx n="61" d="100"/>
          <a:sy n="61" d="100"/>
        </p:scale>
        <p:origin x="888"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871B20-B040-4F0C-927C-79AD7B07609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08EC3D2-DBFA-454F-9E01-11815FF53B8E}">
      <dgm:prSet/>
      <dgm:spPr/>
      <dgm:t>
        <a:bodyPr/>
        <a:lstStyle/>
        <a:p>
          <a:r>
            <a:rPr lang="en-US" dirty="0"/>
            <a:t>Define Burglary contrary to s.9 1(a) and s.9 1 (b)</a:t>
          </a:r>
        </a:p>
      </dgm:t>
    </dgm:pt>
    <dgm:pt modelId="{AA0167BF-E2A3-453A-9C51-25B7843753B6}" type="parTrans" cxnId="{C24E7695-F5F7-44B8-876E-9D3A41BAA08E}">
      <dgm:prSet/>
      <dgm:spPr/>
      <dgm:t>
        <a:bodyPr/>
        <a:lstStyle/>
        <a:p>
          <a:endParaRPr lang="en-US"/>
        </a:p>
      </dgm:t>
    </dgm:pt>
    <dgm:pt modelId="{C6FD4542-72CA-4082-8470-FAC62023C960}" type="sibTrans" cxnId="{C24E7695-F5F7-44B8-876E-9D3A41BAA08E}">
      <dgm:prSet/>
      <dgm:spPr/>
      <dgm:t>
        <a:bodyPr/>
        <a:lstStyle/>
        <a:p>
          <a:endParaRPr lang="en-US"/>
        </a:p>
      </dgm:t>
    </dgm:pt>
    <dgm:pt modelId="{07A2D81F-8D16-4614-8C89-FB286FFB9113}">
      <dgm:prSet/>
      <dgm:spPr/>
      <dgm:t>
        <a:bodyPr/>
        <a:lstStyle/>
        <a:p>
          <a:r>
            <a:rPr lang="en-US" dirty="0"/>
            <a:t>Apply</a:t>
          </a:r>
          <a:r>
            <a:rPr lang="en-US" baseline="0" dirty="0"/>
            <a:t> the law to a given set of facts</a:t>
          </a:r>
          <a:endParaRPr lang="en-US" dirty="0"/>
        </a:p>
      </dgm:t>
    </dgm:pt>
    <dgm:pt modelId="{2A2FC13D-9D81-4022-9D35-40F6984642D7}" type="parTrans" cxnId="{2052BD25-04B8-4453-8716-E0126B2C7BCD}">
      <dgm:prSet/>
      <dgm:spPr/>
      <dgm:t>
        <a:bodyPr/>
        <a:lstStyle/>
        <a:p>
          <a:endParaRPr lang="en-US"/>
        </a:p>
      </dgm:t>
    </dgm:pt>
    <dgm:pt modelId="{C836B434-15F1-4B51-BCB9-7DACDD678F4A}" type="sibTrans" cxnId="{2052BD25-04B8-4453-8716-E0126B2C7BCD}">
      <dgm:prSet/>
      <dgm:spPr/>
      <dgm:t>
        <a:bodyPr/>
        <a:lstStyle/>
        <a:p>
          <a:endParaRPr lang="en-US"/>
        </a:p>
      </dgm:t>
    </dgm:pt>
    <dgm:pt modelId="{ED91F2ED-6FC6-429F-B866-14A416E5FF05}" type="pres">
      <dgm:prSet presAssocID="{F3871B20-B040-4F0C-927C-79AD7B07609E}" presName="root" presStyleCnt="0">
        <dgm:presLayoutVars>
          <dgm:dir/>
          <dgm:resizeHandles val="exact"/>
        </dgm:presLayoutVars>
      </dgm:prSet>
      <dgm:spPr/>
    </dgm:pt>
    <dgm:pt modelId="{6D86820E-286F-47F5-88BE-7C2F7B26E511}" type="pres">
      <dgm:prSet presAssocID="{C08EC3D2-DBFA-454F-9E01-11815FF53B8E}" presName="compNode" presStyleCnt="0"/>
      <dgm:spPr/>
    </dgm:pt>
    <dgm:pt modelId="{D8077061-66D1-4D1A-9662-B7F749556421}" type="pres">
      <dgm:prSet presAssocID="{C08EC3D2-DBFA-454F-9E01-11815FF53B8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6F7BEDAA-33E6-45F9-A77B-B05C87FD01C8}" type="pres">
      <dgm:prSet presAssocID="{C08EC3D2-DBFA-454F-9E01-11815FF53B8E}" presName="spaceRect" presStyleCnt="0"/>
      <dgm:spPr/>
    </dgm:pt>
    <dgm:pt modelId="{E73A9F50-A756-4B2E-A18C-B829A937A867}" type="pres">
      <dgm:prSet presAssocID="{C08EC3D2-DBFA-454F-9E01-11815FF53B8E}" presName="textRect" presStyleLbl="revTx" presStyleIdx="0" presStyleCnt="2">
        <dgm:presLayoutVars>
          <dgm:chMax val="1"/>
          <dgm:chPref val="1"/>
        </dgm:presLayoutVars>
      </dgm:prSet>
      <dgm:spPr/>
    </dgm:pt>
    <dgm:pt modelId="{B938D166-DA0D-4BFC-82A4-F86ED580C06A}" type="pres">
      <dgm:prSet presAssocID="{C6FD4542-72CA-4082-8470-FAC62023C960}" presName="sibTrans" presStyleCnt="0"/>
      <dgm:spPr/>
    </dgm:pt>
    <dgm:pt modelId="{FB5DE40F-6F77-405E-954D-2BD8B4D14100}" type="pres">
      <dgm:prSet presAssocID="{07A2D81F-8D16-4614-8C89-FB286FFB9113}" presName="compNode" presStyleCnt="0"/>
      <dgm:spPr/>
    </dgm:pt>
    <dgm:pt modelId="{A9A88CE7-E6CE-479F-B9CB-E2790AD15F67}" type="pres">
      <dgm:prSet presAssocID="{07A2D81F-8D16-4614-8C89-FB286FFB911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171DDDF7-0F45-462F-9AB5-280AEC508104}" type="pres">
      <dgm:prSet presAssocID="{07A2D81F-8D16-4614-8C89-FB286FFB9113}" presName="spaceRect" presStyleCnt="0"/>
      <dgm:spPr/>
    </dgm:pt>
    <dgm:pt modelId="{273AB132-A126-44B0-B938-177FEDB64CE5}" type="pres">
      <dgm:prSet presAssocID="{07A2D81F-8D16-4614-8C89-FB286FFB9113}" presName="textRect" presStyleLbl="revTx" presStyleIdx="1" presStyleCnt="2">
        <dgm:presLayoutVars>
          <dgm:chMax val="1"/>
          <dgm:chPref val="1"/>
        </dgm:presLayoutVars>
      </dgm:prSet>
      <dgm:spPr/>
    </dgm:pt>
  </dgm:ptLst>
  <dgm:cxnLst>
    <dgm:cxn modelId="{2052BD25-04B8-4453-8716-E0126B2C7BCD}" srcId="{F3871B20-B040-4F0C-927C-79AD7B07609E}" destId="{07A2D81F-8D16-4614-8C89-FB286FFB9113}" srcOrd="1" destOrd="0" parTransId="{2A2FC13D-9D81-4022-9D35-40F6984642D7}" sibTransId="{C836B434-15F1-4B51-BCB9-7DACDD678F4A}"/>
    <dgm:cxn modelId="{BE5CF541-CC71-4D08-B983-319573DD6654}" type="presOf" srcId="{C08EC3D2-DBFA-454F-9E01-11815FF53B8E}" destId="{E73A9F50-A756-4B2E-A18C-B829A937A867}" srcOrd="0" destOrd="0" presId="urn:microsoft.com/office/officeart/2018/2/layout/IconLabelList"/>
    <dgm:cxn modelId="{C638BE80-F0C9-4C36-91C1-FC00392BBAEC}" type="presOf" srcId="{F3871B20-B040-4F0C-927C-79AD7B07609E}" destId="{ED91F2ED-6FC6-429F-B866-14A416E5FF05}" srcOrd="0" destOrd="0" presId="urn:microsoft.com/office/officeart/2018/2/layout/IconLabelList"/>
    <dgm:cxn modelId="{C24E7695-F5F7-44B8-876E-9D3A41BAA08E}" srcId="{F3871B20-B040-4F0C-927C-79AD7B07609E}" destId="{C08EC3D2-DBFA-454F-9E01-11815FF53B8E}" srcOrd="0" destOrd="0" parTransId="{AA0167BF-E2A3-453A-9C51-25B7843753B6}" sibTransId="{C6FD4542-72CA-4082-8470-FAC62023C960}"/>
    <dgm:cxn modelId="{BB8F7CA9-E94A-4550-B1D2-C033C4B29DE0}" type="presOf" srcId="{07A2D81F-8D16-4614-8C89-FB286FFB9113}" destId="{273AB132-A126-44B0-B938-177FEDB64CE5}" srcOrd="0" destOrd="0" presId="urn:microsoft.com/office/officeart/2018/2/layout/IconLabelList"/>
    <dgm:cxn modelId="{368A3C11-0EBB-403F-8A07-007EFEDAEB1F}" type="presParOf" srcId="{ED91F2ED-6FC6-429F-B866-14A416E5FF05}" destId="{6D86820E-286F-47F5-88BE-7C2F7B26E511}" srcOrd="0" destOrd="0" presId="urn:microsoft.com/office/officeart/2018/2/layout/IconLabelList"/>
    <dgm:cxn modelId="{9E37C47A-2E4A-46DA-8969-8A5DF32D753B}" type="presParOf" srcId="{6D86820E-286F-47F5-88BE-7C2F7B26E511}" destId="{D8077061-66D1-4D1A-9662-B7F749556421}" srcOrd="0" destOrd="0" presId="urn:microsoft.com/office/officeart/2018/2/layout/IconLabelList"/>
    <dgm:cxn modelId="{BFFD0367-F31C-4858-BAB7-AC3ECECB1475}" type="presParOf" srcId="{6D86820E-286F-47F5-88BE-7C2F7B26E511}" destId="{6F7BEDAA-33E6-45F9-A77B-B05C87FD01C8}" srcOrd="1" destOrd="0" presId="urn:microsoft.com/office/officeart/2018/2/layout/IconLabelList"/>
    <dgm:cxn modelId="{4F3A715A-D44E-46EF-830A-4FDDE950733F}" type="presParOf" srcId="{6D86820E-286F-47F5-88BE-7C2F7B26E511}" destId="{E73A9F50-A756-4B2E-A18C-B829A937A867}" srcOrd="2" destOrd="0" presId="urn:microsoft.com/office/officeart/2018/2/layout/IconLabelList"/>
    <dgm:cxn modelId="{A653AFA8-92C5-4789-8310-D367997277FB}" type="presParOf" srcId="{ED91F2ED-6FC6-429F-B866-14A416E5FF05}" destId="{B938D166-DA0D-4BFC-82A4-F86ED580C06A}" srcOrd="1" destOrd="0" presId="urn:microsoft.com/office/officeart/2018/2/layout/IconLabelList"/>
    <dgm:cxn modelId="{1FC3DA1A-EBBE-467E-A577-E2109C8BEBAC}" type="presParOf" srcId="{ED91F2ED-6FC6-429F-B866-14A416E5FF05}" destId="{FB5DE40F-6F77-405E-954D-2BD8B4D14100}" srcOrd="2" destOrd="0" presId="urn:microsoft.com/office/officeart/2018/2/layout/IconLabelList"/>
    <dgm:cxn modelId="{ACF8BB41-3C98-45FC-A757-E628DCECC55E}" type="presParOf" srcId="{FB5DE40F-6F77-405E-954D-2BD8B4D14100}" destId="{A9A88CE7-E6CE-479F-B9CB-E2790AD15F67}" srcOrd="0" destOrd="0" presId="urn:microsoft.com/office/officeart/2018/2/layout/IconLabelList"/>
    <dgm:cxn modelId="{2DB694EF-7EA8-464A-8E47-689250CD609F}" type="presParOf" srcId="{FB5DE40F-6F77-405E-954D-2BD8B4D14100}" destId="{171DDDF7-0F45-462F-9AB5-280AEC508104}" srcOrd="1" destOrd="0" presId="urn:microsoft.com/office/officeart/2018/2/layout/IconLabelList"/>
    <dgm:cxn modelId="{F81988BC-62EE-44CC-AC67-A19952A0766B}" type="presParOf" srcId="{FB5DE40F-6F77-405E-954D-2BD8B4D14100}" destId="{273AB132-A126-44B0-B938-177FEDB64CE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D2C282-01EC-4956-8944-0B7BAC91D6F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791E41C5-7272-4DA7-A368-390BD93642F7}">
      <dgm:prSet/>
      <dgm:spPr/>
      <dgm:t>
        <a:bodyPr/>
        <a:lstStyle/>
        <a:p>
          <a:r>
            <a:rPr lang="en-GB"/>
            <a:t>Must have the intention to enter and carry out the physical act of entering.</a:t>
          </a:r>
          <a:endParaRPr lang="en-US"/>
        </a:p>
      </dgm:t>
    </dgm:pt>
    <dgm:pt modelId="{6F95E4C7-74F2-487D-96C9-39C496BB88DA}" type="parTrans" cxnId="{3A0F135E-FA47-4DD7-8ADE-EAE979DE9BF6}">
      <dgm:prSet/>
      <dgm:spPr/>
      <dgm:t>
        <a:bodyPr/>
        <a:lstStyle/>
        <a:p>
          <a:endParaRPr lang="en-US"/>
        </a:p>
      </dgm:t>
    </dgm:pt>
    <dgm:pt modelId="{CB7B745E-4B8A-4288-8D2E-A389366FA19B}" type="sibTrans" cxnId="{3A0F135E-FA47-4DD7-8ADE-EAE979DE9BF6}">
      <dgm:prSet/>
      <dgm:spPr/>
      <dgm:t>
        <a:bodyPr/>
        <a:lstStyle/>
        <a:p>
          <a:endParaRPr lang="en-US"/>
        </a:p>
      </dgm:t>
    </dgm:pt>
    <dgm:pt modelId="{2DC7B8CE-2D66-4708-8BA6-E4EF289A6ABE}">
      <dgm:prSet/>
      <dgm:spPr/>
      <dgm:t>
        <a:bodyPr/>
        <a:lstStyle/>
        <a:p>
          <a:r>
            <a:rPr lang="en-GB"/>
            <a:t>Collins [1973] QB 100</a:t>
          </a:r>
          <a:endParaRPr lang="en-US"/>
        </a:p>
      </dgm:t>
    </dgm:pt>
    <dgm:pt modelId="{79918D20-93A5-4EA4-AD56-69A87D20BF60}" type="parTrans" cxnId="{80F51F07-E521-42EE-A29A-1C44D9673A9E}">
      <dgm:prSet/>
      <dgm:spPr/>
      <dgm:t>
        <a:bodyPr/>
        <a:lstStyle/>
        <a:p>
          <a:endParaRPr lang="en-US"/>
        </a:p>
      </dgm:t>
    </dgm:pt>
    <dgm:pt modelId="{D7581231-789B-468E-9DD7-4D30292F598C}" type="sibTrans" cxnId="{80F51F07-E521-42EE-A29A-1C44D9673A9E}">
      <dgm:prSet/>
      <dgm:spPr/>
      <dgm:t>
        <a:bodyPr/>
        <a:lstStyle/>
        <a:p>
          <a:endParaRPr lang="en-US"/>
        </a:p>
      </dgm:t>
    </dgm:pt>
    <dgm:pt modelId="{097ECA7D-1258-4399-A5D4-396B145B352C}">
      <dgm:prSet/>
      <dgm:spPr/>
      <dgm:t>
        <a:bodyPr/>
        <a:lstStyle/>
        <a:p>
          <a:r>
            <a:rPr lang="en-GB"/>
            <a:t>Brown [1985] Crim LR 212</a:t>
          </a:r>
          <a:endParaRPr lang="en-US"/>
        </a:p>
      </dgm:t>
    </dgm:pt>
    <dgm:pt modelId="{B31D4BC4-DEFB-4801-9B05-1C53BA0E7AF6}" type="parTrans" cxnId="{4E7E1957-9332-4173-A2BA-E6C5D9849471}">
      <dgm:prSet/>
      <dgm:spPr/>
      <dgm:t>
        <a:bodyPr/>
        <a:lstStyle/>
        <a:p>
          <a:endParaRPr lang="en-US"/>
        </a:p>
      </dgm:t>
    </dgm:pt>
    <dgm:pt modelId="{D6A4AF35-12B4-4DAE-A788-C8E36D8BEC01}" type="sibTrans" cxnId="{4E7E1957-9332-4173-A2BA-E6C5D9849471}">
      <dgm:prSet/>
      <dgm:spPr/>
      <dgm:t>
        <a:bodyPr/>
        <a:lstStyle/>
        <a:p>
          <a:endParaRPr lang="en-US"/>
        </a:p>
      </dgm:t>
    </dgm:pt>
    <dgm:pt modelId="{9A4FDB80-8B6F-4D77-9039-AC788BF92345}">
      <dgm:prSet/>
      <dgm:spPr/>
      <dgm:t>
        <a:bodyPr/>
        <a:lstStyle/>
        <a:p>
          <a:r>
            <a:rPr lang="en-GB"/>
            <a:t>Ryan [1996] Crim LR 320</a:t>
          </a:r>
          <a:endParaRPr lang="en-US"/>
        </a:p>
      </dgm:t>
    </dgm:pt>
    <dgm:pt modelId="{B160172A-23BD-48C2-87C1-967E0DC1819D}" type="parTrans" cxnId="{580E78F9-01D0-41FF-A071-EA2769318F63}">
      <dgm:prSet/>
      <dgm:spPr/>
      <dgm:t>
        <a:bodyPr/>
        <a:lstStyle/>
        <a:p>
          <a:endParaRPr lang="en-US"/>
        </a:p>
      </dgm:t>
    </dgm:pt>
    <dgm:pt modelId="{55B5CE23-95D7-4296-B3BE-371E0373EC5D}" type="sibTrans" cxnId="{580E78F9-01D0-41FF-A071-EA2769318F63}">
      <dgm:prSet/>
      <dgm:spPr/>
      <dgm:t>
        <a:bodyPr/>
        <a:lstStyle/>
        <a:p>
          <a:endParaRPr lang="en-US"/>
        </a:p>
      </dgm:t>
    </dgm:pt>
    <dgm:pt modelId="{BF930617-7C3C-478F-A783-B9142E0B8F27}" type="pres">
      <dgm:prSet presAssocID="{A9D2C282-01EC-4956-8944-0B7BAC91D6FB}" presName="linear" presStyleCnt="0">
        <dgm:presLayoutVars>
          <dgm:animLvl val="lvl"/>
          <dgm:resizeHandles val="exact"/>
        </dgm:presLayoutVars>
      </dgm:prSet>
      <dgm:spPr/>
    </dgm:pt>
    <dgm:pt modelId="{72E45857-ED48-453D-B67F-66D1585A0F6C}" type="pres">
      <dgm:prSet presAssocID="{791E41C5-7272-4DA7-A368-390BD93642F7}" presName="parentText" presStyleLbl="node1" presStyleIdx="0" presStyleCnt="4">
        <dgm:presLayoutVars>
          <dgm:chMax val="0"/>
          <dgm:bulletEnabled val="1"/>
        </dgm:presLayoutVars>
      </dgm:prSet>
      <dgm:spPr/>
    </dgm:pt>
    <dgm:pt modelId="{C7754B81-0CE3-4AA7-A749-7EC86DEDAA3F}" type="pres">
      <dgm:prSet presAssocID="{CB7B745E-4B8A-4288-8D2E-A389366FA19B}" presName="spacer" presStyleCnt="0"/>
      <dgm:spPr/>
    </dgm:pt>
    <dgm:pt modelId="{1B0CF242-3D21-4F7C-8FEC-55A1CC862216}" type="pres">
      <dgm:prSet presAssocID="{2DC7B8CE-2D66-4708-8BA6-E4EF289A6ABE}" presName="parentText" presStyleLbl="node1" presStyleIdx="1" presStyleCnt="4">
        <dgm:presLayoutVars>
          <dgm:chMax val="0"/>
          <dgm:bulletEnabled val="1"/>
        </dgm:presLayoutVars>
      </dgm:prSet>
      <dgm:spPr/>
    </dgm:pt>
    <dgm:pt modelId="{205853DA-A5EF-4C88-8681-37FEF131A098}" type="pres">
      <dgm:prSet presAssocID="{D7581231-789B-468E-9DD7-4D30292F598C}" presName="spacer" presStyleCnt="0"/>
      <dgm:spPr/>
    </dgm:pt>
    <dgm:pt modelId="{AB4E7EED-E990-40C6-8E08-69877C237675}" type="pres">
      <dgm:prSet presAssocID="{097ECA7D-1258-4399-A5D4-396B145B352C}" presName="parentText" presStyleLbl="node1" presStyleIdx="2" presStyleCnt="4">
        <dgm:presLayoutVars>
          <dgm:chMax val="0"/>
          <dgm:bulletEnabled val="1"/>
        </dgm:presLayoutVars>
      </dgm:prSet>
      <dgm:spPr/>
    </dgm:pt>
    <dgm:pt modelId="{AE3491E7-C2DE-45E2-9721-9E70F4BEB56D}" type="pres">
      <dgm:prSet presAssocID="{D6A4AF35-12B4-4DAE-A788-C8E36D8BEC01}" presName="spacer" presStyleCnt="0"/>
      <dgm:spPr/>
    </dgm:pt>
    <dgm:pt modelId="{C35A7C74-6F9E-451B-987F-C17A05C1BB70}" type="pres">
      <dgm:prSet presAssocID="{9A4FDB80-8B6F-4D77-9039-AC788BF92345}" presName="parentText" presStyleLbl="node1" presStyleIdx="3" presStyleCnt="4">
        <dgm:presLayoutVars>
          <dgm:chMax val="0"/>
          <dgm:bulletEnabled val="1"/>
        </dgm:presLayoutVars>
      </dgm:prSet>
      <dgm:spPr/>
    </dgm:pt>
  </dgm:ptLst>
  <dgm:cxnLst>
    <dgm:cxn modelId="{80F51F07-E521-42EE-A29A-1C44D9673A9E}" srcId="{A9D2C282-01EC-4956-8944-0B7BAC91D6FB}" destId="{2DC7B8CE-2D66-4708-8BA6-E4EF289A6ABE}" srcOrd="1" destOrd="0" parTransId="{79918D20-93A5-4EA4-AD56-69A87D20BF60}" sibTransId="{D7581231-789B-468E-9DD7-4D30292F598C}"/>
    <dgm:cxn modelId="{A97DC328-FD4F-48DD-BBA9-D55B1CEE6D04}" type="presOf" srcId="{791E41C5-7272-4DA7-A368-390BD93642F7}" destId="{72E45857-ED48-453D-B67F-66D1585A0F6C}" srcOrd="0" destOrd="0" presId="urn:microsoft.com/office/officeart/2005/8/layout/vList2"/>
    <dgm:cxn modelId="{3A0F135E-FA47-4DD7-8ADE-EAE979DE9BF6}" srcId="{A9D2C282-01EC-4956-8944-0B7BAC91D6FB}" destId="{791E41C5-7272-4DA7-A368-390BD93642F7}" srcOrd="0" destOrd="0" parTransId="{6F95E4C7-74F2-487D-96C9-39C496BB88DA}" sibTransId="{CB7B745E-4B8A-4288-8D2E-A389366FA19B}"/>
    <dgm:cxn modelId="{4E7E1957-9332-4173-A2BA-E6C5D9849471}" srcId="{A9D2C282-01EC-4956-8944-0B7BAC91D6FB}" destId="{097ECA7D-1258-4399-A5D4-396B145B352C}" srcOrd="2" destOrd="0" parTransId="{B31D4BC4-DEFB-4801-9B05-1C53BA0E7AF6}" sibTransId="{D6A4AF35-12B4-4DAE-A788-C8E36D8BEC01}"/>
    <dgm:cxn modelId="{A3FA128E-E21C-4AA9-9AA0-FACB0908AE33}" type="presOf" srcId="{097ECA7D-1258-4399-A5D4-396B145B352C}" destId="{AB4E7EED-E990-40C6-8E08-69877C237675}" srcOrd="0" destOrd="0" presId="urn:microsoft.com/office/officeart/2005/8/layout/vList2"/>
    <dgm:cxn modelId="{5752329B-177D-4623-B54B-4506C165FF9F}" type="presOf" srcId="{9A4FDB80-8B6F-4D77-9039-AC788BF92345}" destId="{C35A7C74-6F9E-451B-987F-C17A05C1BB70}" srcOrd="0" destOrd="0" presId="urn:microsoft.com/office/officeart/2005/8/layout/vList2"/>
    <dgm:cxn modelId="{8EDD81D9-476B-46CF-932C-FF9212949308}" type="presOf" srcId="{2DC7B8CE-2D66-4708-8BA6-E4EF289A6ABE}" destId="{1B0CF242-3D21-4F7C-8FEC-55A1CC862216}" srcOrd="0" destOrd="0" presId="urn:microsoft.com/office/officeart/2005/8/layout/vList2"/>
    <dgm:cxn modelId="{C4E02FDC-5479-46E3-A75E-A2D32B200319}" type="presOf" srcId="{A9D2C282-01EC-4956-8944-0B7BAC91D6FB}" destId="{BF930617-7C3C-478F-A783-B9142E0B8F27}" srcOrd="0" destOrd="0" presId="urn:microsoft.com/office/officeart/2005/8/layout/vList2"/>
    <dgm:cxn modelId="{580E78F9-01D0-41FF-A071-EA2769318F63}" srcId="{A9D2C282-01EC-4956-8944-0B7BAC91D6FB}" destId="{9A4FDB80-8B6F-4D77-9039-AC788BF92345}" srcOrd="3" destOrd="0" parTransId="{B160172A-23BD-48C2-87C1-967E0DC1819D}" sibTransId="{55B5CE23-95D7-4296-B3BE-371E0373EC5D}"/>
    <dgm:cxn modelId="{219FD487-329A-473D-8DF0-89ACAEB98A34}" type="presParOf" srcId="{BF930617-7C3C-478F-A783-B9142E0B8F27}" destId="{72E45857-ED48-453D-B67F-66D1585A0F6C}" srcOrd="0" destOrd="0" presId="urn:microsoft.com/office/officeart/2005/8/layout/vList2"/>
    <dgm:cxn modelId="{F66CD865-F932-48E3-9359-5F6C826E9019}" type="presParOf" srcId="{BF930617-7C3C-478F-A783-B9142E0B8F27}" destId="{C7754B81-0CE3-4AA7-A749-7EC86DEDAA3F}" srcOrd="1" destOrd="0" presId="urn:microsoft.com/office/officeart/2005/8/layout/vList2"/>
    <dgm:cxn modelId="{0DED8808-3B71-406E-8834-5330555C9731}" type="presParOf" srcId="{BF930617-7C3C-478F-A783-B9142E0B8F27}" destId="{1B0CF242-3D21-4F7C-8FEC-55A1CC862216}" srcOrd="2" destOrd="0" presId="urn:microsoft.com/office/officeart/2005/8/layout/vList2"/>
    <dgm:cxn modelId="{D81BC558-17D8-4ECC-9EDD-329F4314D817}" type="presParOf" srcId="{BF930617-7C3C-478F-A783-B9142E0B8F27}" destId="{205853DA-A5EF-4C88-8681-37FEF131A098}" srcOrd="3" destOrd="0" presId="urn:microsoft.com/office/officeart/2005/8/layout/vList2"/>
    <dgm:cxn modelId="{F566DCD3-DC9C-494C-899A-204FF413E634}" type="presParOf" srcId="{BF930617-7C3C-478F-A783-B9142E0B8F27}" destId="{AB4E7EED-E990-40C6-8E08-69877C237675}" srcOrd="4" destOrd="0" presId="urn:microsoft.com/office/officeart/2005/8/layout/vList2"/>
    <dgm:cxn modelId="{CA22DFE5-DE01-4FF3-8088-2BAFC1185219}" type="presParOf" srcId="{BF930617-7C3C-478F-A783-B9142E0B8F27}" destId="{AE3491E7-C2DE-45E2-9721-9E70F4BEB56D}" srcOrd="5" destOrd="0" presId="urn:microsoft.com/office/officeart/2005/8/layout/vList2"/>
    <dgm:cxn modelId="{A6CD1D0B-C6F1-4E3A-A206-662B574D20D6}" type="presParOf" srcId="{BF930617-7C3C-478F-A783-B9142E0B8F27}" destId="{C35A7C74-6F9E-451B-987F-C17A05C1BB7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9BA726-22F0-4ADB-99D1-27AB81D86D6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13C1ABF-65CB-4E40-A5FE-BA3A2959531A}">
      <dgm:prSet/>
      <dgm:spPr/>
      <dgm:t>
        <a:bodyPr/>
        <a:lstStyle/>
        <a:p>
          <a:r>
            <a:rPr lang="en-GB" b="1" u="sng"/>
            <a:t>As a trespasser</a:t>
          </a:r>
          <a:endParaRPr lang="en-GB" b="1" u="sng" dirty="0">
            <a:cs typeface="Calibri"/>
          </a:endParaRPr>
        </a:p>
      </dgm:t>
    </dgm:pt>
    <dgm:pt modelId="{5A54B5E4-A994-4493-B9CE-36406129DACE}" type="parTrans" cxnId="{225E5AB7-8EAE-4143-B7F8-CE93878BE588}">
      <dgm:prSet/>
      <dgm:spPr/>
      <dgm:t>
        <a:bodyPr/>
        <a:lstStyle/>
        <a:p>
          <a:endParaRPr lang="en-GB"/>
        </a:p>
      </dgm:t>
    </dgm:pt>
    <dgm:pt modelId="{031C1122-0C4D-4C4F-BF95-FE27C811DD99}" type="sibTrans" cxnId="{225E5AB7-8EAE-4143-B7F8-CE93878BE588}">
      <dgm:prSet/>
      <dgm:spPr/>
      <dgm:t>
        <a:bodyPr/>
        <a:lstStyle/>
        <a:p>
          <a:endParaRPr lang="en-GB"/>
        </a:p>
      </dgm:t>
    </dgm:pt>
    <dgm:pt modelId="{FF5C9244-76C5-447E-9E72-E3D7841EF74A}">
      <dgm:prSet/>
      <dgm:spPr/>
      <dgm:t>
        <a:bodyPr/>
        <a:lstStyle/>
        <a:p>
          <a:r>
            <a:rPr lang="en-GB"/>
            <a:t>A trespasser is someone who is in a building or part of a building without permission to be there.</a:t>
          </a:r>
          <a:endParaRPr lang="en-GB" dirty="0">
            <a:cs typeface="Calibri"/>
          </a:endParaRPr>
        </a:p>
      </dgm:t>
    </dgm:pt>
    <dgm:pt modelId="{DBD68B82-F30B-4436-9F92-E9CFB9ED8595}" type="parTrans" cxnId="{89CD4E5C-5207-4872-AB08-EEBA4ACD8891}">
      <dgm:prSet/>
      <dgm:spPr/>
      <dgm:t>
        <a:bodyPr/>
        <a:lstStyle/>
        <a:p>
          <a:endParaRPr lang="en-GB"/>
        </a:p>
      </dgm:t>
    </dgm:pt>
    <dgm:pt modelId="{2A7BC1B0-536B-4EDD-B556-3D5FC3F65F5A}" type="sibTrans" cxnId="{89CD4E5C-5207-4872-AB08-EEBA4ACD8891}">
      <dgm:prSet/>
      <dgm:spPr/>
      <dgm:t>
        <a:bodyPr/>
        <a:lstStyle/>
        <a:p>
          <a:endParaRPr lang="en-GB"/>
        </a:p>
      </dgm:t>
    </dgm:pt>
    <dgm:pt modelId="{59F62349-E58A-4754-8D7A-42CBD63853EF}">
      <dgm:prSet/>
      <dgm:spPr/>
      <dgm:t>
        <a:bodyPr/>
        <a:lstStyle/>
        <a:p>
          <a:r>
            <a:rPr lang="en-GB"/>
            <a:t>Both </a:t>
          </a:r>
          <a:r>
            <a:rPr lang="en-GB" b="1"/>
            <a:t>s9(1)(a) </a:t>
          </a:r>
          <a:r>
            <a:rPr lang="en-GB"/>
            <a:t>and </a:t>
          </a:r>
          <a:r>
            <a:rPr lang="en-GB" b="1"/>
            <a:t>s9(1)(b) </a:t>
          </a:r>
          <a:r>
            <a:rPr lang="en-GB"/>
            <a:t>require D to be a trespasser upon entry; as D entered he must do so as a trespasser.</a:t>
          </a:r>
          <a:endParaRPr lang="en-GB" dirty="0">
            <a:cs typeface="Calibri"/>
          </a:endParaRPr>
        </a:p>
      </dgm:t>
    </dgm:pt>
    <dgm:pt modelId="{B724C0A6-A2EA-4745-B9E2-C05F9618420D}" type="parTrans" cxnId="{A5A77255-EB85-4B7C-B84E-53329A76F747}">
      <dgm:prSet/>
      <dgm:spPr/>
      <dgm:t>
        <a:bodyPr/>
        <a:lstStyle/>
        <a:p>
          <a:endParaRPr lang="en-GB"/>
        </a:p>
      </dgm:t>
    </dgm:pt>
    <dgm:pt modelId="{6141FCCE-752F-4C66-B180-E0AD03E2B99C}" type="sibTrans" cxnId="{A5A77255-EB85-4B7C-B84E-53329A76F747}">
      <dgm:prSet/>
      <dgm:spPr/>
      <dgm:t>
        <a:bodyPr/>
        <a:lstStyle/>
        <a:p>
          <a:endParaRPr lang="en-GB"/>
        </a:p>
      </dgm:t>
    </dgm:pt>
    <dgm:pt modelId="{A34153A0-069B-47A2-9944-9ADC2D4400EE}">
      <dgm:prSet/>
      <dgm:spPr/>
      <dgm:t>
        <a:bodyPr/>
        <a:lstStyle/>
        <a:p>
          <a:r>
            <a:rPr lang="en-GB"/>
            <a:t>D may be a trespasser in two ways:</a:t>
          </a:r>
          <a:endParaRPr lang="en-GB" dirty="0">
            <a:cs typeface="Calibri"/>
          </a:endParaRPr>
        </a:p>
      </dgm:t>
    </dgm:pt>
    <dgm:pt modelId="{A9D5CDCF-0C87-47F8-99EA-86125182CDBB}" type="parTrans" cxnId="{7E30B0B0-9C08-4A87-B4E4-BAFD5883713B}">
      <dgm:prSet/>
      <dgm:spPr/>
      <dgm:t>
        <a:bodyPr/>
        <a:lstStyle/>
        <a:p>
          <a:endParaRPr lang="en-GB"/>
        </a:p>
      </dgm:t>
    </dgm:pt>
    <dgm:pt modelId="{508AF3F0-709B-46C4-8C27-4890B08C46E9}" type="sibTrans" cxnId="{7E30B0B0-9C08-4A87-B4E4-BAFD5883713B}">
      <dgm:prSet/>
      <dgm:spPr/>
      <dgm:t>
        <a:bodyPr/>
        <a:lstStyle/>
        <a:p>
          <a:endParaRPr lang="en-GB"/>
        </a:p>
      </dgm:t>
    </dgm:pt>
    <dgm:pt modelId="{EBFA3937-2285-4452-BB2C-F900B4CC55BE}">
      <dgm:prSet/>
      <dgm:spPr/>
      <dgm:t>
        <a:bodyPr/>
        <a:lstStyle/>
        <a:p>
          <a:r>
            <a:rPr lang="en-GB" b="1">
              <a:solidFill>
                <a:schemeClr val="accent1">
                  <a:lumMod val="75000"/>
                </a:schemeClr>
              </a:solidFill>
            </a:rPr>
            <a:t>Permission to enter was never given </a:t>
          </a:r>
          <a:endParaRPr lang="en-GB" b="1" dirty="0">
            <a:solidFill>
              <a:schemeClr val="accent1">
                <a:lumMod val="75000"/>
              </a:schemeClr>
            </a:solidFill>
            <a:cs typeface="Calibri"/>
          </a:endParaRPr>
        </a:p>
      </dgm:t>
    </dgm:pt>
    <dgm:pt modelId="{4B5CD283-1BA9-497A-BD96-50A82D8D8659}" type="parTrans" cxnId="{F0B754F8-2F9F-4676-B28C-BF6AC2C23BE1}">
      <dgm:prSet/>
      <dgm:spPr/>
      <dgm:t>
        <a:bodyPr/>
        <a:lstStyle/>
        <a:p>
          <a:endParaRPr lang="en-GB"/>
        </a:p>
      </dgm:t>
    </dgm:pt>
    <dgm:pt modelId="{49B57033-4CBA-4B2E-9DC8-F2AE3A9DCF43}" type="sibTrans" cxnId="{F0B754F8-2F9F-4676-B28C-BF6AC2C23BE1}">
      <dgm:prSet/>
      <dgm:spPr/>
      <dgm:t>
        <a:bodyPr/>
        <a:lstStyle/>
        <a:p>
          <a:endParaRPr lang="en-GB"/>
        </a:p>
      </dgm:t>
    </dgm:pt>
    <dgm:pt modelId="{5DF9C973-6338-4013-B33F-A7C8E6535E5C}">
      <dgm:prSet/>
      <dgm:spPr/>
      <dgm:t>
        <a:bodyPr/>
        <a:lstStyle/>
        <a:p>
          <a:r>
            <a:rPr lang="en-GB" b="1">
              <a:solidFill>
                <a:schemeClr val="accent1">
                  <a:lumMod val="75000"/>
                </a:schemeClr>
              </a:solidFill>
            </a:rPr>
            <a:t>Permission to enter was given for one purpose but D exceeded this permission</a:t>
          </a:r>
          <a:endParaRPr lang="en-GB" b="1" dirty="0">
            <a:solidFill>
              <a:schemeClr val="accent1">
                <a:lumMod val="75000"/>
              </a:schemeClr>
            </a:solidFill>
          </a:endParaRPr>
        </a:p>
      </dgm:t>
    </dgm:pt>
    <dgm:pt modelId="{909C7156-B915-47C1-AC91-059FA5FE0B71}" type="parTrans" cxnId="{5DEBE8CB-A06C-461D-9A86-57F6DCD279B5}">
      <dgm:prSet/>
      <dgm:spPr/>
      <dgm:t>
        <a:bodyPr/>
        <a:lstStyle/>
        <a:p>
          <a:endParaRPr lang="en-GB"/>
        </a:p>
      </dgm:t>
    </dgm:pt>
    <dgm:pt modelId="{9434D845-A695-47FC-9949-BE18715411C7}" type="sibTrans" cxnId="{5DEBE8CB-A06C-461D-9A86-57F6DCD279B5}">
      <dgm:prSet/>
      <dgm:spPr/>
      <dgm:t>
        <a:bodyPr/>
        <a:lstStyle/>
        <a:p>
          <a:endParaRPr lang="en-GB"/>
        </a:p>
      </dgm:t>
    </dgm:pt>
    <dgm:pt modelId="{2C139D68-3B11-4B05-8E5C-3611EB0D2141}" type="pres">
      <dgm:prSet presAssocID="{CD9BA726-22F0-4ADB-99D1-27AB81D86D64}" presName="linear" presStyleCnt="0">
        <dgm:presLayoutVars>
          <dgm:animLvl val="lvl"/>
          <dgm:resizeHandles val="exact"/>
        </dgm:presLayoutVars>
      </dgm:prSet>
      <dgm:spPr/>
    </dgm:pt>
    <dgm:pt modelId="{6722D34B-458E-4943-A39E-BAA3315F0B24}" type="pres">
      <dgm:prSet presAssocID="{313C1ABF-65CB-4E40-A5FE-BA3A2959531A}" presName="parentText" presStyleLbl="node1" presStyleIdx="0" presStyleCnt="4">
        <dgm:presLayoutVars>
          <dgm:chMax val="0"/>
          <dgm:bulletEnabled val="1"/>
        </dgm:presLayoutVars>
      </dgm:prSet>
      <dgm:spPr/>
    </dgm:pt>
    <dgm:pt modelId="{936751D6-BEA2-4363-A31A-8D99B37738A8}" type="pres">
      <dgm:prSet presAssocID="{031C1122-0C4D-4C4F-BF95-FE27C811DD99}" presName="spacer" presStyleCnt="0"/>
      <dgm:spPr/>
    </dgm:pt>
    <dgm:pt modelId="{5C6B1B25-F038-44A6-A0C1-35D5E55014E2}" type="pres">
      <dgm:prSet presAssocID="{FF5C9244-76C5-447E-9E72-E3D7841EF74A}" presName="parentText" presStyleLbl="node1" presStyleIdx="1" presStyleCnt="4">
        <dgm:presLayoutVars>
          <dgm:chMax val="0"/>
          <dgm:bulletEnabled val="1"/>
        </dgm:presLayoutVars>
      </dgm:prSet>
      <dgm:spPr/>
    </dgm:pt>
    <dgm:pt modelId="{A1221F83-2F8E-4C96-AF30-8A59ED56EC83}" type="pres">
      <dgm:prSet presAssocID="{2A7BC1B0-536B-4EDD-B556-3D5FC3F65F5A}" presName="spacer" presStyleCnt="0"/>
      <dgm:spPr/>
    </dgm:pt>
    <dgm:pt modelId="{F8178FD3-BDB3-41D0-8322-C0892EB2C597}" type="pres">
      <dgm:prSet presAssocID="{59F62349-E58A-4754-8D7A-42CBD63853EF}" presName="parentText" presStyleLbl="node1" presStyleIdx="2" presStyleCnt="4">
        <dgm:presLayoutVars>
          <dgm:chMax val="0"/>
          <dgm:bulletEnabled val="1"/>
        </dgm:presLayoutVars>
      </dgm:prSet>
      <dgm:spPr/>
    </dgm:pt>
    <dgm:pt modelId="{5D7EC0D8-2513-474E-B7DD-35CF3A265658}" type="pres">
      <dgm:prSet presAssocID="{6141FCCE-752F-4C66-B180-E0AD03E2B99C}" presName="spacer" presStyleCnt="0"/>
      <dgm:spPr/>
    </dgm:pt>
    <dgm:pt modelId="{274100F4-A0EE-4A18-BA4B-85F2F9E2D6FD}" type="pres">
      <dgm:prSet presAssocID="{A34153A0-069B-47A2-9944-9ADC2D4400EE}" presName="parentText" presStyleLbl="node1" presStyleIdx="3" presStyleCnt="4">
        <dgm:presLayoutVars>
          <dgm:chMax val="0"/>
          <dgm:bulletEnabled val="1"/>
        </dgm:presLayoutVars>
      </dgm:prSet>
      <dgm:spPr/>
    </dgm:pt>
    <dgm:pt modelId="{F8664848-F8C4-42BF-BE6F-37E24C29D70C}" type="pres">
      <dgm:prSet presAssocID="{A34153A0-069B-47A2-9944-9ADC2D4400EE}" presName="childText" presStyleLbl="revTx" presStyleIdx="0" presStyleCnt="1">
        <dgm:presLayoutVars>
          <dgm:bulletEnabled val="1"/>
        </dgm:presLayoutVars>
      </dgm:prSet>
      <dgm:spPr/>
    </dgm:pt>
  </dgm:ptLst>
  <dgm:cxnLst>
    <dgm:cxn modelId="{DE642724-2409-48C2-81AA-B62CADEA5B9D}" type="presOf" srcId="{A34153A0-069B-47A2-9944-9ADC2D4400EE}" destId="{274100F4-A0EE-4A18-BA4B-85F2F9E2D6FD}" srcOrd="0" destOrd="0" presId="urn:microsoft.com/office/officeart/2005/8/layout/vList2"/>
    <dgm:cxn modelId="{89CD4E5C-5207-4872-AB08-EEBA4ACD8891}" srcId="{CD9BA726-22F0-4ADB-99D1-27AB81D86D64}" destId="{FF5C9244-76C5-447E-9E72-E3D7841EF74A}" srcOrd="1" destOrd="0" parTransId="{DBD68B82-F30B-4436-9F92-E9CFB9ED8595}" sibTransId="{2A7BC1B0-536B-4EDD-B556-3D5FC3F65F5A}"/>
    <dgm:cxn modelId="{02267A5D-27EF-4B32-98C0-AA352C09E9CF}" type="presOf" srcId="{5DF9C973-6338-4013-B33F-A7C8E6535E5C}" destId="{F8664848-F8C4-42BF-BE6F-37E24C29D70C}" srcOrd="0" destOrd="1" presId="urn:microsoft.com/office/officeart/2005/8/layout/vList2"/>
    <dgm:cxn modelId="{A5A77255-EB85-4B7C-B84E-53329A76F747}" srcId="{CD9BA726-22F0-4ADB-99D1-27AB81D86D64}" destId="{59F62349-E58A-4754-8D7A-42CBD63853EF}" srcOrd="2" destOrd="0" parTransId="{B724C0A6-A2EA-4745-B9E2-C05F9618420D}" sibTransId="{6141FCCE-752F-4C66-B180-E0AD03E2B99C}"/>
    <dgm:cxn modelId="{70612684-FD07-42E6-B240-6281BC36F4ED}" type="presOf" srcId="{313C1ABF-65CB-4E40-A5FE-BA3A2959531A}" destId="{6722D34B-458E-4943-A39E-BAA3315F0B24}" srcOrd="0" destOrd="0" presId="urn:microsoft.com/office/officeart/2005/8/layout/vList2"/>
    <dgm:cxn modelId="{44C5048A-0F73-47D0-8272-84083EDF25B9}" type="presOf" srcId="{59F62349-E58A-4754-8D7A-42CBD63853EF}" destId="{F8178FD3-BDB3-41D0-8322-C0892EB2C597}" srcOrd="0" destOrd="0" presId="urn:microsoft.com/office/officeart/2005/8/layout/vList2"/>
    <dgm:cxn modelId="{7E30B0B0-9C08-4A87-B4E4-BAFD5883713B}" srcId="{CD9BA726-22F0-4ADB-99D1-27AB81D86D64}" destId="{A34153A0-069B-47A2-9944-9ADC2D4400EE}" srcOrd="3" destOrd="0" parTransId="{A9D5CDCF-0C87-47F8-99EA-86125182CDBB}" sibTransId="{508AF3F0-709B-46C4-8C27-4890B08C46E9}"/>
    <dgm:cxn modelId="{225E5AB7-8EAE-4143-B7F8-CE93878BE588}" srcId="{CD9BA726-22F0-4ADB-99D1-27AB81D86D64}" destId="{313C1ABF-65CB-4E40-A5FE-BA3A2959531A}" srcOrd="0" destOrd="0" parTransId="{5A54B5E4-A994-4493-B9CE-36406129DACE}" sibTransId="{031C1122-0C4D-4C4F-BF95-FE27C811DD99}"/>
    <dgm:cxn modelId="{5DEBE8CB-A06C-461D-9A86-57F6DCD279B5}" srcId="{A34153A0-069B-47A2-9944-9ADC2D4400EE}" destId="{5DF9C973-6338-4013-B33F-A7C8E6535E5C}" srcOrd="1" destOrd="0" parTransId="{909C7156-B915-47C1-AC91-059FA5FE0B71}" sibTransId="{9434D845-A695-47FC-9949-BE18715411C7}"/>
    <dgm:cxn modelId="{7E5B9BCF-D043-447A-82D2-D1B8D9D7BA9E}" type="presOf" srcId="{FF5C9244-76C5-447E-9E72-E3D7841EF74A}" destId="{5C6B1B25-F038-44A6-A0C1-35D5E55014E2}" srcOrd="0" destOrd="0" presId="urn:microsoft.com/office/officeart/2005/8/layout/vList2"/>
    <dgm:cxn modelId="{BBFEF4CF-C210-41E1-99C9-58E9D5268B74}" type="presOf" srcId="{CD9BA726-22F0-4ADB-99D1-27AB81D86D64}" destId="{2C139D68-3B11-4B05-8E5C-3611EB0D2141}" srcOrd="0" destOrd="0" presId="urn:microsoft.com/office/officeart/2005/8/layout/vList2"/>
    <dgm:cxn modelId="{7C0BD6DE-E011-4DEC-BC3F-8BE4CCEC070F}" type="presOf" srcId="{EBFA3937-2285-4452-BB2C-F900B4CC55BE}" destId="{F8664848-F8C4-42BF-BE6F-37E24C29D70C}" srcOrd="0" destOrd="0" presId="urn:microsoft.com/office/officeart/2005/8/layout/vList2"/>
    <dgm:cxn modelId="{F0B754F8-2F9F-4676-B28C-BF6AC2C23BE1}" srcId="{A34153A0-069B-47A2-9944-9ADC2D4400EE}" destId="{EBFA3937-2285-4452-BB2C-F900B4CC55BE}" srcOrd="0" destOrd="0" parTransId="{4B5CD283-1BA9-497A-BD96-50A82D8D8659}" sibTransId="{49B57033-4CBA-4B2E-9DC8-F2AE3A9DCF43}"/>
    <dgm:cxn modelId="{F2F78A55-DA06-44BB-A2FA-92F0953D8588}" type="presParOf" srcId="{2C139D68-3B11-4B05-8E5C-3611EB0D2141}" destId="{6722D34B-458E-4943-A39E-BAA3315F0B24}" srcOrd="0" destOrd="0" presId="urn:microsoft.com/office/officeart/2005/8/layout/vList2"/>
    <dgm:cxn modelId="{F13DCC37-05BE-4B24-B8CB-012411F710AF}" type="presParOf" srcId="{2C139D68-3B11-4B05-8E5C-3611EB0D2141}" destId="{936751D6-BEA2-4363-A31A-8D99B37738A8}" srcOrd="1" destOrd="0" presId="urn:microsoft.com/office/officeart/2005/8/layout/vList2"/>
    <dgm:cxn modelId="{F0D657D5-D872-4920-A630-240802C13589}" type="presParOf" srcId="{2C139D68-3B11-4B05-8E5C-3611EB0D2141}" destId="{5C6B1B25-F038-44A6-A0C1-35D5E55014E2}" srcOrd="2" destOrd="0" presId="urn:microsoft.com/office/officeart/2005/8/layout/vList2"/>
    <dgm:cxn modelId="{EBE50122-D1BA-4D66-AD4D-314082C0A6E1}" type="presParOf" srcId="{2C139D68-3B11-4B05-8E5C-3611EB0D2141}" destId="{A1221F83-2F8E-4C96-AF30-8A59ED56EC83}" srcOrd="3" destOrd="0" presId="urn:microsoft.com/office/officeart/2005/8/layout/vList2"/>
    <dgm:cxn modelId="{CEA704C4-6CBD-4F38-82A6-5669277DCACA}" type="presParOf" srcId="{2C139D68-3B11-4B05-8E5C-3611EB0D2141}" destId="{F8178FD3-BDB3-41D0-8322-C0892EB2C597}" srcOrd="4" destOrd="0" presId="urn:microsoft.com/office/officeart/2005/8/layout/vList2"/>
    <dgm:cxn modelId="{142CAA06-33D0-4F93-8416-A4590B6A9D84}" type="presParOf" srcId="{2C139D68-3B11-4B05-8E5C-3611EB0D2141}" destId="{5D7EC0D8-2513-474E-B7DD-35CF3A265658}" srcOrd="5" destOrd="0" presId="urn:microsoft.com/office/officeart/2005/8/layout/vList2"/>
    <dgm:cxn modelId="{0D4F14DC-5579-4177-8F1C-ECAB45E8D03E}" type="presParOf" srcId="{2C139D68-3B11-4B05-8E5C-3611EB0D2141}" destId="{274100F4-A0EE-4A18-BA4B-85F2F9E2D6FD}" srcOrd="6" destOrd="0" presId="urn:microsoft.com/office/officeart/2005/8/layout/vList2"/>
    <dgm:cxn modelId="{71A9F2C7-B05A-4B3B-97C7-DE1B75A1265D}" type="presParOf" srcId="{2C139D68-3B11-4B05-8E5C-3611EB0D2141}" destId="{F8664848-F8C4-42BF-BE6F-37E24C29D70C}"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A0E4466-00A2-49C8-A362-C90A749560E2}"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3CE5349-64CA-4F52-B73B-2118879386E3}">
      <dgm:prSet/>
      <dgm:spPr/>
      <dgm:t>
        <a:bodyPr/>
        <a:lstStyle/>
        <a:p>
          <a:r>
            <a:rPr lang="en-US"/>
            <a:t>Henry was a paying visitor at Blenman Palace stately home. He joined a guided tour, and was being shown around the living quarters with other tourists. Whilst in the royal bedroom Henry noticed that a silk hanky had fallen off the bed. Henry stretched his hand under the partitioning rope and tried to take the hanky. Henry could not reach it and gave up. </a:t>
          </a:r>
        </a:p>
      </dgm:t>
    </dgm:pt>
    <dgm:pt modelId="{B6F992BA-251C-4079-8381-EC3290536B32}" type="parTrans" cxnId="{2BBF32A5-4B36-4EC3-9293-AB6955524C81}">
      <dgm:prSet/>
      <dgm:spPr/>
      <dgm:t>
        <a:bodyPr/>
        <a:lstStyle/>
        <a:p>
          <a:endParaRPr lang="en-US"/>
        </a:p>
      </dgm:t>
    </dgm:pt>
    <dgm:pt modelId="{D1E8CC75-0E01-4C61-AB46-42BF68D8AD78}" type="sibTrans" cxnId="{2BBF32A5-4B36-4EC3-9293-AB6955524C81}">
      <dgm:prSet/>
      <dgm:spPr/>
      <dgm:t>
        <a:bodyPr/>
        <a:lstStyle/>
        <a:p>
          <a:endParaRPr lang="en-US"/>
        </a:p>
      </dgm:t>
    </dgm:pt>
    <dgm:pt modelId="{B6DA8142-489D-457F-B980-3202BCD50BD6}">
      <dgm:prSet/>
      <dgm:spPr/>
      <dgm:t>
        <a:bodyPr/>
        <a:lstStyle/>
        <a:p>
          <a:r>
            <a:rPr lang="en-US"/>
            <a:t>Discuss whether Henry committed burglary. </a:t>
          </a:r>
        </a:p>
      </dgm:t>
    </dgm:pt>
    <dgm:pt modelId="{3137F353-C3E2-4317-9953-CEF4F51868AA}" type="parTrans" cxnId="{50BA90D2-7839-4619-A5E4-1CC66D1B9EA4}">
      <dgm:prSet/>
      <dgm:spPr/>
      <dgm:t>
        <a:bodyPr/>
        <a:lstStyle/>
        <a:p>
          <a:endParaRPr lang="en-US"/>
        </a:p>
      </dgm:t>
    </dgm:pt>
    <dgm:pt modelId="{21C573B2-E450-4569-93EF-0B93557BD29B}" type="sibTrans" cxnId="{50BA90D2-7839-4619-A5E4-1CC66D1B9EA4}">
      <dgm:prSet/>
      <dgm:spPr/>
      <dgm:t>
        <a:bodyPr/>
        <a:lstStyle/>
        <a:p>
          <a:endParaRPr lang="en-US"/>
        </a:p>
      </dgm:t>
    </dgm:pt>
    <dgm:pt modelId="{3030AD5D-039F-4484-9157-31CD951110D6}" type="pres">
      <dgm:prSet presAssocID="{AA0E4466-00A2-49C8-A362-C90A749560E2}" presName="hierChild1" presStyleCnt="0">
        <dgm:presLayoutVars>
          <dgm:chPref val="1"/>
          <dgm:dir/>
          <dgm:animOne val="branch"/>
          <dgm:animLvl val="lvl"/>
          <dgm:resizeHandles/>
        </dgm:presLayoutVars>
      </dgm:prSet>
      <dgm:spPr/>
    </dgm:pt>
    <dgm:pt modelId="{6C0B044F-FA4F-4759-81CB-947E48174DFD}" type="pres">
      <dgm:prSet presAssocID="{23CE5349-64CA-4F52-B73B-2118879386E3}" presName="hierRoot1" presStyleCnt="0"/>
      <dgm:spPr/>
    </dgm:pt>
    <dgm:pt modelId="{2410E2D0-EE5E-4957-9BFD-6BF23ACED99E}" type="pres">
      <dgm:prSet presAssocID="{23CE5349-64CA-4F52-B73B-2118879386E3}" presName="composite" presStyleCnt="0"/>
      <dgm:spPr/>
    </dgm:pt>
    <dgm:pt modelId="{18885CC9-04F0-47A3-ACD9-52B8C8F03F80}" type="pres">
      <dgm:prSet presAssocID="{23CE5349-64CA-4F52-B73B-2118879386E3}" presName="background" presStyleLbl="node0" presStyleIdx="0" presStyleCnt="2"/>
      <dgm:spPr/>
    </dgm:pt>
    <dgm:pt modelId="{2E3D1904-F274-439D-BD5D-904BF662C9B1}" type="pres">
      <dgm:prSet presAssocID="{23CE5349-64CA-4F52-B73B-2118879386E3}" presName="text" presStyleLbl="fgAcc0" presStyleIdx="0" presStyleCnt="2">
        <dgm:presLayoutVars>
          <dgm:chPref val="3"/>
        </dgm:presLayoutVars>
      </dgm:prSet>
      <dgm:spPr/>
    </dgm:pt>
    <dgm:pt modelId="{1D009A79-C894-4CAE-81CE-195D64CDC7CD}" type="pres">
      <dgm:prSet presAssocID="{23CE5349-64CA-4F52-B73B-2118879386E3}" presName="hierChild2" presStyleCnt="0"/>
      <dgm:spPr/>
    </dgm:pt>
    <dgm:pt modelId="{7E0344CE-3007-4200-B140-D414D444BF96}" type="pres">
      <dgm:prSet presAssocID="{B6DA8142-489D-457F-B980-3202BCD50BD6}" presName="hierRoot1" presStyleCnt="0"/>
      <dgm:spPr/>
    </dgm:pt>
    <dgm:pt modelId="{F456E607-63CC-4BDC-BED6-374EBAA77971}" type="pres">
      <dgm:prSet presAssocID="{B6DA8142-489D-457F-B980-3202BCD50BD6}" presName="composite" presStyleCnt="0"/>
      <dgm:spPr/>
    </dgm:pt>
    <dgm:pt modelId="{68FBEE2A-F0F3-43C9-B038-8684F8BB0B78}" type="pres">
      <dgm:prSet presAssocID="{B6DA8142-489D-457F-B980-3202BCD50BD6}" presName="background" presStyleLbl="node0" presStyleIdx="1" presStyleCnt="2"/>
      <dgm:spPr/>
    </dgm:pt>
    <dgm:pt modelId="{08633E56-1850-4178-AA02-29A0CD0C6E81}" type="pres">
      <dgm:prSet presAssocID="{B6DA8142-489D-457F-B980-3202BCD50BD6}" presName="text" presStyleLbl="fgAcc0" presStyleIdx="1" presStyleCnt="2">
        <dgm:presLayoutVars>
          <dgm:chPref val="3"/>
        </dgm:presLayoutVars>
      </dgm:prSet>
      <dgm:spPr/>
    </dgm:pt>
    <dgm:pt modelId="{7355A5E0-39FF-4B0E-8C35-A7E5E847350A}" type="pres">
      <dgm:prSet presAssocID="{B6DA8142-489D-457F-B980-3202BCD50BD6}" presName="hierChild2" presStyleCnt="0"/>
      <dgm:spPr/>
    </dgm:pt>
  </dgm:ptLst>
  <dgm:cxnLst>
    <dgm:cxn modelId="{6E508C41-09DD-44C6-88E5-202490906E38}" type="presOf" srcId="{23CE5349-64CA-4F52-B73B-2118879386E3}" destId="{2E3D1904-F274-439D-BD5D-904BF662C9B1}" srcOrd="0" destOrd="0" presId="urn:microsoft.com/office/officeart/2005/8/layout/hierarchy1"/>
    <dgm:cxn modelId="{B3391478-ECCF-4F04-9883-F2166FD93E34}" type="presOf" srcId="{B6DA8142-489D-457F-B980-3202BCD50BD6}" destId="{08633E56-1850-4178-AA02-29A0CD0C6E81}" srcOrd="0" destOrd="0" presId="urn:microsoft.com/office/officeart/2005/8/layout/hierarchy1"/>
    <dgm:cxn modelId="{ED92C086-896E-4043-B95F-D59DEDCD0A91}" type="presOf" srcId="{AA0E4466-00A2-49C8-A362-C90A749560E2}" destId="{3030AD5D-039F-4484-9157-31CD951110D6}" srcOrd="0" destOrd="0" presId="urn:microsoft.com/office/officeart/2005/8/layout/hierarchy1"/>
    <dgm:cxn modelId="{2BBF32A5-4B36-4EC3-9293-AB6955524C81}" srcId="{AA0E4466-00A2-49C8-A362-C90A749560E2}" destId="{23CE5349-64CA-4F52-B73B-2118879386E3}" srcOrd="0" destOrd="0" parTransId="{B6F992BA-251C-4079-8381-EC3290536B32}" sibTransId="{D1E8CC75-0E01-4C61-AB46-42BF68D8AD78}"/>
    <dgm:cxn modelId="{50BA90D2-7839-4619-A5E4-1CC66D1B9EA4}" srcId="{AA0E4466-00A2-49C8-A362-C90A749560E2}" destId="{B6DA8142-489D-457F-B980-3202BCD50BD6}" srcOrd="1" destOrd="0" parTransId="{3137F353-C3E2-4317-9953-CEF4F51868AA}" sibTransId="{21C573B2-E450-4569-93EF-0B93557BD29B}"/>
    <dgm:cxn modelId="{449DD9C9-BAA5-4B98-AD2C-FCB9B35ACBC7}" type="presParOf" srcId="{3030AD5D-039F-4484-9157-31CD951110D6}" destId="{6C0B044F-FA4F-4759-81CB-947E48174DFD}" srcOrd="0" destOrd="0" presId="urn:microsoft.com/office/officeart/2005/8/layout/hierarchy1"/>
    <dgm:cxn modelId="{28005FDE-20F4-45E4-AB29-91A23072DD45}" type="presParOf" srcId="{6C0B044F-FA4F-4759-81CB-947E48174DFD}" destId="{2410E2D0-EE5E-4957-9BFD-6BF23ACED99E}" srcOrd="0" destOrd="0" presId="urn:microsoft.com/office/officeart/2005/8/layout/hierarchy1"/>
    <dgm:cxn modelId="{58320219-B38C-47D7-989B-0491799B25C8}" type="presParOf" srcId="{2410E2D0-EE5E-4957-9BFD-6BF23ACED99E}" destId="{18885CC9-04F0-47A3-ACD9-52B8C8F03F80}" srcOrd="0" destOrd="0" presId="urn:microsoft.com/office/officeart/2005/8/layout/hierarchy1"/>
    <dgm:cxn modelId="{D32F5DDC-802F-4814-B11E-53A46824B421}" type="presParOf" srcId="{2410E2D0-EE5E-4957-9BFD-6BF23ACED99E}" destId="{2E3D1904-F274-439D-BD5D-904BF662C9B1}" srcOrd="1" destOrd="0" presId="urn:microsoft.com/office/officeart/2005/8/layout/hierarchy1"/>
    <dgm:cxn modelId="{E4F37C3E-3037-4256-930C-7F8FE9477960}" type="presParOf" srcId="{6C0B044F-FA4F-4759-81CB-947E48174DFD}" destId="{1D009A79-C894-4CAE-81CE-195D64CDC7CD}" srcOrd="1" destOrd="0" presId="urn:microsoft.com/office/officeart/2005/8/layout/hierarchy1"/>
    <dgm:cxn modelId="{91966D71-0D3A-442B-8952-45747DE84903}" type="presParOf" srcId="{3030AD5D-039F-4484-9157-31CD951110D6}" destId="{7E0344CE-3007-4200-B140-D414D444BF96}" srcOrd="1" destOrd="0" presId="urn:microsoft.com/office/officeart/2005/8/layout/hierarchy1"/>
    <dgm:cxn modelId="{20EB5570-9B0D-4ECD-8E41-D166EC3CF840}" type="presParOf" srcId="{7E0344CE-3007-4200-B140-D414D444BF96}" destId="{F456E607-63CC-4BDC-BED6-374EBAA77971}" srcOrd="0" destOrd="0" presId="urn:microsoft.com/office/officeart/2005/8/layout/hierarchy1"/>
    <dgm:cxn modelId="{A293E4FB-B4BC-4705-A9BC-CD8765F38295}" type="presParOf" srcId="{F456E607-63CC-4BDC-BED6-374EBAA77971}" destId="{68FBEE2A-F0F3-43C9-B038-8684F8BB0B78}" srcOrd="0" destOrd="0" presId="urn:microsoft.com/office/officeart/2005/8/layout/hierarchy1"/>
    <dgm:cxn modelId="{430CC74C-0990-4DC6-8A25-BA777CB8A29A}" type="presParOf" srcId="{F456E607-63CC-4BDC-BED6-374EBAA77971}" destId="{08633E56-1850-4178-AA02-29A0CD0C6E81}" srcOrd="1" destOrd="0" presId="urn:microsoft.com/office/officeart/2005/8/layout/hierarchy1"/>
    <dgm:cxn modelId="{9BBAC015-11D1-4DCF-BB4F-132C0D25D86A}" type="presParOf" srcId="{7E0344CE-3007-4200-B140-D414D444BF96}" destId="{7355A5E0-39FF-4B0E-8C35-A7E5E847350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77061-66D1-4D1A-9662-B7F749556421}">
      <dsp:nvSpPr>
        <dsp:cNvPr id="0" name=""/>
        <dsp:cNvSpPr/>
      </dsp:nvSpPr>
      <dsp:spPr>
        <a:xfrm>
          <a:off x="1953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3A9F50-A756-4B2E-A18C-B829A937A867}">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dirty="0"/>
            <a:t>Define Burglary contrary to s.9 1(a) and s.9 1 (b)</a:t>
          </a:r>
        </a:p>
      </dsp:txBody>
      <dsp:txXfrm>
        <a:off x="765914" y="2943510"/>
        <a:ext cx="4320000" cy="720000"/>
      </dsp:txXfrm>
    </dsp:sp>
    <dsp:sp modelId="{A9A88CE7-E6CE-479F-B9CB-E2790AD15F67}">
      <dsp:nvSpPr>
        <dsp:cNvPr id="0" name=""/>
        <dsp:cNvSpPr/>
      </dsp:nvSpPr>
      <dsp:spPr>
        <a:xfrm>
          <a:off x="7029914" y="5292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3AB132-A126-44B0-B938-177FEDB64CE5}">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dirty="0"/>
            <a:t>Apply</a:t>
          </a:r>
          <a:r>
            <a:rPr lang="en-US" sz="2500" kern="1200" baseline="0" dirty="0"/>
            <a:t> the law to a given set of facts</a:t>
          </a:r>
          <a:endParaRPr lang="en-US" sz="2500" kern="1200" dirty="0"/>
        </a:p>
      </dsp:txBody>
      <dsp:txXfrm>
        <a:off x="5841914" y="2943510"/>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45857-ED48-453D-B67F-66D1585A0F6C}">
      <dsp:nvSpPr>
        <dsp:cNvPr id="0" name=""/>
        <dsp:cNvSpPr/>
      </dsp:nvSpPr>
      <dsp:spPr>
        <a:xfrm>
          <a:off x="0" y="42799"/>
          <a:ext cx="6666833" cy="12729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Must have the intention to enter and carry out the physical act of entering.</a:t>
          </a:r>
          <a:endParaRPr lang="en-US" sz="3200" kern="1200"/>
        </a:p>
      </dsp:txBody>
      <dsp:txXfrm>
        <a:off x="62141" y="104940"/>
        <a:ext cx="6542551" cy="1148678"/>
      </dsp:txXfrm>
    </dsp:sp>
    <dsp:sp modelId="{1B0CF242-3D21-4F7C-8FEC-55A1CC862216}">
      <dsp:nvSpPr>
        <dsp:cNvPr id="0" name=""/>
        <dsp:cNvSpPr/>
      </dsp:nvSpPr>
      <dsp:spPr>
        <a:xfrm>
          <a:off x="0" y="1407919"/>
          <a:ext cx="6666833" cy="1272960"/>
        </a:xfrm>
        <a:prstGeom prst="roundRect">
          <a:avLst/>
        </a:prstGeom>
        <a:gradFill rotWithShape="0">
          <a:gsLst>
            <a:gs pos="0">
              <a:schemeClr val="accent2">
                <a:hueOff val="2122154"/>
                <a:satOff val="3600"/>
                <a:lumOff val="-131"/>
                <a:alphaOff val="0"/>
                <a:satMod val="103000"/>
                <a:lumMod val="102000"/>
                <a:tint val="94000"/>
              </a:schemeClr>
            </a:gs>
            <a:gs pos="50000">
              <a:schemeClr val="accent2">
                <a:hueOff val="2122154"/>
                <a:satOff val="3600"/>
                <a:lumOff val="-131"/>
                <a:alphaOff val="0"/>
                <a:satMod val="110000"/>
                <a:lumMod val="100000"/>
                <a:shade val="100000"/>
              </a:schemeClr>
            </a:gs>
            <a:gs pos="100000">
              <a:schemeClr val="accent2">
                <a:hueOff val="2122154"/>
                <a:satOff val="3600"/>
                <a:lumOff val="-13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Collins [1973] QB 100</a:t>
          </a:r>
          <a:endParaRPr lang="en-US" sz="3200" kern="1200"/>
        </a:p>
      </dsp:txBody>
      <dsp:txXfrm>
        <a:off x="62141" y="1470060"/>
        <a:ext cx="6542551" cy="1148678"/>
      </dsp:txXfrm>
    </dsp:sp>
    <dsp:sp modelId="{AB4E7EED-E990-40C6-8E08-69877C237675}">
      <dsp:nvSpPr>
        <dsp:cNvPr id="0" name=""/>
        <dsp:cNvSpPr/>
      </dsp:nvSpPr>
      <dsp:spPr>
        <a:xfrm>
          <a:off x="0" y="2773040"/>
          <a:ext cx="6666833" cy="1272960"/>
        </a:xfrm>
        <a:prstGeom prst="roundRect">
          <a:avLst/>
        </a:prstGeom>
        <a:gradFill rotWithShape="0">
          <a:gsLst>
            <a:gs pos="0">
              <a:schemeClr val="accent2">
                <a:hueOff val="4244308"/>
                <a:satOff val="7200"/>
                <a:lumOff val="-261"/>
                <a:alphaOff val="0"/>
                <a:satMod val="103000"/>
                <a:lumMod val="102000"/>
                <a:tint val="94000"/>
              </a:schemeClr>
            </a:gs>
            <a:gs pos="50000">
              <a:schemeClr val="accent2">
                <a:hueOff val="4244308"/>
                <a:satOff val="7200"/>
                <a:lumOff val="-261"/>
                <a:alphaOff val="0"/>
                <a:satMod val="110000"/>
                <a:lumMod val="100000"/>
                <a:shade val="100000"/>
              </a:schemeClr>
            </a:gs>
            <a:gs pos="100000">
              <a:schemeClr val="accent2">
                <a:hueOff val="4244308"/>
                <a:satOff val="7200"/>
                <a:lumOff val="-2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Brown [1985] Crim LR 212</a:t>
          </a:r>
          <a:endParaRPr lang="en-US" sz="3200" kern="1200"/>
        </a:p>
      </dsp:txBody>
      <dsp:txXfrm>
        <a:off x="62141" y="2835181"/>
        <a:ext cx="6542551" cy="1148678"/>
      </dsp:txXfrm>
    </dsp:sp>
    <dsp:sp modelId="{C35A7C74-6F9E-451B-987F-C17A05C1BB70}">
      <dsp:nvSpPr>
        <dsp:cNvPr id="0" name=""/>
        <dsp:cNvSpPr/>
      </dsp:nvSpPr>
      <dsp:spPr>
        <a:xfrm>
          <a:off x="0" y="4138160"/>
          <a:ext cx="6666833" cy="1272960"/>
        </a:xfrm>
        <a:prstGeom prst="roundRect">
          <a:avLst/>
        </a:prstGeom>
        <a:gradFill rotWithShape="0">
          <a:gsLst>
            <a:gs pos="0">
              <a:schemeClr val="accent2">
                <a:hueOff val="6366461"/>
                <a:satOff val="10800"/>
                <a:lumOff val="-392"/>
                <a:alphaOff val="0"/>
                <a:satMod val="103000"/>
                <a:lumMod val="102000"/>
                <a:tint val="94000"/>
              </a:schemeClr>
            </a:gs>
            <a:gs pos="50000">
              <a:schemeClr val="accent2">
                <a:hueOff val="6366461"/>
                <a:satOff val="10800"/>
                <a:lumOff val="-392"/>
                <a:alphaOff val="0"/>
                <a:satMod val="110000"/>
                <a:lumMod val="100000"/>
                <a:shade val="100000"/>
              </a:schemeClr>
            </a:gs>
            <a:gs pos="100000">
              <a:schemeClr val="accent2">
                <a:hueOff val="6366461"/>
                <a:satOff val="10800"/>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Ryan [1996] Crim LR 320</a:t>
          </a:r>
          <a:endParaRPr lang="en-US" sz="3200" kern="1200"/>
        </a:p>
      </dsp:txBody>
      <dsp:txXfrm>
        <a:off x="62141" y="4200301"/>
        <a:ext cx="6542551" cy="11486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2D34B-458E-4943-A39E-BAA3315F0B24}">
      <dsp:nvSpPr>
        <dsp:cNvPr id="0" name=""/>
        <dsp:cNvSpPr/>
      </dsp:nvSpPr>
      <dsp:spPr>
        <a:xfrm>
          <a:off x="0" y="9709"/>
          <a:ext cx="6378491" cy="122899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u="sng" kern="1200"/>
            <a:t>As a trespasser</a:t>
          </a:r>
          <a:endParaRPr lang="en-GB" sz="2200" b="1" u="sng" kern="1200" dirty="0">
            <a:cs typeface="Calibri"/>
          </a:endParaRPr>
        </a:p>
      </dsp:txBody>
      <dsp:txXfrm>
        <a:off x="59995" y="69704"/>
        <a:ext cx="6258501" cy="1109007"/>
      </dsp:txXfrm>
    </dsp:sp>
    <dsp:sp modelId="{5C6B1B25-F038-44A6-A0C1-35D5E55014E2}">
      <dsp:nvSpPr>
        <dsp:cNvPr id="0" name=""/>
        <dsp:cNvSpPr/>
      </dsp:nvSpPr>
      <dsp:spPr>
        <a:xfrm>
          <a:off x="0" y="1302066"/>
          <a:ext cx="6378491" cy="1228997"/>
        </a:xfrm>
        <a:prstGeom prst="roundRect">
          <a:avLst/>
        </a:prstGeom>
        <a:solidFill>
          <a:schemeClr val="accent2">
            <a:hueOff val="2122154"/>
            <a:satOff val="3600"/>
            <a:lumOff val="-1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A trespasser is someone who is in a building or part of a building without permission to be there.</a:t>
          </a:r>
          <a:endParaRPr lang="en-GB" sz="2200" kern="1200" dirty="0">
            <a:cs typeface="Calibri"/>
          </a:endParaRPr>
        </a:p>
      </dsp:txBody>
      <dsp:txXfrm>
        <a:off x="59995" y="1362061"/>
        <a:ext cx="6258501" cy="1109007"/>
      </dsp:txXfrm>
    </dsp:sp>
    <dsp:sp modelId="{F8178FD3-BDB3-41D0-8322-C0892EB2C597}">
      <dsp:nvSpPr>
        <dsp:cNvPr id="0" name=""/>
        <dsp:cNvSpPr/>
      </dsp:nvSpPr>
      <dsp:spPr>
        <a:xfrm>
          <a:off x="0" y="2594423"/>
          <a:ext cx="6378491" cy="1228997"/>
        </a:xfrm>
        <a:prstGeom prst="roundRect">
          <a:avLst/>
        </a:prstGeom>
        <a:solidFill>
          <a:schemeClr val="accent2">
            <a:hueOff val="4244308"/>
            <a:satOff val="7200"/>
            <a:lumOff val="-2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Both </a:t>
          </a:r>
          <a:r>
            <a:rPr lang="en-GB" sz="2200" b="1" kern="1200"/>
            <a:t>s9(1)(a) </a:t>
          </a:r>
          <a:r>
            <a:rPr lang="en-GB" sz="2200" kern="1200"/>
            <a:t>and </a:t>
          </a:r>
          <a:r>
            <a:rPr lang="en-GB" sz="2200" b="1" kern="1200"/>
            <a:t>s9(1)(b) </a:t>
          </a:r>
          <a:r>
            <a:rPr lang="en-GB" sz="2200" kern="1200"/>
            <a:t>require D to be a trespasser upon entry; as D entered he must do so as a trespasser.</a:t>
          </a:r>
          <a:endParaRPr lang="en-GB" sz="2200" kern="1200" dirty="0">
            <a:cs typeface="Calibri"/>
          </a:endParaRPr>
        </a:p>
      </dsp:txBody>
      <dsp:txXfrm>
        <a:off x="59995" y="2654418"/>
        <a:ext cx="6258501" cy="1109007"/>
      </dsp:txXfrm>
    </dsp:sp>
    <dsp:sp modelId="{274100F4-A0EE-4A18-BA4B-85F2F9E2D6FD}">
      <dsp:nvSpPr>
        <dsp:cNvPr id="0" name=""/>
        <dsp:cNvSpPr/>
      </dsp:nvSpPr>
      <dsp:spPr>
        <a:xfrm>
          <a:off x="0" y="3886780"/>
          <a:ext cx="6378491" cy="1228997"/>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 may be a trespasser in two ways:</a:t>
          </a:r>
          <a:endParaRPr lang="en-GB" sz="2200" kern="1200" dirty="0">
            <a:cs typeface="Calibri"/>
          </a:endParaRPr>
        </a:p>
      </dsp:txBody>
      <dsp:txXfrm>
        <a:off x="59995" y="3946775"/>
        <a:ext cx="6258501" cy="1109007"/>
      </dsp:txXfrm>
    </dsp:sp>
    <dsp:sp modelId="{F8664848-F8C4-42BF-BE6F-37E24C29D70C}">
      <dsp:nvSpPr>
        <dsp:cNvPr id="0" name=""/>
        <dsp:cNvSpPr/>
      </dsp:nvSpPr>
      <dsp:spPr>
        <a:xfrm>
          <a:off x="0" y="5115777"/>
          <a:ext cx="6378491" cy="842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51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GB" sz="1700" b="1" kern="1200">
              <a:solidFill>
                <a:schemeClr val="accent1">
                  <a:lumMod val="75000"/>
                </a:schemeClr>
              </a:solidFill>
            </a:rPr>
            <a:t>Permission to enter was never given </a:t>
          </a:r>
          <a:endParaRPr lang="en-GB" sz="1700" b="1" kern="1200" dirty="0">
            <a:solidFill>
              <a:schemeClr val="accent1">
                <a:lumMod val="75000"/>
              </a:schemeClr>
            </a:solidFill>
            <a:cs typeface="Calibri"/>
          </a:endParaRPr>
        </a:p>
        <a:p>
          <a:pPr marL="171450" lvl="1" indent="-171450" algn="l" defTabSz="755650">
            <a:lnSpc>
              <a:spcPct val="90000"/>
            </a:lnSpc>
            <a:spcBef>
              <a:spcPct val="0"/>
            </a:spcBef>
            <a:spcAft>
              <a:spcPct val="20000"/>
            </a:spcAft>
            <a:buChar char="•"/>
          </a:pPr>
          <a:r>
            <a:rPr lang="en-GB" sz="1700" b="1" kern="1200">
              <a:solidFill>
                <a:schemeClr val="accent1">
                  <a:lumMod val="75000"/>
                </a:schemeClr>
              </a:solidFill>
            </a:rPr>
            <a:t>Permission to enter was given for one purpose but D exceeded this permission</a:t>
          </a:r>
          <a:endParaRPr lang="en-GB" sz="1700" b="1" kern="1200" dirty="0">
            <a:solidFill>
              <a:schemeClr val="accent1">
                <a:lumMod val="75000"/>
              </a:schemeClr>
            </a:solidFill>
          </a:endParaRPr>
        </a:p>
      </dsp:txBody>
      <dsp:txXfrm>
        <a:off x="0" y="5115777"/>
        <a:ext cx="6378491" cy="842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85CC9-04F0-47A3-ACD9-52B8C8F03F80}">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3D1904-F274-439D-BD5D-904BF662C9B1}">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Henry was a paying visitor at Blenman Palace stately home. He joined a guided tour, and was being shown around the living quarters with other tourists. Whilst in the royal bedroom Henry noticed that a silk hanky had fallen off the bed. Henry stretched his hand under the partitioning rope and tried to take the hanky. Henry could not reach it and gave up. </a:t>
          </a:r>
        </a:p>
      </dsp:txBody>
      <dsp:txXfrm>
        <a:off x="608661" y="692298"/>
        <a:ext cx="4508047" cy="2799040"/>
      </dsp:txXfrm>
    </dsp:sp>
    <dsp:sp modelId="{68FBEE2A-F0F3-43C9-B038-8684F8BB0B78}">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633E56-1850-4178-AA02-29A0CD0C6E81}">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Discuss whether Henry committed burglary. </a:t>
          </a:r>
        </a:p>
      </dsp:txBody>
      <dsp:txXfrm>
        <a:off x="6331365" y="692298"/>
        <a:ext cx="4508047" cy="279904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23EF10-68A4-4224-ABD1-6CC97161884D}" type="datetimeFigureOut">
              <a:rPr lang="en-GB"/>
              <a:t>21/11/2022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8F9C3A-8DAF-4CF9-BB2D-5C941CF8F9B4}" type="slidenum">
              <a:rPr lang="en-GB"/>
              <a:t>‹#›</a:t>
            </a:fld>
            <a:endParaRPr lang="en-GB"/>
          </a:p>
        </p:txBody>
      </p:sp>
    </p:spTree>
    <p:extLst>
      <p:ext uri="{BB962C8B-B14F-4D97-AF65-F5344CB8AC3E}">
        <p14:creationId xmlns:p14="http://schemas.microsoft.com/office/powerpoint/2010/main" val="4012195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1</a:t>
            </a:fld>
            <a:endParaRPr lang="en-GB"/>
          </a:p>
        </p:txBody>
      </p:sp>
    </p:spTree>
    <p:extLst>
      <p:ext uri="{BB962C8B-B14F-4D97-AF65-F5344CB8AC3E}">
        <p14:creationId xmlns:p14="http://schemas.microsoft.com/office/powerpoint/2010/main" val="4206423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4</a:t>
            </a:fld>
            <a:endParaRPr lang="en-GB"/>
          </a:p>
        </p:txBody>
      </p:sp>
    </p:spTree>
    <p:extLst>
      <p:ext uri="{BB962C8B-B14F-4D97-AF65-F5344CB8AC3E}">
        <p14:creationId xmlns:p14="http://schemas.microsoft.com/office/powerpoint/2010/main" val="1231192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5</a:t>
            </a:fld>
            <a:endParaRPr lang="en-GB"/>
          </a:p>
        </p:txBody>
      </p:sp>
    </p:spTree>
    <p:extLst>
      <p:ext uri="{BB962C8B-B14F-4D97-AF65-F5344CB8AC3E}">
        <p14:creationId xmlns:p14="http://schemas.microsoft.com/office/powerpoint/2010/main" val="2110044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6</a:t>
            </a:fld>
            <a:endParaRPr lang="en-GB"/>
          </a:p>
        </p:txBody>
      </p:sp>
    </p:spTree>
    <p:extLst>
      <p:ext uri="{BB962C8B-B14F-4D97-AF65-F5344CB8AC3E}">
        <p14:creationId xmlns:p14="http://schemas.microsoft.com/office/powerpoint/2010/main" val="2973575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7</a:t>
            </a:fld>
            <a:endParaRPr lang="en-GB"/>
          </a:p>
        </p:txBody>
      </p:sp>
    </p:spTree>
    <p:extLst>
      <p:ext uri="{BB962C8B-B14F-4D97-AF65-F5344CB8AC3E}">
        <p14:creationId xmlns:p14="http://schemas.microsoft.com/office/powerpoint/2010/main" val="3577781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8</a:t>
            </a:fld>
            <a:endParaRPr lang="en-GB"/>
          </a:p>
        </p:txBody>
      </p:sp>
    </p:spTree>
    <p:extLst>
      <p:ext uri="{BB962C8B-B14F-4D97-AF65-F5344CB8AC3E}">
        <p14:creationId xmlns:p14="http://schemas.microsoft.com/office/powerpoint/2010/main" val="2309372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9</a:t>
            </a:fld>
            <a:endParaRPr lang="en-GB"/>
          </a:p>
        </p:txBody>
      </p:sp>
    </p:spTree>
    <p:extLst>
      <p:ext uri="{BB962C8B-B14F-4D97-AF65-F5344CB8AC3E}">
        <p14:creationId xmlns:p14="http://schemas.microsoft.com/office/powerpoint/2010/main" val="925550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10</a:t>
            </a:fld>
            <a:endParaRPr lang="en-GB"/>
          </a:p>
        </p:txBody>
      </p:sp>
    </p:spTree>
    <p:extLst>
      <p:ext uri="{BB962C8B-B14F-4D97-AF65-F5344CB8AC3E}">
        <p14:creationId xmlns:p14="http://schemas.microsoft.com/office/powerpoint/2010/main" val="154559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11</a:t>
            </a:fld>
            <a:endParaRPr lang="en-GB"/>
          </a:p>
        </p:txBody>
      </p:sp>
    </p:spTree>
    <p:extLst>
      <p:ext uri="{BB962C8B-B14F-4D97-AF65-F5344CB8AC3E}">
        <p14:creationId xmlns:p14="http://schemas.microsoft.com/office/powerpoint/2010/main" val="3781211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12</a:t>
            </a:fld>
            <a:endParaRPr lang="en-GB"/>
          </a:p>
        </p:txBody>
      </p:sp>
    </p:spTree>
    <p:extLst>
      <p:ext uri="{BB962C8B-B14F-4D97-AF65-F5344CB8AC3E}">
        <p14:creationId xmlns:p14="http://schemas.microsoft.com/office/powerpoint/2010/main" val="39861738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914400" lvl="2" indent="0">
              <a:spcBef>
                <a:spcPts val="1000"/>
              </a:spcBef>
              <a:buClr>
                <a:srgbClr val="90C226"/>
              </a:buClr>
              <a:buSzPct val="80000"/>
              <a:buFont typeface="Wingdings 3" charset="2"/>
              <a:buNone/>
            </a:pPr>
            <a:endParaRPr lang="en-GB" sz="3200" dirty="0">
              <a:solidFill>
                <a:prstClr val="black">
                  <a:lumMod val="75000"/>
                  <a:lumOff val="25000"/>
                </a:prstClr>
              </a:solidFill>
            </a:endParaRPr>
          </a:p>
          <a:p>
            <a:endParaRPr lang="en-GB" dirty="0"/>
          </a:p>
        </p:txBody>
      </p:sp>
      <p:sp>
        <p:nvSpPr>
          <p:cNvPr id="4" name="Slide Number Placeholder 3"/>
          <p:cNvSpPr>
            <a:spLocks noGrp="1"/>
          </p:cNvSpPr>
          <p:nvPr>
            <p:ph type="sldNum" sz="quarter" idx="5"/>
          </p:nvPr>
        </p:nvSpPr>
        <p:spPr/>
        <p:txBody>
          <a:bodyPr/>
          <a:lstStyle/>
          <a:p>
            <a:fld id="{FC8F9C3A-8DAF-4CF9-BB2D-5C941CF8F9B4}" type="slidenum">
              <a:rPr lang="en-GB" smtClean="0"/>
              <a:t>13</a:t>
            </a:fld>
            <a:endParaRPr lang="en-GB"/>
          </a:p>
        </p:txBody>
      </p:sp>
    </p:spTree>
    <p:extLst>
      <p:ext uri="{BB962C8B-B14F-4D97-AF65-F5344CB8AC3E}">
        <p14:creationId xmlns:p14="http://schemas.microsoft.com/office/powerpoint/2010/main" val="1426666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14</a:t>
            </a:fld>
            <a:endParaRPr lang="en-GB"/>
          </a:p>
        </p:txBody>
      </p:sp>
    </p:spTree>
    <p:extLst>
      <p:ext uri="{BB962C8B-B14F-4D97-AF65-F5344CB8AC3E}">
        <p14:creationId xmlns:p14="http://schemas.microsoft.com/office/powerpoint/2010/main" val="81655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now identify any offences discussed in this brief?</a:t>
            </a:r>
          </a:p>
        </p:txBody>
      </p:sp>
      <p:sp>
        <p:nvSpPr>
          <p:cNvPr id="4" name="Slide Number Placeholder 3"/>
          <p:cNvSpPr>
            <a:spLocks noGrp="1"/>
          </p:cNvSpPr>
          <p:nvPr>
            <p:ph type="sldNum" sz="quarter" idx="5"/>
          </p:nvPr>
        </p:nvSpPr>
        <p:spPr/>
        <p:txBody>
          <a:bodyPr/>
          <a:lstStyle/>
          <a:p>
            <a:fld id="{FC8F9C3A-8DAF-4CF9-BB2D-5C941CF8F9B4}" type="slidenum">
              <a:rPr lang="en-GB" smtClean="0"/>
              <a:t>15</a:t>
            </a:fld>
            <a:endParaRPr lang="en-GB"/>
          </a:p>
        </p:txBody>
      </p:sp>
    </p:spTree>
    <p:extLst>
      <p:ext uri="{BB962C8B-B14F-4D97-AF65-F5344CB8AC3E}">
        <p14:creationId xmlns:p14="http://schemas.microsoft.com/office/powerpoint/2010/main" val="268164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DF1DA3-BAB1-4BE0-90C3-FDB257D0B81B}" type="slidenum">
              <a:rPr lang="en-GB" smtClean="0"/>
              <a:t>16</a:t>
            </a:fld>
            <a:endParaRPr lang="en-GB"/>
          </a:p>
        </p:txBody>
      </p:sp>
    </p:spTree>
    <p:extLst>
      <p:ext uri="{BB962C8B-B14F-4D97-AF65-F5344CB8AC3E}">
        <p14:creationId xmlns:p14="http://schemas.microsoft.com/office/powerpoint/2010/main" val="554388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7902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1986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13845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12476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0756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0190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28787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79103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3738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96414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131415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6245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226145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52121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39889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21/11/2022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612125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21/11/2022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68793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949752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651560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904797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9283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30989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99F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11/21/2022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422527358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21/11/2022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7475688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s://www.legislation.gov.uk/ukpga/1968/60/section/9#commentary-c1846523"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pixabay.com/en/burglar-thief-robber-robbery-house-294485/"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pngimg.com/download/50073"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19EED-6541-1F88-A47F-3A4A68E8B1D8}"/>
              </a:ext>
            </a:extLst>
          </p:cNvPr>
          <p:cNvSpPr>
            <a:spLocks noGrp="1"/>
          </p:cNvSpPr>
          <p:nvPr>
            <p:ph type="title"/>
          </p:nvPr>
        </p:nvSpPr>
        <p:spPr>
          <a:xfrm>
            <a:off x="1570892" y="-128899"/>
            <a:ext cx="9456667" cy="1176162"/>
          </a:xfrm>
        </p:spPr>
        <p:txBody>
          <a:bodyPr/>
          <a:lstStyle/>
          <a:p>
            <a:r>
              <a:rPr lang="en-GB" dirty="0"/>
              <a:t>Practice problem question</a:t>
            </a:r>
          </a:p>
        </p:txBody>
      </p:sp>
      <p:sp>
        <p:nvSpPr>
          <p:cNvPr id="3" name="Content Placeholder 2">
            <a:extLst>
              <a:ext uri="{FF2B5EF4-FFF2-40B4-BE49-F238E27FC236}">
                <a16:creationId xmlns:a16="http://schemas.microsoft.com/office/drawing/2014/main" id="{DC215BBE-07A4-0C99-2A16-B95911F484ED}"/>
              </a:ext>
            </a:extLst>
          </p:cNvPr>
          <p:cNvSpPr>
            <a:spLocks noGrp="1"/>
          </p:cNvSpPr>
          <p:nvPr>
            <p:ph idx="1"/>
          </p:nvPr>
        </p:nvSpPr>
        <p:spPr>
          <a:xfrm>
            <a:off x="772000" y="938424"/>
            <a:ext cx="10325000" cy="5818172"/>
          </a:xfrm>
        </p:spPr>
        <p:txBody>
          <a:bodyPr>
            <a:normAutofit fontScale="92500"/>
          </a:bodyPr>
          <a:lstStyle/>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Dean went to visit his friend Mai. Mai showed Dean a book that she had just bought. It was a book that Dean had also wanted to buy, but could not afford. A couple of days later, Mai lent the book to Dean. A few weeks after that, Mai asked for her book back. Dean had decided to keep the book and had put it in his cupboard. When Mai asked him about the book, Dean did not respond and quickly changed the conversation to talk about something else. Mai thought that Dean was being evasive and was frustrated that Dean was obviously ignoring her request to return the book. So a few days later, she went to Dean’s house and waited for him to go to work, as she planned to look for her book. Mai went around to the back of the house and could see that the kitchen window was open. She climbed in through the window. Once inside Dean’s house, Mai started looking for her book. She could not find it anywhere, so she decided to confront Dean about it the next day. On her way out, she saw a computer game that she wanted on Dean’s TV stand. She decided to take the game home and play it, and when Dean gave her book back, she would return his game. </a:t>
            </a:r>
          </a:p>
          <a:p>
            <a:pPr>
              <a:lnSpc>
                <a:spcPct val="107000"/>
              </a:lnSpc>
              <a:spcAft>
                <a:spcPts val="800"/>
              </a:spcAft>
            </a:pPr>
            <a:r>
              <a:rPr lang="en-GB" sz="2400" b="1" dirty="0">
                <a:effectLst/>
                <a:latin typeface="Calibri" panose="020F0502020204030204" pitchFamily="34" charset="0"/>
                <a:ea typeface="Calibri" panose="020F0502020204030204" pitchFamily="34" charset="0"/>
                <a:cs typeface="Arial" panose="020B0604020202020204" pitchFamily="34" charset="0"/>
              </a:rPr>
              <a:t>Advise whether Dean could be found liable for Theft.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3053322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95C124F-1D7E-8BA8-0D28-E40038FC2454}"/>
              </a:ext>
            </a:extLst>
          </p:cNvPr>
          <p:cNvPicPr>
            <a:picLocks noChangeAspect="1"/>
          </p:cNvPicPr>
          <p:nvPr/>
        </p:nvPicPr>
        <p:blipFill rotWithShape="1">
          <a:blip r:embed="rId2">
            <a:alphaModFix amt="50000"/>
          </a:blip>
          <a:srcRect/>
          <a:stretch/>
        </p:blipFill>
        <p:spPr>
          <a:xfrm>
            <a:off x="20" y="1"/>
            <a:ext cx="12191980" cy="6857999"/>
          </a:xfrm>
          <a:prstGeom prst="rect">
            <a:avLst/>
          </a:prstGeom>
        </p:spPr>
      </p:pic>
      <p:sp>
        <p:nvSpPr>
          <p:cNvPr id="6" name="Title 5">
            <a:extLst>
              <a:ext uri="{FF2B5EF4-FFF2-40B4-BE49-F238E27FC236}">
                <a16:creationId xmlns:a16="http://schemas.microsoft.com/office/drawing/2014/main" id="{EFBB843D-D769-4DDA-9EDA-9A03DC0A3CCE}"/>
              </a:ext>
            </a:extLst>
          </p:cNvPr>
          <p:cNvSpPr>
            <a:spLocks noGrp="1"/>
          </p:cNvSpPr>
          <p:nvPr>
            <p:ph type="ctrTitle"/>
          </p:nvPr>
        </p:nvSpPr>
        <p:spPr>
          <a:xfrm>
            <a:off x="1524000" y="1122362"/>
            <a:ext cx="9144000" cy="2900518"/>
          </a:xfrm>
        </p:spPr>
        <p:txBody>
          <a:bodyPr>
            <a:noAutofit/>
          </a:bodyPr>
          <a:lstStyle/>
          <a:p>
            <a:r>
              <a:rPr lang="en-GB" dirty="0">
                <a:solidFill>
                  <a:srgbClr val="FFFFFF"/>
                </a:solidFill>
              </a:rPr>
              <a:t>  </a:t>
            </a:r>
            <a:r>
              <a:rPr lang="en-GB" b="1" i="1" u="sng" dirty="0">
                <a:solidFill>
                  <a:srgbClr val="FFFFFF"/>
                </a:solidFill>
              </a:rPr>
              <a:t> Burglary</a:t>
            </a:r>
          </a:p>
        </p:txBody>
      </p:sp>
    </p:spTree>
    <p:extLst>
      <p:ext uri="{BB962C8B-B14F-4D97-AF65-F5344CB8AC3E}">
        <p14:creationId xmlns:p14="http://schemas.microsoft.com/office/powerpoint/2010/main" val="304505845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1371597" y="348865"/>
            <a:ext cx="10044023" cy="877729"/>
          </a:xfrm>
        </p:spPr>
        <p:txBody>
          <a:bodyPr anchor="ctr">
            <a:normAutofit/>
          </a:bodyPr>
          <a:lstStyle/>
          <a:p>
            <a:r>
              <a:rPr lang="en-GB" sz="4000" b="1" i="1">
                <a:solidFill>
                  <a:srgbClr val="FFFFFF"/>
                </a:solidFill>
              </a:rPr>
              <a:t>Learning objectives </a:t>
            </a:r>
          </a:p>
        </p:txBody>
      </p:sp>
      <p:graphicFrame>
        <p:nvGraphicFramePr>
          <p:cNvPr id="14" name="Content Placeholder 2">
            <a:extLst>
              <a:ext uri="{FF2B5EF4-FFF2-40B4-BE49-F238E27FC236}">
                <a16:creationId xmlns:a16="http://schemas.microsoft.com/office/drawing/2014/main" id="{4C1193DB-3377-4FF2-FABC-E024CA6FE0FC}"/>
              </a:ext>
            </a:extLst>
          </p:cNvPr>
          <p:cNvGraphicFramePr>
            <a:graphicFrameLocks noGrp="1"/>
          </p:cNvGraphicFramePr>
          <p:nvPr>
            <p:ph idx="1"/>
            <p:extLst>
              <p:ext uri="{D42A27DB-BD31-4B8C-83A1-F6EECF244321}">
                <p14:modId xmlns:p14="http://schemas.microsoft.com/office/powerpoint/2010/main" val="206832548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872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686834" y="1153572"/>
            <a:ext cx="3200400" cy="4461163"/>
          </a:xfrm>
        </p:spPr>
        <p:txBody>
          <a:bodyPr>
            <a:normAutofit/>
          </a:bodyPr>
          <a:lstStyle/>
          <a:p>
            <a:r>
              <a:rPr lang="en-GB" b="1" i="1" u="sng" dirty="0">
                <a:solidFill>
                  <a:srgbClr val="FFFFFF"/>
                </a:solidFill>
              </a:rPr>
              <a:t>What is burglary?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23194F6A-A403-2A4D-880E-A20DD1AFA208}"/>
              </a:ext>
            </a:extLst>
          </p:cNvPr>
          <p:cNvSpPr>
            <a:spLocks noGrp="1"/>
          </p:cNvSpPr>
          <p:nvPr>
            <p:ph idx="1"/>
          </p:nvPr>
        </p:nvSpPr>
        <p:spPr>
          <a:xfrm>
            <a:off x="4251569" y="1153572"/>
            <a:ext cx="7102231" cy="5023391"/>
          </a:xfrm>
        </p:spPr>
        <p:txBody>
          <a:bodyPr>
            <a:normAutofit fontScale="85000" lnSpcReduction="20000"/>
          </a:bodyPr>
          <a:lstStyle/>
          <a:p>
            <a:pPr algn="l"/>
            <a:r>
              <a:rPr lang="en-GB" b="1" i="0" dirty="0">
                <a:solidFill>
                  <a:srgbClr val="000000"/>
                </a:solidFill>
                <a:effectLst/>
                <a:latin typeface="arial" panose="020B0604020202020204" pitchFamily="34" charset="0"/>
              </a:rPr>
              <a:t>9Burglary.</a:t>
            </a:r>
          </a:p>
          <a:p>
            <a:pPr algn="l"/>
            <a:r>
              <a:rPr lang="en-GB" b="0" i="0" dirty="0">
                <a:solidFill>
                  <a:srgbClr val="000000"/>
                </a:solidFill>
                <a:effectLst/>
                <a:latin typeface="arial" panose="020B0604020202020204" pitchFamily="34" charset="0"/>
              </a:rPr>
              <a:t>(1)A person is guilty of burglary if—</a:t>
            </a:r>
          </a:p>
          <a:p>
            <a:pPr algn="l"/>
            <a:r>
              <a:rPr lang="en-GB" b="0" i="0" dirty="0">
                <a:solidFill>
                  <a:srgbClr val="000000"/>
                </a:solidFill>
                <a:effectLst/>
                <a:latin typeface="arial" panose="020B0604020202020204" pitchFamily="34" charset="0"/>
              </a:rPr>
              <a:t>(a)he enters any building or part of a building as a trespasser and with intent to commit any such offence as is mentioned in subsection (2) below; or</a:t>
            </a:r>
          </a:p>
          <a:p>
            <a:pPr algn="l"/>
            <a:r>
              <a:rPr lang="en-GB" b="0" i="0" dirty="0">
                <a:solidFill>
                  <a:srgbClr val="000000"/>
                </a:solidFill>
                <a:effectLst/>
                <a:latin typeface="arial" panose="020B0604020202020204" pitchFamily="34" charset="0"/>
              </a:rPr>
              <a:t>(b)having entered any building or part of a building as a trespasser he steals or attempts to steal anything in the building or that part of it or inflicts or attempts to inflict on any person therein any grievous bodily harm.</a:t>
            </a:r>
          </a:p>
          <a:p>
            <a:pPr algn="l"/>
            <a:r>
              <a:rPr lang="en-GB" b="0" i="0" dirty="0">
                <a:solidFill>
                  <a:srgbClr val="000000"/>
                </a:solidFill>
                <a:effectLst/>
                <a:latin typeface="arial" panose="020B0604020202020204" pitchFamily="34" charset="0"/>
              </a:rPr>
              <a:t>(2)The offences referred to in subsection (1)(a) above are offences of stealing anything in the building or part of a building in question, of inflicting on any person therein any grievous bodily harm </a:t>
            </a:r>
            <a:r>
              <a:rPr lang="en-GB" b="1" i="0" u="none" strike="noStrike" dirty="0">
                <a:solidFill>
                  <a:srgbClr val="000000"/>
                </a:solidFill>
                <a:effectLst/>
                <a:latin typeface="arial" panose="020B0604020202020204" pitchFamily="34" charset="0"/>
                <a:hlinkClick r:id="rId3" tooltip="View the commentary text for this item"/>
              </a:rPr>
              <a:t>F1</a:t>
            </a:r>
            <a:r>
              <a:rPr lang="en-GB" b="0" i="0" dirty="0">
                <a:solidFill>
                  <a:srgbClr val="000000"/>
                </a:solidFill>
                <a:effectLst/>
                <a:latin typeface="arial" panose="020B0604020202020204" pitchFamily="34" charset="0"/>
              </a:rPr>
              <a:t>... therein, and of doing unlawful damage to the building or anything therein.</a:t>
            </a:r>
          </a:p>
          <a:p>
            <a:endParaRPr lang="en-GB" dirty="0"/>
          </a:p>
        </p:txBody>
      </p:sp>
    </p:spTree>
    <p:extLst>
      <p:ext uri="{BB962C8B-B14F-4D97-AF65-F5344CB8AC3E}">
        <p14:creationId xmlns:p14="http://schemas.microsoft.com/office/powerpoint/2010/main" val="4265627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barn(inVertical)">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barn(inVertical)">
                                      <p:cBhvr>
                                        <p:cTn id="19" dur="500"/>
                                        <p:tgtEl>
                                          <p:spTgt spid="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Effect transition="in" filter="barn(inVertical)">
                                      <p:cBhvr>
                                        <p:cTn id="24" dur="500"/>
                                        <p:tgtEl>
                                          <p:spTgt spid="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Effect transition="in" filter="barn(inVertical)">
                                      <p:cBhvr>
                                        <p:cTn id="29" dur="500"/>
                                        <p:tgtEl>
                                          <p:spTgt spid="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5">
                                            <p:txEl>
                                              <p:pRg st="4" end="4"/>
                                            </p:txEl>
                                          </p:spTgt>
                                        </p:tgtEl>
                                        <p:attrNameLst>
                                          <p:attrName>style.visibility</p:attrName>
                                        </p:attrNameLst>
                                      </p:cBhvr>
                                      <p:to>
                                        <p:strVal val="visible"/>
                                      </p:to>
                                    </p:set>
                                    <p:animEffect transition="in" filter="barn(inVertical)">
                                      <p:cBhvr>
                                        <p:cTn id="34"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Rectangle 2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586478" y="1683756"/>
            <a:ext cx="3115265" cy="2396359"/>
          </a:xfrm>
        </p:spPr>
        <p:txBody>
          <a:bodyPr anchor="b">
            <a:normAutofit/>
          </a:bodyPr>
          <a:lstStyle/>
          <a:p>
            <a:pPr algn="r"/>
            <a:r>
              <a:rPr lang="en-GB" sz="4000" b="1" i="1" u="sng">
                <a:solidFill>
                  <a:srgbClr val="FFFFFF"/>
                </a:solidFill>
              </a:rPr>
              <a:t>What is entry? </a:t>
            </a:r>
          </a:p>
        </p:txBody>
      </p:sp>
      <p:graphicFrame>
        <p:nvGraphicFramePr>
          <p:cNvPr id="16" name="Content Placeholder 2">
            <a:extLst>
              <a:ext uri="{FF2B5EF4-FFF2-40B4-BE49-F238E27FC236}">
                <a16:creationId xmlns:a16="http://schemas.microsoft.com/office/drawing/2014/main" id="{E00B4C45-9F39-3711-B4C5-16EA59225832}"/>
              </a:ext>
            </a:extLst>
          </p:cNvPr>
          <p:cNvGraphicFramePr>
            <a:graphicFrameLocks noGrp="1"/>
          </p:cNvGraphicFramePr>
          <p:nvPr>
            <p:ph idx="1"/>
            <p:extLst>
              <p:ext uri="{D42A27DB-BD31-4B8C-83A1-F6EECF244321}">
                <p14:modId xmlns:p14="http://schemas.microsoft.com/office/powerpoint/2010/main" val="142636366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5820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560" y="856180"/>
            <a:ext cx="4560584" cy="1128068"/>
          </a:xfrm>
        </p:spPr>
        <p:txBody>
          <a:bodyPr anchor="ctr">
            <a:normAutofit/>
          </a:bodyPr>
          <a:lstStyle/>
          <a:p>
            <a:r>
              <a:rPr lang="en-GB" sz="4000" b="1" i="1" u="sng"/>
              <a:t>Burglary</a:t>
            </a:r>
          </a:p>
        </p:txBody>
      </p:sp>
      <p:grpSp>
        <p:nvGrpSpPr>
          <p:cNvPr id="33" name="Group 3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4" name="Rectangle 3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3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endParaRPr lang="en-GB" sz="1900" dirty="0"/>
          </a:p>
          <a:p>
            <a:pPr>
              <a:buFont typeface="Wingdings" panose="05000000000000000000" pitchFamily="2" charset="2"/>
              <a:buChar char="Ø"/>
            </a:pPr>
            <a:r>
              <a:rPr lang="en-GB" sz="1900" dirty="0" err="1"/>
              <a:t>Carys</a:t>
            </a:r>
            <a:r>
              <a:rPr lang="en-GB" sz="1900" dirty="0"/>
              <a:t> was in her bedroom and could see that the window of her neighbour’s bedroom was wide open and there was a metal jewellery box on the dressing room table.  </a:t>
            </a:r>
            <a:r>
              <a:rPr lang="en-GB" sz="1900" dirty="0" err="1"/>
              <a:t>Carys</a:t>
            </a:r>
            <a:r>
              <a:rPr lang="en-GB" sz="1900" dirty="0"/>
              <a:t> got a fishing rod and attached a magnet to its end so that it would be able to pick up the jewellery box.  </a:t>
            </a:r>
            <a:r>
              <a:rPr lang="en-GB" sz="1900" dirty="0" err="1"/>
              <a:t>Carys</a:t>
            </a:r>
            <a:r>
              <a:rPr lang="en-GB" sz="1900" dirty="0"/>
              <a:t> then inserted the contraption through the open window.</a:t>
            </a:r>
            <a:endParaRPr lang="en-GB" sz="1900" dirty="0">
              <a:cs typeface="Calibri"/>
            </a:endParaRPr>
          </a:p>
          <a:p>
            <a:pPr>
              <a:buFont typeface="Wingdings" panose="05000000000000000000" pitchFamily="2" charset="2"/>
              <a:buChar char="Ø"/>
            </a:pPr>
            <a:endParaRPr lang="en-GB" sz="1900" dirty="0"/>
          </a:p>
          <a:p>
            <a:pPr>
              <a:buFont typeface="Wingdings" panose="05000000000000000000" pitchFamily="2" charset="2"/>
              <a:buChar char="Ø"/>
            </a:pPr>
            <a:r>
              <a:rPr lang="en-GB" sz="1900" dirty="0"/>
              <a:t>Discuss whether </a:t>
            </a:r>
            <a:r>
              <a:rPr lang="en-GB" sz="1900" dirty="0" err="1"/>
              <a:t>Carys</a:t>
            </a:r>
            <a:r>
              <a:rPr lang="en-GB" sz="1900" dirty="0"/>
              <a:t> “entered” the building.</a:t>
            </a:r>
            <a:endParaRPr lang="en-GB" sz="1900" dirty="0">
              <a:cs typeface="Calibri"/>
            </a:endParaRPr>
          </a:p>
        </p:txBody>
      </p:sp>
      <p:sp>
        <p:nvSpPr>
          <p:cNvPr id="39" name="Rectangle 3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b="3062"/>
          <a:stretch/>
        </p:blipFill>
        <p:spPr>
          <a:xfrm>
            <a:off x="5977788" y="799352"/>
            <a:ext cx="5425410" cy="5259296"/>
          </a:xfrm>
          <a:prstGeom prst="rect">
            <a:avLst/>
          </a:prstGeom>
        </p:spPr>
      </p:pic>
    </p:spTree>
    <p:extLst>
      <p:ext uri="{BB962C8B-B14F-4D97-AF65-F5344CB8AC3E}">
        <p14:creationId xmlns:p14="http://schemas.microsoft.com/office/powerpoint/2010/main" val="467299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What is meant by building or part of a building? </a:t>
            </a:r>
          </a:p>
        </p:txBody>
      </p:sp>
      <p:sp>
        <p:nvSpPr>
          <p:cNvPr id="4" name="Content Placeholder 3">
            <a:extLst>
              <a:ext uri="{FF2B5EF4-FFF2-40B4-BE49-F238E27FC236}">
                <a16:creationId xmlns:a16="http://schemas.microsoft.com/office/drawing/2014/main" id="{AE8C69BD-5669-303E-EF47-5D519734E9FD}"/>
              </a:ext>
            </a:extLst>
          </p:cNvPr>
          <p:cNvSpPr>
            <a:spLocks noGrp="1"/>
          </p:cNvSpPr>
          <p:nvPr>
            <p:ph idx="1"/>
          </p:nvPr>
        </p:nvSpPr>
        <p:spPr/>
        <p:txBody>
          <a:bodyPr>
            <a:normAutofit fontScale="92500" lnSpcReduction="20000"/>
          </a:bodyPr>
          <a:lstStyle/>
          <a:p>
            <a:pPr marL="0" indent="0">
              <a:buNone/>
            </a:pPr>
            <a:r>
              <a:rPr lang="en-GB" sz="2800" b="1" u="sng" dirty="0"/>
              <a:t>Building</a:t>
            </a:r>
            <a:endParaRPr lang="en-GB" sz="2800" u="sng" dirty="0"/>
          </a:p>
          <a:p>
            <a:r>
              <a:rPr lang="en-GB" sz="2800" dirty="0"/>
              <a:t>Whether the structure is a building is a matter of fact to be decided by the jury.</a:t>
            </a:r>
          </a:p>
          <a:p>
            <a:r>
              <a:rPr lang="en-GB" sz="2800" dirty="0">
                <a:solidFill>
                  <a:srgbClr val="00B0F0"/>
                </a:solidFill>
              </a:rPr>
              <a:t>Moir v Williams [1892]</a:t>
            </a:r>
          </a:p>
          <a:p>
            <a:r>
              <a:rPr lang="en-GB" sz="2800" dirty="0"/>
              <a:t>Theft Act 1968 does not require a building to be brick or stonework; a wooden structure will suffice</a:t>
            </a:r>
          </a:p>
          <a:p>
            <a:r>
              <a:rPr lang="en-GB" sz="2800" dirty="0"/>
              <a:t>A structure has some degree of permanence </a:t>
            </a:r>
            <a:r>
              <a:rPr lang="en-GB" sz="2800" b="1" dirty="0">
                <a:solidFill>
                  <a:srgbClr val="00B0F0"/>
                </a:solidFill>
              </a:rPr>
              <a:t>Stevens  v Gourley [1859]</a:t>
            </a:r>
          </a:p>
          <a:p>
            <a:r>
              <a:rPr lang="en-GB" sz="2800" dirty="0"/>
              <a:t>A building does not have to be a structure occupied by people; a garage or a stable is a building</a:t>
            </a:r>
          </a:p>
          <a:p>
            <a:r>
              <a:rPr lang="en-GB" sz="2800" dirty="0"/>
              <a:t>“Building” and “dwelling” include inhabited vehicles or vessels.  </a:t>
            </a:r>
          </a:p>
          <a:p>
            <a:r>
              <a:rPr lang="en-GB" sz="2800" dirty="0"/>
              <a:t>A building can be a structure containing more than one part </a:t>
            </a:r>
            <a:r>
              <a:rPr lang="en-GB" sz="2800" dirty="0" err="1"/>
              <a:t>eg</a:t>
            </a:r>
            <a:r>
              <a:rPr lang="en-GB" sz="2800" dirty="0"/>
              <a:t>, block of flats</a:t>
            </a:r>
          </a:p>
          <a:p>
            <a:pPr marL="0" indent="0">
              <a:buNone/>
            </a:pPr>
            <a:endParaRPr lang="en-GB" dirty="0"/>
          </a:p>
        </p:txBody>
      </p:sp>
    </p:spTree>
    <p:extLst>
      <p:ext uri="{BB962C8B-B14F-4D97-AF65-F5344CB8AC3E}">
        <p14:creationId xmlns:p14="http://schemas.microsoft.com/office/powerpoint/2010/main" val="2783782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Arc 22">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5393361" cy="4351338"/>
          </a:xfrm>
        </p:spPr>
        <p:txBody>
          <a:bodyPr>
            <a:normAutofit/>
          </a:bodyPr>
          <a:lstStyle/>
          <a:p>
            <a:pPr>
              <a:buFont typeface="Wingdings" panose="05000000000000000000" pitchFamily="2" charset="2"/>
              <a:buChar char="Ø"/>
            </a:pPr>
            <a:r>
              <a:rPr lang="en-GB" dirty="0"/>
              <a:t>With intent to steal, Julian broke into Barbara’s wooden houseboat whilst Barbara was out shopping.  </a:t>
            </a:r>
          </a:p>
          <a:p>
            <a:pPr marL="0" indent="0">
              <a:buNone/>
            </a:pPr>
            <a:endParaRPr lang="en-GB" dirty="0"/>
          </a:p>
          <a:p>
            <a:pPr>
              <a:buFont typeface="Wingdings" panose="05000000000000000000" pitchFamily="2" charset="2"/>
              <a:buChar char="Ø"/>
            </a:pPr>
            <a:r>
              <a:rPr lang="en-GB" dirty="0"/>
              <a:t>Discuss whether Julian entered a “building”</a:t>
            </a:r>
          </a:p>
          <a:p>
            <a:pPr marL="0" indent="0">
              <a:buNone/>
            </a:pPr>
            <a:endParaRPr lang="en-GB" dirty="0"/>
          </a:p>
        </p:txBody>
      </p:sp>
      <p:sp>
        <p:nvSpPr>
          <p:cNvPr id="25" name="Oval 2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7109962" y="2989296"/>
            <a:ext cx="4221597" cy="3162122"/>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266760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524741" y="620392"/>
            <a:ext cx="3808268" cy="5504688"/>
          </a:xfrm>
        </p:spPr>
        <p:txBody>
          <a:bodyPr>
            <a:normAutofit/>
          </a:bodyPr>
          <a:lstStyle/>
          <a:p>
            <a:r>
              <a:rPr lang="en-GB" sz="6000" b="1" i="1" u="sng">
                <a:solidFill>
                  <a:schemeClr val="bg1"/>
                </a:solidFill>
              </a:rPr>
              <a:t>What is a trespasser? </a:t>
            </a:r>
          </a:p>
        </p:txBody>
      </p:sp>
      <p:graphicFrame>
        <p:nvGraphicFramePr>
          <p:cNvPr id="17" name="Content Placeholder 2">
            <a:extLst>
              <a:ext uri="{FF2B5EF4-FFF2-40B4-BE49-F238E27FC236}">
                <a16:creationId xmlns:a16="http://schemas.microsoft.com/office/drawing/2014/main" id="{E43341F6-618C-BD16-D385-A4B76E3380DC}"/>
              </a:ext>
            </a:extLst>
          </p:cNvPr>
          <p:cNvGraphicFramePr>
            <a:graphicFrameLocks noGrp="1"/>
          </p:cNvGraphicFramePr>
          <p:nvPr>
            <p:ph idx="1"/>
            <p:extLst>
              <p:ext uri="{D42A27DB-BD31-4B8C-83A1-F6EECF244321}">
                <p14:modId xmlns:p14="http://schemas.microsoft.com/office/powerpoint/2010/main" val="1924471664"/>
              </p:ext>
            </p:extLst>
          </p:nvPr>
        </p:nvGraphicFramePr>
        <p:xfrm>
          <a:off x="5353538" y="620391"/>
          <a:ext cx="6378491" cy="59679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02351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25">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47013" cy="1434415"/>
          </a:xfrm>
        </p:spPr>
        <p:txBody>
          <a:bodyPr anchor="b">
            <a:normAutofit/>
          </a:bodyPr>
          <a:lstStyle/>
          <a:p>
            <a:r>
              <a:rPr lang="en-GB" sz="5400" b="1" i="1" u="sng"/>
              <a:t>Burglary</a:t>
            </a:r>
          </a:p>
        </p:txBody>
      </p:sp>
      <p:sp>
        <p:nvSpPr>
          <p:cNvPr id="37"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running in front of a house&#10;&#10;Description automatically generated with medium confidence">
            <a:extLst>
              <a:ext uri="{FF2B5EF4-FFF2-40B4-BE49-F238E27FC236}">
                <a16:creationId xmlns:a16="http://schemas.microsoft.com/office/drawing/2014/main" id="{171DF43F-B970-4761-BCF6-77F6FB4433A3}"/>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5505" r="-1" b="-1"/>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p:cNvSpPr>
            <a:spLocks noGrp="1"/>
          </p:cNvSpPr>
          <p:nvPr>
            <p:ph idx="1"/>
          </p:nvPr>
        </p:nvSpPr>
        <p:spPr>
          <a:xfrm>
            <a:off x="4905955" y="2071316"/>
            <a:ext cx="6713552" cy="4114800"/>
          </a:xfrm>
        </p:spPr>
        <p:txBody>
          <a:bodyPr anchor="t">
            <a:normAutofit/>
          </a:bodyPr>
          <a:lstStyle/>
          <a:p>
            <a:pPr marL="0" indent="0">
              <a:buNone/>
            </a:pPr>
            <a:r>
              <a:rPr lang="en-GB" sz="2000" b="1"/>
              <a:t>Scenarios</a:t>
            </a:r>
          </a:p>
          <a:p>
            <a:pPr>
              <a:buAutoNum type="alphaLcParenBoth"/>
            </a:pPr>
            <a:r>
              <a:rPr lang="en-GB" sz="2000"/>
              <a:t>Nathan knocked on the door of Mavis’s house. When Mavis opened the door Nathan told her that he was the gasman and that he had come to read the meter.  This was a lie because Nathan was in fact posing as a gasman so that he could gain entry to old people’s houses and steal their property.  Mavis believed Nathan and allowed him to enter her house.   Discuss whether Nathan’s entry into the building was as a trespasser.</a:t>
            </a:r>
          </a:p>
          <a:p>
            <a:pPr>
              <a:buAutoNum type="alphaLcParenBoth"/>
            </a:pPr>
            <a:r>
              <a:rPr lang="en-GB" sz="2000"/>
              <a:t>Fawn needed some new make-up but had no money to pay for it.  Fawn went to the local pharmacy and entered the shop with the intent to steal from it.  Discuss whether fawn’s entry into the building was as a trespasser	</a:t>
            </a:r>
          </a:p>
          <a:p>
            <a:pPr marL="0" indent="0">
              <a:buNone/>
            </a:pPr>
            <a:endParaRPr lang="en-GB" sz="2000"/>
          </a:p>
        </p:txBody>
      </p:sp>
    </p:spTree>
    <p:extLst>
      <p:ext uri="{BB962C8B-B14F-4D97-AF65-F5344CB8AC3E}">
        <p14:creationId xmlns:p14="http://schemas.microsoft.com/office/powerpoint/2010/main" val="2312704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47013" cy="1434415"/>
          </a:xfrm>
        </p:spPr>
        <p:txBody>
          <a:bodyPr anchor="b">
            <a:normAutofit/>
          </a:bodyPr>
          <a:lstStyle/>
          <a:p>
            <a:r>
              <a:rPr lang="en-GB" sz="5400" b="1" i="1" u="sng"/>
              <a:t>Burglary</a:t>
            </a:r>
          </a:p>
        </p:txBody>
      </p:sp>
      <p:sp>
        <p:nvSpPr>
          <p:cNvPr id="28"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holding a microphone&#10;&#10;Description automatically generated with medium confidence">
            <a:extLst>
              <a:ext uri="{FF2B5EF4-FFF2-40B4-BE49-F238E27FC236}">
                <a16:creationId xmlns:a16="http://schemas.microsoft.com/office/drawing/2014/main" id="{15F40BB7-2032-4C27-AD1C-2A69DD696F36}"/>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8457" r="17920" b="3"/>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p:cNvSpPr>
            <a:spLocks noGrp="1"/>
          </p:cNvSpPr>
          <p:nvPr>
            <p:ph idx="1"/>
          </p:nvPr>
        </p:nvSpPr>
        <p:spPr>
          <a:xfrm>
            <a:off x="4905955" y="2071316"/>
            <a:ext cx="6713552" cy="4114800"/>
          </a:xfrm>
        </p:spPr>
        <p:txBody>
          <a:bodyPr anchor="t">
            <a:normAutofit/>
          </a:bodyPr>
          <a:lstStyle/>
          <a:p>
            <a:endParaRPr lang="en-GB" sz="2200" dirty="0"/>
          </a:p>
          <a:p>
            <a:pPr>
              <a:buFont typeface="Wingdings" panose="05000000000000000000" pitchFamily="2" charset="2"/>
              <a:buChar char="Ø"/>
            </a:pPr>
            <a:r>
              <a:rPr lang="en-GB" sz="2200" dirty="0"/>
              <a:t>Abraham lived in student halls of residence.  Abraham was short of cash and one night, whilst in his room he decided to steal from Gus who lived in the room three doors down the hallway.  Abraham left his room and walked into the communal hallway.  He was just about to enter Gus’ room when he was approached by Gus returning from lectures.  Abraham made a feeble excuse for his presence and returned to his room.  Discuss whether Abraham entered a “building or part of a building as a trespasser”.</a:t>
            </a:r>
          </a:p>
        </p:txBody>
      </p:sp>
      <p:sp>
        <p:nvSpPr>
          <p:cNvPr id="6" name="TextBox 5">
            <a:extLst>
              <a:ext uri="{FF2B5EF4-FFF2-40B4-BE49-F238E27FC236}">
                <a16:creationId xmlns:a16="http://schemas.microsoft.com/office/drawing/2014/main" id="{991D0EFF-2C43-432A-A51B-8FF123CA9300}"/>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pngimg.com/download/50073">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2394624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841248" y="548640"/>
            <a:ext cx="3600860" cy="5431536"/>
          </a:xfrm>
        </p:spPr>
        <p:txBody>
          <a:bodyPr>
            <a:normAutofit/>
          </a:bodyPr>
          <a:lstStyle/>
          <a:p>
            <a:r>
              <a:rPr lang="en-GB" sz="5400" b="1" i="1" u="sng" dirty="0"/>
              <a:t>With an ulterior intention</a:t>
            </a:r>
          </a:p>
        </p:txBody>
      </p:sp>
      <p:sp>
        <p:nvSpPr>
          <p:cNvPr id="1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B8F0E3-FC78-4212-840E-E1CAEEC1DC25}"/>
              </a:ext>
            </a:extLst>
          </p:cNvPr>
          <p:cNvSpPr>
            <a:spLocks noGrp="1"/>
          </p:cNvSpPr>
          <p:nvPr>
            <p:ph idx="1"/>
          </p:nvPr>
        </p:nvSpPr>
        <p:spPr>
          <a:xfrm>
            <a:off x="5126418" y="552091"/>
            <a:ext cx="6224335" cy="5431536"/>
          </a:xfrm>
        </p:spPr>
        <p:txBody>
          <a:bodyPr anchor="ctr">
            <a:normAutofit/>
          </a:bodyPr>
          <a:lstStyle/>
          <a:p>
            <a:pPr>
              <a:buFont typeface="Wingdings" panose="05000000000000000000" pitchFamily="2" charset="2"/>
              <a:buChar char="Ø"/>
            </a:pPr>
            <a:r>
              <a:rPr lang="en-GB" sz="2000"/>
              <a:t>This shows that the defendant must have intention to commit an element that is listed under S.9(2). This includes:</a:t>
            </a:r>
          </a:p>
          <a:p>
            <a:pPr marL="0" indent="0">
              <a:buNone/>
            </a:pPr>
            <a:endParaRPr lang="en-GB" sz="2000"/>
          </a:p>
          <a:p>
            <a:pPr>
              <a:buFont typeface="Wingdings" panose="05000000000000000000" pitchFamily="2" charset="2"/>
              <a:buChar char="Ø"/>
            </a:pPr>
            <a:r>
              <a:rPr lang="en-GB" sz="2000" b="0" i="0">
                <a:effectLst/>
              </a:rPr>
              <a:t>‘’(2)The offences referred to in subsection (1)(a) above are offences of stealing anything in the building or part of a building in question, of inflicting on any person therein any grievous bodily harm... therein, and of doing unlawful damage to the building or anything therein.’’ </a:t>
            </a:r>
          </a:p>
          <a:p>
            <a:pPr>
              <a:buFont typeface="Wingdings" panose="05000000000000000000" pitchFamily="2" charset="2"/>
              <a:buChar char="Ø"/>
            </a:pPr>
            <a:endParaRPr lang="en-GB" sz="2000"/>
          </a:p>
          <a:p>
            <a:pPr>
              <a:buFont typeface="Wingdings" panose="05000000000000000000" pitchFamily="2" charset="2"/>
              <a:buChar char="Ø"/>
            </a:pPr>
            <a:r>
              <a:rPr lang="en-GB" sz="2000"/>
              <a:t>An intention to inflict GBH- S.18 of the Offences Against the Persons Act 1861.</a:t>
            </a:r>
          </a:p>
          <a:p>
            <a:pPr marL="0" indent="0">
              <a:buNone/>
            </a:pPr>
            <a:endParaRPr lang="en-GB" sz="2000"/>
          </a:p>
          <a:p>
            <a:pPr>
              <a:buFont typeface="Wingdings" panose="05000000000000000000" pitchFamily="2" charset="2"/>
              <a:buChar char="Ø"/>
            </a:pPr>
            <a:r>
              <a:rPr lang="en-GB" sz="2000" b="0" i="0">
                <a:effectLst/>
              </a:rPr>
              <a:t>Intention unlawful damage- intention to commit criminal damage- S.1 of the Criminal Damage Act 1971.</a:t>
            </a:r>
          </a:p>
          <a:p>
            <a:endParaRPr lang="en-GB" sz="2000"/>
          </a:p>
        </p:txBody>
      </p:sp>
    </p:spTree>
    <p:extLst>
      <p:ext uri="{BB962C8B-B14F-4D97-AF65-F5344CB8AC3E}">
        <p14:creationId xmlns:p14="http://schemas.microsoft.com/office/powerpoint/2010/main" val="4060756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DB961C5-2CEC-4175-A4A1-74516F3B47C5}"/>
              </a:ext>
            </a:extLst>
          </p:cNvPr>
          <p:cNvSpPr>
            <a:spLocks noGrp="1"/>
          </p:cNvSpPr>
          <p:nvPr>
            <p:ph type="title"/>
          </p:nvPr>
        </p:nvSpPr>
        <p:spPr>
          <a:xfrm>
            <a:off x="1098468" y="885651"/>
            <a:ext cx="3229803" cy="4624603"/>
          </a:xfrm>
        </p:spPr>
        <p:txBody>
          <a:bodyPr>
            <a:normAutofit/>
          </a:bodyPr>
          <a:lstStyle/>
          <a:p>
            <a:r>
              <a:rPr lang="en-GB" b="1" i="1" u="sng">
                <a:solidFill>
                  <a:srgbClr val="FFFFFF"/>
                </a:solidFill>
              </a:rPr>
              <a:t>S.9(1)(b) of the Theft Act 1986 </a:t>
            </a:r>
          </a:p>
        </p:txBody>
      </p:sp>
      <p:sp>
        <p:nvSpPr>
          <p:cNvPr id="3" name="Content Placeholder 2">
            <a:extLst>
              <a:ext uri="{FF2B5EF4-FFF2-40B4-BE49-F238E27FC236}">
                <a16:creationId xmlns:a16="http://schemas.microsoft.com/office/drawing/2014/main" id="{BBB8F0E3-FC78-4212-840E-E1CAEEC1DC25}"/>
              </a:ext>
            </a:extLst>
          </p:cNvPr>
          <p:cNvSpPr>
            <a:spLocks noGrp="1"/>
          </p:cNvSpPr>
          <p:nvPr>
            <p:ph idx="1"/>
          </p:nvPr>
        </p:nvSpPr>
        <p:spPr>
          <a:xfrm>
            <a:off x="4978708" y="885651"/>
            <a:ext cx="6525220" cy="4616849"/>
          </a:xfrm>
        </p:spPr>
        <p:txBody>
          <a:bodyPr anchor="ctr">
            <a:normAutofit/>
          </a:bodyPr>
          <a:lstStyle/>
          <a:p>
            <a:pPr>
              <a:buFont typeface="Wingdings" panose="05000000000000000000" pitchFamily="2" charset="2"/>
              <a:buChar char="Ø"/>
            </a:pPr>
            <a:r>
              <a:rPr lang="en-GB" sz="4000" b="0" i="0" dirty="0">
                <a:effectLst/>
              </a:rPr>
              <a:t>‘’having entered any building or part of a building as a trespasser he steals or attempts to steal anything in the building or that part of it or inflicts or attempts to inflict on any person therein any grievous bodily harm.’’</a:t>
            </a:r>
          </a:p>
          <a:p>
            <a:pPr marL="0" indent="0">
              <a:buNone/>
            </a:pPr>
            <a:endParaRPr lang="en-GB" sz="2000" dirty="0"/>
          </a:p>
        </p:txBody>
      </p:sp>
    </p:spTree>
    <p:extLst>
      <p:ext uri="{BB962C8B-B14F-4D97-AF65-F5344CB8AC3E}">
        <p14:creationId xmlns:p14="http://schemas.microsoft.com/office/powerpoint/2010/main" val="207624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2" name="TextBox 1">
            <a:extLst>
              <a:ext uri="{FF2B5EF4-FFF2-40B4-BE49-F238E27FC236}">
                <a16:creationId xmlns:a16="http://schemas.microsoft.com/office/drawing/2014/main" id="{442D2F69-4387-6A1B-1D3D-66B0CB544BC9}"/>
              </a:ext>
            </a:extLst>
          </p:cNvPr>
          <p:cNvGraphicFramePr/>
          <p:nvPr>
            <p:extLst>
              <p:ext uri="{D42A27DB-BD31-4B8C-83A1-F6EECF244321}">
                <p14:modId xmlns:p14="http://schemas.microsoft.com/office/powerpoint/2010/main" val="1863402441"/>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7543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190131-436C-BE58-D522-3B99EEF4373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Let’s revisit assignment 2</a:t>
            </a:r>
          </a:p>
        </p:txBody>
      </p:sp>
      <p:pic>
        <p:nvPicPr>
          <p:cNvPr id="5" name="Content Placeholder 4">
            <a:extLst>
              <a:ext uri="{FF2B5EF4-FFF2-40B4-BE49-F238E27FC236}">
                <a16:creationId xmlns:a16="http://schemas.microsoft.com/office/drawing/2014/main" id="{C823A9FF-27AB-B46F-2174-6DFB3FDEA6F9}"/>
              </a:ext>
            </a:extLst>
          </p:cNvPr>
          <p:cNvPicPr>
            <a:picLocks noGrp="1" noChangeAspect="1"/>
          </p:cNvPicPr>
          <p:nvPr>
            <p:ph idx="1"/>
          </p:nvPr>
        </p:nvPicPr>
        <p:blipFill rotWithShape="1">
          <a:blip r:embed="rId3"/>
          <a:srcRect l="19332" t="17704" r="22462" b="8516"/>
          <a:stretch/>
        </p:blipFill>
        <p:spPr>
          <a:xfrm>
            <a:off x="5499843" y="972760"/>
            <a:ext cx="5361354" cy="4536267"/>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8910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3BB4CF2-62DE-4337-94C8-04F0DAD82C0A}"/>
              </a:ext>
            </a:extLst>
          </p:cNvPr>
          <p:cNvSpPr txBox="1"/>
          <p:nvPr/>
        </p:nvSpPr>
        <p:spPr>
          <a:xfrm>
            <a:off x="4384431" y="633849"/>
            <a:ext cx="6981175" cy="5891997"/>
          </a:xfrm>
          <a:prstGeom prst="rect">
            <a:avLst/>
          </a:prstGeom>
        </p:spPr>
        <p:txBody>
          <a:bodyPr vert="horz" lIns="91440" tIns="45720" rIns="91440" bIns="45720" rtlCol="0" anchor="ctr">
            <a:normAutofit/>
          </a:bodyPr>
          <a:lstStyle/>
          <a:p>
            <a:pPr indent="-228600">
              <a:lnSpc>
                <a:spcPct val="90000"/>
              </a:lnSpc>
              <a:spcAft>
                <a:spcPts val="800"/>
              </a:spcAft>
              <a:buFont typeface="Arial" panose="020B0604020202020204" pitchFamily="34" charset="0"/>
              <a:buChar char="•"/>
            </a:pPr>
            <a:r>
              <a:rPr lang="en-US" sz="1600" dirty="0">
                <a:effectLst/>
              </a:rPr>
              <a:t>Dean went to visit his friend Mai. Mai showed Dean a book that she had just bought.</a:t>
            </a:r>
          </a:p>
          <a:p>
            <a:pPr indent="-228600">
              <a:lnSpc>
                <a:spcPct val="90000"/>
              </a:lnSpc>
              <a:spcAft>
                <a:spcPts val="800"/>
              </a:spcAft>
              <a:buFont typeface="Arial" panose="020B0604020202020204" pitchFamily="34" charset="0"/>
              <a:buChar char="•"/>
            </a:pPr>
            <a:r>
              <a:rPr lang="en-US" sz="1600" dirty="0">
                <a:effectLst/>
              </a:rPr>
              <a:t> It was a book that Dean had also wanted to buy, but could not afford. </a:t>
            </a:r>
          </a:p>
          <a:p>
            <a:pPr indent="-228600">
              <a:lnSpc>
                <a:spcPct val="90000"/>
              </a:lnSpc>
              <a:spcAft>
                <a:spcPts val="800"/>
              </a:spcAft>
              <a:buFont typeface="Arial" panose="020B0604020202020204" pitchFamily="34" charset="0"/>
              <a:buChar char="•"/>
            </a:pPr>
            <a:r>
              <a:rPr lang="en-US" sz="1600" dirty="0">
                <a:effectLst/>
              </a:rPr>
              <a:t>A couple of days later, Mai lent the book to Dean. A few weeks after that, Mai asked for her book back. Dean had decided to keep the book and had put it in his cupboard.</a:t>
            </a:r>
          </a:p>
          <a:p>
            <a:pPr indent="-228600">
              <a:lnSpc>
                <a:spcPct val="90000"/>
              </a:lnSpc>
              <a:spcAft>
                <a:spcPts val="800"/>
              </a:spcAft>
              <a:buFont typeface="Arial" panose="020B0604020202020204" pitchFamily="34" charset="0"/>
              <a:buChar char="•"/>
            </a:pPr>
            <a:r>
              <a:rPr lang="en-US" sz="1600" dirty="0">
                <a:effectLst/>
              </a:rPr>
              <a:t> When Mai asked him about the book, Dean did not respond and quickly changed the conversation to talk about something else. Mai thought that Dean was being evasive and was frustrated that Dean was obviously ignoring her request to return the book. </a:t>
            </a:r>
          </a:p>
          <a:p>
            <a:pPr indent="-228600">
              <a:lnSpc>
                <a:spcPct val="90000"/>
              </a:lnSpc>
              <a:spcAft>
                <a:spcPts val="800"/>
              </a:spcAft>
              <a:buFont typeface="Arial" panose="020B0604020202020204" pitchFamily="34" charset="0"/>
              <a:buChar char="•"/>
            </a:pPr>
            <a:r>
              <a:rPr lang="en-US" sz="1600" dirty="0">
                <a:effectLst/>
              </a:rPr>
              <a:t>So a few days later, she went to Dean’s house and waited for him to go to work, as she planned to look for her book. Mai went around to the back of the house and could see that the kitchen window was open. She climbed in through the window. </a:t>
            </a:r>
          </a:p>
          <a:p>
            <a:pPr indent="-228600">
              <a:lnSpc>
                <a:spcPct val="90000"/>
              </a:lnSpc>
              <a:spcAft>
                <a:spcPts val="800"/>
              </a:spcAft>
              <a:buFont typeface="Arial" panose="020B0604020202020204" pitchFamily="34" charset="0"/>
              <a:buChar char="•"/>
            </a:pPr>
            <a:r>
              <a:rPr lang="en-US" sz="1600" dirty="0">
                <a:effectLst/>
              </a:rPr>
              <a:t>Once inside Dean’s house, Mai started looking for her book. She could not find it anywhere, so she decided to confront Dean about it the next day. On her way out, she saw a computer game that she wanted on Dean’s TV stand. </a:t>
            </a:r>
          </a:p>
          <a:p>
            <a:pPr indent="-228600">
              <a:lnSpc>
                <a:spcPct val="90000"/>
              </a:lnSpc>
              <a:spcAft>
                <a:spcPts val="800"/>
              </a:spcAft>
              <a:buFont typeface="Arial" panose="020B0604020202020204" pitchFamily="34" charset="0"/>
              <a:buChar char="•"/>
            </a:pPr>
            <a:r>
              <a:rPr lang="en-US" sz="1600" dirty="0">
                <a:effectLst/>
              </a:rPr>
              <a:t>She decided to take the game home and play it, and when Dean gave her book back, she would return his game. </a:t>
            </a:r>
          </a:p>
          <a:p>
            <a:pPr indent="-228600">
              <a:lnSpc>
                <a:spcPct val="90000"/>
              </a:lnSpc>
              <a:spcAft>
                <a:spcPts val="800"/>
              </a:spcAft>
              <a:buFont typeface="Arial" panose="020B0604020202020204" pitchFamily="34" charset="0"/>
              <a:buChar char="•"/>
            </a:pPr>
            <a:r>
              <a:rPr lang="en-US" sz="1600" b="1" dirty="0"/>
              <a:t>Consider whether Mai could be charged with Burglary.</a:t>
            </a:r>
            <a:endParaRPr lang="en-US" sz="1600" dirty="0">
              <a:effectLst/>
            </a:endParaRPr>
          </a:p>
        </p:txBody>
      </p:sp>
      <p:sp>
        <p:nvSpPr>
          <p:cNvPr id="2" name="TextBox 1"/>
          <p:cNvSpPr txBox="1"/>
          <p:nvPr/>
        </p:nvSpPr>
        <p:spPr>
          <a:xfrm>
            <a:off x="5222081" y="1641752"/>
            <a:ext cx="5260975" cy="3960000"/>
          </a:xfrm>
          <a:prstGeom prst="rect">
            <a:avLst/>
          </a:prstGeom>
        </p:spPr>
        <p:txBody>
          <a:bodyPr vert="horz" lIns="91440" tIns="45720" rIns="91440" bIns="45720" rtlCol="0">
            <a:normAutofit/>
          </a:bodyPr>
          <a:lstStyle/>
          <a:p>
            <a:pPr>
              <a:lnSpc>
                <a:spcPct val="90000"/>
              </a:lnSpc>
              <a:spcAft>
                <a:spcPts val="600"/>
              </a:spcAft>
            </a:pPr>
            <a:endParaRPr lang="en-US" sz="2200" dirty="0">
              <a:solidFill>
                <a:schemeClr val="tx1">
                  <a:alpha val="80000"/>
                </a:schemeClr>
              </a:solidFill>
            </a:endParaRPr>
          </a:p>
        </p:txBody>
      </p:sp>
      <p:pic>
        <p:nvPicPr>
          <p:cNvPr id="1026" name="Picture 2" descr="See the source image">
            <a:extLst>
              <a:ext uri="{FF2B5EF4-FFF2-40B4-BE49-F238E27FC236}">
                <a16:creationId xmlns:a16="http://schemas.microsoft.com/office/drawing/2014/main" id="{A0D019D6-CCDE-8FF9-262A-0A2397D8E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437" y="885275"/>
            <a:ext cx="3697868" cy="2690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5646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1570</Words>
  <Application>Microsoft Office PowerPoint</Application>
  <PresentationFormat>Widescreen</PresentationFormat>
  <Paragraphs>86</Paragraphs>
  <Slides>16</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Arial</vt:lpstr>
      <vt:lpstr>Arial</vt:lpstr>
      <vt:lpstr>Calibri</vt:lpstr>
      <vt:lpstr>Calibri Light</vt:lpstr>
      <vt:lpstr>Wingdings</vt:lpstr>
      <vt:lpstr>Wingdings 3</vt:lpstr>
      <vt:lpstr>Office Theme</vt:lpstr>
      <vt:lpstr>1_Office Theme</vt:lpstr>
      <vt:lpstr>Practice problem question</vt:lpstr>
      <vt:lpstr>   Burglary</vt:lpstr>
      <vt:lpstr>Learning objectives </vt:lpstr>
      <vt:lpstr>What is burglary?</vt:lpstr>
      <vt:lpstr>What is entry? </vt:lpstr>
      <vt:lpstr>Burglary</vt:lpstr>
      <vt:lpstr>What is meant by building or part of a building? </vt:lpstr>
      <vt:lpstr>PowerPoint Presentation</vt:lpstr>
      <vt:lpstr>What is a trespasser? </vt:lpstr>
      <vt:lpstr>Burglary</vt:lpstr>
      <vt:lpstr>Burglary</vt:lpstr>
      <vt:lpstr>With an ulterior intention</vt:lpstr>
      <vt:lpstr>S.9(1)(b) of the Theft Act 1986 </vt:lpstr>
      <vt:lpstr>PowerPoint Presentation</vt:lpstr>
      <vt:lpstr>Let’s revisit assignment 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Knight</dc:creator>
  <cp:lastModifiedBy>Laura Knight</cp:lastModifiedBy>
  <cp:revision>24</cp:revision>
  <dcterms:created xsi:type="dcterms:W3CDTF">2021-03-01T14:23:40Z</dcterms:created>
  <dcterms:modified xsi:type="dcterms:W3CDTF">2022-11-21T15:55:12Z</dcterms:modified>
</cp:coreProperties>
</file>