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41"/>
  </p:notesMasterIdLst>
  <p:handoutMasterIdLst>
    <p:handoutMasterId r:id="rId42"/>
  </p:handoutMasterIdLst>
  <p:sldIdLst>
    <p:sldId id="256" r:id="rId2"/>
    <p:sldId id="352" r:id="rId3"/>
    <p:sldId id="350" r:id="rId4"/>
    <p:sldId id="359" r:id="rId5"/>
    <p:sldId id="355" r:id="rId6"/>
    <p:sldId id="338" r:id="rId7"/>
    <p:sldId id="354" r:id="rId8"/>
    <p:sldId id="360" r:id="rId9"/>
    <p:sldId id="366" r:id="rId10"/>
    <p:sldId id="361" r:id="rId11"/>
    <p:sldId id="362" r:id="rId12"/>
    <p:sldId id="356" r:id="rId13"/>
    <p:sldId id="357" r:id="rId14"/>
    <p:sldId id="353" r:id="rId15"/>
    <p:sldId id="363" r:id="rId16"/>
    <p:sldId id="367" r:id="rId17"/>
    <p:sldId id="368" r:id="rId18"/>
    <p:sldId id="365" r:id="rId19"/>
    <p:sldId id="339" r:id="rId20"/>
    <p:sldId id="369" r:id="rId21"/>
    <p:sldId id="364" r:id="rId22"/>
    <p:sldId id="371" r:id="rId23"/>
    <p:sldId id="370" r:id="rId24"/>
    <p:sldId id="372" r:id="rId25"/>
    <p:sldId id="373" r:id="rId26"/>
    <p:sldId id="381" r:id="rId27"/>
    <p:sldId id="374" r:id="rId28"/>
    <p:sldId id="375" r:id="rId29"/>
    <p:sldId id="384" r:id="rId30"/>
    <p:sldId id="377" r:id="rId31"/>
    <p:sldId id="376" r:id="rId32"/>
    <p:sldId id="259" r:id="rId33"/>
    <p:sldId id="341" r:id="rId34"/>
    <p:sldId id="379" r:id="rId35"/>
    <p:sldId id="378" r:id="rId36"/>
    <p:sldId id="345" r:id="rId37"/>
    <p:sldId id="383" r:id="rId38"/>
    <p:sldId id="380" r:id="rId39"/>
    <p:sldId id="261" r:id="rId40"/>
  </p:sldIdLst>
  <p:sldSz cx="9144000" cy="6858000" type="screen4x3"/>
  <p:notesSz cx="6858000" cy="987266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3C3FAA52-553D-4310-A038-A4FA9D5EA4CD}">
          <p14:sldIdLst>
            <p14:sldId id="256"/>
            <p14:sldId id="352"/>
            <p14:sldId id="350"/>
            <p14:sldId id="359"/>
            <p14:sldId id="355"/>
            <p14:sldId id="338"/>
            <p14:sldId id="354"/>
            <p14:sldId id="360"/>
            <p14:sldId id="366"/>
            <p14:sldId id="361"/>
            <p14:sldId id="362"/>
            <p14:sldId id="356"/>
            <p14:sldId id="357"/>
            <p14:sldId id="353"/>
            <p14:sldId id="363"/>
            <p14:sldId id="367"/>
            <p14:sldId id="368"/>
            <p14:sldId id="365"/>
            <p14:sldId id="339"/>
            <p14:sldId id="369"/>
            <p14:sldId id="364"/>
            <p14:sldId id="371"/>
            <p14:sldId id="370"/>
            <p14:sldId id="372"/>
            <p14:sldId id="373"/>
            <p14:sldId id="381"/>
            <p14:sldId id="374"/>
            <p14:sldId id="375"/>
            <p14:sldId id="384"/>
            <p14:sldId id="377"/>
            <p14:sldId id="376"/>
            <p14:sldId id="259"/>
            <p14:sldId id="341"/>
            <p14:sldId id="379"/>
            <p14:sldId id="378"/>
            <p14:sldId id="345"/>
            <p14:sldId id="383"/>
            <p14:sldId id="380"/>
            <p14:sldId id="26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1245" autoAdjust="0"/>
    <p:restoredTop sz="50067"/>
  </p:normalViewPr>
  <p:slideViewPr>
    <p:cSldViewPr snapToGrid="0" snapToObjects="1">
      <p:cViewPr varScale="1">
        <p:scale>
          <a:sx n="105" d="100"/>
          <a:sy n="105" d="100"/>
        </p:scale>
        <p:origin x="159"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534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95348"/>
          </a:xfrm>
          <a:prstGeom prst="rect">
            <a:avLst/>
          </a:prstGeom>
        </p:spPr>
        <p:txBody>
          <a:bodyPr vert="horz" lIns="91440" tIns="45720" rIns="91440" bIns="45720" rtlCol="0"/>
          <a:lstStyle>
            <a:lvl1pPr algn="r">
              <a:defRPr sz="1200"/>
            </a:lvl1pPr>
          </a:lstStyle>
          <a:p>
            <a:fld id="{CE5630A8-1102-4940-AEE5-3E34984DD810}" type="datetimeFigureOut">
              <a:rPr lang="en-US" smtClean="0"/>
              <a:t>1/10/2020</a:t>
            </a:fld>
            <a:endParaRPr lang="en-US" dirty="0"/>
          </a:p>
        </p:txBody>
      </p:sp>
      <p:sp>
        <p:nvSpPr>
          <p:cNvPr id="4" name="Footer Placeholder 3"/>
          <p:cNvSpPr>
            <a:spLocks noGrp="1"/>
          </p:cNvSpPr>
          <p:nvPr>
            <p:ph type="ftr" sz="quarter" idx="2"/>
          </p:nvPr>
        </p:nvSpPr>
        <p:spPr>
          <a:xfrm>
            <a:off x="0" y="9377317"/>
            <a:ext cx="2971800" cy="49534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9377317"/>
            <a:ext cx="2971800" cy="495347"/>
          </a:xfrm>
          <a:prstGeom prst="rect">
            <a:avLst/>
          </a:prstGeom>
        </p:spPr>
        <p:txBody>
          <a:bodyPr vert="horz" lIns="91440" tIns="45720" rIns="91440" bIns="45720" rtlCol="0" anchor="b"/>
          <a:lstStyle>
            <a:lvl1pPr algn="r">
              <a:defRPr sz="1200"/>
            </a:lvl1pPr>
          </a:lstStyle>
          <a:p>
            <a:fld id="{980AAE6D-F674-4FD7-A15A-25A5DF5611AA}" type="slidenum">
              <a:rPr lang="en-US" smtClean="0"/>
              <a:t>‹#›</a:t>
            </a:fld>
            <a:endParaRPr lang="en-US" dirty="0"/>
          </a:p>
        </p:txBody>
      </p:sp>
    </p:spTree>
    <p:extLst>
      <p:ext uri="{BB962C8B-B14F-4D97-AF65-F5344CB8AC3E}">
        <p14:creationId xmlns:p14="http://schemas.microsoft.com/office/powerpoint/2010/main" val="179438788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534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95348"/>
          </a:xfrm>
          <a:prstGeom prst="rect">
            <a:avLst/>
          </a:prstGeom>
        </p:spPr>
        <p:txBody>
          <a:bodyPr vert="horz" lIns="91440" tIns="45720" rIns="91440" bIns="45720" rtlCol="0"/>
          <a:lstStyle>
            <a:lvl1pPr algn="r">
              <a:defRPr sz="1200"/>
            </a:lvl1pPr>
          </a:lstStyle>
          <a:p>
            <a:fld id="{256E285A-1626-4BB0-A458-3E5589E2C09B}" type="datetimeFigureOut">
              <a:rPr lang="en-US" smtClean="0"/>
              <a:t>1/10/2020</a:t>
            </a:fld>
            <a:endParaRPr lang="en-US" dirty="0"/>
          </a:p>
        </p:txBody>
      </p:sp>
      <p:sp>
        <p:nvSpPr>
          <p:cNvPr id="4" name="Slide Image Placeholder 3"/>
          <p:cNvSpPr>
            <a:spLocks noGrp="1" noRot="1" noChangeAspect="1"/>
          </p:cNvSpPr>
          <p:nvPr>
            <p:ph type="sldImg" idx="2"/>
          </p:nvPr>
        </p:nvSpPr>
        <p:spPr>
          <a:xfrm>
            <a:off x="1208088" y="1233488"/>
            <a:ext cx="4441825" cy="3332162"/>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751219"/>
            <a:ext cx="5486400" cy="3887361"/>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377317"/>
            <a:ext cx="2971800" cy="49534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9377317"/>
            <a:ext cx="2971800" cy="49534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dirty="0"/>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32</a:t>
            </a:fld>
            <a:endParaRPr lang="en-US" dirty="0"/>
          </a:p>
        </p:txBody>
      </p:sp>
    </p:spTree>
    <p:extLst>
      <p:ext uri="{BB962C8B-B14F-4D97-AF65-F5344CB8AC3E}">
        <p14:creationId xmlns:p14="http://schemas.microsoft.com/office/powerpoint/2010/main" val="2850962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39</a:t>
            </a:fld>
            <a:endParaRPr lang="en-US" dirty="0"/>
          </a:p>
        </p:txBody>
      </p:sp>
    </p:spTree>
    <p:extLst>
      <p:ext uri="{BB962C8B-B14F-4D97-AF65-F5344CB8AC3E}">
        <p14:creationId xmlns:p14="http://schemas.microsoft.com/office/powerpoint/2010/main" val="39473897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1/10/2020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1/10/2020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smtClean="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3"/>
          <p:cNvSpPr>
            <a:spLocks noGrp="1" noChangeArrowheads="1"/>
          </p:cNvSpPr>
          <p:nvPr>
            <p:ph type="dt" idx="10"/>
          </p:nvPr>
        </p:nvSpPr>
        <p:spPr>
          <a:ln/>
        </p:spPr>
        <p:txBody>
          <a:bodyPr/>
          <a:lstStyle>
            <a:lvl1pPr>
              <a:defRPr/>
            </a:lvl1pPr>
          </a:lstStyle>
          <a:p>
            <a:pPr>
              <a:defRPr/>
            </a:pPr>
            <a:endParaRPr lang="en-GB" altLang="en-US" dirty="0"/>
          </a:p>
        </p:txBody>
      </p:sp>
      <p:sp>
        <p:nvSpPr>
          <p:cNvPr id="5" name="Rectangle 4"/>
          <p:cNvSpPr>
            <a:spLocks noGrp="1" noChangeArrowheads="1"/>
          </p:cNvSpPr>
          <p:nvPr>
            <p:ph type="ftr" idx="11"/>
          </p:nvPr>
        </p:nvSpPr>
        <p:spPr>
          <a:ln/>
        </p:spPr>
        <p:txBody>
          <a:bodyPr/>
          <a:lstStyle>
            <a:lvl1pPr>
              <a:defRPr/>
            </a:lvl1pPr>
          </a:lstStyle>
          <a:p>
            <a:pPr>
              <a:defRPr/>
            </a:pPr>
            <a:endParaRPr lang="en-GB" altLang="en-US" dirty="0"/>
          </a:p>
        </p:txBody>
      </p:sp>
      <p:sp>
        <p:nvSpPr>
          <p:cNvPr id="6" name="Rectangle 5"/>
          <p:cNvSpPr>
            <a:spLocks noGrp="1" noChangeArrowheads="1"/>
          </p:cNvSpPr>
          <p:nvPr>
            <p:ph type="sldNum" idx="12"/>
          </p:nvPr>
        </p:nvSpPr>
        <p:spPr>
          <a:ln/>
        </p:spPr>
        <p:txBody>
          <a:bodyPr/>
          <a:lstStyle>
            <a:lvl1pPr>
              <a:defRPr/>
            </a:lvl1pPr>
          </a:lstStyle>
          <a:p>
            <a:pPr>
              <a:defRPr/>
            </a:pPr>
            <a:fld id="{F9965F37-6EB7-442C-87FB-32E1F3BD5543}" type="slidenum">
              <a:rPr lang="en-GB" altLang="en-US"/>
              <a:pPr>
                <a:defRPr/>
              </a:pPr>
              <a:t>‹#›</a:t>
            </a:fld>
            <a:endParaRPr lang="en-GB" altLang="en-US" dirty="0"/>
          </a:p>
        </p:txBody>
      </p:sp>
    </p:spTree>
    <p:extLst>
      <p:ext uri="{BB962C8B-B14F-4D97-AF65-F5344CB8AC3E}">
        <p14:creationId xmlns:p14="http://schemas.microsoft.com/office/powerpoint/2010/main" val="6033858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1/10/2020</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9.gif"/><Relationship Id="rId7" Type="http://schemas.openxmlformats.org/officeDocument/2006/relationships/image" Target="../media/image23.png"/><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gif"/><Relationship Id="rId9" Type="http://schemas.openxmlformats.org/officeDocument/2006/relationships/image" Target="../media/image25.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3" Type="http://schemas.openxmlformats.org/officeDocument/2006/relationships/hyperlink" Target="https://curriculumforwales.gov.wales/" TargetMode="External"/><Relationship Id="rId2" Type="http://schemas.openxmlformats.org/officeDocument/2006/relationships/hyperlink" Target="https://hwb.gov.wales/draft-curriculum-for-wales-2022/" TargetMode="External"/><Relationship Id="rId1" Type="http://schemas.openxmlformats.org/officeDocument/2006/relationships/slideLayout" Target="../slideLayouts/slideLayout2.xml"/><Relationship Id="rId5" Type="http://schemas.openxmlformats.org/officeDocument/2006/relationships/hyperlink" Target="https://welsheducationmatters.wordpress.com/" TargetMode="External"/><Relationship Id="rId4" Type="http://schemas.openxmlformats.org/officeDocument/2006/relationships/hyperlink" Target="http://athrofa.cymru/blog-2/" TargetMode="Externa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981128" y="4462093"/>
            <a:ext cx="5252484" cy="1200329"/>
          </a:xfrm>
          <a:prstGeom prst="rect">
            <a:avLst/>
          </a:prstGeom>
          <a:noFill/>
        </p:spPr>
        <p:txBody>
          <a:bodyPr wrap="square" rtlCol="0">
            <a:spAutoFit/>
          </a:bodyPr>
          <a:lstStyle/>
          <a:p>
            <a:pPr algn="ctr"/>
            <a:r>
              <a:rPr lang="en-GB" sz="2400" dirty="0" smtClean="0">
                <a:solidFill>
                  <a:schemeClr val="bg1"/>
                </a:solidFill>
              </a:rPr>
              <a:t>Gareth Evans</a:t>
            </a:r>
          </a:p>
          <a:p>
            <a:pPr algn="ctr"/>
            <a:r>
              <a:rPr lang="en-GB" sz="2400" dirty="0" smtClean="0">
                <a:solidFill>
                  <a:schemeClr val="bg1"/>
                </a:solidFill>
              </a:rPr>
              <a:t>Director of Education Policy</a:t>
            </a:r>
          </a:p>
          <a:p>
            <a:pPr algn="ctr"/>
            <a:r>
              <a:rPr lang="en-GB" sz="2400" dirty="0" smtClean="0">
                <a:solidFill>
                  <a:schemeClr val="bg1"/>
                </a:solidFill>
              </a:rPr>
              <a:t>@garethdjevans</a:t>
            </a:r>
            <a:endParaRPr lang="en-US" sz="2400" dirty="0">
              <a:solidFill>
                <a:schemeClr val="bg1"/>
              </a:solidFill>
            </a:endParaRPr>
          </a:p>
        </p:txBody>
      </p:sp>
      <p:sp>
        <p:nvSpPr>
          <p:cNvPr id="4" name="TextBox 3"/>
          <p:cNvSpPr txBox="1"/>
          <p:nvPr/>
        </p:nvSpPr>
        <p:spPr>
          <a:xfrm>
            <a:off x="1904460" y="498738"/>
            <a:ext cx="5329152" cy="1815882"/>
          </a:xfrm>
          <a:prstGeom prst="rect">
            <a:avLst/>
          </a:prstGeom>
          <a:noFill/>
        </p:spPr>
        <p:txBody>
          <a:bodyPr wrap="square" rtlCol="0">
            <a:spAutoFit/>
          </a:bodyPr>
          <a:lstStyle/>
          <a:p>
            <a:pPr algn="ctr"/>
            <a:r>
              <a:rPr lang="en-GB" sz="2800" dirty="0" smtClean="0">
                <a:solidFill>
                  <a:schemeClr val="bg1"/>
                </a:solidFill>
              </a:rPr>
              <a:t>Learners</a:t>
            </a:r>
            <a:r>
              <a:rPr lang="en-GB" sz="2800" dirty="0">
                <a:solidFill>
                  <a:schemeClr val="bg1"/>
                </a:solidFill>
              </a:rPr>
              <a:t>, schools and communities – where am I teaching</a:t>
            </a:r>
            <a:r>
              <a:rPr lang="en-GB" sz="2800" dirty="0" smtClean="0">
                <a:solidFill>
                  <a:schemeClr val="bg1"/>
                </a:solidFill>
              </a:rPr>
              <a:t>?</a:t>
            </a:r>
          </a:p>
          <a:p>
            <a:pPr algn="ctr"/>
            <a:endParaRPr lang="en-GB" sz="2800" dirty="0">
              <a:solidFill>
                <a:schemeClr val="bg1"/>
              </a:solidFill>
            </a:endParaRPr>
          </a:p>
          <a:p>
            <a:pPr algn="ctr"/>
            <a:r>
              <a:rPr lang="en-GB" sz="2800" b="1" dirty="0" smtClean="0">
                <a:solidFill>
                  <a:schemeClr val="bg1"/>
                </a:solidFill>
              </a:rPr>
              <a:t>Curriculum reform in Wales</a:t>
            </a:r>
            <a:endParaRPr lang="en-US" sz="2800" b="1" dirty="0">
              <a:solidFill>
                <a:schemeClr val="bg1"/>
              </a:solidFill>
            </a:endParaRPr>
          </a:p>
        </p:txBody>
      </p:sp>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357789" y="832653"/>
            <a:ext cx="4291945" cy="646331"/>
          </a:xfrm>
          <a:prstGeom prst="rect">
            <a:avLst/>
          </a:prstGeom>
        </p:spPr>
        <p:txBody>
          <a:bodyPr wrap="none">
            <a:spAutoFit/>
          </a:bodyPr>
          <a:lstStyle/>
          <a:p>
            <a:pPr algn="ctr"/>
            <a:r>
              <a:rPr lang="en-GB" sz="3600" b="1" dirty="0"/>
              <a:t>where am I teaching?</a:t>
            </a:r>
          </a:p>
        </p:txBody>
      </p:sp>
      <p:pic>
        <p:nvPicPr>
          <p:cNvPr id="1026" name="Picture 2" descr="Image result for changing landscap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7901" y="1795815"/>
            <a:ext cx="6971720" cy="32069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60698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23415" y="427630"/>
            <a:ext cx="6951260" cy="584775"/>
          </a:xfrm>
          <a:prstGeom prst="rect">
            <a:avLst/>
          </a:prstGeom>
          <a:noFill/>
        </p:spPr>
        <p:txBody>
          <a:bodyPr wrap="square" rtlCol="0">
            <a:spAutoFit/>
          </a:bodyPr>
          <a:lstStyle/>
          <a:p>
            <a:r>
              <a:rPr lang="en-GB" sz="3200" b="1" dirty="0" smtClean="0"/>
              <a:t>Whole-system reform…</a:t>
            </a:r>
            <a:endParaRPr lang="en-GB" sz="3200" b="1" dirty="0"/>
          </a:p>
        </p:txBody>
      </p:sp>
      <p:sp>
        <p:nvSpPr>
          <p:cNvPr id="3" name="TextBox 2"/>
          <p:cNvSpPr txBox="1"/>
          <p:nvPr/>
        </p:nvSpPr>
        <p:spPr>
          <a:xfrm>
            <a:off x="2702257" y="1282890"/>
            <a:ext cx="4508311" cy="4647426"/>
          </a:xfrm>
          <a:prstGeom prst="rect">
            <a:avLst/>
          </a:prstGeom>
          <a:noFill/>
        </p:spPr>
        <p:txBody>
          <a:bodyPr wrap="square" rtlCol="0">
            <a:spAutoFit/>
          </a:bodyPr>
          <a:lstStyle/>
          <a:p>
            <a:r>
              <a:rPr lang="en-GB" sz="2400" dirty="0" smtClean="0"/>
              <a:t>Professional learning</a:t>
            </a:r>
          </a:p>
          <a:p>
            <a:r>
              <a:rPr lang="en-GB" sz="2400" dirty="0" smtClean="0"/>
              <a:t>ALN</a:t>
            </a:r>
          </a:p>
          <a:p>
            <a:r>
              <a:rPr lang="en-GB" sz="2400" dirty="0" smtClean="0"/>
              <a:t>Professional standards</a:t>
            </a:r>
          </a:p>
          <a:p>
            <a:r>
              <a:rPr lang="en-GB" sz="2400" dirty="0" smtClean="0"/>
              <a:t>Accountability</a:t>
            </a:r>
          </a:p>
          <a:p>
            <a:r>
              <a:rPr lang="en-GB" sz="2400" dirty="0" smtClean="0"/>
              <a:t>Assessment</a:t>
            </a:r>
          </a:p>
          <a:p>
            <a:r>
              <a:rPr lang="en-GB" sz="2400" dirty="0" smtClean="0"/>
              <a:t>Leadership</a:t>
            </a:r>
          </a:p>
          <a:p>
            <a:r>
              <a:rPr lang="en-GB" sz="2400" dirty="0" smtClean="0"/>
              <a:t>Qualifications</a:t>
            </a:r>
          </a:p>
          <a:p>
            <a:r>
              <a:rPr lang="en-GB" sz="2400" dirty="0" smtClean="0"/>
              <a:t>Teacher education</a:t>
            </a:r>
          </a:p>
          <a:p>
            <a:endParaRPr lang="en-GB" sz="2400" b="1" dirty="0" smtClean="0">
              <a:solidFill>
                <a:schemeClr val="accent5"/>
              </a:solidFill>
            </a:endParaRPr>
          </a:p>
          <a:p>
            <a:r>
              <a:rPr lang="en-GB" sz="3200" b="1" dirty="0" smtClean="0">
                <a:solidFill>
                  <a:schemeClr val="accent5"/>
                </a:solidFill>
              </a:rPr>
              <a:t>Curriculum</a:t>
            </a:r>
            <a:endParaRPr lang="en-GB" sz="3200" b="1" dirty="0">
              <a:solidFill>
                <a:schemeClr val="accent5"/>
              </a:solidFill>
            </a:endParaRPr>
          </a:p>
          <a:p>
            <a:endParaRPr lang="en-GB" sz="2400" dirty="0" smtClean="0"/>
          </a:p>
          <a:p>
            <a:endParaRPr lang="en-GB" sz="2400" dirty="0"/>
          </a:p>
        </p:txBody>
      </p:sp>
      <p:pic>
        <p:nvPicPr>
          <p:cNvPr id="4" name="Content Placeholder 3">
            <a:extLst>
              <a:ext uri="{FF2B5EF4-FFF2-40B4-BE49-F238E27FC236}">
                <a16:creationId xmlns:a16="http://schemas.microsoft.com/office/drawing/2014/main" id="{AD6EA601-808E-4AE5-B54B-B993B837D29B}"/>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35000"/>
                    </a14:imgEffect>
                  </a14:imgLayer>
                </a14:imgProps>
              </a:ext>
            </a:extLst>
          </a:blip>
          <a:srcRect t="1399" b="-828"/>
          <a:stretch/>
        </p:blipFill>
        <p:spPr>
          <a:xfrm rot="782632">
            <a:off x="6570514" y="2119624"/>
            <a:ext cx="1630820" cy="2316182"/>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31034042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a:xfrm>
            <a:off x="628650" y="274141"/>
            <a:ext cx="7886700" cy="759481"/>
          </a:xfrm>
        </p:spPr>
        <p:txBody>
          <a:bodyPr>
            <a:normAutofit/>
          </a:bodyPr>
          <a:lstStyle/>
          <a:p>
            <a:pPr algn="ctr"/>
            <a:r>
              <a:rPr lang="en-GB" altLang="en-US" sz="3200" b="1" dirty="0" smtClean="0">
                <a:latin typeface="+mn-lt"/>
              </a:rPr>
              <a:t>Professor Graham Donaldson</a:t>
            </a:r>
            <a:endParaRPr lang="en-US" altLang="en-US" sz="3200" b="1" dirty="0" smtClean="0">
              <a:latin typeface="+mn-lt"/>
            </a:endParaRPr>
          </a:p>
        </p:txBody>
      </p:sp>
      <p:pic>
        <p:nvPicPr>
          <p:cNvPr id="39939"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496219" y="1192924"/>
            <a:ext cx="6151562" cy="4103688"/>
          </a:xfrm>
        </p:spPr>
      </p:pic>
    </p:spTree>
    <p:extLst>
      <p:ext uri="{BB962C8B-B14F-4D97-AF65-F5344CB8AC3E}">
        <p14:creationId xmlns:p14="http://schemas.microsoft.com/office/powerpoint/2010/main" val="244267074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628650" y="86602"/>
            <a:ext cx="7886700" cy="1325563"/>
          </a:xfrm>
        </p:spPr>
        <p:txBody>
          <a:bodyPr>
            <a:normAutofit/>
          </a:bodyPr>
          <a:lstStyle/>
          <a:p>
            <a:pPr algn="ctr"/>
            <a:r>
              <a:rPr lang="en-GB" altLang="en-US" sz="3600" b="1" dirty="0" smtClean="0">
                <a:latin typeface="+mn-lt"/>
              </a:rPr>
              <a:t>Successful Futures</a:t>
            </a:r>
            <a:endParaRPr lang="en-US" altLang="en-US" sz="3600" b="1" dirty="0" smtClean="0">
              <a:latin typeface="+mn-lt"/>
            </a:endParaRPr>
          </a:p>
        </p:txBody>
      </p:sp>
      <p:sp>
        <p:nvSpPr>
          <p:cNvPr id="3" name="Content Placeholder 2"/>
          <p:cNvSpPr>
            <a:spLocks noGrp="1"/>
          </p:cNvSpPr>
          <p:nvPr>
            <p:ph idx="1"/>
          </p:nvPr>
        </p:nvSpPr>
        <p:spPr>
          <a:xfrm>
            <a:off x="938705" y="1631184"/>
            <a:ext cx="7886700" cy="4351338"/>
          </a:xfrm>
        </p:spPr>
        <p:txBody>
          <a:bodyPr/>
          <a:lstStyle/>
          <a:p>
            <a:pPr marL="457200" indent="-457200">
              <a:buFont typeface="Arial" panose="020B0604020202020204" pitchFamily="34" charset="0"/>
              <a:buChar char="•"/>
              <a:defRPr/>
            </a:pPr>
            <a:r>
              <a:rPr lang="en-GB" dirty="0" smtClean="0"/>
              <a:t>A new ‘Curriculum for Wales’</a:t>
            </a:r>
          </a:p>
          <a:p>
            <a:pPr marL="457200" indent="-457200">
              <a:buFont typeface="Arial" panose="020B0604020202020204" pitchFamily="34" charset="0"/>
              <a:buChar char="•"/>
              <a:defRPr/>
            </a:pPr>
            <a:r>
              <a:rPr lang="en-GB" dirty="0" smtClean="0"/>
              <a:t>Available 2020, full roll-out from 2022</a:t>
            </a:r>
          </a:p>
          <a:p>
            <a:pPr marL="457200" indent="-457200">
              <a:buFont typeface="Arial" panose="020B0604020202020204" pitchFamily="34" charset="0"/>
              <a:buChar char="•"/>
              <a:defRPr/>
            </a:pPr>
            <a:r>
              <a:rPr lang="en-GB" dirty="0" smtClean="0"/>
              <a:t>Developed by ‘Pioneer schools’</a:t>
            </a:r>
          </a:p>
          <a:p>
            <a:pPr marL="457200" indent="-457200">
              <a:buFont typeface="Arial" panose="020B0604020202020204" pitchFamily="34" charset="0"/>
              <a:buChar char="•"/>
              <a:defRPr/>
            </a:pPr>
            <a:r>
              <a:rPr lang="en-GB" dirty="0" smtClean="0"/>
              <a:t>First since 1988</a:t>
            </a:r>
          </a:p>
          <a:p>
            <a:pPr marL="457200" indent="-457200">
              <a:buFont typeface="Arial" panose="020B0604020202020204" pitchFamily="34" charset="0"/>
              <a:buChar char="•"/>
              <a:defRPr/>
            </a:pPr>
            <a:r>
              <a:rPr lang="en-GB" dirty="0" smtClean="0"/>
              <a:t>Based on Scottish model</a:t>
            </a:r>
          </a:p>
          <a:p>
            <a:pPr marL="457200" indent="-457200">
              <a:buFont typeface="Arial" panose="020B0604020202020204" pitchFamily="34" charset="0"/>
              <a:buChar char="•"/>
              <a:defRPr/>
            </a:pPr>
            <a:r>
              <a:rPr lang="en-GB" dirty="0" smtClean="0"/>
              <a:t>Wide-ranging support</a:t>
            </a:r>
          </a:p>
          <a:p>
            <a:pPr marL="457200" indent="-457200">
              <a:buFont typeface="Arial" panose="020B0604020202020204" pitchFamily="34" charset="0"/>
              <a:buChar char="•"/>
              <a:defRPr/>
            </a:pPr>
            <a:endParaRPr lang="en-GB" dirty="0" smtClean="0"/>
          </a:p>
          <a:p>
            <a:pPr marL="457200" indent="-457200">
              <a:buFont typeface="Arial" panose="020B0604020202020204" pitchFamily="34" charset="0"/>
              <a:buChar char="•"/>
              <a:defRPr/>
            </a:pPr>
            <a:endParaRPr lang="en-GB" dirty="0" smtClean="0"/>
          </a:p>
          <a:p>
            <a:pPr marL="457200" indent="-457200">
              <a:buFont typeface="Arial" panose="020B0604020202020204" pitchFamily="34" charset="0"/>
              <a:buChar char="•"/>
              <a:defRPr/>
            </a:pPr>
            <a:endParaRPr lang="en-GB" dirty="0" smtClean="0"/>
          </a:p>
          <a:p>
            <a:pPr>
              <a:defRPr/>
            </a:pPr>
            <a:endParaRPr lang="en-US" dirty="0"/>
          </a:p>
        </p:txBody>
      </p:sp>
      <p:pic>
        <p:nvPicPr>
          <p:cNvPr id="4" name="Picture 3"/>
          <p:cNvPicPr>
            <a:picLocks noChangeAspect="1"/>
          </p:cNvPicPr>
          <p:nvPr/>
        </p:nvPicPr>
        <p:blipFill>
          <a:blip r:embed="rId2"/>
          <a:stretch>
            <a:fillRect/>
          </a:stretch>
        </p:blipFill>
        <p:spPr>
          <a:xfrm rot="875730">
            <a:off x="6768280" y="2990613"/>
            <a:ext cx="1469155" cy="2072512"/>
          </a:xfrm>
          <a:prstGeom prst="rect">
            <a:avLst/>
          </a:prstGeom>
          <a:ln w="6350">
            <a:solidFill>
              <a:schemeClr val="tx1"/>
            </a:solidFill>
          </a:ln>
        </p:spPr>
      </p:pic>
    </p:spTree>
    <p:extLst>
      <p:ext uri="{BB962C8B-B14F-4D97-AF65-F5344CB8AC3E}">
        <p14:creationId xmlns:p14="http://schemas.microsoft.com/office/powerpoint/2010/main" val="47055098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84124" y="483475"/>
            <a:ext cx="5068318" cy="4855780"/>
          </a:xfrm>
          <a:prstGeom prst="rect">
            <a:avLst/>
          </a:prstGeom>
        </p:spPr>
      </p:pic>
      <p:sp>
        <p:nvSpPr>
          <p:cNvPr id="3" name="TextBox 2"/>
          <p:cNvSpPr txBox="1"/>
          <p:nvPr/>
        </p:nvSpPr>
        <p:spPr>
          <a:xfrm>
            <a:off x="6888853" y="5154589"/>
            <a:ext cx="2044939" cy="369332"/>
          </a:xfrm>
          <a:prstGeom prst="rect">
            <a:avLst/>
          </a:prstGeom>
          <a:noFill/>
        </p:spPr>
        <p:txBody>
          <a:bodyPr wrap="square" rtlCol="0">
            <a:spAutoFit/>
          </a:bodyPr>
          <a:lstStyle/>
          <a:p>
            <a:r>
              <a:rPr lang="en-GB" dirty="0" smtClean="0"/>
              <a:t>(Donaldson, 2015)</a:t>
            </a:r>
            <a:endParaRPr lang="en-US" dirty="0"/>
          </a:p>
        </p:txBody>
      </p:sp>
      <p:sp>
        <p:nvSpPr>
          <p:cNvPr id="4" name="TextBox 3"/>
          <p:cNvSpPr txBox="1"/>
          <p:nvPr/>
        </p:nvSpPr>
        <p:spPr>
          <a:xfrm>
            <a:off x="420414" y="388883"/>
            <a:ext cx="2874579" cy="1384995"/>
          </a:xfrm>
          <a:prstGeom prst="rect">
            <a:avLst/>
          </a:prstGeom>
          <a:noFill/>
        </p:spPr>
        <p:txBody>
          <a:bodyPr wrap="square" rtlCol="0">
            <a:spAutoFit/>
          </a:bodyPr>
          <a:lstStyle/>
          <a:p>
            <a:r>
              <a:rPr lang="en-GB" sz="2800" b="1" dirty="0" smtClean="0"/>
              <a:t>All children and young people will develop as…</a:t>
            </a:r>
            <a:endParaRPr lang="en-US" sz="2800" b="1" dirty="0"/>
          </a:p>
        </p:txBody>
      </p:sp>
    </p:spTree>
    <p:extLst>
      <p:ext uri="{BB962C8B-B14F-4D97-AF65-F5344CB8AC3E}">
        <p14:creationId xmlns:p14="http://schemas.microsoft.com/office/powerpoint/2010/main" val="22722427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155511" y="1082662"/>
            <a:ext cx="6588132" cy="4008518"/>
          </a:xfrm>
          <a:prstGeom prst="rect">
            <a:avLst/>
          </a:prstGeom>
        </p:spPr>
      </p:pic>
      <p:sp>
        <p:nvSpPr>
          <p:cNvPr id="3" name="TextBox 2"/>
          <p:cNvSpPr txBox="1"/>
          <p:nvPr/>
        </p:nvSpPr>
        <p:spPr>
          <a:xfrm>
            <a:off x="939029" y="400178"/>
            <a:ext cx="7613568" cy="584775"/>
          </a:xfrm>
          <a:prstGeom prst="rect">
            <a:avLst/>
          </a:prstGeom>
          <a:noFill/>
        </p:spPr>
        <p:txBody>
          <a:bodyPr wrap="square" rtlCol="0">
            <a:spAutoFit/>
          </a:bodyPr>
          <a:lstStyle/>
          <a:p>
            <a:r>
              <a:rPr lang="en-GB" sz="3200" b="1" dirty="0" smtClean="0"/>
              <a:t>Areas of Learning and Experience (AoLEs)</a:t>
            </a:r>
            <a:endParaRPr lang="en-US" sz="3200" b="1" dirty="0"/>
          </a:p>
        </p:txBody>
      </p:sp>
      <p:sp>
        <p:nvSpPr>
          <p:cNvPr id="4" name="TextBox 3"/>
          <p:cNvSpPr txBox="1"/>
          <p:nvPr/>
        </p:nvSpPr>
        <p:spPr>
          <a:xfrm>
            <a:off x="6877633" y="5154589"/>
            <a:ext cx="2056159" cy="369332"/>
          </a:xfrm>
          <a:prstGeom prst="rect">
            <a:avLst/>
          </a:prstGeom>
          <a:noFill/>
        </p:spPr>
        <p:txBody>
          <a:bodyPr wrap="square" rtlCol="0">
            <a:spAutoFit/>
          </a:bodyPr>
          <a:lstStyle/>
          <a:p>
            <a:r>
              <a:rPr lang="en-GB" dirty="0" smtClean="0"/>
              <a:t>(Donaldson, 2015)</a:t>
            </a:r>
            <a:endParaRPr lang="en-US" dirty="0"/>
          </a:p>
        </p:txBody>
      </p:sp>
    </p:spTree>
    <p:extLst>
      <p:ext uri="{BB962C8B-B14F-4D97-AF65-F5344CB8AC3E}">
        <p14:creationId xmlns:p14="http://schemas.microsoft.com/office/powerpoint/2010/main" val="5577792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89379" y="533986"/>
            <a:ext cx="7958273" cy="5816977"/>
          </a:xfrm>
          <a:prstGeom prst="rect">
            <a:avLst/>
          </a:prstGeom>
          <a:noFill/>
        </p:spPr>
        <p:txBody>
          <a:bodyPr wrap="square" rtlCol="0">
            <a:spAutoFit/>
          </a:bodyPr>
          <a:lstStyle/>
          <a:p>
            <a:pPr marL="457200" indent="-457200">
              <a:buFont typeface="Arial" panose="020B0604020202020204" pitchFamily="34" charset="0"/>
              <a:buChar char="•"/>
            </a:pPr>
            <a:r>
              <a:rPr lang="en-GB" sz="2400" b="1" dirty="0" smtClean="0"/>
              <a:t>‘What Matters’ statements – key concepts that express what matters most in AoLEs</a:t>
            </a:r>
          </a:p>
          <a:p>
            <a:pPr marL="457200" indent="-457200">
              <a:buFont typeface="Arial" panose="020B0604020202020204" pitchFamily="34" charset="0"/>
              <a:buChar char="•"/>
            </a:pPr>
            <a:endParaRPr lang="en-GB" sz="2400" b="1" dirty="0"/>
          </a:p>
          <a:p>
            <a:pPr marL="457200" indent="-457200">
              <a:buFont typeface="Arial" panose="020B0604020202020204" pitchFamily="34" charset="0"/>
              <a:buChar char="•"/>
            </a:pPr>
            <a:r>
              <a:rPr lang="en-GB" sz="2400" b="1" dirty="0" smtClean="0"/>
              <a:t>Progression steps – check points relating to broad expectations at ages 5, 8, 11, 14 &amp; 16 (pace at which pupils progress may differ)</a:t>
            </a:r>
          </a:p>
          <a:p>
            <a:pPr marL="457200" indent="-457200">
              <a:buFont typeface="Arial" panose="020B0604020202020204" pitchFamily="34" charset="0"/>
              <a:buChar char="•"/>
            </a:pPr>
            <a:endParaRPr lang="en-GB" sz="2400" b="1" dirty="0"/>
          </a:p>
          <a:p>
            <a:pPr marL="457200" indent="-457200">
              <a:buFont typeface="Arial" panose="020B0604020202020204" pitchFamily="34" charset="0"/>
              <a:buChar char="•"/>
            </a:pPr>
            <a:r>
              <a:rPr lang="en-GB" sz="2400" b="1" dirty="0" smtClean="0"/>
              <a:t>Achievement outcomes/ Descriptions of learning – to support teacher/pupil understanding of progression</a:t>
            </a:r>
          </a:p>
          <a:p>
            <a:pPr marL="457200" indent="-457200">
              <a:buFont typeface="Arial" panose="020B0604020202020204" pitchFamily="34" charset="0"/>
              <a:buChar char="•"/>
            </a:pPr>
            <a:endParaRPr lang="en-GB" sz="2400" b="1" dirty="0"/>
          </a:p>
          <a:p>
            <a:pPr marL="457200" indent="-457200">
              <a:buFont typeface="Arial" panose="020B0604020202020204" pitchFamily="34" charset="0"/>
              <a:buChar char="•"/>
            </a:pPr>
            <a:r>
              <a:rPr lang="en-GB" sz="2400" b="1" dirty="0" smtClean="0"/>
              <a:t>Cross-curricular responsibilities – literacy, numeracy &amp; digital competence</a:t>
            </a:r>
          </a:p>
          <a:p>
            <a:pPr marL="457200" indent="-457200">
              <a:buFont typeface="Arial" panose="020B0604020202020204" pitchFamily="34" charset="0"/>
              <a:buChar char="•"/>
            </a:pPr>
            <a:endParaRPr lang="en-GB" sz="2800" b="1" dirty="0"/>
          </a:p>
          <a:p>
            <a:pPr marL="457200" indent="-457200">
              <a:buFont typeface="Arial" panose="020B0604020202020204" pitchFamily="34" charset="0"/>
              <a:buChar char="•"/>
            </a:pPr>
            <a:endParaRPr lang="en-GB" sz="2800" b="1" dirty="0" smtClean="0"/>
          </a:p>
          <a:p>
            <a:pPr marL="457200" indent="-457200">
              <a:buFont typeface="Arial" panose="020B0604020202020204" pitchFamily="34" charset="0"/>
              <a:buChar char="•"/>
            </a:pPr>
            <a:endParaRPr lang="en-US" sz="2800" b="1" dirty="0"/>
          </a:p>
        </p:txBody>
      </p:sp>
    </p:spTree>
    <p:extLst>
      <p:ext uri="{BB962C8B-B14F-4D97-AF65-F5344CB8AC3E}">
        <p14:creationId xmlns:p14="http://schemas.microsoft.com/office/powerpoint/2010/main" val="39827817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49636" y="480959"/>
            <a:ext cx="7790598" cy="5216813"/>
          </a:xfrm>
          <a:prstGeom prst="rect">
            <a:avLst/>
          </a:prstGeom>
        </p:spPr>
        <p:txBody>
          <a:bodyPr wrap="square">
            <a:spAutoFit/>
          </a:bodyPr>
          <a:lstStyle/>
          <a:p>
            <a:r>
              <a:rPr lang="en-GB" dirty="0" smtClean="0"/>
              <a:t>‘The </a:t>
            </a:r>
            <a:r>
              <a:rPr lang="en-GB" dirty="0"/>
              <a:t>national curriculum is a set of subjects and standards used by primary and secondary schools so children learn the same things. It covers what subjects are taught and the standards children should reach in each subject</a:t>
            </a:r>
            <a:r>
              <a:rPr lang="en-GB" dirty="0" smtClean="0"/>
              <a:t>.’</a:t>
            </a:r>
          </a:p>
          <a:p>
            <a:endParaRPr lang="en-GB" dirty="0" smtClean="0"/>
          </a:p>
          <a:p>
            <a:pPr marL="285750" indent="-285750">
              <a:lnSpc>
                <a:spcPct val="150000"/>
              </a:lnSpc>
              <a:buFont typeface="Arial" panose="020B0604020202020204" pitchFamily="34" charset="0"/>
              <a:buChar char="•"/>
            </a:pPr>
            <a:r>
              <a:rPr lang="en-GB" dirty="0" smtClean="0"/>
              <a:t>Key Stages</a:t>
            </a:r>
          </a:p>
          <a:p>
            <a:pPr marL="285750" indent="-285750">
              <a:lnSpc>
                <a:spcPct val="150000"/>
              </a:lnSpc>
              <a:buFont typeface="Arial" panose="020B0604020202020204" pitchFamily="34" charset="0"/>
              <a:buChar char="•"/>
            </a:pPr>
            <a:r>
              <a:rPr lang="en-GB" dirty="0" smtClean="0"/>
              <a:t>Focus on discrete subject disciplines</a:t>
            </a:r>
          </a:p>
          <a:p>
            <a:pPr marL="285750" indent="-285750">
              <a:lnSpc>
                <a:spcPct val="150000"/>
              </a:lnSpc>
              <a:buFont typeface="Arial" panose="020B0604020202020204" pitchFamily="34" charset="0"/>
              <a:buChar char="•"/>
            </a:pPr>
            <a:r>
              <a:rPr lang="en-GB" dirty="0" smtClean="0"/>
              <a:t>Prescription/detail</a:t>
            </a:r>
          </a:p>
          <a:p>
            <a:pPr marL="285750" indent="-285750">
              <a:lnSpc>
                <a:spcPct val="150000"/>
              </a:lnSpc>
              <a:buFont typeface="Arial" panose="020B0604020202020204" pitchFamily="34" charset="0"/>
              <a:buChar char="•"/>
            </a:pPr>
            <a:r>
              <a:rPr lang="en-GB" dirty="0" smtClean="0"/>
              <a:t>Rigid in scope</a:t>
            </a:r>
          </a:p>
          <a:p>
            <a:pPr marL="285750" indent="-285750">
              <a:lnSpc>
                <a:spcPct val="150000"/>
              </a:lnSpc>
              <a:buFont typeface="Arial" panose="020B0604020202020204" pitchFamily="34" charset="0"/>
              <a:buChar char="•"/>
            </a:pPr>
            <a:r>
              <a:rPr lang="en-GB" dirty="0" smtClean="0"/>
              <a:t>Separated literacy, numeracy &amp; digital competence </a:t>
            </a:r>
          </a:p>
          <a:p>
            <a:pPr marL="285750" indent="-285750">
              <a:lnSpc>
                <a:spcPct val="150000"/>
              </a:lnSpc>
              <a:buFont typeface="Arial" panose="020B0604020202020204" pitchFamily="34" charset="0"/>
              <a:buChar char="•"/>
            </a:pPr>
            <a:r>
              <a:rPr lang="en-GB" dirty="0" smtClean="0"/>
              <a:t>Health &amp; wellbeing?</a:t>
            </a:r>
          </a:p>
          <a:p>
            <a:pPr marL="285750" indent="-285750">
              <a:lnSpc>
                <a:spcPct val="150000"/>
              </a:lnSpc>
              <a:buFont typeface="Arial" panose="020B0604020202020204" pitchFamily="34" charset="0"/>
              <a:buChar char="•"/>
            </a:pPr>
            <a:r>
              <a:rPr lang="en-GB" dirty="0" smtClean="0"/>
              <a:t>Data-heavy assessment/standards agenda</a:t>
            </a:r>
          </a:p>
          <a:p>
            <a:pPr marL="285750" indent="-285750">
              <a:lnSpc>
                <a:spcPct val="150000"/>
              </a:lnSpc>
              <a:buFont typeface="Arial" panose="020B0604020202020204" pitchFamily="34" charset="0"/>
              <a:buChar char="•"/>
            </a:pPr>
            <a:r>
              <a:rPr lang="en-GB" dirty="0" smtClean="0"/>
              <a:t>Pupil voice?</a:t>
            </a:r>
          </a:p>
          <a:p>
            <a:pPr marL="285750" indent="-285750">
              <a:lnSpc>
                <a:spcPct val="150000"/>
              </a:lnSpc>
              <a:buFont typeface="Arial" panose="020B0604020202020204" pitchFamily="34" charset="0"/>
              <a:buChar char="•"/>
            </a:pPr>
            <a:r>
              <a:rPr lang="en-GB" dirty="0" smtClean="0"/>
              <a:t>Welsh dimension?</a:t>
            </a:r>
          </a:p>
          <a:p>
            <a:pPr marL="285750" indent="-285750">
              <a:buFont typeface="Arial" panose="020B0604020202020204" pitchFamily="34" charset="0"/>
              <a:buChar char="•"/>
            </a:pPr>
            <a:endParaRPr lang="en-GB" dirty="0" smtClean="0"/>
          </a:p>
        </p:txBody>
      </p:sp>
      <p:pic>
        <p:nvPicPr>
          <p:cNvPr id="5122" name="Picture 2" descr="Image result for clip art red cros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3398" y="1689550"/>
            <a:ext cx="283269" cy="36481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Image result for clip art red cros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3397" y="2088993"/>
            <a:ext cx="283269" cy="36481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Image result for clip art red cros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3398" y="2479595"/>
            <a:ext cx="283269" cy="36481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Image result for clip art red cros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3395" y="2898141"/>
            <a:ext cx="283269" cy="36481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Image result for clip art red cros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3396" y="3336478"/>
            <a:ext cx="283269" cy="36481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Image result for clip art red cros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3398" y="3741916"/>
            <a:ext cx="283269" cy="36481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clip art red cros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48473" y="4117682"/>
            <a:ext cx="283269" cy="364816"/>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Image result for clip art red cros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7664" y="4531961"/>
            <a:ext cx="283269" cy="364816"/>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descr="Image result for clip art red cros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7664" y="4907727"/>
            <a:ext cx="283269" cy="3648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18933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107096" y="2072165"/>
            <a:ext cx="6858000" cy="646331"/>
          </a:xfrm>
          <a:prstGeom prst="rect">
            <a:avLst/>
          </a:prstGeom>
        </p:spPr>
        <p:txBody>
          <a:bodyPr wrap="square">
            <a:spAutoFit/>
          </a:bodyPr>
          <a:lstStyle/>
          <a:p>
            <a:r>
              <a:rPr lang="en-GB" sz="3600" b="1" dirty="0" smtClean="0"/>
              <a:t>So why now...?</a:t>
            </a:r>
            <a:endParaRPr lang="en-GB" sz="3600" b="1" dirty="0"/>
          </a:p>
        </p:txBody>
      </p:sp>
      <p:pic>
        <p:nvPicPr>
          <p:cNvPr id="6150" name="Picture 6" descr="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60757" y="1635261"/>
            <a:ext cx="2066925"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27020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69165" y="2212609"/>
            <a:ext cx="6042992" cy="646331"/>
          </a:xfrm>
          <a:prstGeom prst="rect">
            <a:avLst/>
          </a:prstGeom>
        </p:spPr>
        <p:txBody>
          <a:bodyPr wrap="square">
            <a:spAutoFit/>
          </a:bodyPr>
          <a:lstStyle/>
          <a:p>
            <a:r>
              <a:rPr lang="en-GB" sz="3600" b="1" dirty="0" smtClean="0"/>
              <a:t>1) The world has changed…</a:t>
            </a:r>
            <a:endParaRPr lang="en-GB" sz="3600" b="1" dirty="0"/>
          </a:p>
        </p:txBody>
      </p:sp>
    </p:spTree>
    <p:extLst>
      <p:ext uri="{BB962C8B-B14F-4D97-AF65-F5344CB8AC3E}">
        <p14:creationId xmlns:p14="http://schemas.microsoft.com/office/powerpoint/2010/main" val="33712328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descr="Image result for classroom in 201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91351" y="1308153"/>
            <a:ext cx="4237018" cy="2914805"/>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Image result for 1980s schoo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7064" y="1308154"/>
            <a:ext cx="4193449" cy="29148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86674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6604" y="1010566"/>
            <a:ext cx="4239903" cy="3338521"/>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Related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53887" y="1010566"/>
            <a:ext cx="4285397" cy="33385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6116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8" name="Picture 10" descr="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5826" y="699400"/>
            <a:ext cx="8271018" cy="41000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4078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26424" y="2161199"/>
            <a:ext cx="6305465" cy="1200329"/>
          </a:xfrm>
          <a:prstGeom prst="rect">
            <a:avLst/>
          </a:prstGeom>
        </p:spPr>
        <p:txBody>
          <a:bodyPr wrap="square">
            <a:spAutoFit/>
          </a:bodyPr>
          <a:lstStyle/>
          <a:p>
            <a:r>
              <a:rPr lang="en-GB" sz="3600" b="1" dirty="0" smtClean="0"/>
              <a:t>2) PISA and a history of underachievement</a:t>
            </a:r>
            <a:r>
              <a:rPr lang="en-GB" b="1" dirty="0" smtClean="0"/>
              <a:t>…</a:t>
            </a:r>
            <a:endParaRPr lang="en-GB" b="1" dirty="0"/>
          </a:p>
        </p:txBody>
      </p:sp>
    </p:spTree>
    <p:extLst>
      <p:ext uri="{BB962C8B-B14F-4D97-AF65-F5344CB8AC3E}">
        <p14:creationId xmlns:p14="http://schemas.microsoft.com/office/powerpoint/2010/main" val="16410802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Group 2"/>
          <p:cNvGraphicFramePr>
            <a:graphicFrameLocks noGrp="1"/>
          </p:cNvGraphicFramePr>
          <p:nvPr>
            <p:extLst>
              <p:ext uri="{D42A27DB-BD31-4B8C-83A1-F6EECF244321}">
                <p14:modId xmlns:p14="http://schemas.microsoft.com/office/powerpoint/2010/main" val="1212983013"/>
              </p:ext>
            </p:extLst>
          </p:nvPr>
        </p:nvGraphicFramePr>
        <p:xfrm>
          <a:off x="542316" y="1273791"/>
          <a:ext cx="8062542" cy="3779839"/>
        </p:xfrm>
        <a:graphic>
          <a:graphicData uri="http://schemas.openxmlformats.org/drawingml/2006/table">
            <a:tbl>
              <a:tblPr/>
              <a:tblGrid>
                <a:gridCol w="1343025">
                  <a:extLst>
                    <a:ext uri="{9D8B030D-6E8A-4147-A177-3AD203B41FA5}">
                      <a16:colId xmlns:a16="http://schemas.microsoft.com/office/drawing/2014/main" val="3947043863"/>
                    </a:ext>
                  </a:extLst>
                </a:gridCol>
                <a:gridCol w="1344123">
                  <a:extLst>
                    <a:ext uri="{9D8B030D-6E8A-4147-A177-3AD203B41FA5}">
                      <a16:colId xmlns:a16="http://schemas.microsoft.com/office/drawing/2014/main" val="3059397512"/>
                    </a:ext>
                  </a:extLst>
                </a:gridCol>
                <a:gridCol w="1343025">
                  <a:extLst>
                    <a:ext uri="{9D8B030D-6E8A-4147-A177-3AD203B41FA5}">
                      <a16:colId xmlns:a16="http://schemas.microsoft.com/office/drawing/2014/main" val="1026674723"/>
                    </a:ext>
                  </a:extLst>
                </a:gridCol>
                <a:gridCol w="1344123">
                  <a:extLst>
                    <a:ext uri="{9D8B030D-6E8A-4147-A177-3AD203B41FA5}">
                      <a16:colId xmlns:a16="http://schemas.microsoft.com/office/drawing/2014/main" val="4249780369"/>
                    </a:ext>
                  </a:extLst>
                </a:gridCol>
                <a:gridCol w="1344123">
                  <a:extLst>
                    <a:ext uri="{9D8B030D-6E8A-4147-A177-3AD203B41FA5}">
                      <a16:colId xmlns:a16="http://schemas.microsoft.com/office/drawing/2014/main" val="1786605385"/>
                    </a:ext>
                  </a:extLst>
                </a:gridCol>
                <a:gridCol w="1344123">
                  <a:extLst>
                    <a:ext uri="{9D8B030D-6E8A-4147-A177-3AD203B41FA5}">
                      <a16:colId xmlns:a16="http://schemas.microsoft.com/office/drawing/2014/main" val="3507858384"/>
                    </a:ext>
                  </a:extLst>
                </a:gridCol>
              </a:tblGrid>
              <a:tr h="944563">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kumimoji="0" lang="en-GB" altLang="en-US" sz="2400" b="0" i="0" u="none" strike="noStrike" cap="none" normalizeH="0" baseline="0" dirty="0" smtClean="0">
                        <a:ln>
                          <a:noFill/>
                        </a:ln>
                        <a:solidFill>
                          <a:srgbClr val="000000"/>
                        </a:solidFill>
                        <a:effectLst/>
                        <a:latin typeface="Times New Roman" panose="02020603050405020304" pitchFamily="18" charset="0"/>
                        <a:cs typeface="Times New Roman" panose="02020603050405020304" pitchFamily="18" charset="0"/>
                      </a:endParaRPr>
                    </a:p>
                  </a:txBody>
                  <a:tcPr marL="90000" marR="90000" marT="134496" marB="46800" horzOverflow="overflow">
                    <a:lnL>
                      <a:noFill/>
                    </a:lnL>
                    <a:lnR>
                      <a:noFill/>
                    </a:lnR>
                    <a:lnT>
                      <a:noFill/>
                    </a:lnT>
                    <a:lnB>
                      <a:noFill/>
                    </a:lnB>
                    <a:lnTlToBr>
                      <a:noFill/>
                    </a:lnTlToBr>
                    <a:lnBlToTr>
                      <a:noFill/>
                    </a:lnBlToTr>
                    <a:solidFill>
                      <a:srgbClr val="CC330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2006</a:t>
                      </a:r>
                    </a:p>
                  </a:txBody>
                  <a:tcPr marL="90000" marR="90000" marT="164736" marB="46800" horzOverflow="overflow">
                    <a:lnL>
                      <a:noFill/>
                    </a:lnL>
                    <a:lnR>
                      <a:noFill/>
                    </a:lnR>
                    <a:lnT>
                      <a:noFill/>
                    </a:lnT>
                    <a:lnB>
                      <a:noFill/>
                    </a:lnB>
                    <a:lnTlToBr>
                      <a:noFill/>
                    </a:lnTlToBr>
                    <a:lnBlToTr>
                      <a:noFill/>
                    </a:lnBlToTr>
                    <a:solidFill>
                      <a:srgbClr val="CC330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2009</a:t>
                      </a:r>
                    </a:p>
                  </a:txBody>
                  <a:tcPr marL="90000" marR="90000" marT="164736" marB="46800" horzOverflow="overflow">
                    <a:lnL>
                      <a:noFill/>
                    </a:lnL>
                    <a:lnR>
                      <a:noFill/>
                    </a:lnR>
                    <a:lnT>
                      <a:noFill/>
                    </a:lnT>
                    <a:lnB>
                      <a:noFill/>
                    </a:lnB>
                    <a:lnTlToBr>
                      <a:noFill/>
                    </a:lnTlToBr>
                    <a:lnBlToTr>
                      <a:noFill/>
                    </a:lnBlToTr>
                    <a:solidFill>
                      <a:srgbClr val="CC330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2012</a:t>
                      </a:r>
                    </a:p>
                  </a:txBody>
                  <a:tcPr marL="90000" marR="90000" marT="164736" marB="46800" horzOverflow="overflow">
                    <a:lnL>
                      <a:noFill/>
                    </a:lnL>
                    <a:lnR>
                      <a:noFill/>
                    </a:lnR>
                    <a:lnT>
                      <a:noFill/>
                    </a:lnT>
                    <a:lnB>
                      <a:noFill/>
                    </a:lnB>
                    <a:lnTlToBr>
                      <a:noFill/>
                    </a:lnTlToBr>
                    <a:lnBlToTr>
                      <a:noFill/>
                    </a:lnBlToTr>
                    <a:solidFill>
                      <a:srgbClr val="CC3300"/>
                    </a:solidFill>
                  </a:tcPr>
                </a:tc>
                <a:tc>
                  <a:txBody>
                    <a:body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2015</a:t>
                      </a:r>
                    </a:p>
                  </a:txBody>
                  <a:tcPr marL="90000" marR="90000" marT="164736" marB="46800" horzOverflow="overflow">
                    <a:lnL>
                      <a:noFill/>
                    </a:lnL>
                    <a:lnR>
                      <a:noFill/>
                    </a:lnR>
                    <a:lnT>
                      <a:noFill/>
                    </a:lnT>
                    <a:lnB>
                      <a:noFill/>
                    </a:lnB>
                    <a:lnTlToBr>
                      <a:noFill/>
                    </a:lnTlToBr>
                    <a:lnBlToTr>
                      <a:noFill/>
                    </a:lnBlToTr>
                    <a:solidFill>
                      <a:srgbClr val="CC3300"/>
                    </a:solidFill>
                  </a:tcPr>
                </a:tc>
                <a:tc>
                  <a:txBody>
                    <a:body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2018</a:t>
                      </a:r>
                    </a:p>
                  </a:txBody>
                  <a:tcPr marL="90000" marR="90000" marT="164736" marB="46800" horzOverflow="overflow">
                    <a:lnL>
                      <a:noFill/>
                    </a:lnL>
                    <a:lnR>
                      <a:noFill/>
                    </a:lnR>
                    <a:lnT>
                      <a:noFill/>
                    </a:lnT>
                    <a:lnB>
                      <a:noFill/>
                    </a:lnB>
                    <a:lnTlToBr>
                      <a:noFill/>
                    </a:lnTlToBr>
                    <a:lnBlToTr>
                      <a:noFill/>
                    </a:lnBlToTr>
                    <a:solidFill>
                      <a:srgbClr val="CC3300"/>
                    </a:solidFill>
                  </a:tcPr>
                </a:tc>
                <a:extLst>
                  <a:ext uri="{0D108BD9-81ED-4DB2-BD59-A6C34878D82A}">
                    <a16:rowId xmlns:a16="http://schemas.microsoft.com/office/drawing/2014/main" val="3250374390"/>
                  </a:ext>
                </a:extLst>
              </a:tr>
              <a:tr h="944563">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0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Maths</a:t>
                      </a:r>
                    </a:p>
                  </a:txBody>
                  <a:tcPr marL="90000" marR="90000" marT="164736" marB="46800" horzOverflow="overflow">
                    <a:lnL>
                      <a:noFill/>
                    </a:lnL>
                    <a:lnR>
                      <a:noFill/>
                    </a:lnR>
                    <a:lnT>
                      <a:noFill/>
                    </a:lnT>
                    <a:lnB>
                      <a:noFill/>
                    </a:lnB>
                    <a:lnTlToBr>
                      <a:noFill/>
                    </a:lnTlToBr>
                    <a:lnBlToTr>
                      <a:noFill/>
                    </a:lnBlToTr>
                    <a:solidFill>
                      <a:srgbClr val="FF505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484</a:t>
                      </a:r>
                    </a:p>
                  </a:txBody>
                  <a:tcPr marL="90000" marR="90000" marT="164736" marB="46800" horzOverflow="overflow">
                    <a:lnL>
                      <a:noFill/>
                    </a:lnL>
                    <a:lnR>
                      <a:noFill/>
                    </a:lnR>
                    <a:lnT>
                      <a:noFill/>
                    </a:lnT>
                    <a:lnB>
                      <a:noFill/>
                    </a:lnB>
                    <a:lnTlToBr>
                      <a:noFill/>
                    </a:lnTlToBr>
                    <a:lnBlToTr>
                      <a:noFill/>
                    </a:lnBlToTr>
                    <a:solidFill>
                      <a:srgbClr val="FF505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472</a:t>
                      </a:r>
                    </a:p>
                  </a:txBody>
                  <a:tcPr marL="90000" marR="90000" marT="164736" marB="46800" horzOverflow="overflow">
                    <a:lnL>
                      <a:noFill/>
                    </a:lnL>
                    <a:lnR>
                      <a:noFill/>
                    </a:lnR>
                    <a:lnT>
                      <a:noFill/>
                    </a:lnT>
                    <a:lnB>
                      <a:noFill/>
                    </a:lnB>
                    <a:lnTlToBr>
                      <a:noFill/>
                    </a:lnTlToBr>
                    <a:lnBlToTr>
                      <a:noFill/>
                    </a:lnBlToTr>
                    <a:solidFill>
                      <a:srgbClr val="FF505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468</a:t>
                      </a:r>
                    </a:p>
                  </a:txBody>
                  <a:tcPr marL="90000" marR="90000" marT="164736" marB="46800" horzOverflow="overflow">
                    <a:lnL>
                      <a:noFill/>
                    </a:lnL>
                    <a:lnR>
                      <a:noFill/>
                    </a:lnR>
                    <a:lnT>
                      <a:noFill/>
                    </a:lnT>
                    <a:lnB>
                      <a:noFill/>
                    </a:lnB>
                    <a:lnTlToBr>
                      <a:noFill/>
                    </a:lnTlToBr>
                    <a:lnBlToTr>
                      <a:noFill/>
                    </a:lnBlToTr>
                    <a:solidFill>
                      <a:srgbClr val="FF5050"/>
                    </a:solidFill>
                  </a:tcPr>
                </a:tc>
                <a:tc>
                  <a:txBody>
                    <a:body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478</a:t>
                      </a:r>
                    </a:p>
                  </a:txBody>
                  <a:tcPr marL="90000" marR="90000" marT="164736" marB="46800" horzOverflow="overflow">
                    <a:lnL>
                      <a:noFill/>
                    </a:lnL>
                    <a:lnR>
                      <a:noFill/>
                    </a:lnR>
                    <a:lnT>
                      <a:noFill/>
                    </a:lnT>
                    <a:lnB>
                      <a:noFill/>
                    </a:lnB>
                    <a:lnTlToBr>
                      <a:noFill/>
                    </a:lnTlToBr>
                    <a:lnBlToTr>
                      <a:noFill/>
                    </a:lnBlToTr>
                    <a:solidFill>
                      <a:srgbClr val="FF5050"/>
                    </a:solidFill>
                  </a:tcPr>
                </a:tc>
                <a:tc>
                  <a:txBody>
                    <a:body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487</a:t>
                      </a:r>
                    </a:p>
                  </a:txBody>
                  <a:tcPr marL="90000" marR="90000" marT="164736" marB="46800" horzOverflow="overflow">
                    <a:lnL>
                      <a:noFill/>
                    </a:lnL>
                    <a:lnR>
                      <a:noFill/>
                    </a:lnR>
                    <a:lnT>
                      <a:noFill/>
                    </a:lnT>
                    <a:lnB>
                      <a:noFill/>
                    </a:lnB>
                    <a:lnTlToBr>
                      <a:noFill/>
                    </a:lnTlToBr>
                    <a:lnBlToTr>
                      <a:noFill/>
                    </a:lnBlToTr>
                    <a:solidFill>
                      <a:srgbClr val="FF5050"/>
                    </a:solidFill>
                  </a:tcPr>
                </a:tc>
                <a:extLst>
                  <a:ext uri="{0D108BD9-81ED-4DB2-BD59-A6C34878D82A}">
                    <a16:rowId xmlns:a16="http://schemas.microsoft.com/office/drawing/2014/main" val="3676898882"/>
                  </a:ext>
                </a:extLst>
              </a:tr>
              <a:tr h="944563">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0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Science</a:t>
                      </a:r>
                    </a:p>
                  </a:txBody>
                  <a:tcPr marL="90000" marR="90000" marT="164736" marB="46800" horzOverflow="overflow">
                    <a:lnL>
                      <a:noFill/>
                    </a:lnL>
                    <a:lnR>
                      <a:noFill/>
                    </a:lnR>
                    <a:lnT>
                      <a:noFill/>
                    </a:lnT>
                    <a:lnB>
                      <a:noFill/>
                    </a:lnB>
                    <a:lnTlToBr>
                      <a:noFill/>
                    </a:lnTlToBr>
                    <a:lnBlToTr>
                      <a:noFill/>
                    </a:lnBlToTr>
                    <a:solidFill>
                      <a:srgbClr val="FF7C8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505</a:t>
                      </a:r>
                    </a:p>
                  </a:txBody>
                  <a:tcPr marL="90000" marR="90000" marT="164736" marB="46800" horzOverflow="overflow">
                    <a:lnL>
                      <a:noFill/>
                    </a:lnL>
                    <a:lnR>
                      <a:noFill/>
                    </a:lnR>
                    <a:lnT>
                      <a:noFill/>
                    </a:lnT>
                    <a:lnB>
                      <a:noFill/>
                    </a:lnB>
                    <a:lnTlToBr>
                      <a:noFill/>
                    </a:lnTlToBr>
                    <a:lnBlToTr>
                      <a:noFill/>
                    </a:lnBlToTr>
                    <a:solidFill>
                      <a:srgbClr val="FF7C8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496</a:t>
                      </a:r>
                    </a:p>
                  </a:txBody>
                  <a:tcPr marL="90000" marR="90000" marT="164736" marB="46800" horzOverflow="overflow">
                    <a:lnL>
                      <a:noFill/>
                    </a:lnL>
                    <a:lnR>
                      <a:noFill/>
                    </a:lnR>
                    <a:lnT>
                      <a:noFill/>
                    </a:lnT>
                    <a:lnB>
                      <a:noFill/>
                    </a:lnB>
                    <a:lnTlToBr>
                      <a:noFill/>
                    </a:lnTlToBr>
                    <a:lnBlToTr>
                      <a:noFill/>
                    </a:lnBlToTr>
                    <a:solidFill>
                      <a:srgbClr val="FF7C8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491</a:t>
                      </a:r>
                    </a:p>
                  </a:txBody>
                  <a:tcPr marL="90000" marR="90000" marT="164736" marB="46800" horzOverflow="overflow">
                    <a:lnL>
                      <a:noFill/>
                    </a:lnL>
                    <a:lnR>
                      <a:noFill/>
                    </a:lnR>
                    <a:lnT>
                      <a:noFill/>
                    </a:lnT>
                    <a:lnB>
                      <a:noFill/>
                    </a:lnB>
                    <a:lnTlToBr>
                      <a:noFill/>
                    </a:lnTlToBr>
                    <a:lnBlToTr>
                      <a:noFill/>
                    </a:lnBlToTr>
                    <a:solidFill>
                      <a:srgbClr val="FF7C80"/>
                    </a:solidFill>
                  </a:tcPr>
                </a:tc>
                <a:tc>
                  <a:txBody>
                    <a:body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485</a:t>
                      </a:r>
                    </a:p>
                  </a:txBody>
                  <a:tcPr marL="90000" marR="90000" marT="164736" marB="46800" horzOverflow="overflow">
                    <a:lnL>
                      <a:noFill/>
                    </a:lnL>
                    <a:lnR>
                      <a:noFill/>
                    </a:lnR>
                    <a:lnT>
                      <a:noFill/>
                    </a:lnT>
                    <a:lnB>
                      <a:noFill/>
                    </a:lnB>
                    <a:lnTlToBr>
                      <a:noFill/>
                    </a:lnTlToBr>
                    <a:lnBlToTr>
                      <a:noFill/>
                    </a:lnBlToTr>
                    <a:solidFill>
                      <a:srgbClr val="FF7C80"/>
                    </a:solidFill>
                  </a:tcPr>
                </a:tc>
                <a:tc>
                  <a:txBody>
                    <a:body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488</a:t>
                      </a:r>
                    </a:p>
                  </a:txBody>
                  <a:tcPr marL="90000" marR="90000" marT="164736" marB="46800" horzOverflow="overflow">
                    <a:lnL>
                      <a:noFill/>
                    </a:lnL>
                    <a:lnR>
                      <a:noFill/>
                    </a:lnR>
                    <a:lnT>
                      <a:noFill/>
                    </a:lnT>
                    <a:lnB>
                      <a:noFill/>
                    </a:lnB>
                    <a:lnTlToBr>
                      <a:noFill/>
                    </a:lnTlToBr>
                    <a:lnBlToTr>
                      <a:noFill/>
                    </a:lnBlToTr>
                    <a:solidFill>
                      <a:srgbClr val="FF7C80"/>
                    </a:solidFill>
                  </a:tcPr>
                </a:tc>
                <a:extLst>
                  <a:ext uri="{0D108BD9-81ED-4DB2-BD59-A6C34878D82A}">
                    <a16:rowId xmlns:a16="http://schemas.microsoft.com/office/drawing/2014/main" val="522826214"/>
                  </a:ext>
                </a:extLst>
              </a:tr>
              <a:tr h="946150">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0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Reading</a:t>
                      </a:r>
                    </a:p>
                  </a:txBody>
                  <a:tcPr marL="90000" marR="90000" marT="164736" marB="46800" horzOverflow="overflow">
                    <a:lnL>
                      <a:noFill/>
                    </a:lnL>
                    <a:lnR>
                      <a:noFill/>
                    </a:lnR>
                    <a:lnT>
                      <a:noFill/>
                    </a:lnT>
                    <a:lnB>
                      <a:noFill/>
                    </a:lnB>
                    <a:lnTlToBr>
                      <a:noFill/>
                    </a:lnTlToBr>
                    <a:lnBlToTr>
                      <a:noFill/>
                    </a:lnBlToTr>
                    <a:solidFill>
                      <a:srgbClr val="FF505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481</a:t>
                      </a:r>
                    </a:p>
                  </a:txBody>
                  <a:tcPr marL="90000" marR="90000" marT="164736" marB="46800" horzOverflow="overflow">
                    <a:lnL>
                      <a:noFill/>
                    </a:lnL>
                    <a:lnR>
                      <a:noFill/>
                    </a:lnR>
                    <a:lnT>
                      <a:noFill/>
                    </a:lnT>
                    <a:lnB>
                      <a:noFill/>
                    </a:lnB>
                    <a:lnTlToBr>
                      <a:noFill/>
                    </a:lnTlToBr>
                    <a:lnBlToTr>
                      <a:noFill/>
                    </a:lnBlToTr>
                    <a:solidFill>
                      <a:srgbClr val="FF505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476</a:t>
                      </a:r>
                    </a:p>
                  </a:txBody>
                  <a:tcPr marL="90000" marR="90000" marT="164736" marB="46800" horzOverflow="overflow">
                    <a:lnL>
                      <a:noFill/>
                    </a:lnL>
                    <a:lnR>
                      <a:noFill/>
                    </a:lnR>
                    <a:lnT>
                      <a:noFill/>
                    </a:lnT>
                    <a:lnB>
                      <a:noFill/>
                    </a:lnB>
                    <a:lnTlToBr>
                      <a:noFill/>
                    </a:lnTlToBr>
                    <a:lnBlToTr>
                      <a:noFill/>
                    </a:lnBlToTr>
                    <a:solidFill>
                      <a:srgbClr val="FF505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480</a:t>
                      </a:r>
                    </a:p>
                  </a:txBody>
                  <a:tcPr marL="90000" marR="90000" marT="164736" marB="46800" horzOverflow="overflow">
                    <a:lnL>
                      <a:noFill/>
                    </a:lnL>
                    <a:lnR>
                      <a:noFill/>
                    </a:lnR>
                    <a:lnT>
                      <a:noFill/>
                    </a:lnT>
                    <a:lnB>
                      <a:noFill/>
                    </a:lnB>
                    <a:lnTlToBr>
                      <a:noFill/>
                    </a:lnTlToBr>
                    <a:lnBlToTr>
                      <a:noFill/>
                    </a:lnBlToTr>
                    <a:solidFill>
                      <a:srgbClr val="FF5050"/>
                    </a:solidFill>
                  </a:tcPr>
                </a:tc>
                <a:tc>
                  <a:txBody>
                    <a:body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477</a:t>
                      </a:r>
                    </a:p>
                  </a:txBody>
                  <a:tcPr marL="90000" marR="90000" marT="164736" marB="46800" horzOverflow="overflow">
                    <a:lnL>
                      <a:noFill/>
                    </a:lnL>
                    <a:lnR>
                      <a:noFill/>
                    </a:lnR>
                    <a:lnT>
                      <a:noFill/>
                    </a:lnT>
                    <a:lnB>
                      <a:noFill/>
                    </a:lnB>
                    <a:lnTlToBr>
                      <a:noFill/>
                    </a:lnTlToBr>
                    <a:lnBlToTr>
                      <a:noFill/>
                    </a:lnBlToTr>
                    <a:solidFill>
                      <a:srgbClr val="FF5050"/>
                    </a:solidFill>
                  </a:tcPr>
                </a:tc>
                <a:tc>
                  <a:txBody>
                    <a:body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483</a:t>
                      </a:r>
                    </a:p>
                  </a:txBody>
                  <a:tcPr marL="90000" marR="90000" marT="164736" marB="46800" horzOverflow="overflow">
                    <a:lnL>
                      <a:noFill/>
                    </a:lnL>
                    <a:lnR>
                      <a:noFill/>
                    </a:lnR>
                    <a:lnT>
                      <a:noFill/>
                    </a:lnT>
                    <a:lnB>
                      <a:noFill/>
                    </a:lnB>
                    <a:lnTlToBr>
                      <a:noFill/>
                    </a:lnTlToBr>
                    <a:lnBlToTr>
                      <a:noFill/>
                    </a:lnBlToTr>
                    <a:solidFill>
                      <a:srgbClr val="FF5050"/>
                    </a:solidFill>
                  </a:tcPr>
                </a:tc>
                <a:extLst>
                  <a:ext uri="{0D108BD9-81ED-4DB2-BD59-A6C34878D82A}">
                    <a16:rowId xmlns:a16="http://schemas.microsoft.com/office/drawing/2014/main" val="3137197401"/>
                  </a:ext>
                </a:extLst>
              </a:tr>
            </a:tbl>
          </a:graphicData>
        </a:graphic>
      </p:graphicFrame>
      <p:sp>
        <p:nvSpPr>
          <p:cNvPr id="3" name="Title 1"/>
          <p:cNvSpPr txBox="1">
            <a:spLocks/>
          </p:cNvSpPr>
          <p:nvPr/>
        </p:nvSpPr>
        <p:spPr>
          <a:xfrm>
            <a:off x="630237" y="377670"/>
            <a:ext cx="78867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3600" b="1" dirty="0" smtClean="0">
                <a:latin typeface="+mn-lt"/>
              </a:rPr>
              <a:t>PISA – Wales</a:t>
            </a:r>
            <a:endParaRPr lang="en-US" altLang="en-US" sz="3600" b="1" dirty="0" smtClean="0">
              <a:latin typeface="+mn-lt"/>
            </a:endParaRPr>
          </a:p>
        </p:txBody>
      </p:sp>
    </p:spTree>
    <p:extLst>
      <p:ext uri="{BB962C8B-B14F-4D97-AF65-F5344CB8AC3E}">
        <p14:creationId xmlns:p14="http://schemas.microsoft.com/office/powerpoint/2010/main" val="34692316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46105" y="0"/>
            <a:ext cx="7313710" cy="5076354"/>
          </a:xfrm>
          <a:prstGeom prst="rect">
            <a:avLst/>
          </a:prstGeom>
        </p:spPr>
      </p:pic>
      <p:sp>
        <p:nvSpPr>
          <p:cNvPr id="3" name="TextBox 2"/>
          <p:cNvSpPr txBox="1"/>
          <p:nvPr/>
        </p:nvSpPr>
        <p:spPr>
          <a:xfrm>
            <a:off x="7275932" y="5154589"/>
            <a:ext cx="1770058" cy="369332"/>
          </a:xfrm>
          <a:prstGeom prst="rect">
            <a:avLst/>
          </a:prstGeom>
          <a:noFill/>
        </p:spPr>
        <p:txBody>
          <a:bodyPr wrap="square" rtlCol="0">
            <a:spAutoFit/>
          </a:bodyPr>
          <a:lstStyle/>
          <a:p>
            <a:r>
              <a:rPr lang="en-GB" dirty="0" smtClean="0"/>
              <a:t>(NFER, 2019)</a:t>
            </a:r>
            <a:endParaRPr lang="en-US" dirty="0"/>
          </a:p>
        </p:txBody>
      </p:sp>
    </p:spTree>
    <p:extLst>
      <p:ext uri="{BB962C8B-B14F-4D97-AF65-F5344CB8AC3E}">
        <p14:creationId xmlns:p14="http://schemas.microsoft.com/office/powerpoint/2010/main" val="10400977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26424" y="2310054"/>
            <a:ext cx="6305465" cy="646331"/>
          </a:xfrm>
          <a:prstGeom prst="rect">
            <a:avLst/>
          </a:prstGeom>
        </p:spPr>
        <p:txBody>
          <a:bodyPr wrap="square">
            <a:spAutoFit/>
          </a:bodyPr>
          <a:lstStyle/>
          <a:p>
            <a:r>
              <a:rPr lang="en-GB" sz="3600" b="1" dirty="0"/>
              <a:t>3</a:t>
            </a:r>
            <a:r>
              <a:rPr lang="en-GB" sz="3600" b="1" dirty="0" smtClean="0"/>
              <a:t>) International movement…</a:t>
            </a:r>
            <a:endParaRPr lang="en-GB" b="1" dirty="0"/>
          </a:p>
        </p:txBody>
      </p:sp>
    </p:spTree>
    <p:extLst>
      <p:ext uri="{BB962C8B-B14F-4D97-AF65-F5344CB8AC3E}">
        <p14:creationId xmlns:p14="http://schemas.microsoft.com/office/powerpoint/2010/main" val="4372284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878952" y="282663"/>
            <a:ext cx="7326610" cy="4934995"/>
          </a:xfrm>
          <a:prstGeom prst="rect">
            <a:avLst/>
          </a:prstGeom>
        </p:spPr>
      </p:pic>
      <p:sp>
        <p:nvSpPr>
          <p:cNvPr id="3" name="TextBox 2"/>
          <p:cNvSpPr txBox="1"/>
          <p:nvPr/>
        </p:nvSpPr>
        <p:spPr>
          <a:xfrm>
            <a:off x="7374340" y="4995081"/>
            <a:ext cx="1405720" cy="369332"/>
          </a:xfrm>
          <a:prstGeom prst="rect">
            <a:avLst/>
          </a:prstGeom>
          <a:noFill/>
        </p:spPr>
        <p:txBody>
          <a:bodyPr wrap="square" rtlCol="0">
            <a:spAutoFit/>
          </a:bodyPr>
          <a:lstStyle/>
          <a:p>
            <a:r>
              <a:rPr lang="en-GB" dirty="0" smtClean="0"/>
              <a:t>(Pont, 2018)</a:t>
            </a:r>
            <a:endParaRPr lang="en-GB" dirty="0"/>
          </a:p>
        </p:txBody>
      </p:sp>
    </p:spTree>
    <p:extLst>
      <p:ext uri="{BB962C8B-B14F-4D97-AF65-F5344CB8AC3E}">
        <p14:creationId xmlns:p14="http://schemas.microsoft.com/office/powerpoint/2010/main" val="29305425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93994" y="593267"/>
            <a:ext cx="4572000" cy="4467057"/>
          </a:xfrm>
          <a:prstGeom prst="rect">
            <a:avLst/>
          </a:prstGeom>
        </p:spPr>
        <p:txBody>
          <a:bodyPr>
            <a:spAutoFit/>
          </a:bodyPr>
          <a:lstStyle/>
          <a:p>
            <a:pPr marL="285750" indent="-285750">
              <a:lnSpc>
                <a:spcPct val="150000"/>
              </a:lnSpc>
              <a:buFont typeface="Arial" panose="020B0604020202020204" pitchFamily="34" charset="0"/>
              <a:buChar char="•"/>
            </a:pPr>
            <a:r>
              <a:rPr lang="en-GB" sz="2400" dirty="0" smtClean="0"/>
              <a:t>Alberta</a:t>
            </a:r>
          </a:p>
          <a:p>
            <a:pPr marL="285750" indent="-285750">
              <a:lnSpc>
                <a:spcPct val="150000"/>
              </a:lnSpc>
              <a:buFont typeface="Arial" panose="020B0604020202020204" pitchFamily="34" charset="0"/>
              <a:buChar char="•"/>
            </a:pPr>
            <a:r>
              <a:rPr lang="en-GB" sz="2400" dirty="0" smtClean="0"/>
              <a:t>British Columbia</a:t>
            </a:r>
            <a:endParaRPr lang="en-GB" sz="2400" dirty="0"/>
          </a:p>
          <a:p>
            <a:pPr marL="285750" indent="-285750">
              <a:lnSpc>
                <a:spcPct val="150000"/>
              </a:lnSpc>
              <a:buFont typeface="Arial" panose="020B0604020202020204" pitchFamily="34" charset="0"/>
              <a:buChar char="•"/>
            </a:pPr>
            <a:r>
              <a:rPr lang="en-GB" sz="2400" dirty="0" smtClean="0"/>
              <a:t>Finland</a:t>
            </a:r>
            <a:endParaRPr lang="en-GB" sz="2400" dirty="0"/>
          </a:p>
          <a:p>
            <a:pPr marL="285750" indent="-285750">
              <a:lnSpc>
                <a:spcPct val="150000"/>
              </a:lnSpc>
              <a:buFont typeface="Arial" panose="020B0604020202020204" pitchFamily="34" charset="0"/>
              <a:buChar char="•"/>
            </a:pPr>
            <a:r>
              <a:rPr lang="en-GB" sz="2400" dirty="0" smtClean="0"/>
              <a:t>Scotland</a:t>
            </a:r>
            <a:endParaRPr lang="en-GB" sz="2400" dirty="0"/>
          </a:p>
          <a:p>
            <a:pPr marL="285750" indent="-285750">
              <a:lnSpc>
                <a:spcPct val="150000"/>
              </a:lnSpc>
              <a:buFont typeface="Arial" panose="020B0604020202020204" pitchFamily="34" charset="0"/>
              <a:buChar char="•"/>
            </a:pPr>
            <a:r>
              <a:rPr lang="en-GB" sz="2400" dirty="0" smtClean="0"/>
              <a:t>Netherlands</a:t>
            </a:r>
            <a:endParaRPr lang="en-GB" sz="2400" dirty="0"/>
          </a:p>
          <a:p>
            <a:pPr marL="285750" indent="-285750">
              <a:lnSpc>
                <a:spcPct val="150000"/>
              </a:lnSpc>
              <a:buFont typeface="Arial" panose="020B0604020202020204" pitchFamily="34" charset="0"/>
              <a:buChar char="•"/>
            </a:pPr>
            <a:r>
              <a:rPr lang="en-GB" sz="2400" dirty="0" smtClean="0"/>
              <a:t>Japan</a:t>
            </a:r>
          </a:p>
          <a:p>
            <a:pPr marL="285750" indent="-285750">
              <a:lnSpc>
                <a:spcPct val="150000"/>
              </a:lnSpc>
              <a:buFont typeface="Arial" panose="020B0604020202020204" pitchFamily="34" charset="0"/>
              <a:buChar char="•"/>
            </a:pPr>
            <a:r>
              <a:rPr lang="en-GB" sz="2400" dirty="0" smtClean="0"/>
              <a:t>Singapore </a:t>
            </a:r>
            <a:endParaRPr lang="en-GB" sz="2400" dirty="0"/>
          </a:p>
          <a:p>
            <a:pPr marL="285750" indent="-285750">
              <a:lnSpc>
                <a:spcPct val="150000"/>
              </a:lnSpc>
              <a:buFont typeface="Arial" panose="020B0604020202020204" pitchFamily="34" charset="0"/>
              <a:buChar char="•"/>
            </a:pPr>
            <a:r>
              <a:rPr lang="en-GB" sz="2400" dirty="0" smtClean="0"/>
              <a:t>Australia</a:t>
            </a:r>
            <a:endParaRPr lang="en-GB" sz="2400" dirty="0"/>
          </a:p>
        </p:txBody>
      </p:sp>
      <p:pic>
        <p:nvPicPr>
          <p:cNvPr id="7178" name="Picture 10" descr="Image result for scotland fla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0624700">
            <a:off x="5711787" y="3737792"/>
            <a:ext cx="1854415" cy="1112649"/>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7174" name="Picture 6" descr="Image result for british columbia fla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0436916">
            <a:off x="7069131" y="1734733"/>
            <a:ext cx="1793855" cy="1076314"/>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7182" name="Picture 14" descr="Image result for netherlands fla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06547" y="4362664"/>
            <a:ext cx="1597138" cy="1064758"/>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7184" name="Picture 16" descr="Image result for japan fla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53712" y="327460"/>
            <a:ext cx="1561841" cy="1040821"/>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7170" name="Picture 2" descr="Image result for alberta fla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1197970">
            <a:off x="6428086" y="766598"/>
            <a:ext cx="1803060" cy="90153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7188" name="Picture 20" descr="Image result for singapore fla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rot="21447936">
            <a:off x="5474492" y="1359064"/>
            <a:ext cx="1707718" cy="1138479"/>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7190" name="Picture 22" descr="Image result for australia fla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623691" y="2615746"/>
            <a:ext cx="2061169" cy="1030585"/>
          </a:xfrm>
          <a:prstGeom prst="rect">
            <a:avLst/>
          </a:prstGeom>
          <a:noFill/>
          <a:extLst>
            <a:ext uri="{909E8E84-426E-40DD-AFC4-6F175D3DCCD1}">
              <a14:hiddenFill xmlns:a14="http://schemas.microsoft.com/office/drawing/2010/main">
                <a:solidFill>
                  <a:srgbClr val="FFFFFF"/>
                </a:solidFill>
              </a14:hiddenFill>
            </a:ext>
          </a:extLst>
        </p:spPr>
      </p:pic>
      <p:pic>
        <p:nvPicPr>
          <p:cNvPr id="7176" name="Picture 8" descr="Image result for finland"/>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rot="383549">
            <a:off x="7058735" y="2867584"/>
            <a:ext cx="1814650" cy="1108751"/>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39506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22356" y="2180847"/>
            <a:ext cx="4973867" cy="646331"/>
          </a:xfrm>
          <a:prstGeom prst="rect">
            <a:avLst/>
          </a:prstGeom>
        </p:spPr>
        <p:txBody>
          <a:bodyPr wrap="square">
            <a:spAutoFit/>
          </a:bodyPr>
          <a:lstStyle/>
          <a:p>
            <a:r>
              <a:rPr lang="en-GB" sz="3600" b="1" dirty="0"/>
              <a:t>4</a:t>
            </a:r>
            <a:r>
              <a:rPr lang="en-GB" sz="3600" b="1" dirty="0" smtClean="0"/>
              <a:t>) Reform fatigue…</a:t>
            </a:r>
            <a:endParaRPr lang="en-GB" sz="3600" b="1" dirty="0"/>
          </a:p>
        </p:txBody>
      </p:sp>
    </p:spTree>
    <p:extLst>
      <p:ext uri="{BB962C8B-B14F-4D97-AF65-F5344CB8AC3E}">
        <p14:creationId xmlns:p14="http://schemas.microsoft.com/office/powerpoint/2010/main" val="15163496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latin typeface="+mn-lt"/>
              </a:rPr>
              <a:t>OECD review</a:t>
            </a:r>
            <a:endParaRPr lang="en-GB" sz="3600" b="1" dirty="0">
              <a:latin typeface="+mn-lt"/>
            </a:endParaRPr>
          </a:p>
        </p:txBody>
      </p:sp>
      <p:sp>
        <p:nvSpPr>
          <p:cNvPr id="3" name="Content Placeholder 2"/>
          <p:cNvSpPr>
            <a:spLocks noGrp="1"/>
          </p:cNvSpPr>
          <p:nvPr>
            <p:ph idx="1"/>
          </p:nvPr>
        </p:nvSpPr>
        <p:spPr>
          <a:xfrm>
            <a:off x="908790" y="1825625"/>
            <a:ext cx="7606560" cy="4351338"/>
          </a:xfrm>
        </p:spPr>
        <p:txBody>
          <a:bodyPr/>
          <a:lstStyle/>
          <a:p>
            <a:pPr marL="0" indent="0">
              <a:buNone/>
            </a:pPr>
            <a:r>
              <a:rPr lang="en-GB" sz="2400" dirty="0"/>
              <a:t>‘The evidence suggests Welsh schools are currently facing some challenges in implementing the numerous policies and reforms… particularly because there are so many. The head teachers and other stakeholders that the OECD review team met felt that the sheer number and often short time spans for schools to implement these reforms bring with them a risk of only partial implementation of reforms, or </a:t>
            </a:r>
            <a:r>
              <a:rPr lang="en-GB" sz="2400" b="1" dirty="0">
                <a:solidFill>
                  <a:schemeClr val="accent5"/>
                </a:solidFill>
              </a:rPr>
              <a:t>‘reform fatigue’</a:t>
            </a:r>
            <a:r>
              <a:rPr lang="en-GB" sz="2400" dirty="0"/>
              <a:t>.’ </a:t>
            </a:r>
          </a:p>
          <a:p>
            <a:pPr marL="0" indent="0">
              <a:buNone/>
            </a:pPr>
            <a:r>
              <a:rPr lang="en-GB" sz="2400" dirty="0"/>
              <a:t>								</a:t>
            </a:r>
            <a:r>
              <a:rPr lang="en-GB" sz="2400" dirty="0" smtClean="0"/>
              <a:t>						</a:t>
            </a:r>
            <a:r>
              <a:rPr lang="en-GB" sz="2000" dirty="0" smtClean="0"/>
              <a:t>(</a:t>
            </a:r>
            <a:r>
              <a:rPr lang="en-GB" sz="2000" dirty="0"/>
              <a:t>OECD, </a:t>
            </a:r>
            <a:r>
              <a:rPr lang="en-GB" sz="2000" dirty="0" smtClean="0"/>
              <a:t>2014)</a:t>
            </a:r>
            <a:endParaRPr lang="en-GB" sz="2000" dirty="0"/>
          </a:p>
          <a:p>
            <a:endParaRPr lang="en-GB" dirty="0"/>
          </a:p>
        </p:txBody>
      </p:sp>
    </p:spTree>
    <p:extLst>
      <p:ext uri="{BB962C8B-B14F-4D97-AF65-F5344CB8AC3E}">
        <p14:creationId xmlns:p14="http://schemas.microsoft.com/office/powerpoint/2010/main" val="1450471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Image result for re-boot syste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6316" y="704041"/>
            <a:ext cx="6972684" cy="4277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61861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257300" y="2418318"/>
            <a:ext cx="7886700"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smtClean="0">
                <a:latin typeface="+mn-lt"/>
              </a:rPr>
              <a:t>Opportunities…</a:t>
            </a:r>
            <a:endParaRPr lang="en-GB" sz="3600" b="1" dirty="0">
              <a:latin typeface="+mn-lt"/>
            </a:endParaRPr>
          </a:p>
        </p:txBody>
      </p:sp>
    </p:spTree>
    <p:extLst>
      <p:ext uri="{BB962C8B-B14F-4D97-AF65-F5344CB8AC3E}">
        <p14:creationId xmlns:p14="http://schemas.microsoft.com/office/powerpoint/2010/main" val="31411132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05258" y="439684"/>
            <a:ext cx="4572000" cy="5262979"/>
          </a:xfrm>
          <a:prstGeom prst="rect">
            <a:avLst/>
          </a:prstGeom>
        </p:spPr>
        <p:txBody>
          <a:bodyPr>
            <a:spAutoFit/>
          </a:bodyPr>
          <a:lstStyle/>
          <a:p>
            <a:pPr marL="457200" indent="-457200">
              <a:buFont typeface="Arial" panose="020B0604020202020204" pitchFamily="34" charset="0"/>
              <a:buChar char="•"/>
            </a:pPr>
            <a:r>
              <a:rPr lang="en-GB" sz="2400" dirty="0" smtClean="0"/>
              <a:t>Teacher autonomy/agency </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smtClean="0"/>
              <a:t>Trust in profession</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smtClean="0"/>
              <a:t>Bespoke learning pathways</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smtClean="0"/>
              <a:t>Assessment for learning</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smtClean="0"/>
              <a:t>Welsh dimension</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smtClean="0"/>
              <a:t>Creativity/innovation</a:t>
            </a:r>
          </a:p>
          <a:p>
            <a:pPr marL="457200" indent="-457200">
              <a:buFont typeface="Arial" panose="020B0604020202020204" pitchFamily="34" charset="0"/>
              <a:buChar char="•"/>
            </a:pPr>
            <a:endParaRPr lang="en-GB" sz="2400" dirty="0" smtClean="0"/>
          </a:p>
          <a:p>
            <a:pPr marL="457200" indent="-457200">
              <a:buFont typeface="Arial" panose="020B0604020202020204" pitchFamily="34" charset="0"/>
              <a:buChar char="•"/>
            </a:pPr>
            <a:r>
              <a:rPr lang="en-GB" sz="2400" dirty="0"/>
              <a:t>Collaboration</a:t>
            </a:r>
          </a:p>
          <a:p>
            <a:pPr marL="457200" indent="-457200">
              <a:buFont typeface="Arial" panose="020B0604020202020204" pitchFamily="34" charset="0"/>
              <a:buChar char="•"/>
            </a:pPr>
            <a:endParaRPr lang="en-GB" sz="2400" dirty="0" smtClean="0"/>
          </a:p>
        </p:txBody>
      </p:sp>
    </p:spTree>
    <p:extLst>
      <p:ext uri="{BB962C8B-B14F-4D97-AF65-F5344CB8AC3E}">
        <p14:creationId xmlns:p14="http://schemas.microsoft.com/office/powerpoint/2010/main" val="26120117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98674" y="336589"/>
            <a:ext cx="6666287" cy="49997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04993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257300" y="2418318"/>
            <a:ext cx="7886700"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smtClean="0">
                <a:latin typeface="+mn-lt"/>
              </a:rPr>
              <a:t>Challenges…</a:t>
            </a:r>
            <a:endParaRPr lang="en-GB" sz="3600" b="1" dirty="0">
              <a:latin typeface="+mn-lt"/>
            </a:endParaRPr>
          </a:p>
        </p:txBody>
      </p:sp>
    </p:spTree>
    <p:extLst>
      <p:ext uri="{BB962C8B-B14F-4D97-AF65-F5344CB8AC3E}">
        <p14:creationId xmlns:p14="http://schemas.microsoft.com/office/powerpoint/2010/main" val="33641613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88429" y="473343"/>
            <a:ext cx="5405058" cy="5170646"/>
          </a:xfrm>
          <a:prstGeom prst="rect">
            <a:avLst/>
          </a:prstGeom>
        </p:spPr>
        <p:txBody>
          <a:bodyPr wrap="square">
            <a:spAutoFit/>
          </a:bodyPr>
          <a:lstStyle/>
          <a:p>
            <a:pPr marL="457200" indent="-457200">
              <a:buFont typeface="Arial" panose="020B0604020202020204" pitchFamily="34" charset="0"/>
              <a:buChar char="•"/>
            </a:pPr>
            <a:r>
              <a:rPr lang="en-GB" sz="2400" dirty="0" smtClean="0"/>
              <a:t>Communication – hearts &amp; minds</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smtClean="0"/>
              <a:t>Professional learning</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smtClean="0"/>
              <a:t>Funding</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smtClean="0"/>
              <a:t>Qualifications</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smtClean="0"/>
              <a:t>Accountability</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smtClean="0"/>
              <a:t>Leadership/managing change</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smtClean="0"/>
              <a:t>Inertia</a:t>
            </a:r>
          </a:p>
          <a:p>
            <a:pPr marL="457200" indent="-457200">
              <a:buFont typeface="Arial" panose="020B0604020202020204" pitchFamily="34" charset="0"/>
              <a:buChar char="•"/>
            </a:pPr>
            <a:endParaRPr lang="en-GB" b="1" dirty="0"/>
          </a:p>
        </p:txBody>
      </p:sp>
    </p:spTree>
    <p:extLst>
      <p:ext uri="{BB962C8B-B14F-4D97-AF65-F5344CB8AC3E}">
        <p14:creationId xmlns:p14="http://schemas.microsoft.com/office/powerpoint/2010/main" val="510597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81400" y="194083"/>
            <a:ext cx="8195257" cy="646331"/>
          </a:xfrm>
          <a:prstGeom prst="rect">
            <a:avLst/>
          </a:prstGeom>
        </p:spPr>
        <p:txBody>
          <a:bodyPr wrap="none">
            <a:spAutoFit/>
          </a:bodyPr>
          <a:lstStyle/>
          <a:p>
            <a:pPr algn="ctr"/>
            <a:r>
              <a:rPr lang="en-GB" sz="3600" b="1" dirty="0" smtClean="0">
                <a:cs typeface="Arial" panose="020B0604020202020204" pitchFamily="34" charset="0"/>
              </a:rPr>
              <a:t>Power shift from government to schools…</a:t>
            </a:r>
            <a:endParaRPr lang="en-US" sz="3600" b="1" dirty="0">
              <a:cs typeface="Arial" panose="020B0604020202020204" pitchFamily="34" charset="0"/>
            </a:endParaRPr>
          </a:p>
        </p:txBody>
      </p:sp>
      <p:pic>
        <p:nvPicPr>
          <p:cNvPr id="1026" name="Picture 2" descr="Image result for sened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1400" y="1233025"/>
            <a:ext cx="3077928" cy="196228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schoo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27427" y="3433260"/>
            <a:ext cx="2970497" cy="1882115"/>
          </a:xfrm>
          <a:prstGeom prst="rect">
            <a:avLst/>
          </a:prstGeom>
          <a:noFill/>
          <a:extLst>
            <a:ext uri="{909E8E84-426E-40DD-AFC4-6F175D3DCCD1}">
              <a14:hiddenFill xmlns:a14="http://schemas.microsoft.com/office/drawing/2010/main">
                <a:solidFill>
                  <a:srgbClr val="FFFFFF"/>
                </a:solidFill>
              </a14:hiddenFill>
            </a:ext>
          </a:extLst>
        </p:spPr>
      </p:pic>
      <p:sp>
        <p:nvSpPr>
          <p:cNvPr id="3" name="Right Arrow 2"/>
          <p:cNvSpPr/>
          <p:nvPr/>
        </p:nvSpPr>
        <p:spPr>
          <a:xfrm rot="1263189">
            <a:off x="4038259" y="3076144"/>
            <a:ext cx="1281538" cy="71423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859245" y="3613666"/>
            <a:ext cx="4013006" cy="1754326"/>
          </a:xfrm>
          <a:prstGeom prst="rect">
            <a:avLst/>
          </a:prstGeom>
        </p:spPr>
        <p:txBody>
          <a:bodyPr wrap="square">
            <a:spAutoFit/>
          </a:bodyPr>
          <a:lstStyle/>
          <a:p>
            <a:r>
              <a:rPr lang="en-GB" dirty="0" smtClean="0">
                <a:cs typeface="Arial" panose="020B0604020202020204" pitchFamily="34" charset="0"/>
              </a:rPr>
              <a:t>De-centralisation…</a:t>
            </a:r>
          </a:p>
          <a:p>
            <a:endParaRPr lang="en-GB" dirty="0">
              <a:cs typeface="Arial" panose="020B0604020202020204" pitchFamily="34" charset="0"/>
            </a:endParaRPr>
          </a:p>
          <a:p>
            <a:r>
              <a:rPr lang="en-US" dirty="0" smtClean="0">
                <a:cs typeface="Arial" panose="020B0604020202020204" pitchFamily="34" charset="0"/>
              </a:rPr>
              <a:t>Teachers taking the lead</a:t>
            </a:r>
          </a:p>
          <a:p>
            <a:endParaRPr lang="en-US" dirty="0">
              <a:cs typeface="Arial" panose="020B0604020202020204" pitchFamily="34" charset="0"/>
            </a:endParaRPr>
          </a:p>
          <a:p>
            <a:r>
              <a:rPr lang="en-US" dirty="0" smtClean="0">
                <a:cs typeface="Arial" panose="020B0604020202020204" pitchFamily="34" charset="0"/>
              </a:rPr>
              <a:t>From passive consumers, to proactive producers of curriculum content</a:t>
            </a:r>
            <a:endParaRPr lang="en-US" dirty="0">
              <a:cs typeface="Arial" panose="020B0604020202020204" pitchFamily="34" charset="0"/>
            </a:endParaRPr>
          </a:p>
        </p:txBody>
      </p:sp>
      <p:sp>
        <p:nvSpPr>
          <p:cNvPr id="7" name="Rectangle 6"/>
          <p:cNvSpPr/>
          <p:nvPr/>
        </p:nvSpPr>
        <p:spPr>
          <a:xfrm>
            <a:off x="5286581" y="1259674"/>
            <a:ext cx="3541789" cy="1754326"/>
          </a:xfrm>
          <a:prstGeom prst="rect">
            <a:avLst/>
          </a:prstGeom>
        </p:spPr>
        <p:txBody>
          <a:bodyPr wrap="square">
            <a:spAutoFit/>
          </a:bodyPr>
          <a:lstStyle/>
          <a:p>
            <a:r>
              <a:rPr lang="en-GB" dirty="0" smtClean="0">
                <a:cs typeface="Arial" panose="020B0604020202020204" pitchFamily="34" charset="0"/>
              </a:rPr>
              <a:t>De-centralisation…</a:t>
            </a:r>
          </a:p>
          <a:p>
            <a:endParaRPr lang="en-GB" dirty="0">
              <a:cs typeface="Arial" panose="020B0604020202020204" pitchFamily="34" charset="0"/>
            </a:endParaRPr>
          </a:p>
          <a:p>
            <a:r>
              <a:rPr lang="en-US" dirty="0" smtClean="0">
                <a:cs typeface="Arial" panose="020B0604020202020204" pitchFamily="34" charset="0"/>
              </a:rPr>
              <a:t>Policymakers handing over responsibility</a:t>
            </a:r>
          </a:p>
          <a:p>
            <a:endParaRPr lang="en-US" dirty="0" smtClean="0">
              <a:cs typeface="Arial" panose="020B0604020202020204" pitchFamily="34" charset="0"/>
            </a:endParaRPr>
          </a:p>
          <a:p>
            <a:r>
              <a:rPr lang="en-US" dirty="0" smtClean="0">
                <a:cs typeface="Arial" panose="020B0604020202020204" pitchFamily="34" charset="0"/>
              </a:rPr>
              <a:t>Trust in the profession</a:t>
            </a:r>
            <a:endParaRPr lang="en-US" dirty="0">
              <a:cs typeface="Arial" panose="020B0604020202020204" pitchFamily="34" charset="0"/>
            </a:endParaRPr>
          </a:p>
        </p:txBody>
      </p:sp>
    </p:spTree>
    <p:extLst>
      <p:ext uri="{BB962C8B-B14F-4D97-AF65-F5344CB8AC3E}">
        <p14:creationId xmlns:p14="http://schemas.microsoft.com/office/powerpoint/2010/main" val="24665580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0364" y="404037"/>
            <a:ext cx="8123274" cy="4890978"/>
          </a:xfrm>
          <a:prstGeom prst="rect">
            <a:avLst/>
          </a:prstGeom>
          <a:ln>
            <a:noFill/>
          </a:ln>
          <a:effectLst>
            <a:softEdge rad="112500"/>
          </a:effectLst>
        </p:spPr>
      </p:pic>
    </p:spTree>
    <p:extLst>
      <p:ext uri="{BB962C8B-B14F-4D97-AF65-F5344CB8AC3E}">
        <p14:creationId xmlns:p14="http://schemas.microsoft.com/office/powerpoint/2010/main" val="24336806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93061" y="1919301"/>
            <a:ext cx="7082394" cy="2862322"/>
          </a:xfrm>
          <a:prstGeom prst="rect">
            <a:avLst/>
          </a:prstGeom>
        </p:spPr>
        <p:txBody>
          <a:bodyPr wrap="square">
            <a:spAutoFit/>
          </a:bodyPr>
          <a:lstStyle/>
          <a:p>
            <a:r>
              <a:rPr lang="en-GB" sz="2400" dirty="0"/>
              <a:t>‘The high degree of prescription and detail in the national curriculum, allied to increasingly powerful accountability mechanisms, has tended to create a culture within which the creative role of the school has become diminished and the professional contribution of the workforce underdeveloped.’</a:t>
            </a:r>
          </a:p>
          <a:p>
            <a:endParaRPr lang="en-GB" dirty="0"/>
          </a:p>
          <a:p>
            <a:r>
              <a:rPr lang="en-GB" dirty="0"/>
              <a:t> 				</a:t>
            </a:r>
            <a:r>
              <a:rPr lang="en-GB" dirty="0" smtClean="0"/>
              <a:t>	(</a:t>
            </a:r>
            <a:r>
              <a:rPr lang="en-GB" dirty="0"/>
              <a:t>Donaldson, </a:t>
            </a:r>
            <a:r>
              <a:rPr lang="en-GB" dirty="0" smtClean="0"/>
              <a:t>2015)</a:t>
            </a:r>
            <a:endParaRPr lang="en-GB" dirty="0"/>
          </a:p>
        </p:txBody>
      </p:sp>
      <p:sp>
        <p:nvSpPr>
          <p:cNvPr id="3" name="Title 1"/>
          <p:cNvSpPr txBox="1">
            <a:spLocks/>
          </p:cNvSpPr>
          <p:nvPr/>
        </p:nvSpPr>
        <p:spPr>
          <a:xfrm>
            <a:off x="956472" y="701714"/>
            <a:ext cx="7886700"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smtClean="0">
                <a:latin typeface="+mn-lt"/>
              </a:rPr>
              <a:t>Diminished professionalis</a:t>
            </a:r>
            <a:r>
              <a:rPr lang="en-GB" sz="3600" b="1" dirty="0">
                <a:latin typeface="+mn-lt"/>
              </a:rPr>
              <a:t>m</a:t>
            </a:r>
            <a:r>
              <a:rPr lang="en-GB" sz="3600" b="1" dirty="0" smtClean="0">
                <a:latin typeface="+mn-lt"/>
              </a:rPr>
              <a:t>…</a:t>
            </a:r>
            <a:endParaRPr lang="en-GB" sz="3600" b="1" dirty="0">
              <a:latin typeface="+mn-lt"/>
            </a:endParaRPr>
          </a:p>
        </p:txBody>
      </p:sp>
    </p:spTree>
    <p:extLst>
      <p:ext uri="{BB962C8B-B14F-4D97-AF65-F5344CB8AC3E}">
        <p14:creationId xmlns:p14="http://schemas.microsoft.com/office/powerpoint/2010/main" val="3774146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1585" y="297711"/>
            <a:ext cx="5539563" cy="584775"/>
          </a:xfrm>
          <a:prstGeom prst="rect">
            <a:avLst/>
          </a:prstGeom>
          <a:noFill/>
        </p:spPr>
        <p:txBody>
          <a:bodyPr wrap="square" rtlCol="0">
            <a:spAutoFit/>
          </a:bodyPr>
          <a:lstStyle/>
          <a:p>
            <a:pPr algn="ctr"/>
            <a:r>
              <a:rPr lang="en-GB" sz="3200" b="1" dirty="0" smtClean="0">
                <a:cs typeface="Arial" panose="020B0604020202020204" pitchFamily="34" charset="0"/>
              </a:rPr>
              <a:t>Frankenstein’s Monster?</a:t>
            </a:r>
            <a:endParaRPr lang="en-US" sz="3200" b="1" dirty="0">
              <a:cs typeface="Arial" panose="020B0604020202020204" pitchFamily="34" charset="0"/>
            </a:endParaRPr>
          </a:p>
        </p:txBody>
      </p:sp>
      <p:sp>
        <p:nvSpPr>
          <p:cNvPr id="7" name="TextBox 6"/>
          <p:cNvSpPr txBox="1"/>
          <p:nvPr/>
        </p:nvSpPr>
        <p:spPr>
          <a:xfrm>
            <a:off x="3752398" y="2554236"/>
            <a:ext cx="1127050" cy="646331"/>
          </a:xfrm>
          <a:prstGeom prst="rect">
            <a:avLst/>
          </a:prstGeom>
          <a:noFill/>
        </p:spPr>
        <p:txBody>
          <a:bodyPr wrap="square" rtlCol="0">
            <a:spAutoFit/>
          </a:bodyPr>
          <a:lstStyle/>
          <a:p>
            <a:pPr algn="ctr"/>
            <a:r>
              <a:rPr lang="en-GB" dirty="0" smtClean="0">
                <a:solidFill>
                  <a:schemeClr val="bg1"/>
                </a:solidFill>
              </a:rPr>
              <a:t>Regional consortia</a:t>
            </a:r>
            <a:endParaRPr lang="en-US" dirty="0">
              <a:solidFill>
                <a:schemeClr val="bg1"/>
              </a:solidFill>
            </a:endParaRPr>
          </a:p>
        </p:txBody>
      </p:sp>
      <p:sp>
        <p:nvSpPr>
          <p:cNvPr id="8" name="TextBox 7"/>
          <p:cNvSpPr txBox="1"/>
          <p:nvPr/>
        </p:nvSpPr>
        <p:spPr>
          <a:xfrm>
            <a:off x="5534246" y="4107328"/>
            <a:ext cx="1392865" cy="369332"/>
          </a:xfrm>
          <a:prstGeom prst="rect">
            <a:avLst/>
          </a:prstGeom>
          <a:noFill/>
        </p:spPr>
        <p:txBody>
          <a:bodyPr wrap="square" rtlCol="0">
            <a:spAutoFit/>
          </a:bodyPr>
          <a:lstStyle/>
          <a:p>
            <a:pPr algn="ctr"/>
            <a:r>
              <a:rPr lang="en-GB" dirty="0" smtClean="0">
                <a:solidFill>
                  <a:schemeClr val="bg1"/>
                </a:solidFill>
              </a:rPr>
              <a:t>Governors</a:t>
            </a:r>
            <a:endParaRPr lang="en-US" dirty="0">
              <a:solidFill>
                <a:schemeClr val="bg1"/>
              </a:solidFill>
            </a:endParaRPr>
          </a:p>
        </p:txBody>
      </p:sp>
      <p:sp>
        <p:nvSpPr>
          <p:cNvPr id="9" name="TextBox 8"/>
          <p:cNvSpPr txBox="1"/>
          <p:nvPr/>
        </p:nvSpPr>
        <p:spPr>
          <a:xfrm>
            <a:off x="7123815" y="3035577"/>
            <a:ext cx="1234262" cy="646331"/>
          </a:xfrm>
          <a:prstGeom prst="rect">
            <a:avLst/>
          </a:prstGeom>
          <a:noFill/>
        </p:spPr>
        <p:txBody>
          <a:bodyPr wrap="square" rtlCol="0">
            <a:spAutoFit/>
          </a:bodyPr>
          <a:lstStyle/>
          <a:p>
            <a:pPr algn="ctr"/>
            <a:r>
              <a:rPr lang="en-GB" dirty="0" smtClean="0">
                <a:solidFill>
                  <a:schemeClr val="bg1"/>
                </a:solidFill>
              </a:rPr>
              <a:t>Parents/ Guardians</a:t>
            </a:r>
            <a:endParaRPr lang="en-US" dirty="0">
              <a:solidFill>
                <a:schemeClr val="bg1"/>
              </a:solidFill>
            </a:endParaRPr>
          </a:p>
        </p:txBody>
      </p:sp>
      <p:sp>
        <p:nvSpPr>
          <p:cNvPr id="10" name="TextBox 9"/>
          <p:cNvSpPr txBox="1"/>
          <p:nvPr/>
        </p:nvSpPr>
        <p:spPr>
          <a:xfrm>
            <a:off x="1259957" y="3294236"/>
            <a:ext cx="808074" cy="369332"/>
          </a:xfrm>
          <a:prstGeom prst="rect">
            <a:avLst/>
          </a:prstGeom>
          <a:noFill/>
        </p:spPr>
        <p:txBody>
          <a:bodyPr wrap="square" rtlCol="0">
            <a:spAutoFit/>
          </a:bodyPr>
          <a:lstStyle/>
          <a:p>
            <a:pPr algn="ctr"/>
            <a:r>
              <a:rPr lang="en-GB" dirty="0" smtClean="0">
                <a:solidFill>
                  <a:schemeClr val="bg1"/>
                </a:solidFill>
              </a:rPr>
              <a:t>Pupils</a:t>
            </a:r>
            <a:endParaRPr lang="en-US" dirty="0">
              <a:solidFill>
                <a:schemeClr val="bg1"/>
              </a:solidFill>
            </a:endParaRPr>
          </a:p>
        </p:txBody>
      </p:sp>
      <p:sp>
        <p:nvSpPr>
          <p:cNvPr id="11" name="TextBox 10"/>
          <p:cNvSpPr txBox="1"/>
          <p:nvPr/>
        </p:nvSpPr>
        <p:spPr>
          <a:xfrm>
            <a:off x="5805376" y="2445488"/>
            <a:ext cx="861237" cy="369332"/>
          </a:xfrm>
          <a:prstGeom prst="rect">
            <a:avLst/>
          </a:prstGeom>
          <a:noFill/>
        </p:spPr>
        <p:txBody>
          <a:bodyPr wrap="square" rtlCol="0">
            <a:spAutoFit/>
          </a:bodyPr>
          <a:lstStyle/>
          <a:p>
            <a:r>
              <a:rPr lang="en-GB" dirty="0" smtClean="0">
                <a:solidFill>
                  <a:schemeClr val="bg1"/>
                </a:solidFill>
              </a:rPr>
              <a:t>Media</a:t>
            </a:r>
            <a:endParaRPr lang="en-US" dirty="0">
              <a:solidFill>
                <a:schemeClr val="bg1"/>
              </a:solidFill>
            </a:endParaRPr>
          </a:p>
        </p:txBody>
      </p:sp>
      <p:sp>
        <p:nvSpPr>
          <p:cNvPr id="3" name="Rectangle 2"/>
          <p:cNvSpPr/>
          <p:nvPr/>
        </p:nvSpPr>
        <p:spPr>
          <a:xfrm>
            <a:off x="4641111" y="1772458"/>
            <a:ext cx="4214131" cy="2068195"/>
          </a:xfrm>
          <a:prstGeom prst="rect">
            <a:avLst/>
          </a:prstGeom>
        </p:spPr>
        <p:txBody>
          <a:bodyPr wrap="square">
            <a:spAutoFit/>
          </a:bodyPr>
          <a:lstStyle/>
          <a:p>
            <a:pPr>
              <a:lnSpc>
                <a:spcPct val="107000"/>
              </a:lnSpc>
              <a:spcAft>
                <a:spcPts val="800"/>
              </a:spcAft>
            </a:pPr>
            <a:r>
              <a:rPr lang="en-US" sz="2400" dirty="0" smtClean="0">
                <a:latin typeface="Calibri" panose="020F0502020204030204" pitchFamily="34" charset="0"/>
                <a:ea typeface="Calibri" panose="020F0502020204030204" pitchFamily="34" charset="0"/>
                <a:cs typeface="Calibri" panose="020F0502020204030204" pitchFamily="34" charset="0"/>
              </a:rPr>
              <a:t>Having </a:t>
            </a:r>
            <a:r>
              <a:rPr lang="en-US" sz="2400" dirty="0">
                <a:latin typeface="Calibri" panose="020F0502020204030204" pitchFamily="34" charset="0"/>
                <a:ea typeface="Calibri" panose="020F0502020204030204" pitchFamily="34" charset="0"/>
                <a:cs typeface="Calibri" panose="020F0502020204030204" pitchFamily="34" charset="0"/>
              </a:rPr>
              <a:t>created the culture in which teachers operate, policymakers should not be surprised </a:t>
            </a:r>
            <a:r>
              <a:rPr lang="en-US" sz="2400" dirty="0" smtClean="0">
                <a:latin typeface="Calibri" panose="020F0502020204030204" pitchFamily="34" charset="0"/>
                <a:ea typeface="Calibri" panose="020F0502020204030204" pitchFamily="34" charset="0"/>
                <a:cs typeface="Calibri" panose="020F0502020204030204" pitchFamily="34" charset="0"/>
              </a:rPr>
              <a:t>by resulting behaviours…</a:t>
            </a:r>
            <a:endParaRPr lang="en-US" sz="2400" dirty="0">
              <a:latin typeface="Calibri" panose="020F0502020204030204" pitchFamily="34" charset="0"/>
              <a:ea typeface="Calibri" panose="020F0502020204030204" pitchFamily="34" charset="0"/>
              <a:cs typeface="Times New Roman" panose="02020603050405020304" pitchFamily="18" charset="0"/>
            </a:endParaRPr>
          </a:p>
        </p:txBody>
      </p:sp>
      <p:sp>
        <p:nvSpPr>
          <p:cNvPr id="4" name="AutoShape 2" descr="Related image"/>
          <p:cNvSpPr>
            <a:spLocks noChangeAspect="1" noChangeArrowheads="1"/>
          </p:cNvSpPr>
          <p:nvPr/>
        </p:nvSpPr>
        <p:spPr bwMode="auto">
          <a:xfrm>
            <a:off x="155575" y="-144463"/>
            <a:ext cx="4924994" cy="492501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pic>
        <p:nvPicPr>
          <p:cNvPr id="1028" name="Picture 4" descr="Related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8245" y="1352319"/>
            <a:ext cx="3929793" cy="38704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203215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55832" y="155641"/>
            <a:ext cx="6741042" cy="1077218"/>
          </a:xfrm>
          <a:prstGeom prst="rect">
            <a:avLst/>
          </a:prstGeom>
          <a:noFill/>
        </p:spPr>
        <p:txBody>
          <a:bodyPr wrap="square" rtlCol="0">
            <a:spAutoFit/>
          </a:bodyPr>
          <a:lstStyle/>
          <a:p>
            <a:r>
              <a:rPr lang="en-US" sz="3200" b="1" dirty="0" smtClean="0"/>
              <a:t>Things to think about when you get into the classroom…</a:t>
            </a:r>
            <a:endParaRPr lang="en-US" sz="3200" b="1" dirty="0"/>
          </a:p>
        </p:txBody>
      </p:sp>
      <p:sp>
        <p:nvSpPr>
          <p:cNvPr id="2" name="TextBox 1"/>
          <p:cNvSpPr txBox="1"/>
          <p:nvPr/>
        </p:nvSpPr>
        <p:spPr>
          <a:xfrm>
            <a:off x="847081" y="1444731"/>
            <a:ext cx="7982768" cy="4801314"/>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000" dirty="0" smtClean="0"/>
              <a:t>Is my school a ‘Pioneer’ school?</a:t>
            </a:r>
          </a:p>
          <a:p>
            <a:pPr marL="285750" indent="-285750">
              <a:lnSpc>
                <a:spcPct val="150000"/>
              </a:lnSpc>
              <a:buFont typeface="Arial" panose="020B0604020202020204" pitchFamily="34" charset="0"/>
              <a:buChar char="•"/>
            </a:pPr>
            <a:r>
              <a:rPr lang="en-GB" sz="2000" dirty="0" smtClean="0"/>
              <a:t>Is my school involved in any other regional/national projects?</a:t>
            </a:r>
          </a:p>
          <a:p>
            <a:pPr marL="285750" indent="-285750">
              <a:lnSpc>
                <a:spcPct val="150000"/>
              </a:lnSpc>
              <a:buFont typeface="Arial" panose="020B0604020202020204" pitchFamily="34" charset="0"/>
              <a:buChar char="•"/>
            </a:pPr>
            <a:r>
              <a:rPr lang="en-GB" sz="2000" dirty="0" smtClean="0"/>
              <a:t>What do my colleagues know about the new Curriculum for Wales?</a:t>
            </a:r>
          </a:p>
          <a:p>
            <a:pPr marL="285750" indent="-285750">
              <a:lnSpc>
                <a:spcPct val="150000"/>
              </a:lnSpc>
              <a:buFont typeface="Arial" panose="020B0604020202020204" pitchFamily="34" charset="0"/>
              <a:buChar char="•"/>
            </a:pPr>
            <a:r>
              <a:rPr lang="en-GB" sz="2000" dirty="0" smtClean="0"/>
              <a:t>Are they trying new things?</a:t>
            </a:r>
          </a:p>
          <a:p>
            <a:pPr marL="285750" indent="-285750">
              <a:lnSpc>
                <a:spcPct val="150000"/>
              </a:lnSpc>
              <a:buFont typeface="Arial" panose="020B0604020202020204" pitchFamily="34" charset="0"/>
              <a:buChar char="•"/>
            </a:pPr>
            <a:r>
              <a:rPr lang="en-GB" sz="2000" dirty="0" smtClean="0"/>
              <a:t>What are they doing differently?</a:t>
            </a:r>
          </a:p>
          <a:p>
            <a:pPr marL="285750" indent="-285750">
              <a:lnSpc>
                <a:spcPct val="150000"/>
              </a:lnSpc>
              <a:buFont typeface="Arial" panose="020B0604020202020204" pitchFamily="34" charset="0"/>
              <a:buChar char="•"/>
            </a:pPr>
            <a:r>
              <a:rPr lang="en-GB" sz="2000" dirty="0" smtClean="0"/>
              <a:t>What do parents know about all of this?</a:t>
            </a:r>
          </a:p>
          <a:p>
            <a:pPr marL="285750" indent="-285750">
              <a:lnSpc>
                <a:spcPct val="150000"/>
              </a:lnSpc>
              <a:buFont typeface="Arial" panose="020B0604020202020204" pitchFamily="34" charset="0"/>
              <a:buChar char="•"/>
            </a:pPr>
            <a:r>
              <a:rPr lang="en-GB" sz="2000" dirty="0" smtClean="0"/>
              <a:t>What professional learning is available?</a:t>
            </a:r>
          </a:p>
          <a:p>
            <a:r>
              <a:rPr lang="en-GB" sz="2400" dirty="0" smtClean="0"/>
              <a:t>			</a:t>
            </a:r>
          </a:p>
          <a:p>
            <a:r>
              <a:rPr lang="en-GB" sz="2400" dirty="0" smtClean="0"/>
              <a:t>				…I know more than they do!</a:t>
            </a:r>
          </a:p>
          <a:p>
            <a:pPr marL="285750" indent="-285750">
              <a:buFont typeface="Arial" panose="020B0604020202020204" pitchFamily="34" charset="0"/>
              <a:buChar char="•"/>
            </a:pPr>
            <a:endParaRPr lang="en-GB" sz="2400" dirty="0" smtClean="0"/>
          </a:p>
          <a:p>
            <a:pPr marL="285750" indent="-285750">
              <a:buFont typeface="Arial" panose="020B0604020202020204" pitchFamily="34" charset="0"/>
              <a:buChar char="•"/>
            </a:pPr>
            <a:endParaRPr lang="en-GB" sz="2400" dirty="0"/>
          </a:p>
        </p:txBody>
      </p:sp>
    </p:spTree>
    <p:extLst>
      <p:ext uri="{BB962C8B-B14F-4D97-AF65-F5344CB8AC3E}">
        <p14:creationId xmlns:p14="http://schemas.microsoft.com/office/powerpoint/2010/main" val="492300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241438" y="2036687"/>
            <a:ext cx="4126173" cy="1200329"/>
          </a:xfrm>
          <a:prstGeom prst="rect">
            <a:avLst/>
          </a:prstGeom>
          <a:noFill/>
        </p:spPr>
        <p:txBody>
          <a:bodyPr wrap="square" rtlCol="0">
            <a:spAutoFit/>
          </a:bodyPr>
          <a:lstStyle/>
          <a:p>
            <a:endParaRPr lang="en-GB" dirty="0"/>
          </a:p>
          <a:p>
            <a:endParaRPr lang="en-GB" dirty="0"/>
          </a:p>
          <a:p>
            <a:endParaRPr lang="en-GB" dirty="0" smtClean="0"/>
          </a:p>
          <a:p>
            <a:endParaRPr lang="en-GB" dirty="0"/>
          </a:p>
        </p:txBody>
      </p:sp>
      <p:sp>
        <p:nvSpPr>
          <p:cNvPr id="3" name="Rectangle 2"/>
          <p:cNvSpPr/>
          <p:nvPr/>
        </p:nvSpPr>
        <p:spPr>
          <a:xfrm>
            <a:off x="401102" y="351416"/>
            <a:ext cx="4572000" cy="584775"/>
          </a:xfrm>
          <a:prstGeom prst="rect">
            <a:avLst/>
          </a:prstGeom>
        </p:spPr>
        <p:txBody>
          <a:bodyPr>
            <a:spAutoFit/>
          </a:bodyPr>
          <a:lstStyle/>
          <a:p>
            <a:r>
              <a:rPr lang="en-US" sz="3200" b="1" dirty="0" smtClean="0"/>
              <a:t>Top tips…</a:t>
            </a:r>
            <a:endParaRPr lang="en-US" sz="3200" b="1" dirty="0"/>
          </a:p>
        </p:txBody>
      </p:sp>
      <p:sp>
        <p:nvSpPr>
          <p:cNvPr id="4" name="Rectangle 3"/>
          <p:cNvSpPr/>
          <p:nvPr/>
        </p:nvSpPr>
        <p:spPr>
          <a:xfrm>
            <a:off x="1523065" y="1113357"/>
            <a:ext cx="6532630" cy="4247317"/>
          </a:xfrm>
          <a:prstGeom prst="rect">
            <a:avLst/>
          </a:prstGeom>
        </p:spPr>
        <p:txBody>
          <a:bodyPr wrap="square">
            <a:spAutoFit/>
          </a:bodyPr>
          <a:lstStyle/>
          <a:p>
            <a:pPr marL="285750" indent="-285750">
              <a:lnSpc>
                <a:spcPct val="150000"/>
              </a:lnSpc>
              <a:buFont typeface="Arial" panose="020B0604020202020204" pitchFamily="34" charset="0"/>
              <a:buChar char="•"/>
            </a:pPr>
            <a:r>
              <a:rPr lang="en-GB" dirty="0" smtClean="0"/>
              <a:t>Ask questions</a:t>
            </a:r>
          </a:p>
          <a:p>
            <a:pPr marL="285750" indent="-285750">
              <a:lnSpc>
                <a:spcPct val="150000"/>
              </a:lnSpc>
              <a:buFont typeface="Arial" panose="020B0604020202020204" pitchFamily="34" charset="0"/>
              <a:buChar char="•"/>
            </a:pPr>
            <a:r>
              <a:rPr lang="en-GB" dirty="0" smtClean="0"/>
              <a:t>Check wall displays/staff rooms</a:t>
            </a:r>
            <a:endParaRPr lang="en-GB" dirty="0"/>
          </a:p>
          <a:p>
            <a:pPr marL="285750" indent="-285750">
              <a:lnSpc>
                <a:spcPct val="150000"/>
              </a:lnSpc>
              <a:buFont typeface="Arial" panose="020B0604020202020204" pitchFamily="34" charset="0"/>
              <a:buChar char="•"/>
            </a:pPr>
            <a:r>
              <a:rPr lang="en-GB" dirty="0" smtClean="0"/>
              <a:t>Get stuck in and give it a go</a:t>
            </a:r>
          </a:p>
          <a:p>
            <a:pPr marL="285750" indent="-285750">
              <a:lnSpc>
                <a:spcPct val="150000"/>
              </a:lnSpc>
              <a:buFont typeface="Arial" panose="020B0604020202020204" pitchFamily="34" charset="0"/>
              <a:buChar char="•"/>
            </a:pPr>
            <a:r>
              <a:rPr lang="en-GB" dirty="0" smtClean="0"/>
              <a:t>Don’t be afraid of getting things wrong</a:t>
            </a:r>
          </a:p>
          <a:p>
            <a:pPr marL="285750" indent="-285750">
              <a:lnSpc>
                <a:spcPct val="150000"/>
              </a:lnSpc>
              <a:buFont typeface="Arial" panose="020B0604020202020204" pitchFamily="34" charset="0"/>
              <a:buChar char="•"/>
            </a:pPr>
            <a:r>
              <a:rPr lang="en-GB" dirty="0" smtClean="0"/>
              <a:t>If in doubt, refer back to the Curriculum for Wales framework</a:t>
            </a:r>
            <a:endParaRPr lang="en-GB" dirty="0"/>
          </a:p>
          <a:p>
            <a:pPr marL="285750" indent="-285750">
              <a:lnSpc>
                <a:spcPct val="150000"/>
              </a:lnSpc>
              <a:buFont typeface="Arial" panose="020B0604020202020204" pitchFamily="34" charset="0"/>
              <a:buChar char="•"/>
            </a:pPr>
            <a:r>
              <a:rPr lang="en-GB" dirty="0" smtClean="0"/>
              <a:t>What can you bring to the table?</a:t>
            </a:r>
            <a:endParaRPr lang="en-GB" dirty="0"/>
          </a:p>
          <a:p>
            <a:pPr marL="285750" indent="-285750">
              <a:lnSpc>
                <a:spcPct val="150000"/>
              </a:lnSpc>
              <a:buFont typeface="Arial" panose="020B0604020202020204" pitchFamily="34" charset="0"/>
              <a:buChar char="•"/>
            </a:pPr>
            <a:r>
              <a:rPr lang="en-GB" dirty="0" smtClean="0"/>
              <a:t>Get to know your colleagues</a:t>
            </a:r>
          </a:p>
          <a:p>
            <a:pPr marL="285750" indent="-285750">
              <a:lnSpc>
                <a:spcPct val="150000"/>
              </a:lnSpc>
              <a:buFont typeface="Arial" panose="020B0604020202020204" pitchFamily="34" charset="0"/>
              <a:buChar char="•"/>
            </a:pPr>
            <a:endParaRPr lang="en-GB" dirty="0"/>
          </a:p>
          <a:p>
            <a:pPr marL="285750" indent="-285750">
              <a:lnSpc>
                <a:spcPct val="150000"/>
              </a:lnSpc>
              <a:buFont typeface="Arial" panose="020B0604020202020204" pitchFamily="34" charset="0"/>
              <a:buChar char="•"/>
            </a:pPr>
            <a:r>
              <a:rPr lang="en-GB" dirty="0" smtClean="0"/>
              <a:t>Stay positive – there is a lot happening all at once</a:t>
            </a:r>
          </a:p>
          <a:p>
            <a:pPr marL="285750" indent="-285750">
              <a:lnSpc>
                <a:spcPct val="150000"/>
              </a:lnSpc>
              <a:buFont typeface="Arial" panose="020B0604020202020204" pitchFamily="34" charset="0"/>
              <a:buChar char="•"/>
            </a:pPr>
            <a:r>
              <a:rPr lang="en-GB" dirty="0" smtClean="0"/>
              <a:t>Be patient – change takes time but is worth it!</a:t>
            </a:r>
            <a:endParaRPr lang="en-GB" dirty="0"/>
          </a:p>
        </p:txBody>
      </p:sp>
    </p:spTree>
    <p:extLst>
      <p:ext uri="{BB962C8B-B14F-4D97-AF65-F5344CB8AC3E}">
        <p14:creationId xmlns:p14="http://schemas.microsoft.com/office/powerpoint/2010/main" val="47236636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62333" y="3377108"/>
            <a:ext cx="6487753" cy="2062103"/>
          </a:xfrm>
          <a:prstGeom prst="rect">
            <a:avLst/>
          </a:prstGeom>
        </p:spPr>
        <p:txBody>
          <a:bodyPr wrap="square">
            <a:spAutoFit/>
          </a:bodyPr>
          <a:lstStyle/>
          <a:p>
            <a:r>
              <a:rPr lang="en-GB" sz="3600" i="1" dirty="0" smtClean="0"/>
              <a:t>‘It </a:t>
            </a:r>
            <a:r>
              <a:rPr lang="en-GB" sz="3600" i="1" dirty="0"/>
              <a:t>is easier to move a cemetery than to change a curriculum</a:t>
            </a:r>
            <a:r>
              <a:rPr lang="en-GB" sz="3600" i="1" dirty="0" smtClean="0"/>
              <a:t>.’ </a:t>
            </a:r>
          </a:p>
          <a:p>
            <a:endParaRPr lang="en-GB" sz="2800" dirty="0" smtClean="0"/>
          </a:p>
          <a:p>
            <a:r>
              <a:rPr lang="en-GB" sz="2800" dirty="0" smtClean="0"/>
              <a:t>				Woodrow Wilson</a:t>
            </a:r>
            <a:endParaRPr lang="en-GB" sz="2800" dirty="0"/>
          </a:p>
        </p:txBody>
      </p:sp>
      <p:pic>
        <p:nvPicPr>
          <p:cNvPr id="10242" name="Picture 2" descr="Cemetery Under the Cloudy Sky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57277" y="522726"/>
            <a:ext cx="4029446" cy="26815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62820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08914" y="499015"/>
            <a:ext cx="7699474" cy="2308324"/>
          </a:xfrm>
          <a:prstGeom prst="rect">
            <a:avLst/>
          </a:prstGeom>
        </p:spPr>
        <p:txBody>
          <a:bodyPr wrap="square">
            <a:spAutoFit/>
          </a:bodyPr>
          <a:lstStyle/>
          <a:p>
            <a:r>
              <a:rPr lang="en-GB" sz="3600" i="1" dirty="0" smtClean="0"/>
              <a:t>‘If </a:t>
            </a:r>
            <a:r>
              <a:rPr lang="en-GB" sz="3600" i="1" dirty="0"/>
              <a:t>we teach today as we taught yesterday, we rob our children of tomorrow</a:t>
            </a:r>
            <a:r>
              <a:rPr lang="en-GB" sz="3600" i="1" dirty="0" smtClean="0"/>
              <a:t>.’</a:t>
            </a:r>
          </a:p>
          <a:p>
            <a:r>
              <a:rPr lang="en-GB" sz="3600" dirty="0" smtClean="0"/>
              <a:t>					</a:t>
            </a:r>
            <a:r>
              <a:rPr lang="en-GB" sz="2800" dirty="0" smtClean="0"/>
              <a:t> </a:t>
            </a:r>
            <a:r>
              <a:rPr lang="en-GB" sz="2800" dirty="0"/>
              <a:t>John </a:t>
            </a:r>
            <a:r>
              <a:rPr lang="en-GB" sz="2800" dirty="0" smtClean="0"/>
              <a:t>Dewey</a:t>
            </a:r>
            <a:endParaRPr lang="en-GB" sz="2800" dirty="0"/>
          </a:p>
        </p:txBody>
      </p:sp>
      <p:pic>
        <p:nvPicPr>
          <p:cNvPr id="9218" name="Picture 2" descr="Image result for past vs futur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92760" y="2998566"/>
            <a:ext cx="5391033" cy="21998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76175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3733" y="1345862"/>
            <a:ext cx="3860949" cy="3908762"/>
          </a:xfrm>
          <a:prstGeom prst="rect">
            <a:avLst/>
          </a:prstGeom>
        </p:spPr>
        <p:txBody>
          <a:bodyPr wrap="square">
            <a:spAutoFit/>
          </a:bodyPr>
          <a:lstStyle/>
          <a:p>
            <a:r>
              <a:rPr lang="en-GB" sz="2800" i="1" dirty="0" smtClean="0">
                <a:latin typeface="Calibri" panose="020F0502020204030204" pitchFamily="34" charset="0"/>
              </a:rPr>
              <a:t>‘It </a:t>
            </a:r>
            <a:r>
              <a:rPr lang="en-GB" sz="2800" i="1" dirty="0">
                <a:latin typeface="Calibri" panose="020F0502020204030204" pitchFamily="34" charset="0"/>
              </a:rPr>
              <a:t>is our collective responsibility to inspire, engage and motivate the next generation of learners as we bid to develop a brighter, more prosperous Wales</a:t>
            </a:r>
            <a:r>
              <a:rPr lang="en-GB" sz="2800" i="1" dirty="0" smtClean="0">
                <a:latin typeface="Calibri" panose="020F0502020204030204" pitchFamily="34" charset="0"/>
              </a:rPr>
              <a:t>.’</a:t>
            </a:r>
          </a:p>
          <a:p>
            <a:endParaRPr lang="en-GB" sz="3200" b="1" i="1" dirty="0">
              <a:latin typeface="Calibri" panose="020F0502020204030204" pitchFamily="34" charset="0"/>
            </a:endParaRPr>
          </a:p>
          <a:p>
            <a:r>
              <a:rPr lang="en-GB" sz="2000" dirty="0" smtClean="0">
                <a:latin typeface="Calibri" panose="020F0502020204030204" pitchFamily="34" charset="0"/>
              </a:rPr>
              <a:t>(</a:t>
            </a:r>
            <a:r>
              <a:rPr lang="en-GB" sz="2000" dirty="0">
                <a:latin typeface="Calibri" panose="020F0502020204030204" pitchFamily="34" charset="0"/>
              </a:rPr>
              <a:t>Kirsty Williams, </a:t>
            </a:r>
            <a:r>
              <a:rPr lang="en-GB" sz="2000" dirty="0" smtClean="0">
                <a:latin typeface="Calibri" panose="020F0502020204030204" pitchFamily="34" charset="0"/>
              </a:rPr>
              <a:t>2017)</a:t>
            </a:r>
            <a:r>
              <a:rPr lang="en-GB" sz="2000" dirty="0">
                <a:latin typeface="Calibri" panose="020F0502020204030204" pitchFamily="34" charset="0"/>
              </a:rPr>
              <a:t>​</a:t>
            </a:r>
            <a:endParaRPr lang="en-GB" sz="2000" dirty="0"/>
          </a:p>
        </p:txBody>
      </p:sp>
      <p:pic>
        <p:nvPicPr>
          <p:cNvPr id="12290" name="Picture 2" descr="Man in Astronaut Sui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95319" y="1266159"/>
            <a:ext cx="4068168" cy="4068168"/>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978067" y="304791"/>
            <a:ext cx="7227876" cy="584775"/>
          </a:xfrm>
          <a:prstGeom prst="rect">
            <a:avLst/>
          </a:prstGeom>
        </p:spPr>
        <p:txBody>
          <a:bodyPr wrap="none">
            <a:spAutoFit/>
          </a:bodyPr>
          <a:lstStyle/>
          <a:p>
            <a:r>
              <a:rPr lang="en-GB" sz="3200" b="1" dirty="0">
                <a:latin typeface="Calibri" panose="020F0502020204030204" pitchFamily="34" charset="0"/>
              </a:rPr>
              <a:t>Education in Wales: Our National Mission</a:t>
            </a:r>
            <a:endParaRPr lang="en-GB" sz="3200" b="1" dirty="0"/>
          </a:p>
        </p:txBody>
      </p:sp>
    </p:spTree>
    <p:extLst>
      <p:ext uri="{BB962C8B-B14F-4D97-AF65-F5344CB8AC3E}">
        <p14:creationId xmlns:p14="http://schemas.microsoft.com/office/powerpoint/2010/main" val="64516119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25495" y="351415"/>
            <a:ext cx="4572000" cy="584775"/>
          </a:xfrm>
          <a:prstGeom prst="rect">
            <a:avLst/>
          </a:prstGeom>
        </p:spPr>
        <p:txBody>
          <a:bodyPr>
            <a:spAutoFit/>
          </a:bodyPr>
          <a:lstStyle/>
          <a:p>
            <a:r>
              <a:rPr lang="en-GB" sz="3200" b="1" dirty="0" smtClean="0"/>
              <a:t>Useful websites/links…</a:t>
            </a:r>
            <a:endParaRPr lang="en-GB" sz="3200" b="1" dirty="0"/>
          </a:p>
        </p:txBody>
      </p:sp>
      <p:sp>
        <p:nvSpPr>
          <p:cNvPr id="3" name="TextBox 2"/>
          <p:cNvSpPr txBox="1"/>
          <p:nvPr/>
        </p:nvSpPr>
        <p:spPr>
          <a:xfrm>
            <a:off x="847081" y="1338144"/>
            <a:ext cx="7982768" cy="4893647"/>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000" dirty="0" smtClean="0"/>
              <a:t>Draft Curriculum for Wales</a:t>
            </a:r>
          </a:p>
          <a:p>
            <a:pPr>
              <a:lnSpc>
                <a:spcPct val="150000"/>
              </a:lnSpc>
            </a:pPr>
            <a:r>
              <a:rPr lang="en-GB" sz="2000" dirty="0">
                <a:hlinkClick r:id="rId2"/>
              </a:rPr>
              <a:t>https://hwb.gov.wales/draft-curriculum-for-wales-2022</a:t>
            </a:r>
            <a:r>
              <a:rPr lang="en-GB" sz="2000" dirty="0" smtClean="0">
                <a:hlinkClick r:id="rId2"/>
              </a:rPr>
              <a:t>/</a:t>
            </a:r>
            <a:endParaRPr lang="en-GB" sz="2000" dirty="0" smtClean="0"/>
          </a:p>
          <a:p>
            <a:pPr marL="285750" indent="-285750">
              <a:lnSpc>
                <a:spcPct val="150000"/>
              </a:lnSpc>
              <a:buFont typeface="Arial" panose="020B0604020202020204" pitchFamily="34" charset="0"/>
              <a:buChar char="•"/>
            </a:pPr>
            <a:r>
              <a:rPr lang="en-GB" sz="2000" dirty="0" smtClean="0"/>
              <a:t>Curriculum for Wales blog</a:t>
            </a:r>
          </a:p>
          <a:p>
            <a:pPr>
              <a:lnSpc>
                <a:spcPct val="150000"/>
              </a:lnSpc>
            </a:pPr>
            <a:r>
              <a:rPr lang="en-GB" sz="2000" dirty="0">
                <a:hlinkClick r:id="rId3"/>
              </a:rPr>
              <a:t>https://curriculumforwales.gov.wales/</a:t>
            </a:r>
            <a:endParaRPr lang="en-GB" sz="2000" dirty="0" smtClean="0"/>
          </a:p>
          <a:p>
            <a:pPr marL="285750" indent="-285750">
              <a:lnSpc>
                <a:spcPct val="150000"/>
              </a:lnSpc>
              <a:buFont typeface="Arial" panose="020B0604020202020204" pitchFamily="34" charset="0"/>
              <a:buChar char="•"/>
            </a:pPr>
            <a:r>
              <a:rPr lang="en-GB" sz="2000" dirty="0" smtClean="0"/>
              <a:t>Yr Athrofa blog</a:t>
            </a:r>
          </a:p>
          <a:p>
            <a:pPr>
              <a:lnSpc>
                <a:spcPct val="150000"/>
              </a:lnSpc>
            </a:pPr>
            <a:r>
              <a:rPr lang="en-US" altLang="en-US" sz="2000" u="sng" dirty="0">
                <a:solidFill>
                  <a:srgbClr val="00B0F0"/>
                </a:solidFill>
                <a:hlinkClick r:id="rId4"/>
              </a:rPr>
              <a:t>http://athrofa.cymru/blog-2/</a:t>
            </a:r>
            <a:endParaRPr lang="en-US" altLang="en-US" sz="2000" u="sng" dirty="0">
              <a:solidFill>
                <a:srgbClr val="00B0F0"/>
              </a:solidFill>
            </a:endParaRPr>
          </a:p>
          <a:p>
            <a:pPr marL="285750" indent="-285750">
              <a:lnSpc>
                <a:spcPct val="150000"/>
              </a:lnSpc>
              <a:buFont typeface="Arial" panose="020B0604020202020204" pitchFamily="34" charset="0"/>
              <a:buChar char="•"/>
            </a:pPr>
            <a:r>
              <a:rPr lang="en-GB" sz="2000" dirty="0" smtClean="0"/>
              <a:t>Gareth’s blog</a:t>
            </a:r>
          </a:p>
          <a:p>
            <a:pPr>
              <a:lnSpc>
                <a:spcPct val="150000"/>
              </a:lnSpc>
            </a:pPr>
            <a:r>
              <a:rPr lang="en-GB" altLang="en-US" sz="2000" u="sng" dirty="0">
                <a:solidFill>
                  <a:srgbClr val="00B0F0"/>
                </a:solidFill>
                <a:hlinkClick r:id="rId5"/>
              </a:rPr>
              <a:t>https://welsheducationmatters.wordpress.com/</a:t>
            </a:r>
            <a:endParaRPr lang="en-GB" altLang="en-US" sz="2000" u="sng" dirty="0">
              <a:solidFill>
                <a:srgbClr val="00B0F0"/>
              </a:solidFill>
            </a:endParaRPr>
          </a:p>
          <a:p>
            <a:r>
              <a:rPr lang="en-GB" sz="2400" dirty="0" smtClean="0"/>
              <a:t>			</a:t>
            </a:r>
          </a:p>
          <a:p>
            <a:r>
              <a:rPr lang="en-GB" sz="2400" dirty="0" smtClean="0"/>
              <a:t>				</a:t>
            </a:r>
          </a:p>
          <a:p>
            <a:pPr marL="285750" indent="-285750">
              <a:buFont typeface="Arial" panose="020B0604020202020204" pitchFamily="34" charset="0"/>
              <a:buChar char="•"/>
            </a:pPr>
            <a:endParaRPr lang="en-GB" sz="2400" dirty="0"/>
          </a:p>
        </p:txBody>
      </p:sp>
    </p:spTree>
    <p:extLst>
      <p:ext uri="{BB962C8B-B14F-4D97-AF65-F5344CB8AC3E}">
        <p14:creationId xmlns:p14="http://schemas.microsoft.com/office/powerpoint/2010/main" val="139147994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030818" y="1180214"/>
            <a:ext cx="5252484" cy="584775"/>
          </a:xfrm>
          <a:prstGeom prst="rect">
            <a:avLst/>
          </a:prstGeom>
          <a:noFill/>
        </p:spPr>
        <p:txBody>
          <a:bodyPr wrap="square" rtlCol="0">
            <a:spAutoFit/>
          </a:bodyPr>
          <a:lstStyle/>
          <a:p>
            <a:pPr algn="ctr"/>
            <a:r>
              <a:rPr lang="en-GB" sz="3200" dirty="0" smtClean="0">
                <a:solidFill>
                  <a:schemeClr val="bg1"/>
                </a:solidFill>
              </a:rPr>
              <a:t>@garethdjevans</a:t>
            </a:r>
            <a:endParaRPr lang="en-US" sz="3200" dirty="0">
              <a:solidFill>
                <a:schemeClr val="bg1"/>
              </a:solidFill>
            </a:endParaRPr>
          </a:p>
        </p:txBody>
      </p:sp>
      <p:sp>
        <p:nvSpPr>
          <p:cNvPr id="4" name="TextBox 3"/>
          <p:cNvSpPr txBox="1"/>
          <p:nvPr/>
        </p:nvSpPr>
        <p:spPr>
          <a:xfrm>
            <a:off x="1052623" y="4614530"/>
            <a:ext cx="7208875" cy="584775"/>
          </a:xfrm>
          <a:prstGeom prst="rect">
            <a:avLst/>
          </a:prstGeom>
          <a:noFill/>
        </p:spPr>
        <p:txBody>
          <a:bodyPr wrap="square" rtlCol="0">
            <a:spAutoFit/>
          </a:bodyPr>
          <a:lstStyle/>
          <a:p>
            <a:pPr algn="ctr"/>
            <a:r>
              <a:rPr lang="en-GB" sz="3200" dirty="0">
                <a:solidFill>
                  <a:schemeClr val="bg1"/>
                </a:solidFill>
              </a:rPr>
              <a:t>g</a:t>
            </a:r>
            <a:r>
              <a:rPr lang="en-GB" sz="3200" dirty="0" smtClean="0">
                <a:solidFill>
                  <a:schemeClr val="bg1"/>
                </a:solidFill>
              </a:rPr>
              <a:t>areth.evans@uwtsd.ac.uk</a:t>
            </a:r>
            <a:endParaRPr lang="en-US" sz="3200" dirty="0">
              <a:solidFill>
                <a:schemeClr val="bg1"/>
              </a:solidFill>
            </a:endParaRPr>
          </a:p>
        </p:txBody>
      </p:sp>
    </p:spTree>
    <p:extLst>
      <p:ext uri="{BB962C8B-B14F-4D97-AF65-F5344CB8AC3E}">
        <p14:creationId xmlns:p14="http://schemas.microsoft.com/office/powerpoint/2010/main" val="61555895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2125</TotalTime>
  <Words>691</Words>
  <Application>Microsoft Office PowerPoint</Application>
  <PresentationFormat>On-screen Show (4:3)</PresentationFormat>
  <Paragraphs>191</Paragraphs>
  <Slides>39</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39</vt:i4>
      </vt:variant>
    </vt:vector>
  </HeadingPairs>
  <TitlesOfParts>
    <vt:vector size="45" baseType="lpstr">
      <vt:lpstr>Microsoft YaHei</vt:lpstr>
      <vt:lpstr>Arial</vt:lpstr>
      <vt:lpstr>Calibri</vt:lpstr>
      <vt:lpstr>Calibri Light</vt:lpstr>
      <vt:lpstr>Times New Roman</vt:lpstr>
      <vt:lpstr>Office Theme</vt:lpstr>
      <vt:lpstr>PowerPoint Presentation</vt:lpstr>
      <vt:lpstr>PowerPoint Presentation</vt:lpstr>
      <vt:lpstr>PowerPoint Presentation</vt:lpstr>
      <vt:lpstr>Professor Graham Donaldson</vt:lpstr>
      <vt:lpstr>Successful Futures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OECD review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Gareth Evans</cp:lastModifiedBy>
  <cp:revision>162</cp:revision>
  <cp:lastPrinted>2018-10-30T15:20:27Z</cp:lastPrinted>
  <dcterms:created xsi:type="dcterms:W3CDTF">2017-02-08T11:33:06Z</dcterms:created>
  <dcterms:modified xsi:type="dcterms:W3CDTF">2020-01-10T12:39:48Z</dcterms:modified>
</cp:coreProperties>
</file>