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673" r:id="rId2"/>
    <p:sldId id="674" r:id="rId3"/>
    <p:sldId id="675" r:id="rId4"/>
    <p:sldId id="679" r:id="rId5"/>
    <p:sldId id="680" r:id="rId6"/>
    <p:sldId id="683" r:id="rId7"/>
    <p:sldId id="684" r:id="rId8"/>
    <p:sldId id="687" r:id="rId9"/>
    <p:sldId id="68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F5B9E-51C1-802E-CD1D-1941887E2D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11149-8DAA-1AD8-306E-191028AA22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6E1DD-1FC3-59CB-085A-3B9FE28AE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7A184-B06A-4243-B516-31764B5A3041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9D2C29-203E-BD52-938B-D760854BE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AF7C7-8922-4B6F-894A-320EE0C6A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DAC-DAF2-4F94-A55C-049C9921A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90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029A4-3A8D-A18E-88D3-0EAD069E5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1B528-A113-BCF8-23FD-F0265E87F3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D8AAF7-5181-7987-CF38-A5E278908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7A184-B06A-4243-B516-31764B5A3041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2A9965-C1BD-E6AA-61BE-B23BC67FC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9F041-A0C1-9204-1AAB-BED04A58E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DAC-DAF2-4F94-A55C-049C9921A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387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9CA11-6925-F80E-EE69-2AA95C7CF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C2D130-6B61-81AE-A044-50A43A8B4D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AD2BC6-5B85-B53E-B13A-38E4A424C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7A184-B06A-4243-B516-31764B5A3041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1E845C-F274-49DE-DE92-221CBCE40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CF4E25-E741-39BF-C16B-9C1DB7DFA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DAC-DAF2-4F94-A55C-049C9921A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203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B13E5-AF4D-ADD8-628F-B230FF020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CB09F-6302-6977-9DA0-0964B7B838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DDF8F6-D72F-2F1B-A942-0EDC1FBFAE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9C529D-2A2D-8C37-1863-84909D08B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7A184-B06A-4243-B516-31764B5A3041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22BDB7-9CB1-EE3C-644C-C372A4604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D829F9-67F0-E67C-FFF2-7CE9BF6A3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DAC-DAF2-4F94-A55C-049C9921A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223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F6A59-013D-1AFE-11C9-8C72F7651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B3C6EA-0A10-08EC-50C1-CEBA944C9B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3A07EC-851E-649B-D4EA-C01D6E8DD5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9EE044-0A83-06D5-2C7B-3B693BB33B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C2829E-353A-84AC-775D-06D8A60C7A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31DD17-0DF4-3728-BC66-8A9B5B2D8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7A184-B06A-4243-B516-31764B5A3041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EC6002-712D-4F42-A5EC-A92A9715E8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31FA07-65C3-59EF-7352-CF02B55EC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DAC-DAF2-4F94-A55C-049C9921A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86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4E878-C0CE-5E69-A05D-FBE1E03E0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5B3C47-DEED-234D-5AEB-535FFECDB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7A184-B06A-4243-B516-31764B5A3041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091F7B-342C-7FED-DEC2-27E5D402B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793594-B36E-B4B0-AD1D-4FB8CD1C0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DAC-DAF2-4F94-A55C-049C9921A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09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DA7C91-3B4A-C4BD-B6A6-37926731C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7A184-B06A-4243-B516-31764B5A3041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485630-C7D8-B859-5C94-FCE39C192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10EEEF-4F4C-6569-496A-E07309BDF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DAC-DAF2-4F94-A55C-049C9921A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195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3B4A4-1A66-F79B-D364-108685A26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4150A-6A3C-973E-39B6-8F7F71CDF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51DCAC-D99E-21BF-DF98-573E9ED0C1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9393C2-DBE8-D668-E02D-DBC782952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7A184-B06A-4243-B516-31764B5A3041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65DA74-06C4-98B2-F919-45AE925BA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5E3E6D-DA69-8C58-6D50-C7E2EA26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DAC-DAF2-4F94-A55C-049C9921A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129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BD854-6C81-5FD8-97FF-ED0FBFA93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093FC0-29E4-2174-AB8E-CDEC225F8C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4CAC06-483F-B401-113A-D389E8071F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4D795F-B008-BF03-AA83-CC64F235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7A184-B06A-4243-B516-31764B5A3041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7B5349-6E9A-5C06-C666-56EA2CE7E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09A0AB-CF06-AFC7-2D1C-8A3AC2DCC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DAC-DAF2-4F94-A55C-049C9921A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29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F98C0-E0F8-A713-585A-B92019A14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9A41DC-8EC7-AD98-79D2-25628764EC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BE665B-E51C-5098-00B7-EB05D85DCB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7A184-B06A-4243-B516-31764B5A3041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9E76E8-37CC-E95D-2FC1-41C09AEA4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B9C2D0-C2DB-680D-687A-E8C82A6EB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DAC-DAF2-4F94-A55C-049C9921A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847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3AFD23-6579-7C79-48EA-B4D0CC462A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97239C-CDDA-5E1F-C31B-4EB647EB5F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C1D20-925C-7AF0-82AC-08D7B890E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7A184-B06A-4243-B516-31764B5A3041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AC8072-F31E-702C-0872-5BF0D14A3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C9C6C-CCC9-22D0-9782-E011332EC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DAC-DAF2-4F94-A55C-049C9921A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08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F78B72-FB73-0C29-86F4-6ABF8935C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5FE8A6-2821-5E3C-F625-22CFE3318D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FA022-8B3C-1731-56C5-C5198653FB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97A184-B06A-4243-B516-31764B5A3041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CBB1B0-CDBE-B28D-2F3B-379E4A03DA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B15133-7CFA-32C0-F41D-774B9840BF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217DAC-DAF2-4F94-A55C-049C9921A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14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t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C6454-0327-AB8D-4179-0B275133D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126" y="2112809"/>
            <a:ext cx="10629900" cy="1913501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  <a:latin typeface="+mn-lt"/>
              </a:rPr>
              <a:t>WEEK 7 </a:t>
            </a:r>
            <a:br>
              <a:rPr lang="en-GB" dirty="0">
                <a:solidFill>
                  <a:srgbClr val="FF0000"/>
                </a:solidFill>
                <a:latin typeface="+mn-lt"/>
              </a:rPr>
            </a:br>
            <a:r>
              <a:rPr lang="en-GB" dirty="0">
                <a:solidFill>
                  <a:srgbClr val="FF0000"/>
                </a:solidFill>
                <a:latin typeface="+mn-lt"/>
              </a:rPr>
              <a:t>QUALITATIVE AND QUANTITATIVE APPROACHES (PART 1)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6B0984-5B6A-91E6-F9E8-CC71AA4ED7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9386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5D166-E08F-C350-2CFA-21E49FF3F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Learning Outcomes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DBFB1-DCBE-CF5D-4C65-55F79E51CF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By the end of this session, you will be able to understand: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dirty="0">
                <a:latin typeface="Arial" pitchFamily="34" charset="0"/>
                <a:ea typeface="ＭＳ Ｐゴシック"/>
                <a:cs typeface="Arial" pitchFamily="34" charset="0"/>
              </a:rPr>
              <a:t>Quantitative approach in research methodologies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dirty="0">
                <a:latin typeface="Arial" pitchFamily="34" charset="0"/>
                <a:ea typeface="ＭＳ Ｐゴシック"/>
                <a:cs typeface="Arial" pitchFamily="34" charset="0"/>
              </a:rPr>
              <a:t>Qualitative approach in research methodologies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671F1C-CB9E-8D7B-BDD7-ABF7D781E7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279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C5493-7B85-A927-B345-51F3A88D2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6"/>
            <a:ext cx="10629900" cy="1050720"/>
          </a:xfrm>
        </p:spPr>
        <p:txBody>
          <a:bodyPr>
            <a:normAutofit fontScale="90000"/>
          </a:bodyPr>
          <a:lstStyle/>
          <a:p>
            <a:r>
              <a:rPr lang="en-US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Quantitative and qualitative approaches (1/2)</a:t>
            </a:r>
            <a:br>
              <a:rPr lang="en-US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DD897-9B79-3DD3-62E1-65AA50A4AB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415846"/>
            <a:ext cx="10629900" cy="3247820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Quantitative and qualitative research traditions represent a fundamental debate in the production of knowledge.</a:t>
            </a:r>
          </a:p>
          <a:p>
            <a:r>
              <a:rPr lang="en-US" sz="2800" dirty="0"/>
              <a:t>The use of the terms ‘quantitative’ and ‘qualitative’, however, particularly in relation to methodology, can be confusing, divisive and limiting.</a:t>
            </a:r>
          </a:p>
          <a:p>
            <a:r>
              <a:rPr lang="en-US" sz="2800" dirty="0"/>
              <a:t>A strong argument can be made for taking a non-paradigmatic approach and using methods that best answer the question at hand.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248B97B5-63E3-402B-B664-7FC231DB4073}"/>
              </a:ext>
            </a:extLst>
          </p:cNvPr>
          <p:cNvSpPr txBox="1">
            <a:spLocks/>
          </p:cNvSpPr>
          <p:nvPr/>
        </p:nvSpPr>
        <p:spPr>
          <a:xfrm>
            <a:off x="1116921" y="5209156"/>
            <a:ext cx="9077093" cy="54813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The Essential Guide to Doing Your Research Project 4e | © Zina O’Leary 2021 | SAGE Publishing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F7406E-10BF-F1D0-50AD-7B58D2A821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656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42367A5-4F45-6667-B67D-20795B1BEF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Quantitative and qualitative approaches (2/2)</a:t>
            </a:r>
          </a:p>
        </p:txBody>
      </p:sp>
      <p:pic>
        <p:nvPicPr>
          <p:cNvPr id="10" name="Content Placeholder 3" descr="An image lists assumptions of quantitative tradition and qualitative tradition.">
            <a:extLst>
              <a:ext uri="{FF2B5EF4-FFF2-40B4-BE49-F238E27FC236}">
                <a16:creationId xmlns:a16="http://schemas.microsoft.com/office/drawing/2014/main" id="{8175FEA1-469B-4FFA-ABE7-CFA832F3FB0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9872" y="1601333"/>
            <a:ext cx="8004324" cy="3655334"/>
          </a:xfrm>
          <a:prstGeom prst="rect">
            <a:avLst/>
          </a:prstGeom>
        </p:spPr>
      </p:pic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1CF9F305-A0A9-C387-5CC9-218324A82242}"/>
              </a:ext>
            </a:extLst>
          </p:cNvPr>
          <p:cNvSpPr txBox="1">
            <a:spLocks/>
          </p:cNvSpPr>
          <p:nvPr/>
        </p:nvSpPr>
        <p:spPr>
          <a:xfrm>
            <a:off x="925191" y="5450669"/>
            <a:ext cx="9077093" cy="54813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The Essential Guide to Doing Your Research Project 4e | © Zina O’Leary 2021 | SAGE Publishing</a:t>
            </a:r>
          </a:p>
        </p:txBody>
      </p:sp>
    </p:spTree>
    <p:extLst>
      <p:ext uri="{BB962C8B-B14F-4D97-AF65-F5344CB8AC3E}">
        <p14:creationId xmlns:p14="http://schemas.microsoft.com/office/powerpoint/2010/main" val="42520643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65214-A238-CE77-1BF6-054511334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Quantitative tradition 1/2</a:t>
            </a:r>
            <a:br>
              <a:rPr lang="en-US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065831-EAA3-E9BA-983B-756E43FCC67F}"/>
              </a:ext>
            </a:extLst>
          </p:cNvPr>
          <p:cNvSpPr txBox="1">
            <a:spLocks/>
          </p:cNvSpPr>
          <p:nvPr/>
        </p:nvSpPr>
        <p:spPr>
          <a:xfrm>
            <a:off x="628649" y="1352524"/>
            <a:ext cx="11302796" cy="3307966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The quantitative tradition is based on a belief that the study of society is no different than the scientific study of any other element of our world. It premises:</a:t>
            </a:r>
          </a:p>
          <a:p>
            <a:pPr lvl="1"/>
            <a:r>
              <a:rPr lang="en-US" sz="2000" dirty="0"/>
              <a:t>Scientific method.</a:t>
            </a:r>
          </a:p>
          <a:p>
            <a:pPr lvl="1"/>
            <a:r>
              <a:rPr lang="en-US" sz="2000" dirty="0"/>
              <a:t>Deductive logic.</a:t>
            </a:r>
          </a:p>
          <a:p>
            <a:pPr lvl="1"/>
            <a:r>
              <a:rPr lang="en-US" sz="2000" dirty="0"/>
              <a:t>Objectivity.</a:t>
            </a:r>
          </a:p>
          <a:p>
            <a:pPr lvl="1"/>
            <a:r>
              <a:rPr lang="en-US" sz="2000" dirty="0"/>
              <a:t>Quantification.</a:t>
            </a:r>
          </a:p>
          <a:p>
            <a:r>
              <a:rPr lang="en-US" sz="2000" dirty="0"/>
              <a:t> </a:t>
            </a:r>
            <a:r>
              <a:rPr lang="en-US" sz="2000" b="1" dirty="0"/>
              <a:t>Quantitative approach</a:t>
            </a:r>
            <a:r>
              <a:rPr lang="en-US" sz="2000" dirty="0"/>
              <a:t> An approach to research highly reliant on quantified data (numerical data as well as concepts we code with numbers). Often tied to a set of assumptions related to realism, empiricism and positivism.</a:t>
            </a:r>
          </a:p>
          <a:p>
            <a:endParaRPr lang="en-US" dirty="0"/>
          </a:p>
        </p:txBody>
      </p:sp>
      <p:sp>
        <p:nvSpPr>
          <p:cNvPr id="6" name="Footer Placeholder 6">
            <a:extLst>
              <a:ext uri="{FF2B5EF4-FFF2-40B4-BE49-F238E27FC236}">
                <a16:creationId xmlns:a16="http://schemas.microsoft.com/office/drawing/2014/main" id="{C2A6DF19-9490-4E51-8C88-69E2083290C4}"/>
              </a:ext>
            </a:extLst>
          </p:cNvPr>
          <p:cNvSpPr txBox="1">
            <a:spLocks/>
          </p:cNvSpPr>
          <p:nvPr/>
        </p:nvSpPr>
        <p:spPr>
          <a:xfrm>
            <a:off x="876781" y="5110652"/>
            <a:ext cx="9581322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The Essential Guide to Doing Your Research Project 4e | © Zina O’Leary 2021 | SAGE Publishing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D199C0-C3BA-C46B-5E09-FFE693AB0C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16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BF9C4-1EBA-B717-C4BE-8329D4065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Quantitative tradition 2/2</a:t>
            </a:r>
            <a:br>
              <a:rPr lang="en-US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D6C78-2EFD-4847-C306-749A04A92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Common strategies of the quant tradition include:</a:t>
            </a:r>
          </a:p>
          <a:p>
            <a:pPr lvl="1"/>
            <a:r>
              <a:rPr lang="en-US" sz="2800" dirty="0"/>
              <a:t>Scientific hypothetico–deductive methods: hypothesis testing by gathering quantitative data and using statistical process for analysis.</a:t>
            </a:r>
          </a:p>
          <a:p>
            <a:pPr lvl="1"/>
            <a:r>
              <a:rPr lang="en-US" sz="2800" dirty="0"/>
              <a:t>Experimental design: a rigorous and controlled search for cause and effect. </a:t>
            </a:r>
          </a:p>
          <a:p>
            <a:pPr lvl="1"/>
            <a:r>
              <a:rPr lang="en-US" sz="2800" dirty="0"/>
              <a:t>Exploring existing data: secondary data analysis.</a:t>
            </a:r>
          </a:p>
          <a:p>
            <a:pPr lvl="1"/>
            <a:r>
              <a:rPr lang="en-US" sz="2800" dirty="0"/>
              <a:t>Gathering primary data: often through a survey.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58CAC1-BC16-8F34-C8B4-E1A671E740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596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9F6E2-8D86-CDB3-3058-81AD2D1BE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6"/>
            <a:ext cx="10629900" cy="1109714"/>
          </a:xfrm>
        </p:spPr>
        <p:txBody>
          <a:bodyPr>
            <a:normAutofit fontScale="90000"/>
          </a:bodyPr>
          <a:lstStyle/>
          <a:p>
            <a:r>
              <a:rPr lang="en-US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Quantitative Challenges</a:t>
            </a:r>
            <a:br>
              <a:rPr lang="en-US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39CF7-A3F3-A42E-CF1A-E5059B61B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220941"/>
            <a:ext cx="10629900" cy="3978275"/>
          </a:xfrm>
        </p:spPr>
        <p:txBody>
          <a:bodyPr/>
          <a:lstStyle/>
          <a:p>
            <a:r>
              <a:rPr lang="en-US" sz="2800" dirty="0"/>
              <a:t>One could argue that objective scientific methods are better suited to a laboratory than the real world.</a:t>
            </a:r>
          </a:p>
          <a:p>
            <a:r>
              <a:rPr lang="en-US" sz="2800" dirty="0"/>
              <a:t>There is often a trade-off between real-world settings and research precision.</a:t>
            </a:r>
          </a:p>
          <a:p>
            <a:r>
              <a:rPr lang="en-US" sz="2800" dirty="0"/>
              <a:t>It is essential that you do everything you can to control for a messy environment and give a strong justification for why your methods, even with limitations, will produce credible and useful results.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4CFA6C-7531-4C80-339D-7C463EDC9B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8105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9A34-EE26-C9FC-9AAD-7F6655E84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207A0-ACD3-718C-7F4E-1065911E04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 this session we looked at the Quantitative and Qualitative methods and its approaches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54C360-8F69-3B6F-01FC-D8AC27A2FE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29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6DE1D-BDC2-E3A9-5676-D77C94077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462" y="147688"/>
            <a:ext cx="6370074" cy="1325563"/>
          </a:xfrm>
        </p:spPr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A1A5D-16B1-39DE-8BBA-5966D49FE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825625"/>
            <a:ext cx="7940098" cy="16033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slides have been adapted from the book: The Essential Guide to Doing Your Research Project By </a:t>
            </a: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Zina O’Leary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11" descr="The cover image of the book titled The Essential Guide to Doing Your Research Project, fourth edition, by Zina O’Leary.">
            <a:extLst>
              <a:ext uri="{FF2B5EF4-FFF2-40B4-BE49-F238E27FC236}">
                <a16:creationId xmlns:a16="http://schemas.microsoft.com/office/drawing/2014/main" id="{60E48118-9F54-449A-8871-DB4BB9F986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0099" y="1120878"/>
            <a:ext cx="3493618" cy="468302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2C95E4A-CCE9-183A-C4A3-5B00C8A14D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2541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419</Words>
  <Application>Microsoft Office PowerPoint</Application>
  <PresentationFormat>Widescreen</PresentationFormat>
  <Paragraphs>34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Calibri Light</vt:lpstr>
      <vt:lpstr>Verdana</vt:lpstr>
      <vt:lpstr>Office Theme</vt:lpstr>
      <vt:lpstr>WEEK 7  QUALITATIVE AND QUANTITATIVE APPROACHES (PART 1)</vt:lpstr>
      <vt:lpstr>Learning Outcomes </vt:lpstr>
      <vt:lpstr>Quantitative and qualitative approaches (1/2) </vt:lpstr>
      <vt:lpstr>Quantitative and qualitative approaches (2/2)</vt:lpstr>
      <vt:lpstr>Quantitative tradition 1/2 </vt:lpstr>
      <vt:lpstr>Quantitative tradition 2/2 </vt:lpstr>
      <vt:lpstr>Quantitative Challenges </vt:lpstr>
      <vt:lpstr>Summary</vt:lpstr>
      <vt:lpstr>Reference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Samuel Ofori</dc:creator>
  <cp:lastModifiedBy>Samuel Ofori</cp:lastModifiedBy>
  <cp:revision>1</cp:revision>
  <dcterms:created xsi:type="dcterms:W3CDTF">2025-01-15T12:22:25Z</dcterms:created>
  <dcterms:modified xsi:type="dcterms:W3CDTF">2025-01-15T12:23:12Z</dcterms:modified>
</cp:coreProperties>
</file>